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8" r:id="rId6"/>
    <p:sldId id="264" r:id="rId7"/>
    <p:sldId id="266" r:id="rId8"/>
    <p:sldId id="269" r:id="rId9"/>
    <p:sldId id="270" r:id="rId10"/>
    <p:sldId id="271" r:id="rId11"/>
    <p:sldId id="272" r:id="rId12"/>
    <p:sldId id="274" r:id="rId13"/>
    <p:sldId id="256" r:id="rId14"/>
    <p:sldId id="275" r:id="rId15"/>
    <p:sldId id="276" r:id="rId16"/>
    <p:sldId id="257" r:id="rId17"/>
    <p:sldId id="277" r:id="rId18"/>
    <p:sldId id="273" r:id="rId19"/>
    <p:sldId id="279" r:id="rId20"/>
    <p:sldId id="280" r:id="rId21"/>
    <p:sldId id="283" r:id="rId22"/>
    <p:sldId id="281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8E40-10BB-44D0-A6DF-14BB68F9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99E83-F7B0-41A8-97F4-69C6BF58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2D8B-92B8-411E-A030-3DE6FA2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2EF2-9FBE-4283-BE0E-59064BF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0CCA-48E7-4CD7-8FF7-DE3AA1F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BE61-2645-47B5-9213-07A513E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C82A7-A5A3-46F9-8612-9B6E597C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AB647-75DE-470D-90AB-CC767BF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76BF-7095-4F03-8071-592670C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2BBA-C413-4B64-8ACE-0B12453A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A6C76-62EC-4E2C-970C-E709E8A9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CB4E6-E25A-413D-926E-17DCA347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C3A5-595D-4D8C-9641-92F59B69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4E6C-8E3E-4FB6-9646-2B4C74A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FD40-CABF-4014-9659-5B9F0D37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66EA-132A-4874-A973-74148A5C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4B24-A247-4D07-BFF3-87485A4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CAD03-6BA6-438C-8658-3F8DBBB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BC25-D203-4709-8671-D87E369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328EE-6E69-4685-AC6B-C08177C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18AC-6898-4F89-A581-0AFAEC4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A47E9-A8CE-4B23-8361-F8490153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F266-D3D0-47EA-881B-51F7C614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657E-A67F-4AA7-AF99-C9DB9EE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9F947-BB4A-41B1-B9B1-7E9DC31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8006-ABFF-4CCF-BC09-A3977F2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37A25-3105-40BE-B6FC-144752D5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5BF4-E2F3-4382-BC9F-BACD9426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D435-2614-4344-AC35-17D65034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378DF-1FF1-49DB-BB66-11294830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4DBEE-3A7D-4DAA-9E61-09B22779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0566-68C2-44A6-AE05-3191C40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D88D1-0992-4C51-AAF2-8219DD72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E1E53-3DAD-41AD-B778-6B79C0DE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CB155-B7E5-416D-BE9E-F9104D5F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19394-BBE4-4EBD-A979-CB3DDB96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B8346-D1FC-4061-8646-8DEEC0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79292-73DF-4953-BD4B-06EA850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12702-6F1E-4FE4-8E99-D8A10241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9F5C-A63C-45BE-8170-294024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DAB68-8181-41C8-BE1B-8EFA928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B67DF-C98F-4C5D-8873-FF650D5A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58DDC-6E56-4AE7-B690-3B59E5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D99A4-281D-4F46-A308-6248CAAF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0258BE-30B0-4BB9-B55A-2829F5F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2D422-3CD2-4DE5-B20E-54625E7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0E21-01CC-4A00-85EB-B22C1F2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D9594-3B7B-4C26-8865-23B9684E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0AAB5-64A3-417F-9AF3-C1AA6616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5FA08-9682-4DDF-889D-069AFFE1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D77C1-CB02-46BE-9BA1-ED9E788D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3699-4E32-4388-BB29-C1B320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2841-CCF8-419B-B9BF-C199B4B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9ECE-9C25-4644-9734-D47AE693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36813-CBE9-48B7-9B2E-DD44CE15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EE6E3-5D68-4416-B680-C2E24B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DAE5C-1171-4CC7-A806-884BCB3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7CAC-762B-4CB4-BF5E-20A1B8B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50E13-9D3A-4375-A42E-5E23A79E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CD4FE-4E83-4F96-B942-8E8C9067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3012-B37A-4515-8A62-E8B70BFA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1695-864A-490D-AD9A-DAAD4018FB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2E97-4C83-4489-803F-617B3E8A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A514-1D36-4336-B9BE-6E07C1FDD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4E0190-596F-437A-9999-BE7B1D214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based 3D point cloud classification</a:t>
            </a:r>
            <a:br>
              <a:rPr lang="en-US" dirty="0"/>
            </a:br>
            <a:r>
              <a:rPr lang="en-US" sz="2700" dirty="0"/>
              <a:t>report for the course </a:t>
            </a:r>
            <a:r>
              <a:rPr lang="fr-FR" sz="2700" dirty="0"/>
              <a:t>Nuages de Points et Modélisation 3D (NPM)</a:t>
            </a:r>
            <a:endParaRPr lang="en-US" sz="27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475DAE-1323-48D1-A545-D07D2817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Leman FENG</a:t>
            </a:r>
          </a:p>
          <a:p>
            <a:r>
              <a:rPr lang="en-US" dirty="0"/>
              <a:t>Mars 2018</a:t>
            </a:r>
          </a:p>
        </p:txBody>
      </p:sp>
    </p:spTree>
    <p:extLst>
      <p:ext uri="{BB962C8B-B14F-4D97-AF65-F5344CB8AC3E}">
        <p14:creationId xmlns:p14="http://schemas.microsoft.com/office/powerpoint/2010/main" val="78249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39806-461B-4C88-AE2D-D5A1AAA494AB}"/>
              </a:ext>
            </a:extLst>
          </p:cNvPr>
          <p:cNvSpPr txBox="1"/>
          <p:nvPr/>
        </p:nvSpPr>
        <p:spPr>
          <a:xfrm>
            <a:off x="3233530" y="4598504"/>
            <a:ext cx="5671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 guess Random forest can’t create complicated features out of raw features, that’s why we need to invent a lot of hand-crafted features to feed it.</a:t>
            </a:r>
          </a:p>
        </p:txBody>
      </p:sp>
    </p:spTree>
    <p:extLst>
      <p:ext uri="{BB962C8B-B14F-4D97-AF65-F5344CB8AC3E}">
        <p14:creationId xmlns:p14="http://schemas.microsoft.com/office/powerpoint/2010/main" val="154490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2E4F5CB-527F-41D9-9B27-365DD0A91586}"/>
              </a:ext>
            </a:extLst>
          </p:cNvPr>
          <p:cNvSpPr txBox="1"/>
          <p:nvPr/>
        </p:nvSpPr>
        <p:spPr>
          <a:xfrm>
            <a:off x="1802295" y="5565913"/>
            <a:ext cx="944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shall not mix your testing data with your training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For many testing points, they have neighbors that were included in 1000 training points.</a:t>
            </a:r>
          </a:p>
          <a:p>
            <a:r>
              <a:rPr lang="en-US" b="1" dirty="0">
                <a:solidFill>
                  <a:srgbClr val="FF0000"/>
                </a:solidFill>
              </a:rPr>
              <a:t>They will have similar features due to the same location in the same point cloud.</a:t>
            </a:r>
          </a:p>
        </p:txBody>
      </p:sp>
    </p:spTree>
    <p:extLst>
      <p:ext uri="{BB962C8B-B14F-4D97-AF65-F5344CB8AC3E}">
        <p14:creationId xmlns:p14="http://schemas.microsoft.com/office/powerpoint/2010/main" val="386440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b="1" dirty="0"/>
              <a:t>Neighborhood’s Neighborhood</a:t>
            </a:r>
          </a:p>
          <a:p>
            <a:pPr lvl="1"/>
            <a:r>
              <a:rPr lang="en-US" dirty="0"/>
              <a:t>Not only pick one ball centered at queried points, but also take 6 other balls surrounding the center ball, use eigenvector of center ball as a natural frame</a:t>
            </a:r>
          </a:p>
          <a:p>
            <a:pPr lvl="1"/>
            <a:r>
              <a:rPr lang="en-US" dirty="0"/>
              <a:t>Use the Pyramids grid subsampling idea from Timo, but use radius neighborhood instead of k-NN.</a:t>
            </a:r>
          </a:p>
          <a:p>
            <a:pPr lvl="1"/>
            <a:r>
              <a:rPr lang="en-US" dirty="0"/>
              <a:t>Use 4 scales in total, from 0.1m to 2.7m with a factor of 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27802E5-5429-4FAC-8536-D7AC3B731A3F}"/>
              </a:ext>
            </a:extLst>
          </p:cNvPr>
          <p:cNvGrpSpPr/>
          <p:nvPr/>
        </p:nvGrpSpPr>
        <p:grpSpPr>
          <a:xfrm>
            <a:off x="1776601" y="-837469"/>
            <a:ext cx="8100000" cy="8100000"/>
            <a:chOff x="1776601" y="-837469"/>
            <a:chExt cx="8100000" cy="810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7966B7E-5EC2-4C56-8A55-BD58471F5514}"/>
                </a:ext>
              </a:extLst>
            </p:cNvPr>
            <p:cNvSpPr/>
            <p:nvPr/>
          </p:nvSpPr>
          <p:spPr>
            <a:xfrm>
              <a:off x="5466678" y="2852584"/>
              <a:ext cx="720000" cy="7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A8A3894-02CD-40C3-BDEF-47AF7263471F}"/>
                </a:ext>
              </a:extLst>
            </p:cNvPr>
            <p:cNvSpPr/>
            <p:nvPr/>
          </p:nvSpPr>
          <p:spPr>
            <a:xfrm>
              <a:off x="5106678" y="2492584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5125F9B-1ED2-48B0-BEAF-17858B41E7D5}"/>
                </a:ext>
              </a:extLst>
            </p:cNvPr>
            <p:cNvSpPr/>
            <p:nvPr/>
          </p:nvSpPr>
          <p:spPr>
            <a:xfrm>
              <a:off x="4386678" y="1772584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2A5A56-D7AA-4A38-BB03-F38DC8E6605A}"/>
                </a:ext>
              </a:extLst>
            </p:cNvPr>
            <p:cNvSpPr/>
            <p:nvPr/>
          </p:nvSpPr>
          <p:spPr>
            <a:xfrm>
              <a:off x="2942278" y="332584"/>
              <a:ext cx="5760000" cy="57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DD2207-FFBB-4BF6-926F-ACAAAC3A7D1B}"/>
                </a:ext>
              </a:extLst>
            </p:cNvPr>
            <p:cNvGrpSpPr/>
            <p:nvPr/>
          </p:nvGrpSpPr>
          <p:grpSpPr>
            <a:xfrm rot="900000">
              <a:off x="5376641" y="2762571"/>
              <a:ext cx="900006" cy="900006"/>
              <a:chOff x="2765963" y="2258987"/>
              <a:chExt cx="900006" cy="90000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E09230B-5A5E-4A54-B646-11BCE972F60B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1DF7976-DE30-4947-8F75-62EB03315E72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53F809E-F033-43F2-A678-55FAE5A583BF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01B2379-CA14-463E-9970-E12B443A7AC5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953547E-1D13-40AB-8E4D-3F5305D06A11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11702D2-9D58-4527-A0A3-45E0B4ED5688}"/>
                </a:ext>
              </a:extLst>
            </p:cNvPr>
            <p:cNvGrpSpPr/>
            <p:nvPr/>
          </p:nvGrpSpPr>
          <p:grpSpPr>
            <a:xfrm>
              <a:off x="4476631" y="1862561"/>
              <a:ext cx="2700000" cy="2700000"/>
              <a:chOff x="2765963" y="2258987"/>
              <a:chExt cx="900006" cy="90000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8F6D67-492B-41AC-B0A2-DEF6ABD9BA6E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28ADECD-E08D-4761-8D6F-806C6AE0F5F8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8A562A5-4995-4A4F-BE3F-ADDB2246864A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387D2AD-1B92-4AA8-B937-1FAA3EB8D4B1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A3C5E5C-1CF6-4626-A57B-21FE97AA8E73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CFFD7F5-B533-49A1-9902-34FC20E42E6C}"/>
                </a:ext>
              </a:extLst>
            </p:cNvPr>
            <p:cNvGrpSpPr/>
            <p:nvPr/>
          </p:nvGrpSpPr>
          <p:grpSpPr>
            <a:xfrm rot="20700000">
              <a:off x="1776601" y="-837469"/>
              <a:ext cx="8100000" cy="8100000"/>
              <a:chOff x="2765963" y="2258987"/>
              <a:chExt cx="900006" cy="90000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0A40467-676C-4A78-B9CD-C790869CED8F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6F073B6-46CD-45BF-B29C-52CB6FB952EB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828A0C-404F-40CE-A517-AE1A0A35D1F9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95270A9-A531-467E-B28A-9502545CE15E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65BB221-1399-450D-BACD-C4AC5403CF6C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C4049100-ABE0-4ABD-A1D7-649F3ECFAE87}"/>
              </a:ext>
            </a:extLst>
          </p:cNvPr>
          <p:cNvSpPr/>
          <p:nvPr/>
        </p:nvSpPr>
        <p:spPr>
          <a:xfrm>
            <a:off x="5753100" y="308610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035686C-B9DC-43B5-8D78-DBD9686EB4F9}"/>
              </a:ext>
            </a:extLst>
          </p:cNvPr>
          <p:cNvSpPr/>
          <p:nvPr/>
        </p:nvSpPr>
        <p:spPr>
          <a:xfrm>
            <a:off x="5824537" y="2967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5FED21-12E6-459E-957E-4AE81BA053A3}"/>
              </a:ext>
            </a:extLst>
          </p:cNvPr>
          <p:cNvSpPr/>
          <p:nvPr/>
        </p:nvSpPr>
        <p:spPr>
          <a:xfrm>
            <a:off x="5881687" y="3152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F64DC-916F-44D1-A633-78AF2FB79D48}"/>
              </a:ext>
            </a:extLst>
          </p:cNvPr>
          <p:cNvSpPr/>
          <p:nvPr/>
        </p:nvSpPr>
        <p:spPr>
          <a:xfrm>
            <a:off x="5710237" y="3214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FD084E0-B583-4CFD-B5A9-61A0EECB9A49}"/>
              </a:ext>
            </a:extLst>
          </p:cNvPr>
          <p:cNvSpPr/>
          <p:nvPr/>
        </p:nvSpPr>
        <p:spPr>
          <a:xfrm>
            <a:off x="5781674" y="32861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767AA5-2313-427C-AE0E-CB6E61407EE3}"/>
              </a:ext>
            </a:extLst>
          </p:cNvPr>
          <p:cNvSpPr/>
          <p:nvPr/>
        </p:nvSpPr>
        <p:spPr>
          <a:xfrm>
            <a:off x="5681662" y="3348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64D90BE-9BD5-4A23-8C53-A8C1949D7370}"/>
              </a:ext>
            </a:extLst>
          </p:cNvPr>
          <p:cNvSpPr/>
          <p:nvPr/>
        </p:nvSpPr>
        <p:spPr>
          <a:xfrm>
            <a:off x="5691187" y="3533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E3DB80C-4F63-4CF7-9C6E-860EFC001D55}"/>
              </a:ext>
            </a:extLst>
          </p:cNvPr>
          <p:cNvSpPr/>
          <p:nvPr/>
        </p:nvSpPr>
        <p:spPr>
          <a:xfrm>
            <a:off x="5772150" y="3690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3DB818-CA20-43E5-AB9F-075FEECDBCB9}"/>
              </a:ext>
            </a:extLst>
          </p:cNvPr>
          <p:cNvSpPr/>
          <p:nvPr/>
        </p:nvSpPr>
        <p:spPr>
          <a:xfrm>
            <a:off x="5662612" y="38052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54BFFB9-158E-4E13-BE51-13C1DE314C0E}"/>
              </a:ext>
            </a:extLst>
          </p:cNvPr>
          <p:cNvSpPr/>
          <p:nvPr/>
        </p:nvSpPr>
        <p:spPr>
          <a:xfrm>
            <a:off x="5562600" y="3857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8B37A7-1E55-471B-8F58-4FEEF7BBE345}"/>
              </a:ext>
            </a:extLst>
          </p:cNvPr>
          <p:cNvSpPr/>
          <p:nvPr/>
        </p:nvSpPr>
        <p:spPr>
          <a:xfrm>
            <a:off x="5648325" y="4071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F323F5D-2734-4EEE-919D-8B56C8C8B659}"/>
              </a:ext>
            </a:extLst>
          </p:cNvPr>
          <p:cNvSpPr/>
          <p:nvPr/>
        </p:nvSpPr>
        <p:spPr>
          <a:xfrm>
            <a:off x="5776912" y="426720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F1D9AC9-2340-4792-A213-A7194CFE6A23}"/>
              </a:ext>
            </a:extLst>
          </p:cNvPr>
          <p:cNvSpPr/>
          <p:nvPr/>
        </p:nvSpPr>
        <p:spPr>
          <a:xfrm>
            <a:off x="5829300" y="2452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7FBB92-3501-407D-8641-D78C5104438E}"/>
              </a:ext>
            </a:extLst>
          </p:cNvPr>
          <p:cNvSpPr/>
          <p:nvPr/>
        </p:nvSpPr>
        <p:spPr>
          <a:xfrm>
            <a:off x="5691187" y="22669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8F7ECD-5C8D-4B69-B50D-3DBCD902C505}"/>
              </a:ext>
            </a:extLst>
          </p:cNvPr>
          <p:cNvSpPr/>
          <p:nvPr/>
        </p:nvSpPr>
        <p:spPr>
          <a:xfrm>
            <a:off x="5629275" y="24574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8D03B0-B80F-4251-88F1-4CB4BA54CC28}"/>
              </a:ext>
            </a:extLst>
          </p:cNvPr>
          <p:cNvSpPr/>
          <p:nvPr/>
        </p:nvSpPr>
        <p:spPr>
          <a:xfrm>
            <a:off x="5738812" y="251936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512E1F-1372-49A7-88AF-D392F8043363}"/>
              </a:ext>
            </a:extLst>
          </p:cNvPr>
          <p:cNvSpPr/>
          <p:nvPr/>
        </p:nvSpPr>
        <p:spPr>
          <a:xfrm>
            <a:off x="5776912" y="215741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A8E1385-9070-4654-91A9-44AD2B8BB6E5}"/>
              </a:ext>
            </a:extLst>
          </p:cNvPr>
          <p:cNvSpPr/>
          <p:nvPr/>
        </p:nvSpPr>
        <p:spPr>
          <a:xfrm>
            <a:off x="5578129" y="18923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EC0D16D-AA76-4F20-A018-51256BF91DDC}"/>
              </a:ext>
            </a:extLst>
          </p:cNvPr>
          <p:cNvSpPr/>
          <p:nvPr/>
        </p:nvSpPr>
        <p:spPr>
          <a:xfrm>
            <a:off x="5578129" y="162732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B6EC5F6-5D85-4230-BFEC-732899F2EC96}"/>
              </a:ext>
            </a:extLst>
          </p:cNvPr>
          <p:cNvSpPr/>
          <p:nvPr/>
        </p:nvSpPr>
        <p:spPr>
          <a:xfrm>
            <a:off x="5273329" y="142854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15944E3-434E-41CC-AE0A-66C2172B9FE4}"/>
              </a:ext>
            </a:extLst>
          </p:cNvPr>
          <p:cNvSpPr/>
          <p:nvPr/>
        </p:nvSpPr>
        <p:spPr>
          <a:xfrm>
            <a:off x="5445607" y="113699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CCDFE1D-9D71-465F-8BBD-8D9E10107665}"/>
              </a:ext>
            </a:extLst>
          </p:cNvPr>
          <p:cNvSpPr/>
          <p:nvPr/>
        </p:nvSpPr>
        <p:spPr>
          <a:xfrm>
            <a:off x="5087798" y="9912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2D49CBF-CD17-4149-8519-83365BF9DEB3}"/>
              </a:ext>
            </a:extLst>
          </p:cNvPr>
          <p:cNvSpPr/>
          <p:nvPr/>
        </p:nvSpPr>
        <p:spPr>
          <a:xfrm>
            <a:off x="5286581" y="87195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A0964BC-582D-40C9-806C-1E3655F99AA3}"/>
              </a:ext>
            </a:extLst>
          </p:cNvPr>
          <p:cNvSpPr/>
          <p:nvPr/>
        </p:nvSpPr>
        <p:spPr>
          <a:xfrm>
            <a:off x="4637224" y="6731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7B88239-E83D-4276-BB8E-43948022F18C}"/>
              </a:ext>
            </a:extLst>
          </p:cNvPr>
          <p:cNvSpPr/>
          <p:nvPr/>
        </p:nvSpPr>
        <p:spPr>
          <a:xfrm>
            <a:off x="5048042" y="47438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73FA6C1-9569-4FF7-9586-192BB31C0333}"/>
              </a:ext>
            </a:extLst>
          </p:cNvPr>
          <p:cNvSpPr/>
          <p:nvPr/>
        </p:nvSpPr>
        <p:spPr>
          <a:xfrm>
            <a:off x="4981781" y="62016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D3697EC-8636-4E01-86AE-2415B36976FB}"/>
              </a:ext>
            </a:extLst>
          </p:cNvPr>
          <p:cNvSpPr/>
          <p:nvPr/>
        </p:nvSpPr>
        <p:spPr>
          <a:xfrm>
            <a:off x="5074547" y="6599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3A63CCC-4BCD-44FD-8566-87EAE45A2026}"/>
              </a:ext>
            </a:extLst>
          </p:cNvPr>
          <p:cNvSpPr/>
          <p:nvPr/>
        </p:nvSpPr>
        <p:spPr>
          <a:xfrm>
            <a:off x="4756495" y="95146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34FCD78-8C8F-49A5-BCA3-A32C3792F2EF}"/>
              </a:ext>
            </a:extLst>
          </p:cNvPr>
          <p:cNvSpPr/>
          <p:nvPr/>
        </p:nvSpPr>
        <p:spPr>
          <a:xfrm>
            <a:off x="4981782" y="9779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7894926-94CC-45AA-8DE2-90DB2605A729}"/>
              </a:ext>
            </a:extLst>
          </p:cNvPr>
          <p:cNvSpPr/>
          <p:nvPr/>
        </p:nvSpPr>
        <p:spPr>
          <a:xfrm>
            <a:off x="5207069" y="130927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EAE1DD1-147E-4C6F-A4CE-E99879C9D214}"/>
              </a:ext>
            </a:extLst>
          </p:cNvPr>
          <p:cNvSpPr/>
          <p:nvPr/>
        </p:nvSpPr>
        <p:spPr>
          <a:xfrm>
            <a:off x="5458860" y="13357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5103FD4-FC91-4465-A8D7-2B9BA0C30A58}"/>
              </a:ext>
            </a:extLst>
          </p:cNvPr>
          <p:cNvSpPr/>
          <p:nvPr/>
        </p:nvSpPr>
        <p:spPr>
          <a:xfrm>
            <a:off x="5591382" y="141529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66A8EC-BBCB-42F2-AFC1-16D7DED8651D}"/>
              </a:ext>
            </a:extLst>
          </p:cNvPr>
          <p:cNvSpPr/>
          <p:nvPr/>
        </p:nvSpPr>
        <p:spPr>
          <a:xfrm>
            <a:off x="5472113" y="150805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06BA245-B395-4477-8102-DE06B319798F}"/>
              </a:ext>
            </a:extLst>
          </p:cNvPr>
          <p:cNvSpPr/>
          <p:nvPr/>
        </p:nvSpPr>
        <p:spPr>
          <a:xfrm>
            <a:off x="5392600" y="16008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68D4C21-A188-4FE4-8133-4F1D7F7DA1E4}"/>
              </a:ext>
            </a:extLst>
          </p:cNvPr>
          <p:cNvSpPr/>
          <p:nvPr/>
        </p:nvSpPr>
        <p:spPr>
          <a:xfrm>
            <a:off x="5472113" y="17333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916A12-E153-464A-9F2A-D8E8A0FABE48}"/>
              </a:ext>
            </a:extLst>
          </p:cNvPr>
          <p:cNvSpPr/>
          <p:nvPr/>
        </p:nvSpPr>
        <p:spPr>
          <a:xfrm>
            <a:off x="5536510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0592AF-096F-4895-AA4B-7132668BA8BA}"/>
              </a:ext>
            </a:extLst>
          </p:cNvPr>
          <p:cNvSpPr/>
          <p:nvPr/>
        </p:nvSpPr>
        <p:spPr>
          <a:xfrm>
            <a:off x="5379348" y="18791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4146091-1807-4B04-BAFA-A8F099C029B3}"/>
              </a:ext>
            </a:extLst>
          </p:cNvPr>
          <p:cNvSpPr/>
          <p:nvPr/>
        </p:nvSpPr>
        <p:spPr>
          <a:xfrm>
            <a:off x="5788301" y="49621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58A0A5C-EA56-4710-B2DB-6EE0F32C68C8}"/>
              </a:ext>
            </a:extLst>
          </p:cNvPr>
          <p:cNvSpPr/>
          <p:nvPr/>
        </p:nvSpPr>
        <p:spPr>
          <a:xfrm>
            <a:off x="5631139" y="423800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59A5DA4-2864-4D2F-B2B3-755830DA8D4A}"/>
              </a:ext>
            </a:extLst>
          </p:cNvPr>
          <p:cNvSpPr/>
          <p:nvPr/>
        </p:nvSpPr>
        <p:spPr>
          <a:xfrm>
            <a:off x="5576266" y="506813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2E0323A-AFB7-4628-AF70-CAD05CF299EC}"/>
              </a:ext>
            </a:extLst>
          </p:cNvPr>
          <p:cNvSpPr/>
          <p:nvPr/>
        </p:nvSpPr>
        <p:spPr>
          <a:xfrm>
            <a:off x="5419104" y="43440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1733064-3FCD-4DA4-98C4-47CA81FD4569}"/>
              </a:ext>
            </a:extLst>
          </p:cNvPr>
          <p:cNvSpPr/>
          <p:nvPr/>
        </p:nvSpPr>
        <p:spPr>
          <a:xfrm>
            <a:off x="5629274" y="45777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10B85E0-8668-4F98-BDEF-B456601B815E}"/>
              </a:ext>
            </a:extLst>
          </p:cNvPr>
          <p:cNvSpPr/>
          <p:nvPr/>
        </p:nvSpPr>
        <p:spPr>
          <a:xfrm>
            <a:off x="5523257" y="47368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CAAD27C-7A65-4436-B7F0-F5AB58E24676}"/>
              </a:ext>
            </a:extLst>
          </p:cNvPr>
          <p:cNvSpPr/>
          <p:nvPr/>
        </p:nvSpPr>
        <p:spPr>
          <a:xfrm>
            <a:off x="5722040" y="477658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B7019F9-8CCC-47EC-9EA1-AA0E6A11C05F}"/>
              </a:ext>
            </a:extLst>
          </p:cNvPr>
          <p:cNvSpPr/>
          <p:nvPr/>
        </p:nvSpPr>
        <p:spPr>
          <a:xfrm>
            <a:off x="6132857" y="553195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9417D0C-9C71-48E2-8731-DC715C5035DE}"/>
              </a:ext>
            </a:extLst>
          </p:cNvPr>
          <p:cNvSpPr/>
          <p:nvPr/>
        </p:nvSpPr>
        <p:spPr>
          <a:xfrm>
            <a:off x="6530423" y="5651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E049D7F-2166-42D6-9745-EF2463048C19}"/>
              </a:ext>
            </a:extLst>
          </p:cNvPr>
          <p:cNvSpPr/>
          <p:nvPr/>
        </p:nvSpPr>
        <p:spPr>
          <a:xfrm>
            <a:off x="6503919" y="51741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669D398-BD70-4652-BE0A-F42A4BB77208}"/>
              </a:ext>
            </a:extLst>
          </p:cNvPr>
          <p:cNvSpPr/>
          <p:nvPr/>
        </p:nvSpPr>
        <p:spPr>
          <a:xfrm>
            <a:off x="6238876" y="53066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2242176-2E72-4010-B7F0-C4A1DA81E263}"/>
              </a:ext>
            </a:extLst>
          </p:cNvPr>
          <p:cNvSpPr/>
          <p:nvPr/>
        </p:nvSpPr>
        <p:spPr>
          <a:xfrm>
            <a:off x="5920823" y="52006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0D0EBA1-009C-450F-8DE2-95860121B894}"/>
              </a:ext>
            </a:extLst>
          </p:cNvPr>
          <p:cNvSpPr/>
          <p:nvPr/>
        </p:nvSpPr>
        <p:spPr>
          <a:xfrm>
            <a:off x="6079849" y="5041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C854C11-A73B-4A64-BF1A-6D00C49F91FF}"/>
              </a:ext>
            </a:extLst>
          </p:cNvPr>
          <p:cNvSpPr/>
          <p:nvPr/>
        </p:nvSpPr>
        <p:spPr>
          <a:xfrm>
            <a:off x="6676197" y="543919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F97DEE9-12A6-4658-973D-C344DD319AD5}"/>
              </a:ext>
            </a:extLst>
          </p:cNvPr>
          <p:cNvSpPr/>
          <p:nvPr/>
        </p:nvSpPr>
        <p:spPr>
          <a:xfrm>
            <a:off x="7020753" y="577049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58ADC41-509D-4AA6-A3A3-8DAB33C4ED7A}"/>
              </a:ext>
            </a:extLst>
          </p:cNvPr>
          <p:cNvSpPr/>
          <p:nvPr/>
        </p:nvSpPr>
        <p:spPr>
          <a:xfrm>
            <a:off x="6676197" y="57572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FBFFDB5-7132-47AB-8AE8-EA092FE1E5F3}"/>
              </a:ext>
            </a:extLst>
          </p:cNvPr>
          <p:cNvSpPr/>
          <p:nvPr/>
        </p:nvSpPr>
        <p:spPr>
          <a:xfrm>
            <a:off x="6570179" y="62078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FD4B336-D15F-415C-AE69-A994F57BBA6A}"/>
              </a:ext>
            </a:extLst>
          </p:cNvPr>
          <p:cNvSpPr/>
          <p:nvPr/>
        </p:nvSpPr>
        <p:spPr>
          <a:xfrm>
            <a:off x="6397901" y="674846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F0459CF-887D-4555-B19E-1135B20685CB}"/>
              </a:ext>
            </a:extLst>
          </p:cNvPr>
          <p:cNvSpPr/>
          <p:nvPr/>
        </p:nvSpPr>
        <p:spPr>
          <a:xfrm>
            <a:off x="8239954" y="23116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BE35B08-1DEF-42A3-8F37-2DBE75DBF2F1}"/>
              </a:ext>
            </a:extLst>
          </p:cNvPr>
          <p:cNvSpPr/>
          <p:nvPr/>
        </p:nvSpPr>
        <p:spPr>
          <a:xfrm>
            <a:off x="8253206" y="257672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C4FFDBF-E0A6-4C30-823A-76DB8EDD9748}"/>
              </a:ext>
            </a:extLst>
          </p:cNvPr>
          <p:cNvSpPr/>
          <p:nvPr/>
        </p:nvSpPr>
        <p:spPr>
          <a:xfrm>
            <a:off x="8041172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78556FF1-6F01-438B-BEB3-3F698410A622}"/>
              </a:ext>
            </a:extLst>
          </p:cNvPr>
          <p:cNvSpPr/>
          <p:nvPr/>
        </p:nvSpPr>
        <p:spPr>
          <a:xfrm>
            <a:off x="8253206" y="28815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EE94CD6-E65C-443C-BB14-3F4D2B467049}"/>
              </a:ext>
            </a:extLst>
          </p:cNvPr>
          <p:cNvSpPr/>
          <p:nvPr/>
        </p:nvSpPr>
        <p:spPr>
          <a:xfrm>
            <a:off x="8385728" y="36633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1DB2EF0-EBC6-488D-8D61-440F3CFB1199}"/>
              </a:ext>
            </a:extLst>
          </p:cNvPr>
          <p:cNvSpPr/>
          <p:nvPr/>
        </p:nvSpPr>
        <p:spPr>
          <a:xfrm>
            <a:off x="8465241" y="39416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AEF9065-1928-47D2-8A8A-1282DAD0A031}"/>
              </a:ext>
            </a:extLst>
          </p:cNvPr>
          <p:cNvSpPr/>
          <p:nvPr/>
        </p:nvSpPr>
        <p:spPr>
          <a:xfrm>
            <a:off x="8160441" y="43525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60F3524-56C4-4AF2-8C6B-6F263282D12E}"/>
              </a:ext>
            </a:extLst>
          </p:cNvPr>
          <p:cNvSpPr/>
          <p:nvPr/>
        </p:nvSpPr>
        <p:spPr>
          <a:xfrm>
            <a:off x="8385728" y="45512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E5336F3-AD36-43C8-9528-B78EF8C0E236}"/>
              </a:ext>
            </a:extLst>
          </p:cNvPr>
          <p:cNvSpPr/>
          <p:nvPr/>
        </p:nvSpPr>
        <p:spPr>
          <a:xfrm>
            <a:off x="8080928" y="18345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933EDCD-8CD8-47FC-84C1-2DF1261712D8}"/>
              </a:ext>
            </a:extLst>
          </p:cNvPr>
          <p:cNvSpPr/>
          <p:nvPr/>
        </p:nvSpPr>
        <p:spPr>
          <a:xfrm>
            <a:off x="7882146" y="13310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67D5F5F-3B03-43AB-B08F-32AC4A97DB5D}"/>
              </a:ext>
            </a:extLst>
          </p:cNvPr>
          <p:cNvSpPr/>
          <p:nvPr/>
        </p:nvSpPr>
        <p:spPr>
          <a:xfrm>
            <a:off x="8080928" y="11587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5620940-64D6-4DB1-A094-086369AEC912}"/>
              </a:ext>
            </a:extLst>
          </p:cNvPr>
          <p:cNvSpPr/>
          <p:nvPr/>
        </p:nvSpPr>
        <p:spPr>
          <a:xfrm>
            <a:off x="2660789" y="319957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17CDA01-6362-4C4F-AFD6-63A31A8BBCB9}"/>
              </a:ext>
            </a:extLst>
          </p:cNvPr>
          <p:cNvSpPr/>
          <p:nvPr/>
        </p:nvSpPr>
        <p:spPr>
          <a:xfrm>
            <a:off x="2872824" y="37429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69A20D6-7E4B-41C6-91B4-45C51151D954}"/>
              </a:ext>
            </a:extLst>
          </p:cNvPr>
          <p:cNvSpPr/>
          <p:nvPr/>
        </p:nvSpPr>
        <p:spPr>
          <a:xfrm>
            <a:off x="3495676" y="38621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5692E0F-F912-4FB9-82C0-15E60D21E7B5}"/>
              </a:ext>
            </a:extLst>
          </p:cNvPr>
          <p:cNvSpPr/>
          <p:nvPr/>
        </p:nvSpPr>
        <p:spPr>
          <a:xfrm>
            <a:off x="3323398" y="45645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038A7F0-7E40-436E-8BF7-24689215E874}"/>
              </a:ext>
            </a:extLst>
          </p:cNvPr>
          <p:cNvSpPr/>
          <p:nvPr/>
        </p:nvSpPr>
        <p:spPr>
          <a:xfrm>
            <a:off x="3893242" y="46838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83610A3-A136-48D5-AF9E-3E83816EFC40}"/>
              </a:ext>
            </a:extLst>
          </p:cNvPr>
          <p:cNvSpPr/>
          <p:nvPr/>
        </p:nvSpPr>
        <p:spPr>
          <a:xfrm>
            <a:off x="3442668" y="505487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B427A36-8AD3-45A8-B620-63B342EDE2D3}"/>
              </a:ext>
            </a:extLst>
          </p:cNvPr>
          <p:cNvSpPr/>
          <p:nvPr/>
        </p:nvSpPr>
        <p:spPr>
          <a:xfrm>
            <a:off x="3986007" y="50813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2B6BDFE-9E55-4BF5-937A-3D648A0C2887}"/>
              </a:ext>
            </a:extLst>
          </p:cNvPr>
          <p:cNvSpPr/>
          <p:nvPr/>
        </p:nvSpPr>
        <p:spPr>
          <a:xfrm>
            <a:off x="3773972" y="323932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F7364B8-5870-4F26-BCF8-1198EBD4E45F}"/>
              </a:ext>
            </a:extLst>
          </p:cNvPr>
          <p:cNvSpPr/>
          <p:nvPr/>
        </p:nvSpPr>
        <p:spPr>
          <a:xfrm>
            <a:off x="3151120" y="314656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7522077-40C3-46D5-A96A-281309A1493C}"/>
              </a:ext>
            </a:extLst>
          </p:cNvPr>
          <p:cNvSpPr/>
          <p:nvPr/>
        </p:nvSpPr>
        <p:spPr>
          <a:xfrm>
            <a:off x="3389659" y="265623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EFDF59-3F2D-445A-AFCE-657F3BAD8969}"/>
              </a:ext>
            </a:extLst>
          </p:cNvPr>
          <p:cNvSpPr/>
          <p:nvPr/>
        </p:nvSpPr>
        <p:spPr>
          <a:xfrm>
            <a:off x="2607781" y="25767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No more hand-crafted features</a:t>
            </a:r>
          </a:p>
          <a:p>
            <a:r>
              <a:rPr lang="en-US" dirty="0"/>
              <a:t>Raw normalized eigenvalues</a:t>
            </a:r>
          </a:p>
          <a:p>
            <a:r>
              <a:rPr lang="en-US" dirty="0"/>
              <a:t>Plus density ratio to center ball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72B404-8BA2-4CF1-A4E0-21A0EE59B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" y="3646387"/>
            <a:ext cx="6914040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MLP</a:t>
            </a:r>
          </a:p>
          <a:p>
            <a:r>
              <a:rPr lang="en-US" dirty="0"/>
              <a:t>Convolutional network</a:t>
            </a:r>
          </a:p>
          <a:p>
            <a:pPr lvl="1"/>
            <a:r>
              <a:rPr lang="en-US" dirty="0"/>
              <a:t>Same convolutional kernel for each ball. Because one useful kernel for one ball should also be useful for other ball</a:t>
            </a:r>
          </a:p>
          <a:p>
            <a:pPr lvl="1"/>
            <a:r>
              <a:rPr lang="en-US" dirty="0"/>
              <a:t>Same convolutional kernel for each scale.</a:t>
            </a:r>
          </a:p>
        </p:txBody>
      </p:sp>
    </p:spTree>
    <p:extLst>
      <p:ext uri="{BB962C8B-B14F-4D97-AF65-F5344CB8AC3E}">
        <p14:creationId xmlns:p14="http://schemas.microsoft.com/office/powerpoint/2010/main" val="37708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A719BB-916B-46EE-9E77-D99609234040}"/>
              </a:ext>
            </a:extLst>
          </p:cNvPr>
          <p:cNvGrpSpPr/>
          <p:nvPr/>
        </p:nvGrpSpPr>
        <p:grpSpPr>
          <a:xfrm>
            <a:off x="1714500" y="755679"/>
            <a:ext cx="10477500" cy="5096151"/>
            <a:chOff x="1714500" y="755679"/>
            <a:chExt cx="10477500" cy="5096151"/>
          </a:xfrm>
        </p:grpSpPr>
        <p:sp>
          <p:nvSpPr>
            <p:cNvPr id="240" name="右大括号 239">
              <a:extLst>
                <a:ext uri="{FF2B5EF4-FFF2-40B4-BE49-F238E27FC236}">
                  <a16:creationId xmlns:a16="http://schemas.microsoft.com/office/drawing/2014/main" id="{3576E80A-46EE-4BFD-BD52-06E175726D5E}"/>
                </a:ext>
              </a:extLst>
            </p:cNvPr>
            <p:cNvSpPr/>
            <p:nvPr/>
          </p:nvSpPr>
          <p:spPr>
            <a:xfrm rot="3125744">
              <a:off x="3785246" y="3062895"/>
              <a:ext cx="283311" cy="1308487"/>
            </a:xfrm>
            <a:prstGeom prst="rightBrace">
              <a:avLst>
                <a:gd name="adj1" fmla="val 8333"/>
                <a:gd name="adj2" fmla="val 8358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E75AC6-5EA5-4A22-AE80-4C62AFBE2C00}"/>
                </a:ext>
              </a:extLst>
            </p:cNvPr>
            <p:cNvGrpSpPr/>
            <p:nvPr/>
          </p:nvGrpSpPr>
          <p:grpSpPr>
            <a:xfrm>
              <a:off x="1714500" y="158426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ADE0E9-A712-44FE-A685-5929BFC1D43E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924981-AA01-4A03-85E9-7418E6E2AD31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02FAF5-E022-4C31-A66D-E11C8A1C2C3D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A8BC9F1-9F70-4FF1-A9EC-82C4342ABF8D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840B879-94EC-49F3-9D5E-EC1FC6BBC6C5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297EF1-2A9D-43F2-95FD-2EB4A82DB184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06C4AD-59C4-42AE-B623-361AC1A4699E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5D6743-776A-41AE-9DFB-E17FA7ABAB24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7568ED5-F2F6-462D-967B-AA15202E925D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294F755-3987-41C1-BF73-D7CF17998DC9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5DE97B-F5BE-44F1-90E6-6FE82990EF41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F8232F6-D042-4D94-8E9C-D0538BF281FD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CBC88C-D739-4A8D-987C-896C4F79666F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336FB4B-483D-4659-8205-38FFEA0F032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DA856C3-6001-495E-8758-E34914B62359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958F01F-A570-4B9E-90B1-522B17DEB39A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EFCD2AE-A246-4849-A4BB-EE394D298DD8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F12227-0CEC-4353-AC78-0863096534FA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3BF2808-AC09-4A8B-8951-30C3249C4C09}"/>
                </a:ext>
              </a:extLst>
            </p:cNvPr>
            <p:cNvGrpSpPr/>
            <p:nvPr/>
          </p:nvGrpSpPr>
          <p:grpSpPr>
            <a:xfrm>
              <a:off x="2800862" y="3436185"/>
              <a:ext cx="1980022" cy="180002"/>
              <a:chOff x="3395970" y="3789004"/>
              <a:chExt cx="1980022" cy="180002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1B87391-4FF6-42C0-9527-FC50B38BD395}"/>
                  </a:ext>
                </a:extLst>
              </p:cNvPr>
              <p:cNvSpPr/>
              <p:nvPr/>
            </p:nvSpPr>
            <p:spPr>
              <a:xfrm>
                <a:off x="339597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3997421-C20A-42DE-A6AF-AA46A2237920}"/>
                  </a:ext>
                </a:extLst>
              </p:cNvPr>
              <p:cNvSpPr/>
              <p:nvPr/>
            </p:nvSpPr>
            <p:spPr>
              <a:xfrm>
                <a:off x="3755974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514C1F-B1F2-47F6-98B9-E960DA173FE0}"/>
                  </a:ext>
                </a:extLst>
              </p:cNvPr>
              <p:cNvSpPr/>
              <p:nvPr/>
            </p:nvSpPr>
            <p:spPr>
              <a:xfrm>
                <a:off x="4115978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C9085E2-F511-4E6F-AFF4-3ECA250CA5FF}"/>
                  </a:ext>
                </a:extLst>
              </p:cNvPr>
              <p:cNvSpPr/>
              <p:nvPr/>
            </p:nvSpPr>
            <p:spPr>
              <a:xfrm>
                <a:off x="4475982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5EDE590-C2EE-4F4F-99AA-7639630F7258}"/>
                  </a:ext>
                </a:extLst>
              </p:cNvPr>
              <p:cNvSpPr/>
              <p:nvPr/>
            </p:nvSpPr>
            <p:spPr>
              <a:xfrm>
                <a:off x="4835986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59308E3-D723-47FD-AED2-E5219952558C}"/>
                  </a:ext>
                </a:extLst>
              </p:cNvPr>
              <p:cNvSpPr/>
              <p:nvPr/>
            </p:nvSpPr>
            <p:spPr>
              <a:xfrm>
                <a:off x="519599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A54B85E0-4D7A-4008-922E-F74C939F3241}"/>
                </a:ext>
              </a:extLst>
            </p:cNvPr>
            <p:cNvSpPr/>
            <p:nvPr/>
          </p:nvSpPr>
          <p:spPr>
            <a:xfrm>
              <a:off x="6792298" y="2870779"/>
              <a:ext cx="1800020" cy="990012"/>
            </a:xfrm>
            <a:prstGeom prst="cube">
              <a:avLst>
                <a:gd name="adj" fmla="val 68359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8CF3A2FF-6F25-4D8F-977F-E7486A5ED918}"/>
                </a:ext>
              </a:extLst>
            </p:cNvPr>
            <p:cNvSpPr/>
            <p:nvPr/>
          </p:nvSpPr>
          <p:spPr>
            <a:xfrm>
              <a:off x="6792298" y="1790767"/>
              <a:ext cx="1800021" cy="3150035"/>
            </a:xfrm>
            <a:prstGeom prst="cube">
              <a:avLst>
                <a:gd name="adj" fmla="val 3885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1F5A3160-D475-478C-AB8B-CC56AEAB2563}"/>
                </a:ext>
              </a:extLst>
            </p:cNvPr>
            <p:cNvSpPr/>
            <p:nvPr/>
          </p:nvSpPr>
          <p:spPr>
            <a:xfrm>
              <a:off x="9402327" y="2060770"/>
              <a:ext cx="1350015" cy="2610029"/>
            </a:xfrm>
            <a:prstGeom prst="cube">
              <a:avLst>
                <a:gd name="adj" fmla="val 1133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970B27F8-9FF4-42ED-8983-22B65269F8CB}"/>
                </a:ext>
              </a:extLst>
            </p:cNvPr>
            <p:cNvSpPr/>
            <p:nvPr/>
          </p:nvSpPr>
          <p:spPr>
            <a:xfrm>
              <a:off x="9852332" y="3410785"/>
              <a:ext cx="270003" cy="270003"/>
            </a:xfrm>
            <a:prstGeom prst="cub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A60A373-061A-4AC2-A744-283468241952}"/>
                </a:ext>
              </a:extLst>
            </p:cNvPr>
            <p:cNvCxnSpPr/>
            <p:nvPr/>
          </p:nvCxnSpPr>
          <p:spPr>
            <a:xfrm>
              <a:off x="8592318" y="2870779"/>
              <a:ext cx="1260014" cy="54000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8F1C1564-E5D6-41FF-BFFC-94EEC5F4E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11" y="3680788"/>
              <a:ext cx="1800020" cy="18000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3CF1598-79DC-4393-A401-FF7910C6D029}"/>
                </a:ext>
              </a:extLst>
            </p:cNvPr>
            <p:cNvSpPr/>
            <p:nvPr/>
          </p:nvSpPr>
          <p:spPr>
            <a:xfrm>
              <a:off x="11598761" y="2703477"/>
              <a:ext cx="180002" cy="1440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3A8B7AA-7097-43D0-8D39-67B7C097B0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900" y="2130287"/>
              <a:ext cx="624860" cy="1923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107AA4A-CC2F-480D-B706-DD516187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9300" y="2883479"/>
              <a:ext cx="599460" cy="16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箭头: 左右 166">
              <a:extLst>
                <a:ext uri="{FF2B5EF4-FFF2-40B4-BE49-F238E27FC236}">
                  <a16:creationId xmlns:a16="http://schemas.microsoft.com/office/drawing/2014/main" id="{CDC4B9B3-CC9F-4377-8A48-2AFCF0A8DE3B}"/>
                </a:ext>
              </a:extLst>
            </p:cNvPr>
            <p:cNvSpPr/>
            <p:nvPr/>
          </p:nvSpPr>
          <p:spPr>
            <a:xfrm>
              <a:off x="7512306" y="1520764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箭头: 左右 167">
              <a:extLst>
                <a:ext uri="{FF2B5EF4-FFF2-40B4-BE49-F238E27FC236}">
                  <a16:creationId xmlns:a16="http://schemas.microsoft.com/office/drawing/2014/main" id="{62DD295D-74F3-43FE-81CD-B58A7AB580CD}"/>
                </a:ext>
              </a:extLst>
            </p:cNvPr>
            <p:cNvSpPr/>
            <p:nvPr/>
          </p:nvSpPr>
          <p:spPr>
            <a:xfrm rot="18915786">
              <a:off x="6429228" y="1964781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箭头: 左右 168">
              <a:extLst>
                <a:ext uri="{FF2B5EF4-FFF2-40B4-BE49-F238E27FC236}">
                  <a16:creationId xmlns:a16="http://schemas.microsoft.com/office/drawing/2014/main" id="{707AA3F8-F730-40B6-AC7D-7885C26061C9}"/>
                </a:ext>
              </a:extLst>
            </p:cNvPr>
            <p:cNvSpPr/>
            <p:nvPr/>
          </p:nvSpPr>
          <p:spPr>
            <a:xfrm rot="16200000">
              <a:off x="5442283" y="3770789"/>
              <a:ext cx="2340026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箭头: 右 169">
              <a:extLst>
                <a:ext uri="{FF2B5EF4-FFF2-40B4-BE49-F238E27FC236}">
                  <a16:creationId xmlns:a16="http://schemas.microsoft.com/office/drawing/2014/main" id="{96EEFF68-6D34-4E0C-A211-4B974D10B0E1}"/>
                </a:ext>
              </a:extLst>
            </p:cNvPr>
            <p:cNvSpPr/>
            <p:nvPr/>
          </p:nvSpPr>
          <p:spPr>
            <a:xfrm>
              <a:off x="5447338" y="3084733"/>
              <a:ext cx="1080012" cy="720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reshape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by scale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6309606-AD0C-44CF-B6C9-F9B4BA1A13EB}"/>
                </a:ext>
              </a:extLst>
            </p:cNvPr>
            <p:cNvSpPr txBox="1"/>
            <p:nvPr/>
          </p:nvSpPr>
          <p:spPr>
            <a:xfrm>
              <a:off x="6014322" y="507112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endParaRPr 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AD08119-90EB-47FE-A447-6CA1E6E9990A}"/>
                </a:ext>
              </a:extLst>
            </p:cNvPr>
            <p:cNvSpPr txBox="1"/>
            <p:nvPr/>
          </p:nvSpPr>
          <p:spPr>
            <a:xfrm rot="19130206">
              <a:off x="6625476" y="172163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C3318A-6312-4875-BF5C-1AEBE4A9247C}"/>
                </a:ext>
              </a:extLst>
            </p:cNvPr>
            <p:cNvSpPr txBox="1"/>
            <p:nvPr/>
          </p:nvSpPr>
          <p:spPr>
            <a:xfrm>
              <a:off x="7692308" y="1250761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174" name="箭头: 左右 173">
              <a:extLst>
                <a:ext uri="{FF2B5EF4-FFF2-40B4-BE49-F238E27FC236}">
                  <a16:creationId xmlns:a16="http://schemas.microsoft.com/office/drawing/2014/main" id="{B6636BE7-53E1-4A7E-9D07-F0F788E0BD92}"/>
                </a:ext>
              </a:extLst>
            </p:cNvPr>
            <p:cNvSpPr/>
            <p:nvPr/>
          </p:nvSpPr>
          <p:spPr>
            <a:xfrm rot="19269699">
              <a:off x="3927868" y="163692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61911BB3-1FED-4AB2-8F1C-70B5FA8885F8}"/>
                </a:ext>
              </a:extLst>
            </p:cNvPr>
            <p:cNvGrpSpPr/>
            <p:nvPr/>
          </p:nvGrpSpPr>
          <p:grpSpPr>
            <a:xfrm>
              <a:off x="2381250" y="3089137"/>
              <a:ext cx="1841500" cy="857250"/>
              <a:chOff x="666750" y="2863850"/>
              <a:chExt cx="1841500" cy="85725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61B35F04-6418-43C7-947F-CC7552FE14F7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4E55A78D-7092-45B0-9262-53C695AADCD5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49262A9-81E7-44A9-B90D-D4CFF32011BC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77508FFB-9436-44A8-99E2-E4F79119C382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7ADF92B0-9BAB-42D5-B676-4071AF076202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FD2399D-C436-4036-B088-D8DA13BE3C58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08CF3985-DB52-427D-B5AA-6EAA3D851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1B52AC2E-B98D-4A1E-887A-AC563777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A689AD2-150A-49EB-947A-2F2754BC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A362C3E5-921B-4091-81D8-E7EDDAB12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A518C9D-886F-499B-B552-ECB0A886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975D4AF-2C62-4E08-83F6-7C34DEA15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8F27F01-8ADE-4F10-B691-6ADD8D0F9D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5E333D4F-5F80-4FD0-9238-086B5A281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AAB82EB7-041D-4AEC-9CE5-F4C9873C57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C690FD47-476C-4FFD-9548-40F4C596C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E6820B8-454A-4529-AACD-94361CFD37EC}"/>
                </a:ext>
              </a:extLst>
            </p:cNvPr>
            <p:cNvGrpSpPr/>
            <p:nvPr/>
          </p:nvGrpSpPr>
          <p:grpSpPr>
            <a:xfrm>
              <a:off x="3295650" y="3095487"/>
              <a:ext cx="1841500" cy="857250"/>
              <a:chOff x="666750" y="2863850"/>
              <a:chExt cx="1841500" cy="857250"/>
            </a:xfrm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6D174A3-354C-4C15-96A1-184C5E7AB9B0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CA8139C0-1158-4ECC-9883-2BC5D87C1C60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8A9A16-E3C1-45D5-86A5-E542E7B0CF45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B64F51D4-8467-4282-8E4E-0DBD2D4165E0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E3B0C719-79DD-4A9B-B191-44449877A921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0438FC55-F0A5-42C3-A922-4A3AC3082C50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9661A84-17A8-4C0C-B35F-9740F48E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6A8E1B38-FD15-4F29-9174-2C2C1D348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95FCD917-7AE1-4D21-9692-B8CD75AAE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32A83DBC-4B5E-4A6C-A3C3-68AC7211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D3B11553-41AC-43F3-B636-3227C3F1C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A4D7F7FF-3F46-4046-97D3-03D3EE74DB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247BA1BC-E963-408B-8838-44FC4BBD7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E2898C3-32CD-45E3-80D6-3ED00B508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80B68A86-19A0-417F-AC40-C16AC7669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8002A05F-63AD-4A8A-9E75-BDAA20244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63B73D10-E7D8-442B-8AA2-C30166CC9DCF}"/>
                </a:ext>
              </a:extLst>
            </p:cNvPr>
            <p:cNvSpPr txBox="1"/>
            <p:nvPr/>
          </p:nvSpPr>
          <p:spPr>
            <a:xfrm rot="19130206">
              <a:off x="4268356" y="1360955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8CD045E-5492-46B2-BB2C-3F1AC4284C0E}"/>
                </a:ext>
              </a:extLst>
            </p:cNvPr>
            <p:cNvSpPr txBox="1"/>
            <p:nvPr/>
          </p:nvSpPr>
          <p:spPr>
            <a:xfrm rot="19130206">
              <a:off x="1976256" y="1497895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n_feature</a:t>
              </a:r>
              <a:endParaRPr lang="en-US" dirty="0"/>
            </a:p>
          </p:txBody>
        </p:sp>
        <p:sp>
          <p:nvSpPr>
            <p:cNvPr id="235" name="箭头: 左右 234">
              <a:extLst>
                <a:ext uri="{FF2B5EF4-FFF2-40B4-BE49-F238E27FC236}">
                  <a16:creationId xmlns:a16="http://schemas.microsoft.com/office/drawing/2014/main" id="{974A096B-B41D-47A6-98E3-700CC3747931}"/>
                </a:ext>
              </a:extLst>
            </p:cNvPr>
            <p:cNvSpPr/>
            <p:nvPr/>
          </p:nvSpPr>
          <p:spPr>
            <a:xfrm rot="19269699">
              <a:off x="1959368" y="178424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BF497669-62E0-40BC-9F95-CD267C16BE67}"/>
                </a:ext>
              </a:extLst>
            </p:cNvPr>
            <p:cNvSpPr txBox="1"/>
            <p:nvPr/>
          </p:nvSpPr>
          <p:spPr>
            <a:xfrm>
              <a:off x="3595837" y="4164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243" name="箭头: 左右 242">
              <a:extLst>
                <a:ext uri="{FF2B5EF4-FFF2-40B4-BE49-F238E27FC236}">
                  <a16:creationId xmlns:a16="http://schemas.microsoft.com/office/drawing/2014/main" id="{3D35CB6F-2D75-4759-8311-D034BF84FD41}"/>
                </a:ext>
              </a:extLst>
            </p:cNvPr>
            <p:cNvSpPr/>
            <p:nvPr/>
          </p:nvSpPr>
          <p:spPr>
            <a:xfrm rot="16200000">
              <a:off x="484035" y="3855579"/>
              <a:ext cx="3053662" cy="1772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283B03EC-90E8-4740-95E1-9816BBDB9A66}"/>
                </a:ext>
              </a:extLst>
            </p:cNvPr>
            <p:cNvSpPr txBox="1"/>
            <p:nvPr/>
          </p:nvSpPr>
          <p:spPr>
            <a:xfrm>
              <a:off x="1714500" y="548249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r>
                <a:rPr lang="en-US" dirty="0"/>
                <a:t> 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0BDBA4C8-89C8-4185-86DB-A3122809E380}"/>
                </a:ext>
              </a:extLst>
            </p:cNvPr>
            <p:cNvSpPr txBox="1"/>
            <p:nvPr/>
          </p:nvSpPr>
          <p:spPr>
            <a:xfrm>
              <a:off x="7353300" y="5076687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m1 @ 1 </a:t>
              </a:r>
              <a:r>
                <a:rPr lang="en-US"/>
                <a:t>x n2 </a:t>
              </a:r>
              <a:r>
                <a:rPr lang="en-US" dirty="0"/>
                <a:t>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6" name="箭头: 左右 245">
              <a:extLst>
                <a:ext uri="{FF2B5EF4-FFF2-40B4-BE49-F238E27FC236}">
                  <a16:creationId xmlns:a16="http://schemas.microsoft.com/office/drawing/2014/main" id="{6591ED61-066F-4DF4-BF5E-705FA0F147B7}"/>
                </a:ext>
              </a:extLst>
            </p:cNvPr>
            <p:cNvSpPr/>
            <p:nvPr/>
          </p:nvSpPr>
          <p:spPr>
            <a:xfrm>
              <a:off x="9503031" y="1800086"/>
              <a:ext cx="1231644" cy="1673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19A2A7DF-CE88-42F1-B62F-DF23EFC75C38}"/>
                </a:ext>
              </a:extLst>
            </p:cNvPr>
            <p:cNvSpPr txBox="1"/>
            <p:nvPr/>
          </p:nvSpPr>
          <p:spPr>
            <a:xfrm>
              <a:off x="9797333" y="146983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C711F23B-DF15-4185-A183-2FF7E7334BA6}"/>
                </a:ext>
              </a:extLst>
            </p:cNvPr>
            <p:cNvSpPr txBox="1"/>
            <p:nvPr/>
          </p:nvSpPr>
          <p:spPr>
            <a:xfrm>
              <a:off x="10648950" y="4800462"/>
              <a:ext cx="128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connection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FF38E11-9AB0-47E2-A5B0-F10B5A06D3AC}"/>
                </a:ext>
              </a:extLst>
            </p:cNvPr>
            <p:cNvSpPr txBox="1"/>
            <p:nvPr/>
          </p:nvSpPr>
          <p:spPr>
            <a:xfrm>
              <a:off x="11157743" y="787909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0EA15721-64AB-4CFA-87B1-716C2453D073}"/>
                </a:ext>
              </a:extLst>
            </p:cNvPr>
            <p:cNvSpPr txBox="1"/>
            <p:nvPr/>
          </p:nvSpPr>
          <p:spPr>
            <a:xfrm>
              <a:off x="2316538" y="80380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1E348FC5-CE04-4CBC-BCF5-356AFF2BA94A}"/>
                </a:ext>
              </a:extLst>
            </p:cNvPr>
            <p:cNvSpPr txBox="1"/>
            <p:nvPr/>
          </p:nvSpPr>
          <p:spPr>
            <a:xfrm>
              <a:off x="4577806" y="75567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DEE1BF92-E74F-4A0E-823E-E180747B1B42}"/>
                </a:ext>
              </a:extLst>
            </p:cNvPr>
            <p:cNvSpPr txBox="1"/>
            <p:nvPr/>
          </p:nvSpPr>
          <p:spPr>
            <a:xfrm>
              <a:off x="7301622" y="75634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25E4535E-DB56-48A8-86B5-B9407C1EAEA5}"/>
                </a:ext>
              </a:extLst>
            </p:cNvPr>
            <p:cNvSpPr txBox="1"/>
            <p:nvPr/>
          </p:nvSpPr>
          <p:spPr>
            <a:xfrm>
              <a:off x="9756065" y="77239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7EA99C6-AB96-4855-BBD6-27C979D71A58}"/>
                </a:ext>
              </a:extLst>
            </p:cNvPr>
            <p:cNvGrpSpPr/>
            <p:nvPr/>
          </p:nvGrpSpPr>
          <p:grpSpPr>
            <a:xfrm>
              <a:off x="3707734" y="155251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BD1CAAF-0992-4933-95E2-8F0D32794D7F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2106F90-1927-4B45-9370-CAEDDB80AEB4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529ECF7-0401-4B0C-9C1A-DDA2CB94CF32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137AA0E-5761-484E-8F03-DBB2EF0CE5E2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7D157DCE-5269-4FB7-8016-BDEB16EC70AF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101A68-B940-479C-AC34-EDC47C726AEF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0DA681-0A8A-4BC7-965A-7F6D5FB39E26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774875-81CB-4F76-AA6B-8893B90FE82A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CDCDF6A-69E3-4715-BEEE-61AB80276579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61647D5-98D8-4FA7-B4C0-1C65F8AB5151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7864DD0-961D-42A2-B66F-EBBF21A2F262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E1DFFBF-E449-4E4E-BF21-D3C6FAD4C096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9D72DCF-9786-4CDC-A224-03D1275818DA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0A18B8A-EF79-4D96-B892-C258B4A49A3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0B9E55E-3270-4D44-B730-AF464EE8B27D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6F9A72B-4BC1-44A1-BD80-E3232286EA5C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EBD3FEB-C302-4AFD-A8CE-2561F7F2ADAC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7FE548-DD72-46D6-9F10-D5425B03F219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12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443" cy="4351338"/>
          </a:xfrm>
        </p:spPr>
        <p:txBody>
          <a:bodyPr/>
          <a:lstStyle/>
          <a:p>
            <a:r>
              <a:rPr lang="en-US" dirty="0"/>
              <a:t>Training and testing data shall not come from the same part of point cloud</a:t>
            </a:r>
          </a:p>
          <a:p>
            <a:r>
              <a:rPr lang="en-US" dirty="0"/>
              <a:t>But they should also be similar</a:t>
            </a:r>
          </a:p>
          <a:p>
            <a:r>
              <a:rPr lang="en-US" dirty="0"/>
              <a:t>Solution: cut existing dataset into two parts</a:t>
            </a:r>
          </a:p>
        </p:txBody>
      </p:sp>
    </p:spTree>
    <p:extLst>
      <p:ext uri="{BB962C8B-B14F-4D97-AF65-F5344CB8AC3E}">
        <p14:creationId xmlns:p14="http://schemas.microsoft.com/office/powerpoint/2010/main" val="175541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5D8A-C374-47B4-9A4A-75D1177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Paris-Lille-3D dataset</a:t>
            </a:r>
            <a:r>
              <a:rPr lang="en-US" baseline="30000" dirty="0"/>
              <a:t>[1]</a:t>
            </a:r>
          </a:p>
        </p:txBody>
      </p:sp>
      <p:pic>
        <p:nvPicPr>
          <p:cNvPr id="5" name="内容占位符 4" descr="图片包含 屏幕截图, 天空&#10;&#10;已生成高可信度的说明">
            <a:extLst>
              <a:ext uri="{FF2B5EF4-FFF2-40B4-BE49-F238E27FC236}">
                <a16:creationId xmlns:a16="http://schemas.microsoft.com/office/drawing/2014/main" id="{5C35E2ED-E4C5-4A4F-A4FB-06F9171E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120"/>
            <a:ext cx="12032598" cy="3564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014058-EAB5-40F3-9994-EC31322F0EB8}"/>
              </a:ext>
            </a:extLst>
          </p:cNvPr>
          <p:cNvSpPr txBox="1"/>
          <p:nvPr/>
        </p:nvSpPr>
        <p:spPr>
          <a:xfrm>
            <a:off x="731518" y="5978769"/>
            <a:ext cx="1084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Roynard</a:t>
            </a:r>
            <a:r>
              <a:rPr lang="en-US" dirty="0"/>
              <a:t>, J.-E. </a:t>
            </a:r>
            <a:r>
              <a:rPr lang="en-US" dirty="0" err="1"/>
              <a:t>Deschaud</a:t>
            </a:r>
            <a:r>
              <a:rPr lang="en-US" dirty="0"/>
              <a:t>, and F. </a:t>
            </a:r>
            <a:r>
              <a:rPr lang="en-US" dirty="0" err="1"/>
              <a:t>Goulette</a:t>
            </a:r>
            <a:r>
              <a:rPr lang="en-US" dirty="0"/>
              <a:t>. Paris-lille-3d: a large and high-quality ground truth urban point cloud dataset for automatic segmentation and classification. </a:t>
            </a:r>
            <a:r>
              <a:rPr lang="en-US" dirty="0" err="1"/>
              <a:t>ArXiv</a:t>
            </a:r>
            <a:r>
              <a:rPr lang="en-US" dirty="0"/>
              <a:t> e-prints, November 2017.</a:t>
            </a:r>
          </a:p>
        </p:txBody>
      </p:sp>
    </p:spTree>
    <p:extLst>
      <p:ext uri="{BB962C8B-B14F-4D97-AF65-F5344CB8AC3E}">
        <p14:creationId xmlns:p14="http://schemas.microsoft.com/office/powerpoint/2010/main" val="21564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5D8A-C374-47B4-9A4A-75D1177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Paris-Lille-3D dataset</a:t>
            </a:r>
            <a:endParaRPr lang="en-US" baseline="30000" dirty="0"/>
          </a:p>
        </p:txBody>
      </p:sp>
      <p:pic>
        <p:nvPicPr>
          <p:cNvPr id="8" name="内容占位符 7" descr="图片包含 室内&#10;&#10;已生成高可信度的说明">
            <a:extLst>
              <a:ext uri="{FF2B5EF4-FFF2-40B4-BE49-F238E27FC236}">
                <a16:creationId xmlns:a16="http://schemas.microsoft.com/office/drawing/2014/main" id="{E7CCAD67-6063-4FBE-81B4-B3AE565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15" y="1607066"/>
            <a:ext cx="6160864" cy="5102363"/>
          </a:xfrm>
        </p:spPr>
      </p:pic>
    </p:spTree>
    <p:extLst>
      <p:ext uri="{BB962C8B-B14F-4D97-AF65-F5344CB8AC3E}">
        <p14:creationId xmlns:p14="http://schemas.microsoft.com/office/powerpoint/2010/main" val="14151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EC428-193B-47E1-88B1-5D537F60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FF5D-9A72-4F5D-84B2-476E647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Summary</a:t>
            </a:r>
          </a:p>
          <a:p>
            <a:r>
              <a:rPr lang="en-US" dirty="0"/>
              <a:t>Criticism</a:t>
            </a:r>
          </a:p>
          <a:p>
            <a:r>
              <a:rPr lang="en-US" dirty="0"/>
              <a:t>New ideas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84849-7D27-4685-A24B-A05599CD9A05}"/>
              </a:ext>
            </a:extLst>
          </p:cNvPr>
          <p:cNvSpPr txBox="1"/>
          <p:nvPr/>
        </p:nvSpPr>
        <p:spPr>
          <a:xfrm>
            <a:off x="5685184" y="2133599"/>
            <a:ext cx="42017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Neighborhood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Result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15F50A8-57F8-43F4-B87C-13457184D876}"/>
              </a:ext>
            </a:extLst>
          </p:cNvPr>
          <p:cNvSpPr/>
          <p:nvPr/>
        </p:nvSpPr>
        <p:spPr>
          <a:xfrm>
            <a:off x="3949148" y="1868558"/>
            <a:ext cx="1245705" cy="2464904"/>
          </a:xfrm>
          <a:prstGeom prst="leftBrace">
            <a:avLst>
              <a:gd name="adj1" fmla="val 8333"/>
              <a:gd name="adj2" fmla="val 96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EFCE089-366C-451C-9040-0644FA769252}"/>
              </a:ext>
            </a:extLst>
          </p:cNvPr>
          <p:cNvSpPr/>
          <p:nvPr/>
        </p:nvSpPr>
        <p:spPr>
          <a:xfrm>
            <a:off x="4134678" y="1934820"/>
            <a:ext cx="1245705" cy="2464904"/>
          </a:xfrm>
          <a:prstGeom prst="leftBrace">
            <a:avLst>
              <a:gd name="adj1" fmla="val 8333"/>
              <a:gd name="adj2" fmla="val 2741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F4FFD6-5B95-4096-B92B-DFB43BEDE675}"/>
              </a:ext>
            </a:extLst>
          </p:cNvPr>
          <p:cNvSpPr/>
          <p:nvPr/>
        </p:nvSpPr>
        <p:spPr>
          <a:xfrm>
            <a:off x="4267200" y="2133602"/>
            <a:ext cx="1245705" cy="2464904"/>
          </a:xfrm>
          <a:prstGeom prst="leftBrace">
            <a:avLst>
              <a:gd name="adj1" fmla="val 8333"/>
              <a:gd name="adj2" fmla="val 408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46342" cy="4351338"/>
          </a:xfrm>
        </p:spPr>
        <p:txBody>
          <a:bodyPr/>
          <a:lstStyle/>
          <a:p>
            <a:r>
              <a:rPr lang="en-US" dirty="0"/>
              <a:t>Remapping of class labels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EE2BC8-81A2-40FD-8B99-6ED8FEE04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6" t="23000" r="30308" b="13792"/>
          <a:stretch/>
        </p:blipFill>
        <p:spPr>
          <a:xfrm>
            <a:off x="4670474" y="534492"/>
            <a:ext cx="7216726" cy="60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251" cy="1394653"/>
          </a:xfrm>
        </p:spPr>
        <p:txBody>
          <a:bodyPr/>
          <a:lstStyle/>
          <a:p>
            <a:r>
              <a:rPr lang="en-US" dirty="0"/>
              <a:t>Training and testing data number, from resp. part A and part 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B5408-4524-4BFE-8450-9CAB88EA5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34716" r="12423" b="53568"/>
          <a:stretch/>
        </p:blipFill>
        <p:spPr>
          <a:xfrm>
            <a:off x="276257" y="2590085"/>
            <a:ext cx="11496614" cy="9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443" cy="4351338"/>
          </a:xfrm>
        </p:spPr>
        <p:txBody>
          <a:bodyPr/>
          <a:lstStyle/>
          <a:p>
            <a:r>
              <a:rPr lang="en-US" dirty="0"/>
              <a:t>Test Timo’s feature and my neighborhood’s neighborhood features.</a:t>
            </a:r>
          </a:p>
          <a:p>
            <a:r>
              <a:rPr lang="en-US" dirty="0"/>
              <a:t>Use three classifier, Random forest, MLP and CNN. Structure of MLP and CNN are adaptive to dataset. CNN have less parameters than MLP.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9EE320-1339-4971-BD35-A67DE99D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9" t="51544" r="21307" b="35036"/>
          <a:stretch/>
        </p:blipFill>
        <p:spPr>
          <a:xfrm>
            <a:off x="140677" y="3882683"/>
            <a:ext cx="11863759" cy="14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CF3A9-0A74-44B6-BA55-F1F8E677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82" t="22381" r="38451" b="42380"/>
          <a:stretch/>
        </p:blipFill>
        <p:spPr>
          <a:xfrm>
            <a:off x="6832209" y="2743795"/>
            <a:ext cx="5359791" cy="4114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07C332-0534-4A64-A765-871F69B35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31" t="45580" r="22346" b="14585"/>
          <a:stretch/>
        </p:blipFill>
        <p:spPr>
          <a:xfrm>
            <a:off x="189327" y="98474"/>
            <a:ext cx="8865577" cy="33903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0654C0-2368-42B2-9CB2-651EFAC0EAAB}"/>
              </a:ext>
            </a:extLst>
          </p:cNvPr>
          <p:cNvSpPr txBox="1"/>
          <p:nvPr/>
        </p:nvSpPr>
        <p:spPr>
          <a:xfrm>
            <a:off x="858130" y="4501662"/>
            <a:ext cx="5048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Timo’s feature </a:t>
            </a:r>
          </a:p>
          <a:p>
            <a:r>
              <a:rPr lang="en-US" sz="3600" dirty="0"/>
              <a:t>(without height features)</a:t>
            </a:r>
          </a:p>
        </p:txBody>
      </p:sp>
    </p:spTree>
    <p:extLst>
      <p:ext uri="{BB962C8B-B14F-4D97-AF65-F5344CB8AC3E}">
        <p14:creationId xmlns:p14="http://schemas.microsoft.com/office/powerpoint/2010/main" val="184093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Result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0654C0-2368-42B2-9CB2-651EFAC0EAAB}"/>
              </a:ext>
            </a:extLst>
          </p:cNvPr>
          <p:cNvSpPr txBox="1"/>
          <p:nvPr/>
        </p:nvSpPr>
        <p:spPr>
          <a:xfrm>
            <a:off x="354547" y="4620932"/>
            <a:ext cx="628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neighborhood’s neighborhood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28107-0B28-4940-B98F-EF3AC3782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9" t="21756" r="38696" b="43127"/>
          <a:stretch/>
        </p:blipFill>
        <p:spPr>
          <a:xfrm>
            <a:off x="6838122" y="2854032"/>
            <a:ext cx="5353878" cy="4003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0C77F-D51B-485C-995A-342E0436F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8" t="35201" r="22500" b="24665"/>
          <a:stretch/>
        </p:blipFill>
        <p:spPr>
          <a:xfrm>
            <a:off x="-1" y="0"/>
            <a:ext cx="10095505" cy="38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3-EE24-4F82-A9AB-A35818D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66F5-E150-461A-8A6F-8DA8CBB3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way the two papers choose training &amp; testing samples from same point cloud do have problem. It will give fake high precision which is actually overfitting</a:t>
            </a:r>
          </a:p>
          <a:p>
            <a:r>
              <a:rPr lang="en-US" dirty="0"/>
              <a:t>The “97% overall precision using 1000 training samples per class and rest points for testing” can be reproduced in the Lille street dataset. And a drop of 5% precision without height features is also confirmed by the same test. Precision table is shown in the next page.</a:t>
            </a:r>
          </a:p>
          <a:p>
            <a:r>
              <a:rPr lang="en-US" dirty="0"/>
              <a:t>The new “Neighborhood’s neighborhood” feature gives better result than previous PCA-based method in my new test.</a:t>
            </a:r>
          </a:p>
          <a:p>
            <a:r>
              <a:rPr lang="en-US" dirty="0"/>
              <a:t>CNN gives better result than MLP and Random forest on Timo’s feature, but on my </a:t>
            </a:r>
            <a:r>
              <a:rPr lang="en-US" altLang="zh-CN" dirty="0"/>
              <a:t>“Neighborhood’s neighborhood” feature, their performances are basically the same. Maybe it’s because Timo’s features only have balls, more suitable for CNN. </a:t>
            </a:r>
          </a:p>
          <a:p>
            <a:r>
              <a:rPr lang="en-US" altLang="zh-CN" i="1" dirty="0" err="1"/>
              <a:t>CNN+raw</a:t>
            </a:r>
            <a:r>
              <a:rPr lang="en-US" altLang="zh-CN" i="1" dirty="0"/>
              <a:t> features </a:t>
            </a:r>
            <a:r>
              <a:rPr lang="en-US" altLang="zh-CN" dirty="0"/>
              <a:t>might be a interesting direction for future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3-EE24-4F82-A9AB-A35818D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7886B-961B-4712-8624-2190787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929" cy="4351338"/>
          </a:xfrm>
        </p:spPr>
        <p:txBody>
          <a:bodyPr/>
          <a:lstStyle/>
          <a:p>
            <a:r>
              <a:rPr lang="en-US" dirty="0"/>
              <a:t>Test Timo’s methods without height features, while mixing training and testing samples as two papers.</a:t>
            </a:r>
          </a:p>
          <a:p>
            <a:r>
              <a:rPr lang="en-US" dirty="0"/>
              <a:t>92% overall precision, same as the 97%-5% result according to Timo’s paper.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7A994B-1398-46DE-AE86-7B0B3FDA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55" t="33225" r="38153" b="26515"/>
          <a:stretch/>
        </p:blipFill>
        <p:spPr>
          <a:xfrm>
            <a:off x="6231988" y="990916"/>
            <a:ext cx="5727262" cy="50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0843-2119-4666-9202-B7B2D63D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Article 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FA3C-49F5-449C-8B40-CB1BE6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Martin </a:t>
            </a:r>
            <a:r>
              <a:rPr lang="en-US" altLang="zh-CN" dirty="0" err="1"/>
              <a:t>Weinmann</a:t>
            </a:r>
            <a:r>
              <a:rPr lang="en-US" altLang="zh-CN" dirty="0"/>
              <a:t>, Boris </a:t>
            </a:r>
            <a:r>
              <a:rPr lang="en-US" altLang="zh-CN" dirty="0" err="1"/>
              <a:t>Jutzi</a:t>
            </a:r>
            <a:r>
              <a:rPr lang="en-US" altLang="zh-CN" dirty="0"/>
              <a:t>, Stefan </a:t>
            </a:r>
            <a:r>
              <a:rPr lang="en-US" altLang="zh-CN" dirty="0" err="1"/>
              <a:t>Hinz</a:t>
            </a:r>
            <a:r>
              <a:rPr lang="en-US" altLang="zh-CN" dirty="0"/>
              <a:t>, and Clement Mallet. </a:t>
            </a:r>
            <a:r>
              <a:rPr lang="en-US" altLang="zh-CN" b="1" i="1" dirty="0"/>
              <a:t>Semantic point cloud interpretation based on optimal neighborhoods, relevant features and efficient classifiers,2015</a:t>
            </a:r>
          </a:p>
          <a:p>
            <a:r>
              <a:rPr lang="en-US" altLang="zh-CN" dirty="0"/>
              <a:t>[2] Timo </a:t>
            </a:r>
            <a:r>
              <a:rPr lang="en-US" altLang="zh-CN" dirty="0" err="1"/>
              <a:t>Hackel</a:t>
            </a:r>
            <a:r>
              <a:rPr lang="en-US" altLang="zh-CN" dirty="0"/>
              <a:t>, Jan D Wegner, and Konrad Schindler.</a:t>
            </a:r>
            <a:r>
              <a:rPr lang="en-US" altLang="zh-CN" b="1" i="1" dirty="0"/>
              <a:t> Fast semantic segmentation of 3d point clouds with strongly varying density,2016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6.4m, with a factor of 2.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</p:spTree>
    <p:extLst>
      <p:ext uri="{BB962C8B-B14F-4D97-AF65-F5344CB8AC3E}">
        <p14:creationId xmlns:p14="http://schemas.microsoft.com/office/powerpoint/2010/main" val="20676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</p:spTree>
    <p:extLst>
      <p:ext uri="{BB962C8B-B14F-4D97-AF65-F5344CB8AC3E}">
        <p14:creationId xmlns:p14="http://schemas.microsoft.com/office/powerpoint/2010/main" val="33204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FFF77-46EA-412A-8C94-2B7201C12EC6}"/>
              </a:ext>
            </a:extLst>
          </p:cNvPr>
          <p:cNvSpPr txBox="1"/>
          <p:nvPr/>
        </p:nvSpPr>
        <p:spPr>
          <a:xfrm>
            <a:off x="649356" y="3591339"/>
            <a:ext cx="432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small: </a:t>
            </a:r>
          </a:p>
          <a:p>
            <a:r>
              <a:rPr lang="en-US" dirty="0">
                <a:solidFill>
                  <a:srgbClr val="FF0000"/>
                </a:solidFill>
              </a:rPr>
              <a:t>Small details are captures, but too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large:</a:t>
            </a:r>
          </a:p>
          <a:p>
            <a:r>
              <a:rPr lang="en-US" dirty="0">
                <a:solidFill>
                  <a:srgbClr val="FF0000"/>
                </a:solidFill>
              </a:rPr>
              <a:t>Large coverage, but PCA of one single large ball is too abstract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BC7EF-FF0E-4A8B-8FD4-7B478BA9157B}"/>
              </a:ext>
            </a:extLst>
          </p:cNvPr>
          <p:cNvSpPr txBox="1"/>
          <p:nvPr/>
        </p:nvSpPr>
        <p:spPr>
          <a:xfrm>
            <a:off x="6440556" y="4108173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single scale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point cloud is to scale. The unit of length is know. Features with fixed scale maybe capture more precisely.</a:t>
            </a:r>
          </a:p>
        </p:txBody>
      </p:sp>
    </p:spTree>
    <p:extLst>
      <p:ext uri="{BB962C8B-B14F-4D97-AF65-F5344CB8AC3E}">
        <p14:creationId xmlns:p14="http://schemas.microsoft.com/office/powerpoint/2010/main" val="30551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C2430952-40B6-4C93-A5CB-628014F9D51C}"/>
              </a:ext>
            </a:extLst>
          </p:cNvPr>
          <p:cNvSpPr/>
          <p:nvPr/>
        </p:nvSpPr>
        <p:spPr>
          <a:xfrm>
            <a:off x="5645427" y="2213113"/>
            <a:ext cx="437322" cy="1736035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20AE3-A005-4FEE-8F92-330EE29E4EFF}"/>
              </a:ext>
            </a:extLst>
          </p:cNvPr>
          <p:cNvSpPr txBox="1"/>
          <p:nvPr/>
        </p:nvSpPr>
        <p:spPr>
          <a:xfrm>
            <a:off x="6321287" y="2888974"/>
            <a:ext cx="326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up 8 features from 3 eigenvalues</a:t>
            </a:r>
          </a:p>
          <a:p>
            <a:r>
              <a:rPr lang="en-US" dirty="0">
                <a:solidFill>
                  <a:srgbClr val="FF0000"/>
                </a:solidFill>
              </a:rPr>
              <a:t>Eigenvalue is not a probability, even if it’s normalized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DF34B78-822E-4BE1-B769-3DAA9D84E06D}"/>
              </a:ext>
            </a:extLst>
          </p:cNvPr>
          <p:cNvSpPr/>
          <p:nvPr/>
        </p:nvSpPr>
        <p:spPr>
          <a:xfrm>
            <a:off x="5724939" y="4492487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D0EBA6-904A-479C-87E3-CD0E9B23DBF4}"/>
              </a:ext>
            </a:extLst>
          </p:cNvPr>
          <p:cNvSpPr txBox="1"/>
          <p:nvPr/>
        </p:nvSpPr>
        <p:spPr>
          <a:xfrm>
            <a:off x="6334538" y="4227443"/>
            <a:ext cx="384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order moments and eigenvalues,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order moments can be deduced. Since eigenvalue are in fact variance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DE73EF9-CF5C-4F36-99A6-D603237151B0}"/>
              </a:ext>
            </a:extLst>
          </p:cNvPr>
          <p:cNvSpPr/>
          <p:nvPr/>
        </p:nvSpPr>
        <p:spPr>
          <a:xfrm>
            <a:off x="5552661" y="5420139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0AD107-20E6-4AC5-8928-478AD4F7B5C3}"/>
              </a:ext>
            </a:extLst>
          </p:cNvPr>
          <p:cNvSpPr txBox="1"/>
          <p:nvPr/>
        </p:nvSpPr>
        <p:spPr>
          <a:xfrm>
            <a:off x="6255025" y="5459895"/>
            <a:ext cx="416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have no right to use height information. What about a car on a bridge? Without height info, precision drop “</a:t>
            </a:r>
            <a:r>
              <a:rPr lang="en-US" b="1" dirty="0">
                <a:solidFill>
                  <a:srgbClr val="FF0000"/>
                </a:solidFill>
              </a:rPr>
              <a:t>5%”, </a:t>
            </a:r>
            <a:r>
              <a:rPr lang="en-US" dirty="0">
                <a:solidFill>
                  <a:srgbClr val="FF0000"/>
                </a:solidFill>
              </a:rPr>
              <a:t>according to author</a:t>
            </a:r>
          </a:p>
        </p:txBody>
      </p:sp>
    </p:spTree>
    <p:extLst>
      <p:ext uri="{BB962C8B-B14F-4D97-AF65-F5344CB8AC3E}">
        <p14:creationId xmlns:p14="http://schemas.microsoft.com/office/powerpoint/2010/main" val="60234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1061</Words>
  <Application>Microsoft Office PowerPoint</Application>
  <PresentationFormat>宽屏</PresentationFormat>
  <Paragraphs>144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Arial Black</vt:lpstr>
      <vt:lpstr>Office 主题​​</vt:lpstr>
      <vt:lpstr>PCA based 3D point cloud classification report for the course Nuages de Points et Modélisation 3D (NPM)</vt:lpstr>
      <vt:lpstr>Introduction</vt:lpstr>
      <vt:lpstr>Article Summary</vt:lpstr>
      <vt:lpstr>Article Summary  Neighborhood selection</vt:lpstr>
      <vt:lpstr>Article Summary  Feature design</vt:lpstr>
      <vt:lpstr>Article Summary  Classification</vt:lpstr>
      <vt:lpstr>Article Summary  Dataset &amp; result</vt:lpstr>
      <vt:lpstr>Criticism  Neighborhood selection</vt:lpstr>
      <vt:lpstr>Criticism  Feature design</vt:lpstr>
      <vt:lpstr>Criticism  Classification</vt:lpstr>
      <vt:lpstr>Criticism  Dataset &amp; result</vt:lpstr>
      <vt:lpstr>New ideas  Neighborhood selection</vt:lpstr>
      <vt:lpstr>PowerPoint 演示文稿</vt:lpstr>
      <vt:lpstr>New ideas  Feature design</vt:lpstr>
      <vt:lpstr>New ideas  Classification</vt:lpstr>
      <vt:lpstr>PowerPoint 演示文稿</vt:lpstr>
      <vt:lpstr>New ideas  Dataset</vt:lpstr>
      <vt:lpstr>Paris-Lille-3D dataset[1]</vt:lpstr>
      <vt:lpstr>Paris-Lille-3D dataset</vt:lpstr>
      <vt:lpstr>New ideas  Dataset</vt:lpstr>
      <vt:lpstr>New ideas  Dataset</vt:lpstr>
      <vt:lpstr>New ideas  Result</vt:lpstr>
      <vt:lpstr>New ideas  Result</vt:lpstr>
      <vt:lpstr>New ideas  Result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34</cp:revision>
  <dcterms:created xsi:type="dcterms:W3CDTF">2018-03-17T17:48:20Z</dcterms:created>
  <dcterms:modified xsi:type="dcterms:W3CDTF">2018-03-26T13:52:39Z</dcterms:modified>
</cp:coreProperties>
</file>