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83" r:id="rId5"/>
    <p:sldId id="293" r:id="rId6"/>
    <p:sldId id="296" r:id="rId7"/>
    <p:sldId id="297" r:id="rId8"/>
    <p:sldId id="298" r:id="rId9"/>
    <p:sldId id="350" r:id="rId10"/>
    <p:sldId id="351" r:id="rId11"/>
    <p:sldId id="300" r:id="rId12"/>
    <p:sldId id="310"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9039" autoAdjust="0"/>
  </p:normalViewPr>
  <p:slideViewPr>
    <p:cSldViewPr>
      <p:cViewPr varScale="1">
        <p:scale>
          <a:sx n="107" d="100"/>
          <a:sy n="107" d="100"/>
        </p:scale>
        <p:origin x="158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B21D6C-42E2-4D6B-B9F2-1C4A59993920}" type="datetimeFigureOut">
              <a:rPr lang="zh-CN" altLang="en-US" smtClean="0"/>
              <a:pPr/>
              <a:t>2017/6/12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C04E4-14CD-4275-A0C4-9E266A4F59FF}" type="slidenum">
              <a:rPr lang="zh-CN" altLang="en-US" smtClean="0"/>
              <a:pPr/>
              <a:t>‹#›</a:t>
            </a:fld>
            <a:endParaRPr lang="zh-CN" altLang="en-US"/>
          </a:p>
        </p:txBody>
      </p:sp>
    </p:spTree>
    <p:extLst>
      <p:ext uri="{BB962C8B-B14F-4D97-AF65-F5344CB8AC3E}">
        <p14:creationId xmlns:p14="http://schemas.microsoft.com/office/powerpoint/2010/main" val="170011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封面</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1</a:t>
            </a:fld>
            <a:endParaRPr lang="zh-CN" altLang="en-US"/>
          </a:p>
        </p:txBody>
      </p:sp>
    </p:spTree>
    <p:extLst>
      <p:ext uri="{BB962C8B-B14F-4D97-AF65-F5344CB8AC3E}">
        <p14:creationId xmlns:p14="http://schemas.microsoft.com/office/powerpoint/2010/main" val="2948984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10</a:t>
            </a:fld>
            <a:endParaRPr lang="zh-CN" altLang="en-US"/>
          </a:p>
        </p:txBody>
      </p:sp>
    </p:spTree>
    <p:extLst>
      <p:ext uri="{BB962C8B-B14F-4D97-AF65-F5344CB8AC3E}">
        <p14:creationId xmlns:p14="http://schemas.microsoft.com/office/powerpoint/2010/main" val="35702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过渡</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11</a:t>
            </a:fld>
            <a:endParaRPr lang="zh-CN" altLang="en-US"/>
          </a:p>
        </p:txBody>
      </p:sp>
    </p:spTree>
    <p:extLst>
      <p:ext uri="{BB962C8B-B14F-4D97-AF65-F5344CB8AC3E}">
        <p14:creationId xmlns:p14="http://schemas.microsoft.com/office/powerpoint/2010/main" val="318694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12</a:t>
            </a:fld>
            <a:endParaRPr lang="zh-CN" altLang="en-US"/>
          </a:p>
        </p:txBody>
      </p:sp>
    </p:spTree>
    <p:extLst>
      <p:ext uri="{BB962C8B-B14F-4D97-AF65-F5344CB8AC3E}">
        <p14:creationId xmlns:p14="http://schemas.microsoft.com/office/powerpoint/2010/main" val="145972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2</a:t>
            </a:fld>
            <a:endParaRPr lang="zh-CN" altLang="en-US"/>
          </a:p>
        </p:txBody>
      </p:sp>
    </p:spTree>
    <p:extLst>
      <p:ext uri="{BB962C8B-B14F-4D97-AF65-F5344CB8AC3E}">
        <p14:creationId xmlns:p14="http://schemas.microsoft.com/office/powerpoint/2010/main" val="240342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数据挖掘与信息检索实验室</a:t>
            </a:r>
            <a:r>
              <a:rPr lang="en-US" altLang="zh-CN" dirty="0" smtClean="0"/>
              <a:t>(DMIR)</a:t>
            </a:r>
            <a:r>
              <a:rPr lang="zh-CN" altLang="en-US" dirty="0" smtClean="0"/>
              <a:t>主要研究方向有：数据挖掘、机器学习、信息检索以及智能算法。我们侧重于使用数据挖掘、机器学习、智能计算等方法解决网页、文本、图像、生物信息等非结构化数据理解及检索中所遇到的实际问题。经过多年发展，实验室现有教授</a:t>
            </a:r>
            <a:r>
              <a:rPr lang="en-US" altLang="zh-CN" dirty="0" smtClean="0"/>
              <a:t>1</a:t>
            </a:r>
            <a:r>
              <a:rPr lang="zh-CN" altLang="en-US" dirty="0" smtClean="0"/>
              <a:t>人，省杰青</a:t>
            </a:r>
            <a:r>
              <a:rPr lang="en-US" altLang="zh-CN" dirty="0" smtClean="0"/>
              <a:t>1</a:t>
            </a:r>
            <a:r>
              <a:rPr lang="zh-CN" altLang="en-US" dirty="0" smtClean="0"/>
              <a:t>人，副教授</a:t>
            </a:r>
            <a:r>
              <a:rPr lang="en-US" altLang="zh-CN" dirty="0" smtClean="0"/>
              <a:t>3</a:t>
            </a:r>
            <a:r>
              <a:rPr lang="zh-CN" altLang="en-US" dirty="0" smtClean="0"/>
              <a:t>人，并先后获得了国家基金</a:t>
            </a:r>
            <a:r>
              <a:rPr lang="en-US" altLang="zh-CN" dirty="0" smtClean="0"/>
              <a:t>7</a:t>
            </a:r>
            <a:r>
              <a:rPr lang="zh-CN" altLang="en-US" dirty="0" smtClean="0"/>
              <a:t>项（包括重点</a:t>
            </a:r>
            <a:r>
              <a:rPr lang="en-US" altLang="zh-CN" dirty="0" smtClean="0"/>
              <a:t>1</a:t>
            </a:r>
            <a:r>
              <a:rPr lang="zh-CN" altLang="en-US" dirty="0" smtClean="0"/>
              <a:t>项），省基础研究培育、省重大应用、国际合作等项目十余项，取得了一批代表性成果，发表于</a:t>
            </a:r>
            <a:r>
              <a:rPr lang="en-US" altLang="zh-CN" dirty="0" smtClean="0"/>
              <a:t>ICML</a:t>
            </a:r>
            <a:r>
              <a:rPr lang="zh-CN" altLang="en-US" dirty="0" smtClean="0"/>
              <a:t>，</a:t>
            </a:r>
            <a:r>
              <a:rPr lang="en-US" altLang="zh-CN" dirty="0" smtClean="0"/>
              <a:t>SDM</a:t>
            </a:r>
            <a:r>
              <a:rPr lang="zh-CN" altLang="en-US" dirty="0" smtClean="0"/>
              <a:t>，</a:t>
            </a:r>
            <a:r>
              <a:rPr lang="en-US" altLang="zh-CN" dirty="0" smtClean="0"/>
              <a:t>TKDE</a:t>
            </a:r>
            <a:r>
              <a:rPr lang="zh-CN" altLang="en-US" dirty="0" smtClean="0"/>
              <a:t>，</a:t>
            </a:r>
            <a:r>
              <a:rPr lang="en-US" altLang="zh-CN" dirty="0" smtClean="0"/>
              <a:t>TNNLS</a:t>
            </a:r>
            <a:r>
              <a:rPr lang="zh-CN" altLang="en-US" dirty="0" smtClean="0"/>
              <a:t>，</a:t>
            </a:r>
            <a:r>
              <a:rPr lang="en-US" altLang="zh-CN" dirty="0" smtClean="0"/>
              <a:t>Bioinformatics</a:t>
            </a:r>
            <a:r>
              <a:rPr lang="zh-CN" altLang="en-US" dirty="0" smtClean="0"/>
              <a:t>等一区会议</a:t>
            </a:r>
            <a:r>
              <a:rPr lang="en-US" altLang="zh-CN" dirty="0" smtClean="0"/>
              <a:t>/</a:t>
            </a:r>
            <a:r>
              <a:rPr lang="zh-CN" altLang="en-US" dirty="0" smtClean="0"/>
              <a:t>杂志。</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3</a:t>
            </a:fld>
            <a:endParaRPr lang="zh-CN" altLang="en-US"/>
          </a:p>
        </p:txBody>
      </p:sp>
    </p:spTree>
    <p:extLst>
      <p:ext uri="{BB962C8B-B14F-4D97-AF65-F5344CB8AC3E}">
        <p14:creationId xmlns:p14="http://schemas.microsoft.com/office/powerpoint/2010/main" val="60628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4</a:t>
            </a:fld>
            <a:endParaRPr lang="zh-CN" altLang="en-US"/>
          </a:p>
        </p:txBody>
      </p:sp>
    </p:spTree>
    <p:extLst>
      <p:ext uri="{BB962C8B-B14F-4D97-AF65-F5344CB8AC3E}">
        <p14:creationId xmlns:p14="http://schemas.microsoft.com/office/powerpoint/2010/main" val="261968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5</a:t>
            </a:fld>
            <a:endParaRPr lang="zh-CN" altLang="en-US"/>
          </a:p>
        </p:txBody>
      </p:sp>
    </p:spTree>
    <p:extLst>
      <p:ext uri="{BB962C8B-B14F-4D97-AF65-F5344CB8AC3E}">
        <p14:creationId xmlns:p14="http://schemas.microsoft.com/office/powerpoint/2010/main" val="118070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过渡</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6</a:t>
            </a:fld>
            <a:endParaRPr lang="zh-CN" altLang="en-US"/>
          </a:p>
        </p:txBody>
      </p:sp>
    </p:spTree>
    <p:extLst>
      <p:ext uri="{BB962C8B-B14F-4D97-AF65-F5344CB8AC3E}">
        <p14:creationId xmlns:p14="http://schemas.microsoft.com/office/powerpoint/2010/main" val="137177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7</a:t>
            </a:fld>
            <a:endParaRPr lang="zh-CN" altLang="en-US"/>
          </a:p>
        </p:txBody>
      </p:sp>
    </p:spTree>
    <p:extLst>
      <p:ext uri="{BB962C8B-B14F-4D97-AF65-F5344CB8AC3E}">
        <p14:creationId xmlns:p14="http://schemas.microsoft.com/office/powerpoint/2010/main" val="227021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过渡</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8</a:t>
            </a:fld>
            <a:endParaRPr lang="zh-CN" altLang="en-US"/>
          </a:p>
        </p:txBody>
      </p:sp>
    </p:spTree>
    <p:extLst>
      <p:ext uri="{BB962C8B-B14F-4D97-AF65-F5344CB8AC3E}">
        <p14:creationId xmlns:p14="http://schemas.microsoft.com/office/powerpoint/2010/main" val="271351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图表</a:t>
            </a:r>
            <a:endParaRPr lang="zh-CN" altLang="en-US" dirty="0"/>
          </a:p>
        </p:txBody>
      </p:sp>
      <p:sp>
        <p:nvSpPr>
          <p:cNvPr id="4" name="灯片编号占位符 3"/>
          <p:cNvSpPr>
            <a:spLocks noGrp="1"/>
          </p:cNvSpPr>
          <p:nvPr>
            <p:ph type="sldNum" sz="quarter" idx="10"/>
          </p:nvPr>
        </p:nvSpPr>
        <p:spPr/>
        <p:txBody>
          <a:bodyPr/>
          <a:lstStyle/>
          <a:p>
            <a:fld id="{1EEC04E4-14CD-4275-A0C4-9E266A4F59FF}" type="slidenum">
              <a:rPr lang="zh-CN" altLang="en-US" smtClean="0"/>
              <a:pPr/>
              <a:t>9</a:t>
            </a:fld>
            <a:endParaRPr lang="zh-CN" altLang="en-US"/>
          </a:p>
        </p:txBody>
      </p:sp>
    </p:spTree>
    <p:extLst>
      <p:ext uri="{BB962C8B-B14F-4D97-AF65-F5344CB8AC3E}">
        <p14:creationId xmlns:p14="http://schemas.microsoft.com/office/powerpoint/2010/main" val="304281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31AA3A-5EBF-4647-A55D-0F2F83E3EA4D}" type="datetime1">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196D82-EB40-4915-9870-3E70060251D5}" type="datetime1">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6175" y="273050"/>
            <a:ext cx="1190625" cy="119062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5769A3-549B-48FF-B2CE-F08DF63F0B12}" type="datetime1">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6175" y="274638"/>
            <a:ext cx="1190625" cy="119062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E05E1D-8739-4D0E-AE02-F3434A8DD312}" type="datetime1">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163462B-D872-4273-8668-DE13023A9A4D}" type="datetime1">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5FBAE2-E559-40A9-9C05-C6C9034D195B}" type="datetime1">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0035C8-7AD8-4744-9343-38A972B17E12}" type="datetime1">
              <a:rPr lang="zh-CN" altLang="en-US" smtClean="0"/>
              <a:t>2017/6/12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DD7D1E-24C2-478C-A41A-5C7D46EEA6F8}" type="datetime1">
              <a:rPr lang="zh-CN" altLang="en-US" smtClean="0"/>
              <a:t>2017/6/12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3A04A-3EDA-42DB-A1BD-EDDA347EB96A}" type="datetime1">
              <a:rPr lang="zh-CN" altLang="en-US" smtClean="0"/>
              <a:t>2017/6/12</a:t>
            </a:fld>
            <a:endParaRPr lang="zh-CN" altLang="en-US"/>
          </a:p>
        </p:txBody>
      </p:sp>
      <p:sp>
        <p:nvSpPr>
          <p:cNvPr id="3" name="页脚占位符 2"/>
          <p:cNvSpPr>
            <a:spLocks noGrp="1"/>
          </p:cNvSpPr>
          <p:nvPr>
            <p:ph type="ftr" sz="quarter" idx="11"/>
          </p:nvPr>
        </p:nvSpPr>
        <p:spPr>
          <a:xfrm>
            <a:off x="2915816" y="6356348"/>
            <a:ext cx="2895600" cy="365125"/>
          </a:xfrm>
        </p:spPr>
        <p:txBody>
          <a:bodyPr/>
          <a:lstStyle/>
          <a:p>
            <a:endParaRPr lang="zh-CN" altLang="en-US" dirty="0"/>
          </a:p>
        </p:txBody>
      </p:sp>
      <p:sp>
        <p:nvSpPr>
          <p:cNvPr id="4" name="灯片编号占位符 3"/>
          <p:cNvSpPr>
            <a:spLocks noGrp="1"/>
          </p:cNvSpPr>
          <p:nvPr>
            <p:ph type="sldNum" sz="quarter" idx="12"/>
          </p:nvPr>
        </p:nvSpPr>
        <p:spPr>
          <a:xfrm>
            <a:off x="6136432" y="6356348"/>
            <a:ext cx="2133600" cy="365125"/>
          </a:xfrm>
        </p:spPr>
        <p:txBody>
          <a:bodyPr/>
          <a:lstStyle/>
          <a:p>
            <a:fld id="{0C913308-F349-4B6D-A68A-DD1791B4A57B}" type="slidenum">
              <a:rPr lang="zh-CN" altLang="en-US" smtClean="0"/>
              <a:pPr/>
              <a:t>‹#›</a:t>
            </a:fld>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6175" y="188640"/>
            <a:ext cx="1190625" cy="119062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3AA124-B34C-4BE9-BFC7-D9E04E78B5B6}" type="datetime1">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6175" y="273050"/>
            <a:ext cx="1190625" cy="119062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D3E42F-6433-47E7-B012-2B190D62E16A}" type="datetime1">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6175" y="273050"/>
            <a:ext cx="1190625" cy="119062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559DD-4009-4F12-B1DE-E90435AA863C}" type="datetime1">
              <a:rPr lang="zh-CN" altLang="en-US" smtClean="0"/>
              <a:t>2017/6/12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36" name="平行四边形 35"/>
          <p:cNvSpPr/>
          <p:nvPr/>
        </p:nvSpPr>
        <p:spPr>
          <a:xfrm>
            <a:off x="251520" y="548680"/>
            <a:ext cx="1475656" cy="288032"/>
          </a:xfrm>
          <a:prstGeom prst="parallelogram">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6660232" y="6335742"/>
            <a:ext cx="219932" cy="261610"/>
          </a:xfrm>
          <a:prstGeom prst="rect">
            <a:avLst/>
          </a:prstGeom>
          <a:noFill/>
        </p:spPr>
        <p:txBody>
          <a:bodyPr wrap="none" rtlCol="0">
            <a:spAutoFit/>
          </a:bodyPr>
          <a:lstStyle/>
          <a:p>
            <a:r>
              <a:rPr lang="zh-CN" altLang="en-US" sz="1100" dirty="0" smtClean="0">
                <a:solidFill>
                  <a:schemeClr val="accent2"/>
                </a:solidFill>
              </a:rPr>
              <a:t> </a:t>
            </a:r>
            <a:endParaRPr lang="zh-CN" altLang="en-US" sz="1100" dirty="0">
              <a:solidFill>
                <a:schemeClr val="accent2"/>
              </a:solidFill>
            </a:endParaRPr>
          </a:p>
        </p:txBody>
      </p:sp>
      <p:sp>
        <p:nvSpPr>
          <p:cNvPr id="13" name="平行四边形 12"/>
          <p:cNvSpPr/>
          <p:nvPr/>
        </p:nvSpPr>
        <p:spPr>
          <a:xfrm>
            <a:off x="1763688" y="54868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50762" y="4189883"/>
            <a:ext cx="4843804" cy="745269"/>
            <a:chOff x="4750754" y="3628109"/>
            <a:chExt cx="4843804" cy="745269"/>
          </a:xfrm>
        </p:grpSpPr>
        <p:cxnSp>
          <p:nvCxnSpPr>
            <p:cNvPr id="6" name="直接连接符 5"/>
            <p:cNvCxnSpPr/>
            <p:nvPr/>
          </p:nvCxnSpPr>
          <p:spPr>
            <a:xfrm>
              <a:off x="4860032" y="4149080"/>
              <a:ext cx="4625248" cy="12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50754" y="3628109"/>
              <a:ext cx="4843804" cy="745269"/>
            </a:xfrm>
            <a:prstGeom prst="rect">
              <a:avLst/>
            </a:prstGeom>
            <a:noFill/>
          </p:spPr>
          <p:txBody>
            <a:bodyPr wrap="square" rtlCol="0">
              <a:spAutoFit/>
            </a:bodyPr>
            <a:lstStyle/>
            <a:p>
              <a:pPr algn="ctr"/>
              <a:r>
                <a:rPr lang="zh-CN" altLang="en-US" b="1" dirty="0" smtClean="0">
                  <a:solidFill>
                    <a:schemeClr val="accent2"/>
                  </a:solidFill>
                </a:rPr>
                <a:t>数据</a:t>
              </a:r>
              <a:r>
                <a:rPr lang="zh-CN" altLang="en-US" b="1" dirty="0">
                  <a:solidFill>
                    <a:schemeClr val="accent2"/>
                  </a:solidFill>
                </a:rPr>
                <a:t>挖掘与</a:t>
              </a:r>
              <a:r>
                <a:rPr lang="zh-CN" altLang="en-US" b="1" dirty="0" smtClean="0">
                  <a:solidFill>
                    <a:schemeClr val="accent2"/>
                  </a:solidFill>
                </a:rPr>
                <a:t>信息检索实验室</a:t>
              </a:r>
              <a:r>
                <a:rPr lang="en-US" altLang="zh-CN" b="1" dirty="0">
                  <a:solidFill>
                    <a:schemeClr val="accent2"/>
                  </a:solidFill>
                </a:rPr>
                <a:t>(DMIR)</a:t>
              </a:r>
            </a:p>
            <a:p>
              <a:pPr>
                <a:lnSpc>
                  <a:spcPct val="150000"/>
                </a:lnSpc>
              </a:pPr>
              <a:endParaRPr lang="zh-CN" altLang="en-US" b="1" dirty="0">
                <a:solidFill>
                  <a:schemeClr val="accent2"/>
                </a:solidFill>
                <a:latin typeface="华文楷体" panose="02010600040101010101" pitchFamily="2" charset="-122"/>
                <a:ea typeface="华文楷体" panose="02010600040101010101"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45" y="1484784"/>
            <a:ext cx="4176464" cy="4176464"/>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4361" y="567081"/>
            <a:ext cx="1131611" cy="110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17"/>
          <p:cNvCxnSpPr/>
          <p:nvPr/>
        </p:nvCxnSpPr>
        <p:spPr>
          <a:xfrm>
            <a:off x="4060040" y="5067061"/>
            <a:ext cx="4625248" cy="0"/>
          </a:xfrm>
          <a:prstGeom prst="line">
            <a:avLst/>
          </a:prstGeom>
          <a:noFill/>
          <a:ln w="9525" cap="flat" cmpd="sng" algn="ctr">
            <a:solidFill>
              <a:schemeClr val="accent2"/>
            </a:solidFill>
            <a:prstDash val="solid"/>
          </a:ln>
          <a:effectLst/>
        </p:spPr>
      </p:cxnSp>
      <p:sp>
        <p:nvSpPr>
          <p:cNvPr id="5" name="文本框 4"/>
          <p:cNvSpPr txBox="1"/>
          <p:nvPr/>
        </p:nvSpPr>
        <p:spPr>
          <a:xfrm>
            <a:off x="3870640" y="2944512"/>
            <a:ext cx="5004048" cy="1077218"/>
          </a:xfrm>
          <a:prstGeom prst="rect">
            <a:avLst/>
          </a:prstGeom>
          <a:noFill/>
        </p:spPr>
        <p:txBody>
          <a:bodyPr wrap="square" rtlCol="0">
            <a:spAutoFit/>
          </a:bodyPr>
          <a:lstStyle/>
          <a:p>
            <a:pPr algn="ctr"/>
            <a:r>
              <a:rPr lang="zh-CN" altLang="en-US" sz="3200" b="1" dirty="0">
                <a:latin typeface="+mj-ea"/>
                <a:ea typeface="+mj-ea"/>
              </a:rPr>
              <a:t>搜</a:t>
            </a:r>
            <a:r>
              <a:rPr lang="zh-CN" altLang="en-US" sz="3200" b="1" dirty="0" smtClean="0">
                <a:latin typeface="+mj-ea"/>
                <a:ea typeface="+mj-ea"/>
              </a:rPr>
              <a:t>狐</a:t>
            </a:r>
            <a:r>
              <a:rPr lang="en-US" altLang="zh-CN" sz="3200" b="1" dirty="0" smtClean="0">
                <a:latin typeface="+mj-ea"/>
                <a:ea typeface="+mj-ea"/>
              </a:rPr>
              <a:t>LUCKY </a:t>
            </a:r>
            <a:r>
              <a:rPr lang="en-US" altLang="zh-CN" sz="3200" b="1" dirty="0">
                <a:latin typeface="+mj-ea"/>
                <a:ea typeface="+mj-ea"/>
              </a:rPr>
              <a:t>DATA </a:t>
            </a:r>
            <a:endParaRPr lang="en-US" altLang="zh-CN" sz="3200" b="1" dirty="0" smtClean="0">
              <a:latin typeface="+mj-ea"/>
              <a:ea typeface="+mj-ea"/>
            </a:endParaRPr>
          </a:p>
          <a:p>
            <a:pPr algn="ctr"/>
            <a:r>
              <a:rPr lang="zh-CN" altLang="en-US" sz="3200" b="1" dirty="0" smtClean="0">
                <a:latin typeface="+mj-ea"/>
                <a:ea typeface="+mj-ea"/>
              </a:rPr>
              <a:t>图</a:t>
            </a:r>
            <a:r>
              <a:rPr lang="zh-CN" altLang="en-US" sz="3200" b="1" dirty="0">
                <a:latin typeface="+mj-ea"/>
                <a:ea typeface="+mj-ea"/>
              </a:rPr>
              <a:t>文匹配算法大赛</a:t>
            </a:r>
            <a:endParaRPr lang="zh-CN" altLang="en-US" sz="3200" dirty="0">
              <a:latin typeface="+mj-ea"/>
              <a:ea typeface="+mj-ea"/>
            </a:endParaRPr>
          </a:p>
        </p:txBody>
      </p:sp>
    </p:spTree>
    <p:extLst>
      <p:ext uri="{BB962C8B-B14F-4D97-AF65-F5344CB8AC3E}">
        <p14:creationId xmlns:p14="http://schemas.microsoft.com/office/powerpoint/2010/main" val="378955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39"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3</a:t>
              </a:r>
              <a:endParaRPr lang="zh-CN" altLang="en-US" sz="2800" b="1" dirty="0">
                <a:solidFill>
                  <a:schemeClr val="bg1"/>
                </a:solidFill>
              </a:endParaRPr>
            </a:p>
          </p:txBody>
        </p:sp>
        <p:sp>
          <p:nvSpPr>
            <p:cNvPr id="9" name="TextBox 8"/>
            <p:cNvSpPr txBox="1"/>
            <p:nvPr/>
          </p:nvSpPr>
          <p:spPr>
            <a:xfrm>
              <a:off x="2854593" y="620688"/>
              <a:ext cx="1993777"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模型算法</a:t>
              </a:r>
              <a:endParaRPr lang="zh-CN" altLang="zh-CN" sz="2800" dirty="0">
                <a:latin typeface="Times New Roman" panose="02020603050405020304" pitchFamily="18" charset="0"/>
                <a:cs typeface="Times New Roman" panose="02020603050405020304" pitchFamily="18" charset="0"/>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a:solidFill>
                  <a:schemeClr val="accent2"/>
                </a:solidFill>
              </a:rPr>
              <a:t>三</a:t>
            </a: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模型算法</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39" name="矩形 38"/>
          <p:cNvSpPr/>
          <p:nvPr/>
        </p:nvSpPr>
        <p:spPr>
          <a:xfrm>
            <a:off x="2256602" y="1347023"/>
            <a:ext cx="1124075" cy="584775"/>
          </a:xfrm>
          <a:prstGeom prst="rect">
            <a:avLst/>
          </a:prstGeom>
        </p:spPr>
        <p:txBody>
          <a:bodyPr wrap="square">
            <a:spAutoFit/>
          </a:bodyPr>
          <a:lstStyle/>
          <a:p>
            <a:pPr lvl="0"/>
            <a:r>
              <a:rPr lang="zh-CN" altLang="en-US" sz="1600" dirty="0" smtClean="0">
                <a:solidFill>
                  <a:schemeClr val="bg1"/>
                </a:solidFill>
                <a:latin typeface="+mn-ea"/>
              </a:rPr>
              <a:t>虚拟社会行为理解</a:t>
            </a:r>
            <a:endParaRPr lang="zh-CN" altLang="en-US" sz="1600" dirty="0">
              <a:solidFill>
                <a:schemeClr val="bg1"/>
              </a:solidFill>
              <a:latin typeface="+mn-ea"/>
            </a:endParaRPr>
          </a:p>
        </p:txBody>
      </p:sp>
      <p:sp>
        <p:nvSpPr>
          <p:cNvPr id="40" name="矩形 39"/>
          <p:cNvSpPr/>
          <p:nvPr/>
        </p:nvSpPr>
        <p:spPr>
          <a:xfrm>
            <a:off x="4011780" y="1320561"/>
            <a:ext cx="1124075" cy="338554"/>
          </a:xfrm>
          <a:prstGeom prst="rect">
            <a:avLst/>
          </a:prstGeom>
        </p:spPr>
        <p:txBody>
          <a:bodyPr wrap="square">
            <a:spAutoFit/>
          </a:bodyPr>
          <a:lstStyle/>
          <a:p>
            <a:pPr lvl="0"/>
            <a:r>
              <a:rPr lang="zh-CN" altLang="en-US" sz="1600" dirty="0" smtClean="0">
                <a:solidFill>
                  <a:schemeClr val="bg1"/>
                </a:solidFill>
                <a:latin typeface="+mn-ea"/>
              </a:rPr>
              <a:t>城市感知</a:t>
            </a:r>
            <a:endParaRPr lang="zh-CN" altLang="en-US" sz="1600" dirty="0">
              <a:solidFill>
                <a:schemeClr val="bg1"/>
              </a:solidFill>
              <a:latin typeface="+mn-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167" y="2723647"/>
            <a:ext cx="1002505" cy="724333"/>
          </a:xfrm>
          <a:prstGeom prst="rect">
            <a:avLst/>
          </a:prstGeom>
        </p:spPr>
      </p:pic>
      <p:sp>
        <p:nvSpPr>
          <p:cNvPr id="16" name="文本框 15"/>
          <p:cNvSpPr txBox="1"/>
          <p:nvPr/>
        </p:nvSpPr>
        <p:spPr>
          <a:xfrm>
            <a:off x="278878" y="3551041"/>
            <a:ext cx="2438265" cy="307777"/>
          </a:xfrm>
          <a:prstGeom prst="rect">
            <a:avLst/>
          </a:prstGeom>
          <a:noFill/>
        </p:spPr>
        <p:txBody>
          <a:bodyPr wrap="square" rtlCol="0">
            <a:spAutoFit/>
          </a:bodyPr>
          <a:lstStyle/>
          <a:p>
            <a:r>
              <a:rPr lang="zh-CN" altLang="en-US" sz="1400" dirty="0"/>
              <a:t>最相似的</a:t>
            </a:r>
            <a:r>
              <a:rPr lang="zh-CN" altLang="en-US" sz="1400" dirty="0" smtClean="0"/>
              <a:t>训练集</a:t>
            </a:r>
            <a:r>
              <a:rPr lang="zh-CN" altLang="en-US" sz="1400" dirty="0"/>
              <a:t>新闻</a:t>
            </a:r>
          </a:p>
        </p:txBody>
      </p:sp>
      <p:sp>
        <p:nvSpPr>
          <p:cNvPr id="42" name="右箭头 41"/>
          <p:cNvSpPr/>
          <p:nvPr/>
        </p:nvSpPr>
        <p:spPr>
          <a:xfrm>
            <a:off x="4299112" y="3328243"/>
            <a:ext cx="472002" cy="32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243852" y="3335598"/>
            <a:ext cx="1441420" cy="523220"/>
          </a:xfrm>
          <a:prstGeom prst="rect">
            <a:avLst/>
          </a:prstGeom>
        </p:spPr>
        <p:txBody>
          <a:bodyPr wrap="none">
            <a:spAutoFit/>
          </a:bodyPr>
          <a:lstStyle/>
          <a:p>
            <a:pPr algn="ctr"/>
            <a:r>
              <a:rPr lang="zh-CN" altLang="en-US" sz="1400" dirty="0" smtClean="0"/>
              <a:t>最相似的测试集</a:t>
            </a:r>
            <a:endParaRPr lang="en-US" altLang="zh-CN" sz="1400" dirty="0" smtClean="0"/>
          </a:p>
          <a:p>
            <a:pPr algn="ctr"/>
            <a:r>
              <a:rPr lang="zh-CN" altLang="en-US" sz="1400" dirty="0" smtClean="0"/>
              <a:t>新闻配图</a:t>
            </a:r>
            <a:endParaRPr lang="zh-CN" altLang="en-US" sz="1400" dirty="0"/>
          </a:p>
        </p:txBody>
      </p:sp>
      <p:sp>
        <p:nvSpPr>
          <p:cNvPr id="6" name="文本框 5"/>
          <p:cNvSpPr txBox="1"/>
          <p:nvPr/>
        </p:nvSpPr>
        <p:spPr>
          <a:xfrm>
            <a:off x="617167" y="1639410"/>
            <a:ext cx="6276706" cy="707886"/>
          </a:xfrm>
          <a:prstGeom prst="rect">
            <a:avLst/>
          </a:prstGeom>
          <a:noFill/>
        </p:spPr>
        <p:txBody>
          <a:bodyPr wrap="square" rtlCol="0">
            <a:spAutoFit/>
          </a:bodyPr>
          <a:lstStyle/>
          <a:p>
            <a:r>
              <a:rPr lang="zh-CN" altLang="en-US" sz="2000" dirty="0" smtClean="0"/>
              <a:t>第二步：寻找与找到的训练集的新闻对应的图片最相</a:t>
            </a:r>
            <a:r>
              <a:rPr lang="en-US" altLang="zh-CN" sz="2000" dirty="0" smtClean="0"/>
              <a:t>	 </a:t>
            </a:r>
            <a:r>
              <a:rPr lang="zh-CN" altLang="en-US" sz="2000" dirty="0" smtClean="0"/>
              <a:t>似的测试集图片</a:t>
            </a:r>
            <a:endParaRPr lang="zh-CN" altLang="en-US" sz="2000"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17167" y="4515765"/>
            <a:ext cx="1008051" cy="713548"/>
          </a:xfrm>
          <a:prstGeom prst="rect">
            <a:avLst/>
          </a:prstGeom>
        </p:spPr>
      </p:pic>
      <p:sp>
        <p:nvSpPr>
          <p:cNvPr id="20" name="下箭头 19"/>
          <p:cNvSpPr/>
          <p:nvPr/>
        </p:nvSpPr>
        <p:spPr>
          <a:xfrm>
            <a:off x="932106" y="3965143"/>
            <a:ext cx="327525" cy="426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59896" y="5390582"/>
            <a:ext cx="2499479" cy="307777"/>
          </a:xfrm>
          <a:prstGeom prst="rect">
            <a:avLst/>
          </a:prstGeom>
          <a:noFill/>
        </p:spPr>
        <p:txBody>
          <a:bodyPr wrap="square" rtlCol="0">
            <a:spAutoFit/>
          </a:bodyPr>
          <a:lstStyle/>
          <a:p>
            <a:r>
              <a:rPr lang="zh-CN" altLang="en-US" sz="1400" dirty="0" smtClean="0"/>
              <a:t>对应的训练集新闻配图</a:t>
            </a:r>
            <a:endParaRPr lang="zh-CN" altLang="en-US" sz="1400" dirty="0"/>
          </a:p>
        </p:txBody>
      </p:sp>
      <p:sp>
        <p:nvSpPr>
          <p:cNvPr id="22" name="右箭头 21"/>
          <p:cNvSpPr/>
          <p:nvPr/>
        </p:nvSpPr>
        <p:spPr>
          <a:xfrm rot="20025439">
            <a:off x="1921501" y="4489622"/>
            <a:ext cx="412233" cy="318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586276" y="4363572"/>
            <a:ext cx="1782860" cy="738664"/>
          </a:xfrm>
          <a:prstGeom prst="rect">
            <a:avLst/>
          </a:prstGeom>
        </p:spPr>
        <p:txBody>
          <a:bodyPr wrap="none">
            <a:spAutoFit/>
          </a:bodyPr>
          <a:lstStyle/>
          <a:p>
            <a:pPr algn="ctr"/>
            <a:r>
              <a:rPr lang="zh-CN" altLang="en-US" sz="1400" dirty="0" smtClean="0"/>
              <a:t>由预训练的</a:t>
            </a:r>
            <a:r>
              <a:rPr lang="en-US" altLang="zh-CN" sz="1400" dirty="0" smtClean="0"/>
              <a:t>CNN</a:t>
            </a:r>
            <a:r>
              <a:rPr lang="zh-CN" altLang="en-US" sz="1400" dirty="0" smtClean="0"/>
              <a:t>模型</a:t>
            </a:r>
            <a:endParaRPr lang="en-US" altLang="zh-CN" sz="1400" dirty="0" smtClean="0"/>
          </a:p>
          <a:p>
            <a:pPr algn="ctr"/>
            <a:r>
              <a:rPr lang="zh-CN" altLang="en-US" sz="1400" dirty="0" smtClean="0"/>
              <a:t>生成训练集该图片</a:t>
            </a:r>
            <a:endParaRPr lang="en-US" altLang="zh-CN" sz="1400" dirty="0" smtClean="0"/>
          </a:p>
          <a:p>
            <a:pPr algn="ctr"/>
            <a:r>
              <a:rPr lang="zh-CN" altLang="en-US" sz="1400" dirty="0" smtClean="0"/>
              <a:t>特征向量</a:t>
            </a:r>
            <a:endParaRPr lang="zh-CN" altLang="en-US" sz="1400" dirty="0"/>
          </a:p>
        </p:txBody>
      </p:sp>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6432" y="3212976"/>
            <a:ext cx="1002505" cy="700102"/>
          </a:xfrm>
          <a:prstGeom prst="rect">
            <a:avLst/>
          </a:prstGeom>
        </p:spPr>
      </p:pic>
      <p:grpSp>
        <p:nvGrpSpPr>
          <p:cNvPr id="47" name="组合 46"/>
          <p:cNvGrpSpPr/>
          <p:nvPr/>
        </p:nvGrpSpPr>
        <p:grpSpPr>
          <a:xfrm>
            <a:off x="2659375" y="2666145"/>
            <a:ext cx="1418985" cy="1298997"/>
            <a:chOff x="2659375" y="2666145"/>
            <a:chExt cx="1418985" cy="1298997"/>
          </a:xfrm>
        </p:grpSpPr>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9375" y="2666145"/>
              <a:ext cx="1418985" cy="1298997"/>
            </a:xfrm>
            <a:prstGeom prst="rect">
              <a:avLst/>
            </a:prstGeom>
          </p:spPr>
        </p:pic>
        <p:cxnSp>
          <p:nvCxnSpPr>
            <p:cNvPr id="32" name="直接箭头连接符 31"/>
            <p:cNvCxnSpPr/>
            <p:nvPr/>
          </p:nvCxnSpPr>
          <p:spPr>
            <a:xfrm flipH="1" flipV="1">
              <a:off x="2813226" y="3126849"/>
              <a:ext cx="351627" cy="37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4048" y="2319198"/>
            <a:ext cx="700176" cy="640970"/>
          </a:xfrm>
          <a:prstGeom prst="rect">
            <a:avLst/>
          </a:prstGeom>
        </p:spPr>
      </p:pic>
      <p:cxnSp>
        <p:nvCxnSpPr>
          <p:cNvPr id="44" name="直接箭头连接符 43"/>
          <p:cNvCxnSpPr>
            <a:endCxn id="41" idx="1"/>
          </p:cNvCxnSpPr>
          <p:nvPr/>
        </p:nvCxnSpPr>
        <p:spPr>
          <a:xfrm flipH="1" flipV="1">
            <a:off x="5004048" y="2639683"/>
            <a:ext cx="229724" cy="91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991866" y="3152278"/>
            <a:ext cx="777795" cy="750961"/>
            <a:chOff x="2659375" y="2666145"/>
            <a:chExt cx="1418985" cy="1298997"/>
          </a:xfrm>
        </p:grpSpPr>
        <p:pic>
          <p:nvPicPr>
            <p:cNvPr id="49" name="图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9375" y="2666145"/>
              <a:ext cx="1418985" cy="1298997"/>
            </a:xfrm>
            <a:prstGeom prst="rect">
              <a:avLst/>
            </a:prstGeom>
          </p:spPr>
        </p:pic>
        <p:cxnSp>
          <p:nvCxnSpPr>
            <p:cNvPr id="50" name="直接箭头连接符 49"/>
            <p:cNvCxnSpPr/>
            <p:nvPr/>
          </p:nvCxnSpPr>
          <p:spPr>
            <a:xfrm flipH="1" flipV="1">
              <a:off x="2813226" y="3126849"/>
              <a:ext cx="351627" cy="37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1" name="图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0675" y="4220826"/>
            <a:ext cx="700176" cy="640970"/>
          </a:xfrm>
          <a:prstGeom prst="rect">
            <a:avLst/>
          </a:prstGeom>
        </p:spPr>
      </p:pic>
      <p:cxnSp>
        <p:nvCxnSpPr>
          <p:cNvPr id="52" name="直接箭头连接符 51"/>
          <p:cNvCxnSpPr/>
          <p:nvPr/>
        </p:nvCxnSpPr>
        <p:spPr>
          <a:xfrm>
            <a:off x="5284954" y="4627717"/>
            <a:ext cx="49110" cy="37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679362" y="5268687"/>
            <a:ext cx="1457070" cy="738664"/>
          </a:xfrm>
          <a:prstGeom prst="rect">
            <a:avLst/>
          </a:prstGeom>
          <a:noFill/>
        </p:spPr>
        <p:txBody>
          <a:bodyPr wrap="square" rtlCol="0">
            <a:spAutoFit/>
          </a:bodyPr>
          <a:lstStyle/>
          <a:p>
            <a:r>
              <a:rPr lang="zh-CN" altLang="en-US" sz="1400" dirty="0" smtClean="0"/>
              <a:t>由预训练的</a:t>
            </a:r>
            <a:r>
              <a:rPr lang="en-US" altLang="zh-CN" sz="1400" dirty="0" smtClean="0"/>
              <a:t>CNN</a:t>
            </a:r>
            <a:r>
              <a:rPr lang="zh-CN" altLang="en-US" sz="1400" dirty="0" smtClean="0"/>
              <a:t>模型生成的测试集图片向量集合</a:t>
            </a:r>
            <a:endParaRPr lang="zh-CN" altLang="en-US" sz="1400" dirty="0"/>
          </a:p>
        </p:txBody>
      </p:sp>
      <p:pic>
        <p:nvPicPr>
          <p:cNvPr id="57" name="图片 5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126594" y="2294551"/>
            <a:ext cx="1002505" cy="690263"/>
          </a:xfrm>
          <a:prstGeom prst="rect">
            <a:avLst/>
          </a:prstGeom>
        </p:spPr>
      </p:pic>
      <p:pic>
        <p:nvPicPr>
          <p:cNvPr id="58" name="图片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45416" y="4233991"/>
            <a:ext cx="1002505" cy="713783"/>
          </a:xfrm>
          <a:prstGeom prst="rect">
            <a:avLst/>
          </a:prstGeom>
        </p:spPr>
      </p:pic>
      <p:sp>
        <p:nvSpPr>
          <p:cNvPr id="59" name="文本框 58"/>
          <p:cNvSpPr txBox="1"/>
          <p:nvPr/>
        </p:nvSpPr>
        <p:spPr>
          <a:xfrm>
            <a:off x="235520" y="6007351"/>
            <a:ext cx="3784194" cy="276999"/>
          </a:xfrm>
          <a:prstGeom prst="rect">
            <a:avLst/>
          </a:prstGeom>
          <a:noFill/>
        </p:spPr>
        <p:txBody>
          <a:bodyPr wrap="square" rtlCol="0">
            <a:spAutoFit/>
          </a:bodyPr>
          <a:lstStyle/>
          <a:p>
            <a:r>
              <a:rPr lang="zh-CN" altLang="en-US" sz="1200" dirty="0" smtClean="0"/>
              <a:t>备注：</a:t>
            </a:r>
            <a:r>
              <a:rPr lang="en-US" altLang="zh-CN" sz="1200" dirty="0" smtClean="0"/>
              <a:t>CNN</a:t>
            </a:r>
            <a:r>
              <a:rPr lang="zh-CN" altLang="en-US" sz="1200" dirty="0" smtClean="0"/>
              <a:t>模型为</a:t>
            </a:r>
            <a:r>
              <a:rPr lang="en-US" altLang="zh-CN" sz="1200" dirty="0" smtClean="0"/>
              <a:t>Inception-v3</a:t>
            </a:r>
            <a:r>
              <a:rPr lang="zh-CN" altLang="en-US" sz="1200" dirty="0" smtClean="0"/>
              <a:t>模型</a:t>
            </a:r>
            <a:endParaRPr lang="zh-CN" altLang="en-US" sz="1200" dirty="0"/>
          </a:p>
        </p:txBody>
      </p:sp>
    </p:spTree>
    <p:extLst>
      <p:ext uri="{BB962C8B-B14F-4D97-AF65-F5344CB8AC3E}">
        <p14:creationId xmlns:p14="http://schemas.microsoft.com/office/powerpoint/2010/main" val="3504274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107504" y="548680"/>
            <a:ext cx="3491880" cy="1008112"/>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547664" y="1052736"/>
            <a:ext cx="244827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8" name="平行四边形 7"/>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660232" y="6335742"/>
            <a:ext cx="219932" cy="261610"/>
          </a:xfrm>
          <a:prstGeom prst="rect">
            <a:avLst/>
          </a:prstGeom>
          <a:noFill/>
        </p:spPr>
        <p:txBody>
          <a:bodyPr wrap="none" rtlCol="0">
            <a:spAutoFit/>
          </a:bodyPr>
          <a:lstStyle/>
          <a:p>
            <a:r>
              <a:rPr lang="zh-CN" altLang="en-US" sz="1100" dirty="0" smtClean="0">
                <a:solidFill>
                  <a:schemeClr val="accent2"/>
                </a:solidFill>
              </a:rPr>
              <a:t> </a:t>
            </a:r>
            <a:endParaRPr lang="zh-CN" altLang="en-US" sz="1100" dirty="0">
              <a:solidFill>
                <a:schemeClr val="accent2"/>
              </a:solidFill>
            </a:endParaRPr>
          </a:p>
        </p:txBody>
      </p:sp>
      <p:sp>
        <p:nvSpPr>
          <p:cNvPr id="12" name="TextBox 11"/>
          <p:cNvSpPr txBox="1">
            <a:spLocks noChangeArrowheads="1"/>
          </p:cNvSpPr>
          <p:nvPr/>
        </p:nvSpPr>
        <p:spPr bwMode="auto">
          <a:xfrm>
            <a:off x="2402814" y="2767345"/>
            <a:ext cx="4449106" cy="740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14000"/>
              </a:lnSpc>
            </a:pPr>
            <a:r>
              <a:rPr lang="zh-CN" altLang="en-US" sz="4000" b="1" dirty="0" smtClean="0">
                <a:solidFill>
                  <a:schemeClr val="accent2"/>
                </a:solidFill>
                <a:latin typeface="微软雅黑" pitchFamily="34" charset="-122"/>
                <a:ea typeface="微软雅黑" pitchFamily="34" charset="-122"/>
              </a:rPr>
              <a:t>参赛感想</a:t>
            </a:r>
            <a:endParaRPr lang="zh-CN" altLang="en-US" sz="4000" b="1" dirty="0">
              <a:solidFill>
                <a:schemeClr val="accent2"/>
              </a:solidFill>
              <a:latin typeface="微软雅黑" pitchFamily="34" charset="-122"/>
              <a:ea typeface="微软雅黑" pitchFamily="34" charset="-122"/>
            </a:endParaRPr>
          </a:p>
        </p:txBody>
      </p:sp>
      <p:sp>
        <p:nvSpPr>
          <p:cNvPr id="14" name="TextBox 2"/>
          <p:cNvSpPr txBox="1"/>
          <p:nvPr/>
        </p:nvSpPr>
        <p:spPr>
          <a:xfrm>
            <a:off x="2643174" y="1177588"/>
            <a:ext cx="661139" cy="523220"/>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2800" b="1" dirty="0">
                <a:solidFill>
                  <a:schemeClr val="bg1"/>
                </a:solidFill>
                <a:latin typeface="微软雅黑" pitchFamily="34" charset="-122"/>
                <a:ea typeface="微软雅黑" pitchFamily="34" charset="-122"/>
              </a:rPr>
              <a:t>四</a:t>
            </a:r>
          </a:p>
        </p:txBody>
      </p:sp>
      <p:cxnSp>
        <p:nvCxnSpPr>
          <p:cNvPr id="15" name="直接连接符 14"/>
          <p:cNvCxnSpPr/>
          <p:nvPr/>
        </p:nvCxnSpPr>
        <p:spPr>
          <a:xfrm>
            <a:off x="1404144" y="2418462"/>
            <a:ext cx="6264275" cy="1587"/>
          </a:xfrm>
          <a:prstGeom prst="line">
            <a:avLst/>
          </a:prstGeom>
          <a:noFill/>
          <a:ln w="9525" cap="flat" cmpd="sng" algn="ctr">
            <a:solidFill>
              <a:schemeClr val="accent2"/>
            </a:solidFill>
            <a:prstDash val="solid"/>
          </a:ln>
          <a:effectLst/>
        </p:spPr>
      </p:cxnSp>
      <p:cxnSp>
        <p:nvCxnSpPr>
          <p:cNvPr id="16" name="直接连接符 15"/>
          <p:cNvCxnSpPr/>
          <p:nvPr/>
        </p:nvCxnSpPr>
        <p:spPr>
          <a:xfrm>
            <a:off x="1523473" y="3933056"/>
            <a:ext cx="6264275" cy="1588"/>
          </a:xfrm>
          <a:prstGeom prst="line">
            <a:avLst/>
          </a:prstGeom>
          <a:noFill/>
          <a:ln w="9525" cap="flat" cmpd="sng" algn="ctr">
            <a:solidFill>
              <a:schemeClr val="accent2"/>
            </a:solidFill>
            <a:prstDash val="solid"/>
          </a:ln>
          <a:effectLst/>
        </p:spPr>
      </p:cxn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839305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41"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a:t>
              </a:r>
              <a:r>
                <a:rPr lang="en-US" altLang="zh-CN" sz="2800" b="1" dirty="0">
                  <a:solidFill>
                    <a:schemeClr val="bg1"/>
                  </a:solidFill>
                </a:rPr>
                <a:t>4</a:t>
              </a:r>
              <a:endParaRPr lang="zh-CN" altLang="en-US" sz="2800" b="1" dirty="0">
                <a:solidFill>
                  <a:schemeClr val="bg1"/>
                </a:solidFill>
              </a:endParaRPr>
            </a:p>
          </p:txBody>
        </p:sp>
        <p:sp>
          <p:nvSpPr>
            <p:cNvPr id="9" name="TextBox 8"/>
            <p:cNvSpPr txBox="1"/>
            <p:nvPr/>
          </p:nvSpPr>
          <p:spPr>
            <a:xfrm>
              <a:off x="2627574" y="697632"/>
              <a:ext cx="1362835" cy="369332"/>
            </a:xfrm>
            <a:prstGeom prst="rect">
              <a:avLst/>
            </a:prstGeom>
            <a:noFill/>
          </p:spPr>
          <p:txBody>
            <a:bodyPr wrap="none" rtlCol="0">
              <a:spAutoFit/>
            </a:bodyPr>
            <a:lstStyle/>
            <a:p>
              <a:r>
                <a:rPr lang="zh-CN" altLang="en-US" b="1" dirty="0" smtClean="0">
                  <a:solidFill>
                    <a:srgbClr val="0070C0"/>
                  </a:solidFill>
                  <a:latin typeface="黑体" pitchFamily="49" charset="-122"/>
                  <a:ea typeface="微软雅黑" pitchFamily="34" charset="-122"/>
                </a:rPr>
                <a:t>参赛感想</a:t>
              </a:r>
              <a:endParaRPr lang="zh-CN" altLang="en-US" sz="1600" dirty="0">
                <a:solidFill>
                  <a:srgbClr val="0070C0"/>
                </a:solidFill>
                <a:latin typeface="黑体" pitchFamily="49" charset="-122"/>
                <a:ea typeface="微软雅黑" pitchFamily="34" charset="-122"/>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smtClean="0">
                <a:solidFill>
                  <a:schemeClr val="accent2"/>
                </a:solidFill>
              </a:rPr>
              <a:t>四</a:t>
            </a:r>
            <a:endParaRPr lang="zh-CN" altLang="en-US" sz="1100" dirty="0">
              <a:solidFill>
                <a:schemeClr val="accent2"/>
              </a:solidFill>
            </a:endParaRP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参赛感想</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6" name="文本框 5"/>
          <p:cNvSpPr txBox="1"/>
          <p:nvPr/>
        </p:nvSpPr>
        <p:spPr>
          <a:xfrm>
            <a:off x="617167" y="1700808"/>
            <a:ext cx="7843265" cy="2862322"/>
          </a:xfrm>
          <a:prstGeom prst="rect">
            <a:avLst/>
          </a:prstGeom>
          <a:noFill/>
        </p:spPr>
        <p:txBody>
          <a:bodyPr wrap="square" rtlCol="0">
            <a:spAutoFit/>
          </a:bodyPr>
          <a:lstStyle/>
          <a:p>
            <a:r>
              <a:rPr lang="zh-CN" altLang="en-US" dirty="0" smtClean="0"/>
              <a:t>本次比赛过程中，我们前期尝试了各种各样的模型，包括文本特征处理中尝试了</a:t>
            </a:r>
            <a:r>
              <a:rPr lang="en-US" altLang="zh-CN" dirty="0" smtClean="0"/>
              <a:t>word2vec</a:t>
            </a:r>
            <a:r>
              <a:rPr lang="zh-CN" altLang="en-US" dirty="0" smtClean="0"/>
              <a:t>、</a:t>
            </a:r>
            <a:r>
              <a:rPr lang="en-US" altLang="zh-CN" dirty="0" smtClean="0"/>
              <a:t>paragraph2vector</a:t>
            </a:r>
            <a:r>
              <a:rPr lang="zh-CN" altLang="en-US" dirty="0" smtClean="0"/>
              <a:t>、</a:t>
            </a:r>
            <a:r>
              <a:rPr lang="en-US" altLang="zh-CN" dirty="0" smtClean="0"/>
              <a:t>LDA</a:t>
            </a:r>
            <a:r>
              <a:rPr lang="zh-CN" altLang="en-US" dirty="0" smtClean="0"/>
              <a:t>、</a:t>
            </a:r>
            <a:r>
              <a:rPr lang="en-US" altLang="zh-CN" dirty="0" smtClean="0"/>
              <a:t>LSI</a:t>
            </a:r>
            <a:r>
              <a:rPr lang="zh-CN" altLang="en-US" dirty="0" smtClean="0"/>
              <a:t>等，以及图片特征处理中尝试了</a:t>
            </a:r>
            <a:r>
              <a:rPr lang="en-US" altLang="zh-CN" dirty="0" smtClean="0"/>
              <a:t>Show and tell</a:t>
            </a:r>
            <a:r>
              <a:rPr lang="zh-CN" altLang="en-US" dirty="0" smtClean="0"/>
              <a:t>、</a:t>
            </a:r>
            <a:r>
              <a:rPr lang="en-US" altLang="zh-CN" dirty="0" err="1" smtClean="0"/>
              <a:t>Phash</a:t>
            </a:r>
            <a:r>
              <a:rPr lang="zh-CN" altLang="en-US" dirty="0" smtClean="0"/>
              <a:t>、</a:t>
            </a:r>
            <a:r>
              <a:rPr lang="en-US" altLang="zh-CN" dirty="0" smtClean="0"/>
              <a:t>SIFT</a:t>
            </a:r>
            <a:r>
              <a:rPr lang="zh-CN" altLang="en-US" dirty="0" smtClean="0"/>
              <a:t>、</a:t>
            </a:r>
            <a:r>
              <a:rPr lang="en-US" altLang="zh-CN" dirty="0" smtClean="0"/>
              <a:t>CNN</a:t>
            </a:r>
            <a:r>
              <a:rPr lang="zh-CN" altLang="en-US" dirty="0" smtClean="0"/>
              <a:t>。</a:t>
            </a:r>
            <a:endParaRPr lang="en-US" altLang="zh-CN" dirty="0" smtClean="0"/>
          </a:p>
          <a:p>
            <a:r>
              <a:rPr lang="zh-CN" altLang="en-US" dirty="0" smtClean="0"/>
              <a:t>我们团队决赛最后的结果是借鉴了推荐系统的思想，利用已有的训练集图文匹配信息，再用</a:t>
            </a:r>
            <a:r>
              <a:rPr lang="en-US" altLang="zh-CN" dirty="0" smtClean="0"/>
              <a:t>Inception-v3</a:t>
            </a:r>
            <a:r>
              <a:rPr lang="zh-CN" altLang="en-US" dirty="0" smtClean="0"/>
              <a:t>有效的提取图片中的特征，从而找到测试集中最相似的图片，思想简单有效。</a:t>
            </a:r>
            <a:endParaRPr lang="en-US" altLang="zh-CN" dirty="0" smtClean="0"/>
          </a:p>
          <a:p>
            <a:r>
              <a:rPr lang="zh-CN" altLang="en-US" dirty="0"/>
              <a:t>本</a:t>
            </a:r>
            <a:r>
              <a:rPr lang="zh-CN" altLang="en-US" dirty="0" smtClean="0"/>
              <a:t>次比赛我们遇到的各种各样的问题，例如遇到了由于训练的数据比较大，</a:t>
            </a:r>
            <a:r>
              <a:rPr lang="zh-CN" altLang="en-US" dirty="0"/>
              <a:t>某些</a:t>
            </a:r>
            <a:r>
              <a:rPr lang="zh-CN" altLang="en-US" dirty="0" smtClean="0"/>
              <a:t>模型复杂，对硬件和时间有较高的要求，以及大部分的模型在准确率以及运行时间上都不够理想等问题，所以花费了很多时间和精力。但我们没有放弃，迎难而上，最终成功打入决赛。</a:t>
            </a:r>
            <a:endParaRPr lang="zh-CN" altLang="en-US" dirty="0"/>
          </a:p>
        </p:txBody>
      </p:sp>
    </p:spTree>
    <p:extLst>
      <p:ext uri="{BB962C8B-B14F-4D97-AF65-F5344CB8AC3E}">
        <p14:creationId xmlns:p14="http://schemas.microsoft.com/office/powerpoint/2010/main" val="84540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107504" y="548680"/>
            <a:ext cx="3491880" cy="1008112"/>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1547664" y="1052736"/>
            <a:ext cx="244827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733085" y="1124744"/>
            <a:ext cx="902811" cy="523220"/>
          </a:xfrm>
          <a:prstGeom prst="rect">
            <a:avLst/>
          </a:prstGeom>
          <a:noFill/>
        </p:spPr>
        <p:txBody>
          <a:bodyPr wrap="none" rtlCol="0">
            <a:spAutoFit/>
          </a:bodyPr>
          <a:lstStyle/>
          <a:p>
            <a:r>
              <a:rPr lang="zh-CN" altLang="en-US" sz="2800" b="1" dirty="0" smtClean="0">
                <a:solidFill>
                  <a:schemeClr val="bg1"/>
                </a:solidFill>
              </a:rPr>
              <a:t>目录</a:t>
            </a:r>
            <a:endParaRPr lang="zh-CN" altLang="en-US" sz="2800" b="1" dirty="0">
              <a:solidFill>
                <a:schemeClr val="bg1"/>
              </a:solidFill>
            </a:endParaRPr>
          </a:p>
        </p:txBody>
      </p:sp>
      <p:sp>
        <p:nvSpPr>
          <p:cNvPr id="31" name="平行四边形 30"/>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33" name="平行四边形 32"/>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a:off x="1998088" y="2060848"/>
            <a:ext cx="53632" cy="3600400"/>
          </a:xfrm>
          <a:prstGeom prst="line">
            <a:avLst/>
          </a:prstGeom>
          <a:noFill/>
          <a:ln w="9525" cap="flat" cmpd="sng" algn="ctr">
            <a:solidFill>
              <a:schemeClr val="accent2"/>
            </a:solidFill>
            <a:prstDash val="solid"/>
          </a:ln>
          <a:effectLst/>
        </p:spPr>
      </p:cxnSp>
      <p:sp>
        <p:nvSpPr>
          <p:cNvPr id="9" name="文本框 8"/>
          <p:cNvSpPr txBox="1"/>
          <p:nvPr/>
        </p:nvSpPr>
        <p:spPr>
          <a:xfrm>
            <a:off x="921172" y="2165034"/>
            <a:ext cx="567582" cy="584775"/>
          </a:xfrm>
          <a:prstGeom prst="rect">
            <a:avLst/>
          </a:prstGeom>
          <a:noFill/>
        </p:spPr>
        <p:txBody>
          <a:bodyPr wrap="square" rtlCol="0">
            <a:spAutoFit/>
          </a:bodyPr>
          <a:lstStyle/>
          <a:p>
            <a:r>
              <a:rPr lang="zh-CN" altLang="en-US" sz="3200" dirty="0" smtClean="0">
                <a:solidFill>
                  <a:schemeClr val="bg2">
                    <a:lumMod val="75000"/>
                  </a:schemeClr>
                </a:solidFill>
              </a:rPr>
              <a:t>一</a:t>
            </a:r>
            <a:endParaRPr lang="zh-CN" altLang="en-US" sz="3200" dirty="0">
              <a:solidFill>
                <a:schemeClr val="bg2">
                  <a:lumMod val="75000"/>
                </a:schemeClr>
              </a:solidFill>
            </a:endParaRPr>
          </a:p>
        </p:txBody>
      </p:sp>
      <p:sp>
        <p:nvSpPr>
          <p:cNvPr id="11" name="文本框 10"/>
          <p:cNvSpPr txBox="1"/>
          <p:nvPr/>
        </p:nvSpPr>
        <p:spPr>
          <a:xfrm>
            <a:off x="2461150" y="2163589"/>
            <a:ext cx="2830929" cy="584775"/>
          </a:xfrm>
          <a:prstGeom prst="rect">
            <a:avLst/>
          </a:prstGeom>
          <a:noFill/>
        </p:spPr>
        <p:txBody>
          <a:bodyPr wrap="square" rtlCol="0">
            <a:spAutoFit/>
          </a:bodyPr>
          <a:lstStyle/>
          <a:p>
            <a:r>
              <a:rPr lang="zh-CN" altLang="en-US" sz="3200" dirty="0" smtClean="0">
                <a:solidFill>
                  <a:schemeClr val="bg2">
                    <a:lumMod val="75000"/>
                  </a:schemeClr>
                </a:solidFill>
              </a:rPr>
              <a:t>成员介绍</a:t>
            </a:r>
            <a:endParaRPr lang="zh-CN" altLang="en-US" sz="3200" dirty="0">
              <a:solidFill>
                <a:schemeClr val="bg2">
                  <a:lumMod val="75000"/>
                </a:schemeClr>
              </a:solidFill>
            </a:endParaRPr>
          </a:p>
        </p:txBody>
      </p:sp>
      <p:sp>
        <p:nvSpPr>
          <p:cNvPr id="37" name="文本框 36"/>
          <p:cNvSpPr txBox="1"/>
          <p:nvPr/>
        </p:nvSpPr>
        <p:spPr>
          <a:xfrm>
            <a:off x="910382" y="3028151"/>
            <a:ext cx="567582" cy="584775"/>
          </a:xfrm>
          <a:prstGeom prst="rect">
            <a:avLst/>
          </a:prstGeom>
          <a:noFill/>
        </p:spPr>
        <p:txBody>
          <a:bodyPr wrap="square" rtlCol="0">
            <a:spAutoFit/>
          </a:bodyPr>
          <a:lstStyle/>
          <a:p>
            <a:r>
              <a:rPr lang="zh-CN" altLang="en-US" sz="3200" dirty="0">
                <a:solidFill>
                  <a:schemeClr val="bg2">
                    <a:lumMod val="75000"/>
                  </a:schemeClr>
                </a:solidFill>
              </a:rPr>
              <a:t>二</a:t>
            </a:r>
          </a:p>
        </p:txBody>
      </p:sp>
      <p:sp>
        <p:nvSpPr>
          <p:cNvPr id="38" name="文本框 37"/>
          <p:cNvSpPr txBox="1"/>
          <p:nvPr/>
        </p:nvSpPr>
        <p:spPr>
          <a:xfrm>
            <a:off x="2461151" y="2996952"/>
            <a:ext cx="5232196" cy="584775"/>
          </a:xfrm>
          <a:prstGeom prst="rect">
            <a:avLst/>
          </a:prstGeom>
          <a:noFill/>
        </p:spPr>
        <p:txBody>
          <a:bodyPr wrap="square" rtlCol="0">
            <a:spAutoFit/>
          </a:bodyPr>
          <a:lstStyle/>
          <a:p>
            <a:r>
              <a:rPr lang="zh-CN" altLang="en-US" sz="3200" dirty="0" smtClean="0">
                <a:solidFill>
                  <a:schemeClr val="bg2">
                    <a:lumMod val="75000"/>
                  </a:schemeClr>
                </a:solidFill>
              </a:rPr>
              <a:t>题目理解</a:t>
            </a:r>
            <a:endParaRPr lang="en-US" altLang="zh-CN" sz="3200" dirty="0">
              <a:solidFill>
                <a:schemeClr val="bg2">
                  <a:lumMod val="75000"/>
                </a:schemeClr>
              </a:solidFill>
            </a:endParaRPr>
          </a:p>
        </p:txBody>
      </p:sp>
      <p:sp>
        <p:nvSpPr>
          <p:cNvPr id="39" name="文本框 38"/>
          <p:cNvSpPr txBox="1"/>
          <p:nvPr/>
        </p:nvSpPr>
        <p:spPr>
          <a:xfrm>
            <a:off x="910382" y="3933056"/>
            <a:ext cx="567582" cy="584775"/>
          </a:xfrm>
          <a:prstGeom prst="rect">
            <a:avLst/>
          </a:prstGeom>
          <a:noFill/>
        </p:spPr>
        <p:txBody>
          <a:bodyPr wrap="square" rtlCol="0">
            <a:spAutoFit/>
          </a:bodyPr>
          <a:lstStyle/>
          <a:p>
            <a:r>
              <a:rPr lang="zh-CN" altLang="en-US" sz="3200" dirty="0">
                <a:solidFill>
                  <a:schemeClr val="bg2">
                    <a:lumMod val="75000"/>
                  </a:schemeClr>
                </a:solidFill>
              </a:rPr>
              <a:t>三</a:t>
            </a:r>
          </a:p>
        </p:txBody>
      </p:sp>
      <p:sp>
        <p:nvSpPr>
          <p:cNvPr id="40" name="文本框 39"/>
          <p:cNvSpPr txBox="1"/>
          <p:nvPr/>
        </p:nvSpPr>
        <p:spPr>
          <a:xfrm>
            <a:off x="2461151" y="3938610"/>
            <a:ext cx="5052387" cy="584775"/>
          </a:xfrm>
          <a:prstGeom prst="rect">
            <a:avLst/>
          </a:prstGeom>
          <a:noFill/>
        </p:spPr>
        <p:txBody>
          <a:bodyPr wrap="square" rtlCol="0">
            <a:spAutoFit/>
          </a:bodyPr>
          <a:lstStyle/>
          <a:p>
            <a:r>
              <a:rPr lang="zh-CN" altLang="en-US" sz="3200" dirty="0" smtClean="0">
                <a:solidFill>
                  <a:schemeClr val="bg2">
                    <a:lumMod val="75000"/>
                  </a:schemeClr>
                </a:solidFill>
              </a:rPr>
              <a:t>模型算法</a:t>
            </a:r>
            <a:endParaRPr lang="en-US" altLang="zh-CN" sz="3200" dirty="0">
              <a:solidFill>
                <a:schemeClr val="bg2">
                  <a:lumMod val="75000"/>
                </a:schemeClr>
              </a:solidFill>
            </a:endParaRPr>
          </a:p>
        </p:txBody>
      </p:sp>
      <p:sp>
        <p:nvSpPr>
          <p:cNvPr id="41" name="文本框 40"/>
          <p:cNvSpPr txBox="1"/>
          <p:nvPr/>
        </p:nvSpPr>
        <p:spPr>
          <a:xfrm>
            <a:off x="903112" y="4788441"/>
            <a:ext cx="567582" cy="584775"/>
          </a:xfrm>
          <a:prstGeom prst="rect">
            <a:avLst/>
          </a:prstGeom>
          <a:noFill/>
        </p:spPr>
        <p:txBody>
          <a:bodyPr wrap="square" rtlCol="0">
            <a:spAutoFit/>
          </a:bodyPr>
          <a:lstStyle/>
          <a:p>
            <a:r>
              <a:rPr lang="zh-CN" altLang="en-US" sz="3200" dirty="0" smtClean="0">
                <a:solidFill>
                  <a:schemeClr val="bg2">
                    <a:lumMod val="75000"/>
                  </a:schemeClr>
                </a:solidFill>
              </a:rPr>
              <a:t>四</a:t>
            </a:r>
            <a:endParaRPr lang="zh-CN" altLang="en-US" sz="3200" dirty="0">
              <a:solidFill>
                <a:schemeClr val="bg2">
                  <a:lumMod val="75000"/>
                </a:schemeClr>
              </a:solidFill>
            </a:endParaRPr>
          </a:p>
        </p:txBody>
      </p:sp>
      <p:sp>
        <p:nvSpPr>
          <p:cNvPr id="42" name="文本框 41"/>
          <p:cNvSpPr txBox="1"/>
          <p:nvPr/>
        </p:nvSpPr>
        <p:spPr>
          <a:xfrm>
            <a:off x="2461150" y="4788441"/>
            <a:ext cx="4127073" cy="584775"/>
          </a:xfrm>
          <a:prstGeom prst="rect">
            <a:avLst/>
          </a:prstGeom>
          <a:noFill/>
        </p:spPr>
        <p:txBody>
          <a:bodyPr wrap="square" rtlCol="0">
            <a:spAutoFit/>
          </a:bodyPr>
          <a:lstStyle/>
          <a:p>
            <a:r>
              <a:rPr lang="zh-CN" altLang="en-US" sz="3200" dirty="0" smtClean="0">
                <a:solidFill>
                  <a:schemeClr val="bg2">
                    <a:lumMod val="75000"/>
                  </a:schemeClr>
                </a:solidFill>
              </a:rPr>
              <a:t>参赛感想</a:t>
            </a:r>
            <a:endParaRPr lang="zh-CN" altLang="en-US" sz="3200" dirty="0">
              <a:solidFill>
                <a:schemeClr val="bg2">
                  <a:lumMod val="75000"/>
                </a:schemeClr>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140897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107504" y="548680"/>
            <a:ext cx="3491880" cy="1008112"/>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547664" y="1052736"/>
            <a:ext cx="244827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8" name="平行四边形 7"/>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660232" y="6335742"/>
            <a:ext cx="219932" cy="261610"/>
          </a:xfrm>
          <a:prstGeom prst="rect">
            <a:avLst/>
          </a:prstGeom>
          <a:noFill/>
        </p:spPr>
        <p:txBody>
          <a:bodyPr wrap="none" rtlCol="0">
            <a:spAutoFit/>
          </a:bodyPr>
          <a:lstStyle/>
          <a:p>
            <a:r>
              <a:rPr lang="zh-CN" altLang="en-US" sz="1100" dirty="0" smtClean="0">
                <a:solidFill>
                  <a:schemeClr val="accent2"/>
                </a:solidFill>
              </a:rPr>
              <a:t> </a:t>
            </a:r>
            <a:endParaRPr lang="zh-CN" altLang="en-US" sz="1100" dirty="0">
              <a:solidFill>
                <a:schemeClr val="accent2"/>
              </a:solidFill>
            </a:endParaRPr>
          </a:p>
        </p:txBody>
      </p:sp>
      <p:sp>
        <p:nvSpPr>
          <p:cNvPr id="12" name="TextBox 11"/>
          <p:cNvSpPr txBox="1">
            <a:spLocks noChangeArrowheads="1"/>
          </p:cNvSpPr>
          <p:nvPr/>
        </p:nvSpPr>
        <p:spPr bwMode="auto">
          <a:xfrm>
            <a:off x="2431058" y="2767345"/>
            <a:ext cx="4449106" cy="740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14000"/>
              </a:lnSpc>
            </a:pPr>
            <a:r>
              <a:rPr lang="zh-CN" altLang="en-US" sz="4000" b="1" dirty="0" smtClean="0">
                <a:solidFill>
                  <a:schemeClr val="accent2"/>
                </a:solidFill>
                <a:latin typeface="微软雅黑" pitchFamily="34" charset="-122"/>
                <a:ea typeface="微软雅黑" pitchFamily="34" charset="-122"/>
              </a:rPr>
              <a:t>成员介绍</a:t>
            </a:r>
            <a:endParaRPr lang="zh-CN" altLang="en-US" sz="4000" b="1" dirty="0">
              <a:solidFill>
                <a:schemeClr val="accent2"/>
              </a:solidFill>
              <a:latin typeface="微软雅黑" pitchFamily="34" charset="-122"/>
              <a:ea typeface="微软雅黑" pitchFamily="34" charset="-122"/>
            </a:endParaRPr>
          </a:p>
        </p:txBody>
      </p:sp>
      <p:sp>
        <p:nvSpPr>
          <p:cNvPr id="14" name="TextBox 2"/>
          <p:cNvSpPr txBox="1"/>
          <p:nvPr/>
        </p:nvSpPr>
        <p:spPr>
          <a:xfrm>
            <a:off x="2643174" y="1177588"/>
            <a:ext cx="661139" cy="523220"/>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2800" b="1" dirty="0" smtClean="0">
                <a:solidFill>
                  <a:schemeClr val="bg1"/>
                </a:solidFill>
                <a:latin typeface="微软雅黑" pitchFamily="34" charset="-122"/>
                <a:ea typeface="微软雅黑" pitchFamily="34" charset="-122"/>
              </a:rPr>
              <a:t>一</a:t>
            </a:r>
            <a:endParaRPr lang="zh-CN" altLang="en-US" sz="2800" b="1" dirty="0">
              <a:solidFill>
                <a:schemeClr val="bg1"/>
              </a:solidFill>
              <a:latin typeface="微软雅黑" pitchFamily="34" charset="-122"/>
              <a:ea typeface="微软雅黑" pitchFamily="34" charset="-122"/>
            </a:endParaRPr>
          </a:p>
        </p:txBody>
      </p:sp>
      <p:cxnSp>
        <p:nvCxnSpPr>
          <p:cNvPr id="15" name="直接连接符 14"/>
          <p:cNvCxnSpPr/>
          <p:nvPr/>
        </p:nvCxnSpPr>
        <p:spPr>
          <a:xfrm>
            <a:off x="1404144" y="2418462"/>
            <a:ext cx="6264275" cy="1587"/>
          </a:xfrm>
          <a:prstGeom prst="line">
            <a:avLst/>
          </a:prstGeom>
          <a:noFill/>
          <a:ln w="9525" cap="flat" cmpd="sng" algn="ctr">
            <a:solidFill>
              <a:schemeClr val="accent2"/>
            </a:solidFill>
            <a:prstDash val="solid"/>
          </a:ln>
          <a:effectLst/>
        </p:spPr>
      </p:cxnSp>
      <p:cxnSp>
        <p:nvCxnSpPr>
          <p:cNvPr id="16" name="直接连接符 15"/>
          <p:cNvCxnSpPr/>
          <p:nvPr/>
        </p:nvCxnSpPr>
        <p:spPr>
          <a:xfrm>
            <a:off x="1523473" y="3933056"/>
            <a:ext cx="6264275" cy="1588"/>
          </a:xfrm>
          <a:prstGeom prst="line">
            <a:avLst/>
          </a:prstGeom>
          <a:noFill/>
          <a:ln w="9525" cap="flat" cmpd="sng" algn="ctr">
            <a:solidFill>
              <a:schemeClr val="accent2"/>
            </a:solidFill>
            <a:prstDash val="solid"/>
          </a:ln>
          <a:effectLst/>
        </p:spPr>
      </p:cxn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4281653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39"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1</a:t>
              </a:r>
              <a:endParaRPr lang="zh-CN" altLang="en-US" sz="2800" b="1" dirty="0">
                <a:solidFill>
                  <a:schemeClr val="bg1"/>
                </a:solidFill>
              </a:endParaRPr>
            </a:p>
          </p:txBody>
        </p:sp>
        <p:sp>
          <p:nvSpPr>
            <p:cNvPr id="9" name="TextBox 8"/>
            <p:cNvSpPr txBox="1"/>
            <p:nvPr/>
          </p:nvSpPr>
          <p:spPr>
            <a:xfrm>
              <a:off x="2854593" y="620688"/>
              <a:ext cx="2583314"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队长</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黄俊宁</a:t>
              </a:r>
              <a:endParaRPr lang="zh-CN" altLang="zh-CN" sz="2800" dirty="0">
                <a:latin typeface="Times New Roman" panose="02020603050405020304" pitchFamily="18" charset="0"/>
                <a:cs typeface="Times New Roman" panose="02020603050405020304" pitchFamily="18" charset="0"/>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smtClean="0">
                <a:solidFill>
                  <a:schemeClr val="accent2"/>
                </a:solidFill>
              </a:rPr>
              <a:t>一</a:t>
            </a:r>
            <a:endParaRPr lang="zh-CN" altLang="en-US" sz="1100" dirty="0">
              <a:solidFill>
                <a:schemeClr val="accent2"/>
              </a:solidFill>
            </a:endParaRP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成员介绍</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18" name="TextBox 8"/>
          <p:cNvSpPr>
            <a:spLocks noChangeArrowheads="1"/>
          </p:cNvSpPr>
          <p:nvPr/>
        </p:nvSpPr>
        <p:spPr bwMode="auto">
          <a:xfrm>
            <a:off x="402460" y="3329747"/>
            <a:ext cx="1337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rPr>
              <a:t>黄俊宁</a:t>
            </a:r>
            <a:endParaRPr lang="en-US" altLang="zh-CN"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endParaRPr>
          </a:p>
          <a:p>
            <a:pPr algn="ctr" eaLnBrk="1" hangingPunct="1"/>
            <a:r>
              <a:rPr lang="zh-CN" altLang="en-US"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rPr>
              <a:t>研究生</a:t>
            </a:r>
            <a:endParaRPr lang="zh-CN" altLang="en-US" sz="1600" dirty="0">
              <a:solidFill>
                <a:srgbClr val="1D528D"/>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1" name="圆角矩形 12"/>
          <p:cNvSpPr>
            <a:spLocks noChangeArrowheads="1"/>
          </p:cNvSpPr>
          <p:nvPr/>
        </p:nvSpPr>
        <p:spPr bwMode="auto">
          <a:xfrm>
            <a:off x="2033517" y="1700213"/>
            <a:ext cx="6650318" cy="618978"/>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smtClean="0">
                <a:latin typeface="华文细黑" panose="02010600040101010101" pitchFamily="2" charset="-122"/>
                <a:ea typeface="华文细黑" panose="02010600040101010101" pitchFamily="2" charset="-122"/>
                <a:sym typeface="华文细黑" panose="02010600040101010101" pitchFamily="2" charset="-122"/>
              </a:rPr>
              <a:t>学校专业：</a:t>
            </a:r>
            <a:r>
              <a:rPr lang="zh-CN" altLang="en-US" sz="2000" b="0" dirty="0" smtClean="0">
                <a:latin typeface="华文细黑" panose="02010600040101010101" pitchFamily="2" charset="-122"/>
                <a:ea typeface="华文细黑" panose="02010600040101010101" pitchFamily="2" charset="-122"/>
                <a:sym typeface="华文细黑" panose="02010600040101010101" pitchFamily="2" charset="-122"/>
              </a:rPr>
              <a:t>广东工业大学  计算机科学与技术</a:t>
            </a:r>
            <a:endParaRPr lang="en-US"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圆角矩形 12"/>
          <p:cNvSpPr>
            <a:spLocks noChangeArrowheads="1"/>
          </p:cNvSpPr>
          <p:nvPr/>
        </p:nvSpPr>
        <p:spPr bwMode="auto">
          <a:xfrm>
            <a:off x="2025807" y="2411983"/>
            <a:ext cx="6658028" cy="1078337"/>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smtClean="0">
                <a:latin typeface="华文细黑" panose="02010600040101010101" pitchFamily="2" charset="-122"/>
                <a:ea typeface="华文细黑" panose="02010600040101010101" pitchFamily="2" charset="-122"/>
                <a:sym typeface="华文细黑" panose="02010600040101010101" pitchFamily="2" charset="-122"/>
              </a:rPr>
              <a:t>研究方向：</a:t>
            </a:r>
            <a:r>
              <a:rPr lang="zh-CN" altLang="en-US" sz="2000" b="0" dirty="0" smtClean="0">
                <a:latin typeface="华文细黑" panose="02010600040101010101" pitchFamily="2" charset="-122"/>
                <a:ea typeface="华文细黑" panose="02010600040101010101" pitchFamily="2" charset="-122"/>
                <a:sym typeface="华文细黑" panose="02010600040101010101" pitchFamily="2" charset="-122"/>
              </a:rPr>
              <a:t>数据挖掘、机器学习</a:t>
            </a:r>
            <a:endParaRPr lang="en-US"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3" name="圆角矩形 12"/>
          <p:cNvSpPr>
            <a:spLocks noChangeArrowheads="1"/>
          </p:cNvSpPr>
          <p:nvPr/>
        </p:nvSpPr>
        <p:spPr bwMode="auto">
          <a:xfrm>
            <a:off x="1993699" y="3655712"/>
            <a:ext cx="6658028" cy="1933528"/>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smtClean="0">
                <a:latin typeface="华文细黑" panose="02010600040101010101" pitchFamily="2" charset="-122"/>
                <a:ea typeface="华文细黑" panose="02010600040101010101" pitchFamily="2" charset="-122"/>
                <a:sym typeface="华文细黑" panose="02010600040101010101" pitchFamily="2" charset="-122"/>
              </a:rPr>
              <a:t>个人介绍：</a:t>
            </a:r>
            <a:r>
              <a:rPr lang="zh-CN" altLang="en-US" sz="2000" b="0" dirty="0" smtClean="0">
                <a:latin typeface="华文细黑" panose="02010600040101010101" pitchFamily="2" charset="-122"/>
                <a:ea typeface="华文细黑" panose="02010600040101010101" pitchFamily="2" charset="-122"/>
                <a:sym typeface="华文细黑" panose="02010600040101010101" pitchFamily="2" charset="-122"/>
              </a:rPr>
              <a:t>热爱编程、人工智能，最感兴趣方向为</a:t>
            </a:r>
            <a:r>
              <a:rPr lang="zh-CN" altLang="en-US" sz="2000" b="0" smtClean="0">
                <a:latin typeface="华文细黑" panose="02010600040101010101" pitchFamily="2" charset="-122"/>
                <a:ea typeface="华文细黑" panose="02010600040101010101" pitchFamily="2" charset="-122"/>
                <a:sym typeface="华文细黑" panose="02010600040101010101" pitchFamily="2" charset="-122"/>
              </a:rPr>
              <a:t>增强</a:t>
            </a:r>
            <a:r>
              <a:rPr lang="zh-CN" altLang="en-US" sz="2000" b="0" smtClean="0">
                <a:latin typeface="华文细黑" panose="02010600040101010101" pitchFamily="2" charset="-122"/>
                <a:ea typeface="华文细黑" panose="02010600040101010101" pitchFamily="2" charset="-122"/>
                <a:sym typeface="华文细黑" panose="02010600040101010101" pitchFamily="2" charset="-122"/>
              </a:rPr>
              <a:t>学习方面</a:t>
            </a:r>
            <a:r>
              <a:rPr lang="zh-CN" altLang="en-US" sz="2000" b="0" dirty="0" smtClean="0">
                <a:latin typeface="华文细黑" panose="02010600040101010101" pitchFamily="2" charset="-122"/>
                <a:ea typeface="华文细黑" panose="02010600040101010101" pitchFamily="2" charset="-122"/>
                <a:sym typeface="华文细黑" panose="02010600040101010101" pitchFamily="2" charset="-122"/>
              </a:rPr>
              <a:t>；喜欢音乐、篮球，双手既能写代码也能弹钢琴！</a:t>
            </a:r>
            <a:endParaRPr lang="en-US"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167" y="1700212"/>
            <a:ext cx="953714" cy="1629535"/>
          </a:xfrm>
          <a:prstGeom prst="rect">
            <a:avLst/>
          </a:prstGeom>
        </p:spPr>
      </p:pic>
    </p:spTree>
    <p:extLst>
      <p:ext uri="{BB962C8B-B14F-4D97-AF65-F5344CB8AC3E}">
        <p14:creationId xmlns:p14="http://schemas.microsoft.com/office/powerpoint/2010/main" val="1796450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39"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1</a:t>
              </a:r>
              <a:endParaRPr lang="zh-CN" altLang="en-US" sz="2800" b="1" dirty="0">
                <a:solidFill>
                  <a:schemeClr val="bg1"/>
                </a:solidFill>
              </a:endParaRPr>
            </a:p>
          </p:txBody>
        </p:sp>
        <p:sp>
          <p:nvSpPr>
            <p:cNvPr id="9" name="TextBox 8"/>
            <p:cNvSpPr txBox="1"/>
            <p:nvPr/>
          </p:nvSpPr>
          <p:spPr>
            <a:xfrm>
              <a:off x="2854593" y="620688"/>
              <a:ext cx="2583314"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队员</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李俊峰</a:t>
              </a:r>
              <a:endParaRPr lang="zh-CN" altLang="zh-CN" sz="2800" dirty="0">
                <a:latin typeface="Times New Roman" panose="02020603050405020304" pitchFamily="18" charset="0"/>
                <a:cs typeface="Times New Roman" panose="02020603050405020304" pitchFamily="18" charset="0"/>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smtClean="0">
                <a:solidFill>
                  <a:schemeClr val="accent2"/>
                </a:solidFill>
              </a:rPr>
              <a:t>一</a:t>
            </a:r>
            <a:endParaRPr lang="zh-CN" altLang="en-US" sz="1100" dirty="0">
              <a:solidFill>
                <a:schemeClr val="accent2"/>
              </a:solidFill>
            </a:endParaRP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成员介绍</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13" name="TextBox 8"/>
          <p:cNvSpPr>
            <a:spLocks noChangeArrowheads="1"/>
          </p:cNvSpPr>
          <p:nvPr/>
        </p:nvSpPr>
        <p:spPr bwMode="auto">
          <a:xfrm>
            <a:off x="203797" y="3470244"/>
            <a:ext cx="1692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rPr>
              <a:t>李俊峰</a:t>
            </a:r>
            <a:endParaRPr lang="en-US" altLang="zh-CN"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endParaRPr>
          </a:p>
          <a:p>
            <a:pPr algn="ctr" eaLnBrk="1" hangingPunct="1"/>
            <a:r>
              <a:rPr lang="zh-CN" altLang="en-US" sz="1600" dirty="0" smtClean="0">
                <a:solidFill>
                  <a:srgbClr val="1D528D"/>
                </a:solidFill>
                <a:latin typeface="华文细黑" panose="02010600040101010101" pitchFamily="2" charset="-122"/>
                <a:ea typeface="华文细黑" panose="02010600040101010101" pitchFamily="2" charset="-122"/>
                <a:sym typeface="华文细黑" panose="02010600040101010101" pitchFamily="2" charset="-122"/>
              </a:rPr>
              <a:t>本科生</a:t>
            </a:r>
            <a:endParaRPr lang="zh-CN" altLang="en-US" sz="1600" dirty="0">
              <a:solidFill>
                <a:srgbClr val="1D528D"/>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4" name="圆角矩形 12"/>
          <p:cNvSpPr>
            <a:spLocks noChangeArrowheads="1"/>
          </p:cNvSpPr>
          <p:nvPr/>
        </p:nvSpPr>
        <p:spPr bwMode="auto">
          <a:xfrm>
            <a:off x="2033517" y="1700213"/>
            <a:ext cx="6650318" cy="618978"/>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a:latin typeface="华文细黑" panose="02010600040101010101" pitchFamily="2" charset="-122"/>
                <a:ea typeface="华文细黑" panose="02010600040101010101" pitchFamily="2" charset="-122"/>
                <a:sym typeface="华文细黑" panose="02010600040101010101" pitchFamily="2" charset="-122"/>
              </a:rPr>
              <a:t>学校专业：</a:t>
            </a:r>
            <a:r>
              <a:rPr lang="zh-CN" altLang="en-US" sz="2000" b="0">
                <a:latin typeface="华文细黑" panose="02010600040101010101" pitchFamily="2" charset="-122"/>
                <a:ea typeface="华文细黑" panose="02010600040101010101" pitchFamily="2" charset="-122"/>
                <a:sym typeface="华文细黑" panose="02010600040101010101" pitchFamily="2" charset="-122"/>
              </a:rPr>
              <a:t>广东工业大学  </a:t>
            </a:r>
            <a:r>
              <a:rPr lang="zh-CN" altLang="en-US" sz="2000" b="0" smtClean="0">
                <a:latin typeface="华文细黑" panose="02010600040101010101" pitchFamily="2" charset="-122"/>
                <a:ea typeface="华文细黑" panose="02010600040101010101" pitchFamily="2" charset="-122"/>
                <a:sym typeface="华文细黑" panose="02010600040101010101" pitchFamily="2" charset="-122"/>
              </a:rPr>
              <a:t>软件工程</a:t>
            </a:r>
            <a:endParaRPr lang="en-US" altLang="zh-CN"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6" name="圆角矩形 12"/>
          <p:cNvSpPr>
            <a:spLocks noChangeArrowheads="1"/>
          </p:cNvSpPr>
          <p:nvPr/>
        </p:nvSpPr>
        <p:spPr bwMode="auto">
          <a:xfrm>
            <a:off x="2025807" y="2411983"/>
            <a:ext cx="6658028" cy="1078337"/>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a:latin typeface="华文细黑" panose="02010600040101010101" pitchFamily="2" charset="-122"/>
                <a:ea typeface="华文细黑" panose="02010600040101010101" pitchFamily="2" charset="-122"/>
                <a:sym typeface="华文细黑" panose="02010600040101010101" pitchFamily="2" charset="-122"/>
              </a:rPr>
              <a:t>研究方向：</a:t>
            </a:r>
            <a:r>
              <a:rPr lang="zh-CN" altLang="en-US" sz="2000" b="0" dirty="0">
                <a:latin typeface="华文细黑" panose="02010600040101010101" pitchFamily="2" charset="-122"/>
                <a:ea typeface="华文细黑" panose="02010600040101010101" pitchFamily="2" charset="-122"/>
                <a:sym typeface="华文细黑" panose="02010600040101010101" pitchFamily="2" charset="-122"/>
              </a:rPr>
              <a:t>数据挖掘、机器学习</a:t>
            </a:r>
            <a:endParaRPr lang="en-US" altLang="zh-CN"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8" name="圆角矩形 12"/>
          <p:cNvSpPr>
            <a:spLocks noChangeArrowheads="1"/>
          </p:cNvSpPr>
          <p:nvPr/>
        </p:nvSpPr>
        <p:spPr bwMode="auto">
          <a:xfrm>
            <a:off x="2025807" y="3655712"/>
            <a:ext cx="6658028" cy="1933528"/>
          </a:xfrm>
          <a:prstGeom prst="roundRect">
            <a:avLst>
              <a:gd name="adj" fmla="val 16667"/>
            </a:avLst>
          </a:prstGeom>
          <a:gradFill rotWithShape="1">
            <a:gsLst>
              <a:gs pos="0">
                <a:srgbClr val="CFE5FF"/>
              </a:gs>
              <a:gs pos="34999">
                <a:srgbClr val="DBECFF"/>
              </a:gs>
              <a:gs pos="100000">
                <a:srgbClr val="F2F7FF"/>
              </a:gs>
            </a:gsLst>
            <a:lin ang="16200000" scaled="1"/>
          </a:gradFill>
          <a:ln w="9525">
            <a:solidFill>
              <a:srgbClr val="ABCAE9"/>
            </a:solidFill>
            <a:bevel/>
            <a:headEnd/>
            <a:tailEnd/>
          </a:ln>
        </p:spPr>
        <p:txBody>
          <a:bodyPr anchor="ctr"/>
          <a:lstStyle>
            <a:lvl1pPr marL="342900" indent="-342900">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Arial" panose="020B0604020202020204" pitchFamily="34" charset="0"/>
                <a:ea typeface="宋体" panose="02010600030101010101" pitchFamily="2" charset="-122"/>
              </a:defRPr>
            </a:lvl9pPr>
          </a:lstStyle>
          <a:p>
            <a:pPr>
              <a:lnSpc>
                <a:spcPct val="114000"/>
              </a:lnSpc>
              <a:spcBef>
                <a:spcPct val="20000"/>
              </a:spcBef>
              <a:buClr>
                <a:srgbClr val="00264D"/>
              </a:buClr>
              <a:buFont typeface="Wingdings" panose="05000000000000000000" pitchFamily="2" charset="2"/>
              <a:buChar char="l"/>
            </a:pPr>
            <a:r>
              <a:rPr lang="zh-CN" altLang="en-US" sz="2000" dirty="0">
                <a:latin typeface="华文细黑" panose="02010600040101010101" pitchFamily="2" charset="-122"/>
                <a:ea typeface="华文细黑" panose="02010600040101010101" pitchFamily="2" charset="-122"/>
                <a:sym typeface="华文细黑" panose="02010600040101010101" pitchFamily="2" charset="-122"/>
              </a:rPr>
              <a:t>个人介绍：</a:t>
            </a:r>
            <a:r>
              <a:rPr lang="zh-CN" altLang="en-US" sz="2000" b="0" dirty="0">
                <a:latin typeface="华文细黑" panose="02010600040101010101" pitchFamily="2" charset="-122"/>
                <a:ea typeface="华文细黑" panose="02010600040101010101" pitchFamily="2" charset="-122"/>
                <a:sym typeface="华文细黑" panose="02010600040101010101" pitchFamily="2" charset="-122"/>
              </a:rPr>
              <a:t>热爱</a:t>
            </a:r>
            <a:r>
              <a:rPr lang="zh-CN" altLang="en-US" sz="2000" b="0" dirty="0" smtClean="0">
                <a:latin typeface="华文细黑" panose="02010600040101010101" pitchFamily="2" charset="-122"/>
                <a:ea typeface="华文细黑" panose="02010600040101010101" pitchFamily="2" charset="-122"/>
                <a:sym typeface="华文细黑" panose="02010600040101010101" pitchFamily="2" charset="-122"/>
              </a:rPr>
              <a:t>编程、热爱篮球，对自然语言处理方向较感兴趣</a:t>
            </a:r>
            <a:endParaRPr lang="en-US" altLang="zh-CN" sz="2000" b="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849230"/>
            <a:ext cx="1206907" cy="1521943"/>
          </a:xfrm>
          <a:prstGeom prst="rect">
            <a:avLst/>
          </a:prstGeom>
        </p:spPr>
      </p:pic>
    </p:spTree>
    <p:extLst>
      <p:ext uri="{BB962C8B-B14F-4D97-AF65-F5344CB8AC3E}">
        <p14:creationId xmlns:p14="http://schemas.microsoft.com/office/powerpoint/2010/main" val="49014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107504" y="548680"/>
            <a:ext cx="3491880" cy="1008112"/>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547664" y="1052736"/>
            <a:ext cx="244827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8" name="平行四边形 7"/>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660232" y="6335742"/>
            <a:ext cx="219932" cy="261610"/>
          </a:xfrm>
          <a:prstGeom prst="rect">
            <a:avLst/>
          </a:prstGeom>
          <a:noFill/>
        </p:spPr>
        <p:txBody>
          <a:bodyPr wrap="none" rtlCol="0">
            <a:spAutoFit/>
          </a:bodyPr>
          <a:lstStyle/>
          <a:p>
            <a:r>
              <a:rPr lang="zh-CN" altLang="en-US" sz="1100" dirty="0" smtClean="0">
                <a:solidFill>
                  <a:schemeClr val="accent2"/>
                </a:solidFill>
              </a:rPr>
              <a:t> </a:t>
            </a:r>
            <a:endParaRPr lang="zh-CN" altLang="en-US" sz="1100" dirty="0">
              <a:solidFill>
                <a:schemeClr val="accent2"/>
              </a:solidFill>
            </a:endParaRPr>
          </a:p>
        </p:txBody>
      </p:sp>
      <p:sp>
        <p:nvSpPr>
          <p:cNvPr id="12" name="TextBox 11"/>
          <p:cNvSpPr txBox="1">
            <a:spLocks noChangeArrowheads="1"/>
          </p:cNvSpPr>
          <p:nvPr/>
        </p:nvSpPr>
        <p:spPr bwMode="auto">
          <a:xfrm>
            <a:off x="2431058" y="2767345"/>
            <a:ext cx="4449106" cy="740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14000"/>
              </a:lnSpc>
            </a:pPr>
            <a:r>
              <a:rPr lang="zh-CN" altLang="en-US" sz="4000" b="1" dirty="0">
                <a:solidFill>
                  <a:schemeClr val="accent2"/>
                </a:solidFill>
                <a:latin typeface="微软雅黑" pitchFamily="34" charset="-122"/>
                <a:ea typeface="微软雅黑" pitchFamily="34" charset="-122"/>
              </a:rPr>
              <a:t>题目理解</a:t>
            </a:r>
          </a:p>
        </p:txBody>
      </p:sp>
      <p:sp>
        <p:nvSpPr>
          <p:cNvPr id="14" name="TextBox 2"/>
          <p:cNvSpPr txBox="1"/>
          <p:nvPr/>
        </p:nvSpPr>
        <p:spPr>
          <a:xfrm>
            <a:off x="2643174" y="1177588"/>
            <a:ext cx="661139" cy="523220"/>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2800" b="1" dirty="0">
                <a:solidFill>
                  <a:schemeClr val="bg1"/>
                </a:solidFill>
                <a:latin typeface="微软雅黑" pitchFamily="34" charset="-122"/>
                <a:ea typeface="微软雅黑" pitchFamily="34" charset="-122"/>
              </a:rPr>
              <a:t>二</a:t>
            </a:r>
          </a:p>
        </p:txBody>
      </p:sp>
      <p:cxnSp>
        <p:nvCxnSpPr>
          <p:cNvPr id="15" name="直接连接符 14"/>
          <p:cNvCxnSpPr/>
          <p:nvPr/>
        </p:nvCxnSpPr>
        <p:spPr>
          <a:xfrm>
            <a:off x="1404144" y="2418462"/>
            <a:ext cx="6264275" cy="1587"/>
          </a:xfrm>
          <a:prstGeom prst="line">
            <a:avLst/>
          </a:prstGeom>
          <a:noFill/>
          <a:ln w="9525" cap="flat" cmpd="sng" algn="ctr">
            <a:solidFill>
              <a:schemeClr val="accent2"/>
            </a:solidFill>
            <a:prstDash val="solid"/>
          </a:ln>
          <a:effectLst/>
        </p:spPr>
      </p:cxnSp>
      <p:cxnSp>
        <p:nvCxnSpPr>
          <p:cNvPr id="16" name="直接连接符 15"/>
          <p:cNvCxnSpPr/>
          <p:nvPr/>
        </p:nvCxnSpPr>
        <p:spPr>
          <a:xfrm>
            <a:off x="1523473" y="3933056"/>
            <a:ext cx="6264275" cy="1588"/>
          </a:xfrm>
          <a:prstGeom prst="line">
            <a:avLst/>
          </a:prstGeom>
          <a:noFill/>
          <a:ln w="9525" cap="flat" cmpd="sng" algn="ctr">
            <a:solidFill>
              <a:schemeClr val="accent2"/>
            </a:solidFill>
            <a:prstDash val="solid"/>
          </a:ln>
          <a:effectLst/>
        </p:spPr>
      </p:cxn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265674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39"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2</a:t>
              </a:r>
              <a:endParaRPr lang="zh-CN" altLang="en-US" sz="2800" b="1" dirty="0">
                <a:solidFill>
                  <a:schemeClr val="bg1"/>
                </a:solidFill>
              </a:endParaRPr>
            </a:p>
          </p:txBody>
        </p:sp>
        <p:sp>
          <p:nvSpPr>
            <p:cNvPr id="9" name="TextBox 8"/>
            <p:cNvSpPr txBox="1"/>
            <p:nvPr/>
          </p:nvSpPr>
          <p:spPr>
            <a:xfrm>
              <a:off x="2854593" y="620688"/>
              <a:ext cx="1993777"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题目理解</a:t>
              </a:r>
              <a:endParaRPr lang="zh-CN" altLang="zh-CN" sz="2800" dirty="0">
                <a:latin typeface="Times New Roman" panose="02020603050405020304" pitchFamily="18" charset="0"/>
                <a:cs typeface="Times New Roman" panose="02020603050405020304" pitchFamily="18" charset="0"/>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smtClean="0">
                <a:solidFill>
                  <a:schemeClr val="accent2"/>
                </a:solidFill>
              </a:rPr>
              <a:t>二</a:t>
            </a:r>
            <a:endParaRPr lang="zh-CN" altLang="en-US" sz="1100" dirty="0">
              <a:solidFill>
                <a:schemeClr val="accent2"/>
              </a:solidFill>
            </a:endParaRP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题目理解</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6" name="文本框 5"/>
          <p:cNvSpPr txBox="1"/>
          <p:nvPr/>
        </p:nvSpPr>
        <p:spPr>
          <a:xfrm>
            <a:off x="617167" y="1726174"/>
            <a:ext cx="7869801" cy="1292662"/>
          </a:xfrm>
          <a:prstGeom prst="rect">
            <a:avLst/>
          </a:prstGeom>
          <a:noFill/>
        </p:spPr>
        <p:txBody>
          <a:bodyPr wrap="square" rtlCol="0">
            <a:spAutoFit/>
          </a:bodyPr>
          <a:lstStyle/>
          <a:p>
            <a:r>
              <a:rPr lang="zh-CN" altLang="en-US" sz="2400" dirty="0" smtClean="0"/>
              <a:t>任务</a:t>
            </a:r>
            <a:endParaRPr lang="en-US" altLang="zh-CN" sz="2400" dirty="0" smtClean="0"/>
          </a:p>
          <a:p>
            <a:r>
              <a:rPr lang="zh-CN" altLang="en-US" dirty="0" smtClean="0"/>
              <a:t>参赛</a:t>
            </a:r>
            <a:r>
              <a:rPr lang="zh-CN" altLang="en-US" dirty="0"/>
              <a:t>队伍利用组委会给定的搜狐新闻文本内容和相应的新闻配图等数据集来训练</a:t>
            </a:r>
            <a:r>
              <a:rPr lang="zh-CN" altLang="en-US" dirty="0" smtClean="0"/>
              <a:t>模型。</a:t>
            </a:r>
            <a:r>
              <a:rPr lang="zh-CN" altLang="en-US" dirty="0"/>
              <a:t>比赛要求在给定新的新闻内容集合和新的图片集合</a:t>
            </a:r>
            <a:r>
              <a:rPr lang="zh-CN" altLang="en-US" dirty="0" smtClean="0"/>
              <a:t>之后，参赛</a:t>
            </a:r>
            <a:r>
              <a:rPr lang="zh-CN" altLang="en-US" dirty="0"/>
              <a:t>队伍能为每一篇新闻找到匹配度最高的</a:t>
            </a:r>
            <a:r>
              <a:rPr lang="en-US" altLang="zh-CN" dirty="0"/>
              <a:t>10</a:t>
            </a:r>
            <a:r>
              <a:rPr lang="zh-CN" altLang="en-US" dirty="0"/>
              <a:t>张图片，并且给出相应的排序。</a:t>
            </a:r>
          </a:p>
        </p:txBody>
      </p:sp>
      <p:sp>
        <p:nvSpPr>
          <p:cNvPr id="16" name="文本框 15"/>
          <p:cNvSpPr txBox="1"/>
          <p:nvPr/>
        </p:nvSpPr>
        <p:spPr>
          <a:xfrm>
            <a:off x="613374" y="3671225"/>
            <a:ext cx="7869801" cy="738664"/>
          </a:xfrm>
          <a:prstGeom prst="rect">
            <a:avLst/>
          </a:prstGeom>
          <a:noFill/>
        </p:spPr>
        <p:txBody>
          <a:bodyPr wrap="square" rtlCol="0">
            <a:spAutoFit/>
          </a:bodyPr>
          <a:lstStyle/>
          <a:p>
            <a:r>
              <a:rPr lang="zh-CN" altLang="en-US" sz="2400" dirty="0" smtClean="0"/>
              <a:t>理解</a:t>
            </a:r>
            <a:endParaRPr lang="en-US" altLang="zh-CN" sz="2400" dirty="0" smtClean="0"/>
          </a:p>
          <a:p>
            <a:r>
              <a:rPr lang="zh-CN" altLang="en-US" dirty="0"/>
              <a:t>寻找</a:t>
            </a:r>
            <a:r>
              <a:rPr lang="zh-CN" altLang="en-US" dirty="0" smtClean="0"/>
              <a:t>合适的模型去获取文本和图片的特征信息，根据特征信息来进一步处理。</a:t>
            </a:r>
            <a:endParaRPr lang="zh-CN" altLang="en-US" dirty="0"/>
          </a:p>
        </p:txBody>
      </p:sp>
    </p:spTree>
    <p:extLst>
      <p:ext uri="{BB962C8B-B14F-4D97-AF65-F5344CB8AC3E}">
        <p14:creationId xmlns:p14="http://schemas.microsoft.com/office/powerpoint/2010/main" val="2002659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107504" y="548680"/>
            <a:ext cx="3491880" cy="1008112"/>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1547664" y="1052736"/>
            <a:ext cx="244827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452320" y="6309320"/>
            <a:ext cx="1475656" cy="28803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24328" y="6335742"/>
            <a:ext cx="511679" cy="261610"/>
          </a:xfrm>
          <a:prstGeom prst="rect">
            <a:avLst/>
          </a:prstGeom>
          <a:noFill/>
        </p:spPr>
        <p:txBody>
          <a:bodyPr wrap="none" rtlCol="0">
            <a:spAutoFit/>
          </a:bodyPr>
          <a:lstStyle/>
          <a:p>
            <a:r>
              <a:rPr lang="en-US" altLang="zh-CN" sz="1100" dirty="0" smtClean="0">
                <a:solidFill>
                  <a:schemeClr val="bg1"/>
                </a:solidFill>
              </a:rPr>
              <a:t>DMIR</a:t>
            </a:r>
            <a:endParaRPr lang="zh-CN" altLang="en-US" sz="1100" dirty="0">
              <a:solidFill>
                <a:schemeClr val="bg1"/>
              </a:solidFill>
            </a:endParaRPr>
          </a:p>
        </p:txBody>
      </p:sp>
      <p:sp>
        <p:nvSpPr>
          <p:cNvPr id="8" name="平行四边形 7"/>
          <p:cNvSpPr/>
          <p:nvPr/>
        </p:nvSpPr>
        <p:spPr>
          <a:xfrm>
            <a:off x="4860032" y="6309320"/>
            <a:ext cx="2555776" cy="288032"/>
          </a:xfrm>
          <a:prstGeom prst="parallelogram">
            <a:avLst/>
          </a:prstGeom>
          <a:solidFill>
            <a:schemeClr val="bg1">
              <a:lumMod val="8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660232" y="6335742"/>
            <a:ext cx="219932" cy="261610"/>
          </a:xfrm>
          <a:prstGeom prst="rect">
            <a:avLst/>
          </a:prstGeom>
          <a:noFill/>
        </p:spPr>
        <p:txBody>
          <a:bodyPr wrap="none" rtlCol="0">
            <a:spAutoFit/>
          </a:bodyPr>
          <a:lstStyle/>
          <a:p>
            <a:r>
              <a:rPr lang="zh-CN" altLang="en-US" sz="1100" dirty="0" smtClean="0">
                <a:solidFill>
                  <a:schemeClr val="accent2"/>
                </a:solidFill>
              </a:rPr>
              <a:t> </a:t>
            </a:r>
            <a:endParaRPr lang="zh-CN" altLang="en-US" sz="1100" dirty="0">
              <a:solidFill>
                <a:schemeClr val="accent2"/>
              </a:solidFill>
            </a:endParaRPr>
          </a:p>
        </p:txBody>
      </p:sp>
      <p:sp>
        <p:nvSpPr>
          <p:cNvPr id="12" name="TextBox 11"/>
          <p:cNvSpPr txBox="1">
            <a:spLocks noChangeArrowheads="1"/>
          </p:cNvSpPr>
          <p:nvPr/>
        </p:nvSpPr>
        <p:spPr bwMode="auto">
          <a:xfrm>
            <a:off x="2402814" y="2767345"/>
            <a:ext cx="4449106" cy="740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14000"/>
              </a:lnSpc>
            </a:pPr>
            <a:r>
              <a:rPr lang="zh-CN" altLang="en-US" sz="4000" b="1" dirty="0" smtClean="0">
                <a:solidFill>
                  <a:schemeClr val="accent2"/>
                </a:solidFill>
                <a:latin typeface="微软雅黑" pitchFamily="34" charset="-122"/>
                <a:ea typeface="微软雅黑" pitchFamily="34" charset="-122"/>
              </a:rPr>
              <a:t>模型算法</a:t>
            </a:r>
            <a:endParaRPr lang="zh-CN" altLang="en-US" sz="4000" b="1" dirty="0">
              <a:solidFill>
                <a:schemeClr val="accent2"/>
              </a:solidFill>
              <a:latin typeface="微软雅黑" pitchFamily="34" charset="-122"/>
              <a:ea typeface="微软雅黑" pitchFamily="34" charset="-122"/>
            </a:endParaRPr>
          </a:p>
        </p:txBody>
      </p:sp>
      <p:sp>
        <p:nvSpPr>
          <p:cNvPr id="14" name="TextBox 2"/>
          <p:cNvSpPr txBox="1"/>
          <p:nvPr/>
        </p:nvSpPr>
        <p:spPr>
          <a:xfrm>
            <a:off x="2643174" y="1177588"/>
            <a:ext cx="661139" cy="523220"/>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2800" b="1" dirty="0" smtClean="0">
                <a:solidFill>
                  <a:schemeClr val="bg1"/>
                </a:solidFill>
                <a:latin typeface="微软雅黑" pitchFamily="34" charset="-122"/>
                <a:ea typeface="微软雅黑" pitchFamily="34" charset="-122"/>
              </a:rPr>
              <a:t>三</a:t>
            </a:r>
            <a:endParaRPr lang="zh-CN" altLang="en-US" sz="2800" b="1" dirty="0">
              <a:solidFill>
                <a:schemeClr val="bg1"/>
              </a:solidFill>
              <a:latin typeface="微软雅黑" pitchFamily="34" charset="-122"/>
              <a:ea typeface="微软雅黑" pitchFamily="34" charset="-122"/>
            </a:endParaRPr>
          </a:p>
        </p:txBody>
      </p:sp>
      <p:cxnSp>
        <p:nvCxnSpPr>
          <p:cNvPr id="15" name="直接连接符 14"/>
          <p:cNvCxnSpPr/>
          <p:nvPr/>
        </p:nvCxnSpPr>
        <p:spPr>
          <a:xfrm>
            <a:off x="1404144" y="2418462"/>
            <a:ext cx="6264275" cy="1587"/>
          </a:xfrm>
          <a:prstGeom prst="line">
            <a:avLst/>
          </a:prstGeom>
          <a:noFill/>
          <a:ln w="9525" cap="flat" cmpd="sng" algn="ctr">
            <a:solidFill>
              <a:schemeClr val="accent2"/>
            </a:solidFill>
            <a:prstDash val="solid"/>
          </a:ln>
          <a:effectLst/>
        </p:spPr>
      </p:cxnSp>
      <p:cxnSp>
        <p:nvCxnSpPr>
          <p:cNvPr id="16" name="直接连接符 15"/>
          <p:cNvCxnSpPr/>
          <p:nvPr/>
        </p:nvCxnSpPr>
        <p:spPr>
          <a:xfrm>
            <a:off x="1523473" y="3933056"/>
            <a:ext cx="6264275" cy="1588"/>
          </a:xfrm>
          <a:prstGeom prst="line">
            <a:avLst/>
          </a:prstGeom>
          <a:noFill/>
          <a:ln w="9525" cap="flat" cmpd="sng" algn="ctr">
            <a:solidFill>
              <a:schemeClr val="accent2"/>
            </a:solidFill>
            <a:prstDash val="solid"/>
          </a:ln>
          <a:effectLst/>
        </p:spPr>
      </p:cxn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299645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179512" y="6282284"/>
            <a:ext cx="6480720" cy="315068"/>
          </a:xfrm>
          <a:prstGeom prst="parallelogram">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732240" y="5949280"/>
            <a:ext cx="2339752"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DMIR</a:t>
            </a:r>
            <a:endParaRPr lang="zh-CN" altLang="en-US" dirty="0"/>
          </a:p>
        </p:txBody>
      </p:sp>
      <p:grpSp>
        <p:nvGrpSpPr>
          <p:cNvPr id="11" name="组合 10"/>
          <p:cNvGrpSpPr/>
          <p:nvPr/>
        </p:nvGrpSpPr>
        <p:grpSpPr>
          <a:xfrm>
            <a:off x="179513" y="522258"/>
            <a:ext cx="7064339" cy="674494"/>
            <a:chOff x="179513" y="522258"/>
            <a:chExt cx="8689137" cy="674494"/>
          </a:xfrm>
        </p:grpSpPr>
        <p:sp>
          <p:nvSpPr>
            <p:cNvPr id="2" name="平行四边形 1"/>
            <p:cNvSpPr/>
            <p:nvPr/>
          </p:nvSpPr>
          <p:spPr>
            <a:xfrm>
              <a:off x="179513" y="548680"/>
              <a:ext cx="2302816" cy="648072"/>
            </a:xfrm>
            <a:prstGeom prst="parallelogram">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459938" y="522258"/>
              <a:ext cx="6408712" cy="648072"/>
            </a:xfrm>
            <a:prstGeom prst="parallelogram">
              <a:avLst/>
            </a:prstGeom>
            <a:solidFill>
              <a:schemeClr val="bg1">
                <a:lumMod val="9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17827" y="620688"/>
              <a:ext cx="1371432" cy="523220"/>
            </a:xfrm>
            <a:prstGeom prst="rect">
              <a:avLst/>
            </a:prstGeom>
            <a:noFill/>
          </p:spPr>
          <p:txBody>
            <a:bodyPr wrap="none" rtlCol="0">
              <a:spAutoFit/>
            </a:bodyPr>
            <a:lstStyle/>
            <a:p>
              <a:r>
                <a:rPr lang="en-US" altLang="zh-CN" sz="2800" b="1" dirty="0" smtClean="0">
                  <a:solidFill>
                    <a:schemeClr val="bg1"/>
                  </a:solidFill>
                </a:rPr>
                <a:t>Part 3</a:t>
              </a:r>
              <a:endParaRPr lang="zh-CN" altLang="en-US" sz="2800" b="1" dirty="0">
                <a:solidFill>
                  <a:schemeClr val="bg1"/>
                </a:solidFill>
              </a:endParaRPr>
            </a:p>
          </p:txBody>
        </p:sp>
        <p:sp>
          <p:nvSpPr>
            <p:cNvPr id="9" name="TextBox 8"/>
            <p:cNvSpPr txBox="1"/>
            <p:nvPr/>
          </p:nvSpPr>
          <p:spPr>
            <a:xfrm>
              <a:off x="2854593" y="620688"/>
              <a:ext cx="1993777"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模型算法</a:t>
              </a:r>
              <a:endParaRPr lang="zh-CN" altLang="zh-CN" sz="2800" dirty="0">
                <a:latin typeface="Times New Roman" panose="02020603050405020304" pitchFamily="18" charset="0"/>
                <a:cs typeface="Times New Roman" panose="02020603050405020304" pitchFamily="18" charset="0"/>
              </a:endParaRPr>
            </a:p>
          </p:txBody>
        </p:sp>
      </p:grpSp>
      <p:sp>
        <p:nvSpPr>
          <p:cNvPr id="15" name="矩形 14"/>
          <p:cNvSpPr/>
          <p:nvPr/>
        </p:nvSpPr>
        <p:spPr>
          <a:xfrm>
            <a:off x="787806" y="6312501"/>
            <a:ext cx="325730" cy="261610"/>
          </a:xfrm>
          <a:prstGeom prst="rect">
            <a:avLst/>
          </a:prstGeom>
        </p:spPr>
        <p:txBody>
          <a:bodyPr wrap="none">
            <a:spAutoFit/>
          </a:bodyPr>
          <a:lstStyle/>
          <a:p>
            <a:r>
              <a:rPr lang="zh-CN" altLang="en-US" sz="1100" dirty="0">
                <a:solidFill>
                  <a:schemeClr val="accent2"/>
                </a:solidFill>
              </a:rPr>
              <a:t>三</a:t>
            </a:r>
          </a:p>
        </p:txBody>
      </p:sp>
      <p:cxnSp>
        <p:nvCxnSpPr>
          <p:cNvPr id="17" name="直接连接符 16"/>
          <p:cNvCxnSpPr/>
          <p:nvPr/>
        </p:nvCxnSpPr>
        <p:spPr>
          <a:xfrm>
            <a:off x="1259632" y="6309320"/>
            <a:ext cx="0" cy="216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41" y="6273316"/>
            <a:ext cx="902811" cy="307777"/>
          </a:xfrm>
          <a:prstGeom prst="rect">
            <a:avLst/>
          </a:prstGeom>
        </p:spPr>
        <p:txBody>
          <a:bodyPr wrap="none">
            <a:spAutoFit/>
          </a:bodyPr>
          <a:lstStyle/>
          <a:p>
            <a:r>
              <a:rPr lang="zh-CN" altLang="en-US" sz="1400" dirty="0" smtClean="0">
                <a:solidFill>
                  <a:schemeClr val="bg1">
                    <a:lumMod val="50000"/>
                  </a:schemeClr>
                </a:solidFill>
                <a:latin typeface="华文楷体" panose="02010600040101010101" pitchFamily="2" charset="-122"/>
                <a:ea typeface="华文楷体" panose="02010600040101010101" pitchFamily="2" charset="-122"/>
              </a:rPr>
              <a:t>模型算法</a:t>
            </a: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39" name="矩形 38"/>
          <p:cNvSpPr/>
          <p:nvPr/>
        </p:nvSpPr>
        <p:spPr>
          <a:xfrm>
            <a:off x="2256602" y="1347023"/>
            <a:ext cx="1124075" cy="584775"/>
          </a:xfrm>
          <a:prstGeom prst="rect">
            <a:avLst/>
          </a:prstGeom>
        </p:spPr>
        <p:txBody>
          <a:bodyPr wrap="square">
            <a:spAutoFit/>
          </a:bodyPr>
          <a:lstStyle/>
          <a:p>
            <a:pPr lvl="0"/>
            <a:r>
              <a:rPr lang="zh-CN" altLang="en-US" sz="1600" dirty="0" smtClean="0">
                <a:solidFill>
                  <a:schemeClr val="bg1"/>
                </a:solidFill>
                <a:latin typeface="+mn-ea"/>
              </a:rPr>
              <a:t>虚拟社会行为理解</a:t>
            </a:r>
            <a:endParaRPr lang="zh-CN" altLang="en-US" sz="1600" dirty="0">
              <a:solidFill>
                <a:schemeClr val="bg1"/>
              </a:solidFill>
              <a:latin typeface="+mn-ea"/>
            </a:endParaRPr>
          </a:p>
        </p:txBody>
      </p:sp>
      <p:sp>
        <p:nvSpPr>
          <p:cNvPr id="40" name="矩形 39"/>
          <p:cNvSpPr/>
          <p:nvPr/>
        </p:nvSpPr>
        <p:spPr>
          <a:xfrm>
            <a:off x="4011780" y="1320561"/>
            <a:ext cx="1124075" cy="338554"/>
          </a:xfrm>
          <a:prstGeom prst="rect">
            <a:avLst/>
          </a:prstGeom>
        </p:spPr>
        <p:txBody>
          <a:bodyPr wrap="square">
            <a:spAutoFit/>
          </a:bodyPr>
          <a:lstStyle/>
          <a:p>
            <a:pPr lvl="0"/>
            <a:r>
              <a:rPr lang="zh-CN" altLang="en-US" sz="1600" dirty="0" smtClean="0">
                <a:solidFill>
                  <a:schemeClr val="bg1"/>
                </a:solidFill>
                <a:latin typeface="+mn-ea"/>
              </a:rPr>
              <a:t>城市感知</a:t>
            </a:r>
            <a:endParaRPr lang="zh-CN" altLang="en-US" sz="1600" dirty="0">
              <a:solidFill>
                <a:schemeClr val="bg1"/>
              </a:solidFill>
              <a:latin typeface="+mn-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616" y="3100764"/>
            <a:ext cx="1355105" cy="979094"/>
          </a:xfrm>
          <a:prstGeom prst="rect">
            <a:avLst/>
          </a:prstGeom>
        </p:spPr>
      </p:pic>
      <p:sp>
        <p:nvSpPr>
          <p:cNvPr id="13" name="流程图: 磁盘 12"/>
          <p:cNvSpPr/>
          <p:nvPr/>
        </p:nvSpPr>
        <p:spPr>
          <a:xfrm>
            <a:off x="3635896" y="2780928"/>
            <a:ext cx="1180861" cy="14437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2426142" y="3416090"/>
            <a:ext cx="622863" cy="338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00636" y="4331099"/>
            <a:ext cx="1347063" cy="369332"/>
          </a:xfrm>
          <a:prstGeom prst="rect">
            <a:avLst/>
          </a:prstGeom>
          <a:noFill/>
        </p:spPr>
        <p:txBody>
          <a:bodyPr wrap="square" rtlCol="0">
            <a:spAutoFit/>
          </a:bodyPr>
          <a:lstStyle/>
          <a:p>
            <a:r>
              <a:rPr lang="zh-CN" altLang="en-US" dirty="0" smtClean="0"/>
              <a:t>测试集新闻</a:t>
            </a:r>
            <a:endParaRPr lang="zh-CN" altLang="en-US" dirty="0"/>
          </a:p>
        </p:txBody>
      </p:sp>
      <p:sp>
        <p:nvSpPr>
          <p:cNvPr id="18" name="文本框 17"/>
          <p:cNvSpPr txBox="1"/>
          <p:nvPr/>
        </p:nvSpPr>
        <p:spPr>
          <a:xfrm>
            <a:off x="2702454" y="4331099"/>
            <a:ext cx="3165690" cy="369332"/>
          </a:xfrm>
          <a:prstGeom prst="rect">
            <a:avLst/>
          </a:prstGeom>
          <a:noFill/>
        </p:spPr>
        <p:txBody>
          <a:bodyPr wrap="square" rtlCol="0">
            <a:spAutoFit/>
          </a:bodyPr>
          <a:lstStyle/>
          <a:p>
            <a:r>
              <a:rPr lang="en-US" altLang="zh-CN" dirty="0"/>
              <a:t>Latent Semantic </a:t>
            </a:r>
            <a:r>
              <a:rPr lang="en-US" altLang="zh-CN" dirty="0" smtClean="0"/>
              <a:t>Indexing </a:t>
            </a:r>
            <a:r>
              <a:rPr lang="zh-CN" altLang="en-US" dirty="0" smtClean="0"/>
              <a:t>模型</a:t>
            </a:r>
            <a:endParaRPr lang="zh-CN" altLang="en-US" dirty="0"/>
          </a:p>
        </p:txBody>
      </p:sp>
      <p:sp>
        <p:nvSpPr>
          <p:cNvPr id="42" name="右箭头 41"/>
          <p:cNvSpPr/>
          <p:nvPr/>
        </p:nvSpPr>
        <p:spPr>
          <a:xfrm>
            <a:off x="5580112" y="3416090"/>
            <a:ext cx="675246" cy="338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3873" y="3134244"/>
            <a:ext cx="1355105" cy="979094"/>
          </a:xfrm>
          <a:prstGeom prst="rect">
            <a:avLst/>
          </a:prstGeom>
        </p:spPr>
      </p:pic>
      <p:sp>
        <p:nvSpPr>
          <p:cNvPr id="19" name="矩形 18"/>
          <p:cNvSpPr/>
          <p:nvPr/>
        </p:nvSpPr>
        <p:spPr>
          <a:xfrm>
            <a:off x="6433132" y="4331099"/>
            <a:ext cx="2276585" cy="369332"/>
          </a:xfrm>
          <a:prstGeom prst="rect">
            <a:avLst/>
          </a:prstGeom>
        </p:spPr>
        <p:txBody>
          <a:bodyPr wrap="none">
            <a:spAutoFit/>
          </a:bodyPr>
          <a:lstStyle/>
          <a:p>
            <a:r>
              <a:rPr lang="zh-CN" altLang="en-US" dirty="0" smtClean="0"/>
              <a:t>最相似的训练集新闻</a:t>
            </a:r>
            <a:endParaRPr lang="zh-CN" altLang="en-US" dirty="0"/>
          </a:p>
        </p:txBody>
      </p:sp>
      <p:sp>
        <p:nvSpPr>
          <p:cNvPr id="6" name="文本框 5"/>
          <p:cNvSpPr txBox="1"/>
          <p:nvPr/>
        </p:nvSpPr>
        <p:spPr>
          <a:xfrm>
            <a:off x="617167" y="1639410"/>
            <a:ext cx="6276706" cy="707886"/>
          </a:xfrm>
          <a:prstGeom prst="rect">
            <a:avLst/>
          </a:prstGeom>
          <a:noFill/>
        </p:spPr>
        <p:txBody>
          <a:bodyPr wrap="square" rtlCol="0">
            <a:spAutoFit/>
          </a:bodyPr>
          <a:lstStyle/>
          <a:p>
            <a:r>
              <a:rPr lang="zh-CN" altLang="en-US" sz="2000" dirty="0" smtClean="0"/>
              <a:t>第一步：寻找与测试集当前新闻最相似</a:t>
            </a:r>
            <a:endParaRPr lang="en-US" altLang="zh-CN" sz="2000" dirty="0" smtClean="0"/>
          </a:p>
          <a:p>
            <a:r>
              <a:rPr lang="en-US" altLang="zh-CN" sz="2000" dirty="0"/>
              <a:t>	 </a:t>
            </a:r>
            <a:r>
              <a:rPr lang="zh-CN" altLang="en-US" sz="2000" dirty="0" smtClean="0"/>
              <a:t>的训练集的新闻</a:t>
            </a:r>
            <a:endParaRPr lang="zh-CN" altLang="en-US" sz="2000" dirty="0"/>
          </a:p>
        </p:txBody>
      </p:sp>
    </p:spTree>
    <p:extLst>
      <p:ext uri="{BB962C8B-B14F-4D97-AF65-F5344CB8AC3E}">
        <p14:creationId xmlns:p14="http://schemas.microsoft.com/office/powerpoint/2010/main" val="483970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全都是微软雅黑">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3549</TotalTime>
  <Words>700</Words>
  <Application>Microsoft Office PowerPoint</Application>
  <PresentationFormat>全屏显示(4:3)</PresentationFormat>
  <Paragraphs>133</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黑体</vt:lpstr>
      <vt:lpstr>华文楷体</vt:lpstr>
      <vt:lpstr>华文细黑</vt:lpstr>
      <vt:lpstr>宋体</vt:lpstr>
      <vt:lpstr>微软雅黑</vt:lpstr>
      <vt:lpstr>Arial</vt:lpstr>
      <vt:lpstr>Calibri</vt:lpstr>
      <vt:lpstr>Franklin Gothic Book</vt:lpstr>
      <vt:lpstr>Franklin Gothic Medium</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Johnny Wong</cp:lastModifiedBy>
  <cp:revision>282</cp:revision>
  <dcterms:modified xsi:type="dcterms:W3CDTF">2017-06-12T07:08:25Z</dcterms:modified>
</cp:coreProperties>
</file>