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Arimo" panose="020B0604020202020204" pitchFamily="3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Open Sans Light" panose="020B0306030504020204" pitchFamily="34" charset="0"/>
      <p:regular r:id="rId26"/>
      <p:italic r:id="rId27"/>
    </p:embeddedFont>
    <p:embeddedFont>
      <p:font typeface="Public Sans" pitchFamily="2" charset="77"/>
      <p:regular r:id="rId28"/>
    </p:embeddedFont>
    <p:embeddedFont>
      <p:font typeface="Public Sans Bold" pitchFamily="2" charset="77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63" autoAdjust="0"/>
  </p:normalViewPr>
  <p:slideViewPr>
    <p:cSldViewPr>
      <p:cViewPr varScale="1">
        <p:scale>
          <a:sx n="78" d="100"/>
          <a:sy n="78" d="100"/>
        </p:scale>
        <p:origin x="3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15923" y="271553"/>
            <a:ext cx="12256154" cy="5196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860"/>
              </a:lnSpc>
              <a:spcBef>
                <a:spcPct val="0"/>
              </a:spcBef>
            </a:pPr>
            <a:r>
              <a:rPr lang="en-US" sz="9900" dirty="0">
                <a:solidFill>
                  <a:srgbClr val="F6F6F6"/>
                </a:solidFill>
                <a:latin typeface="Public Sans Bold"/>
              </a:rPr>
              <a:t>Global Aquaculture Production and Ocean Acidification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662995" y="6362229"/>
            <a:ext cx="6962010" cy="2365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8"/>
              </a:lnSpc>
            </a:pPr>
            <a:r>
              <a:rPr lang="en-US" sz="3348">
                <a:solidFill>
                  <a:srgbClr val="F6F6F6"/>
                </a:solidFill>
                <a:latin typeface="Public Sans"/>
              </a:rPr>
              <a:t>Initial Findings and Exploratory Data Analysis</a:t>
            </a:r>
          </a:p>
          <a:p>
            <a:pPr algn="ctr">
              <a:lnSpc>
                <a:spcPts val="4688"/>
              </a:lnSpc>
            </a:pPr>
            <a:r>
              <a:rPr lang="en-US" sz="3348">
                <a:solidFill>
                  <a:srgbClr val="F6F6F6"/>
                </a:solidFill>
                <a:latin typeface="Public Sans"/>
              </a:rPr>
              <a:t>Emma Mavis</a:t>
            </a:r>
          </a:p>
          <a:p>
            <a:pPr algn="ctr">
              <a:lnSpc>
                <a:spcPts val="4688"/>
              </a:lnSpc>
              <a:spcBef>
                <a:spcPct val="0"/>
              </a:spcBef>
            </a:pPr>
            <a:endParaRPr lang="en-US" sz="3348">
              <a:solidFill>
                <a:srgbClr val="F6F6F6"/>
              </a:solidFill>
              <a:latin typeface="Public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34378" y="6982709"/>
            <a:ext cx="4619244" cy="141656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91876" y="3062999"/>
            <a:ext cx="14304247" cy="2512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6F6F6"/>
                </a:solidFill>
                <a:latin typeface="Public Sans Bold"/>
              </a:rPr>
              <a:t>First Looks</a:t>
            </a:r>
            <a:r>
              <a:rPr lang="en-US" sz="7200" u="none">
                <a:solidFill>
                  <a:srgbClr val="F6F6F6"/>
                </a:solidFill>
                <a:latin typeface="Public Sans Bold"/>
              </a:rPr>
              <a:t> at Ocean Acidification 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756215" y="4035761"/>
            <a:ext cx="8775570" cy="489646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85072" y="3969086"/>
            <a:ext cx="3713252" cy="2582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0"/>
              </a:lnSpc>
            </a:pPr>
            <a:r>
              <a:rPr lang="en-US" sz="2900" dirty="0">
                <a:solidFill>
                  <a:srgbClr val="0E0857"/>
                </a:solidFill>
                <a:latin typeface="Public Sans"/>
              </a:rPr>
              <a:t>1957-2019</a:t>
            </a:r>
          </a:p>
          <a:p>
            <a:pPr lvl="0">
              <a:lnSpc>
                <a:spcPts val="4060"/>
              </a:lnSpc>
              <a:spcBef>
                <a:spcPct val="0"/>
              </a:spcBef>
            </a:pPr>
            <a:endParaRPr lang="en-US" sz="3200" dirty="0">
              <a:solidFill>
                <a:srgbClr val="0E0857"/>
              </a:solidFill>
              <a:latin typeface="Arimo"/>
            </a:endParaRPr>
          </a:p>
          <a:p>
            <a:pPr lvl="0">
              <a:lnSpc>
                <a:spcPts val="4060"/>
              </a:lnSpc>
              <a:spcBef>
                <a:spcPct val="0"/>
              </a:spcBef>
            </a:pPr>
            <a:r>
              <a:rPr lang="en-US" sz="3200" dirty="0">
                <a:solidFill>
                  <a:srgbClr val="0E0857"/>
                </a:solidFill>
                <a:latin typeface="Arimo"/>
              </a:rPr>
              <a:t>1,048,575 </a:t>
            </a:r>
            <a:r>
              <a:rPr lang="en-US" sz="2900" u="none" dirty="0">
                <a:solidFill>
                  <a:srgbClr val="0E0857"/>
                </a:solidFill>
                <a:latin typeface="Public Sans"/>
              </a:rPr>
              <a:t>observations</a:t>
            </a:r>
          </a:p>
          <a:p>
            <a:pPr marL="0" lvl="0" indent="0" algn="l">
              <a:lnSpc>
                <a:spcPts val="4060"/>
              </a:lnSpc>
              <a:spcBef>
                <a:spcPct val="0"/>
              </a:spcBef>
            </a:pPr>
            <a:endParaRPr lang="en-US" sz="2900" u="none" dirty="0">
              <a:solidFill>
                <a:srgbClr val="0E0857"/>
              </a:solidFill>
              <a:latin typeface="Public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5072" y="1418767"/>
            <a:ext cx="5093232" cy="284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E0857"/>
                </a:solidFill>
                <a:latin typeface="Public Sans Bold"/>
              </a:rPr>
              <a:t>Data collecte</a:t>
            </a:r>
            <a:r>
              <a:rPr lang="en-US" sz="3200" u="none">
                <a:solidFill>
                  <a:srgbClr val="0E0857"/>
                </a:solidFill>
                <a:latin typeface="Public Sans Bold"/>
              </a:rPr>
              <a:t>d from National Centers for Environmental Information</a:t>
            </a:r>
          </a:p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endParaRPr lang="en-US" sz="3200" u="none">
              <a:solidFill>
                <a:srgbClr val="0E0857"/>
              </a:solidFill>
              <a:latin typeface="Public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07838" y="1418767"/>
            <a:ext cx="5072323" cy="1699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E0857"/>
                </a:solidFill>
                <a:latin typeface="Public Sans Bold"/>
              </a:rPr>
              <a:t>Mostly in </a:t>
            </a:r>
            <a:r>
              <a:rPr lang="en-US" sz="3200" u="none">
                <a:solidFill>
                  <a:srgbClr val="0E0857"/>
                </a:solidFill>
                <a:latin typeface="Public Sans Bold"/>
              </a:rPr>
              <a:t>Arctic and Antarctic regions</a:t>
            </a:r>
          </a:p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endParaRPr lang="en-US" sz="3200" u="none">
              <a:solidFill>
                <a:srgbClr val="0E0857"/>
              </a:solidFill>
              <a:latin typeface="Public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614973" y="1192866"/>
            <a:ext cx="4382333" cy="284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E0857"/>
                </a:solidFill>
                <a:latin typeface="Public Sans Bold"/>
              </a:rPr>
              <a:t>Metric for ocean aci</a:t>
            </a:r>
            <a:r>
              <a:rPr lang="en-US" sz="3200" u="none">
                <a:solidFill>
                  <a:srgbClr val="0E0857"/>
                </a:solidFill>
                <a:latin typeface="Public Sans Bold"/>
              </a:rPr>
              <a:t>dification is partial pressure of CO2 in seawater</a:t>
            </a:r>
          </a:p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endParaRPr lang="en-US" sz="3200" u="none">
              <a:solidFill>
                <a:srgbClr val="0E0857"/>
              </a:solidFill>
              <a:latin typeface="Public Sans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136712" y="766456"/>
            <a:ext cx="9532228" cy="875408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98150" y="2454013"/>
            <a:ext cx="6297059" cy="126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068"/>
              </a:lnSpc>
              <a:spcBef>
                <a:spcPct val="0"/>
              </a:spcBef>
            </a:pPr>
            <a:r>
              <a:rPr lang="en-US" sz="3620">
                <a:solidFill>
                  <a:srgbClr val="FFFFFF"/>
                </a:solidFill>
                <a:latin typeface="Public Sans Bold"/>
              </a:rPr>
              <a:t>Not very no</a:t>
            </a:r>
            <a:r>
              <a:rPr lang="en-US" sz="3620" u="none">
                <a:solidFill>
                  <a:srgbClr val="FFFFFF"/>
                </a:solidFill>
                <a:latin typeface="Public Sans Bold"/>
              </a:rPr>
              <a:t>rmal distribution</a:t>
            </a:r>
          </a:p>
          <a:p>
            <a:pPr marL="0" lvl="0" indent="0">
              <a:lnSpc>
                <a:spcPts val="5068"/>
              </a:lnSpc>
              <a:spcBef>
                <a:spcPct val="0"/>
              </a:spcBef>
            </a:pPr>
            <a:endParaRPr lang="en-US" sz="3620" u="none">
              <a:solidFill>
                <a:srgbClr val="FFFFFF"/>
              </a:solidFill>
              <a:latin typeface="Public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98150" y="4374903"/>
            <a:ext cx="6297059" cy="1898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068"/>
              </a:lnSpc>
              <a:spcBef>
                <a:spcPct val="0"/>
              </a:spcBef>
            </a:pPr>
            <a:r>
              <a:rPr lang="en-US" sz="3620">
                <a:solidFill>
                  <a:srgbClr val="FFFFFF"/>
                </a:solidFill>
                <a:latin typeface="Public Sans Bold"/>
              </a:rPr>
              <a:t>L</a:t>
            </a:r>
            <a:r>
              <a:rPr lang="en-US" sz="3620" u="none">
                <a:solidFill>
                  <a:srgbClr val="FFFFFF"/>
                </a:solidFill>
                <a:latin typeface="Public Sans Bold"/>
              </a:rPr>
              <a:t>og transform, square root  transform </a:t>
            </a:r>
          </a:p>
          <a:p>
            <a:pPr marL="0" lvl="0" indent="0" algn="ctr">
              <a:lnSpc>
                <a:spcPts val="5068"/>
              </a:lnSpc>
              <a:spcBef>
                <a:spcPct val="0"/>
              </a:spcBef>
            </a:pPr>
            <a:endParaRPr lang="en-US" sz="3620" u="none">
              <a:solidFill>
                <a:srgbClr val="FFFFFF"/>
              </a:solidFill>
              <a:latin typeface="Public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149407" y="7414570"/>
            <a:ext cx="4794544" cy="1444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859"/>
              </a:lnSpc>
              <a:spcBef>
                <a:spcPct val="0"/>
              </a:spcBef>
            </a:pPr>
            <a:r>
              <a:rPr lang="en-US" sz="2756">
                <a:solidFill>
                  <a:srgbClr val="FFFFFF"/>
                </a:solidFill>
                <a:latin typeface="Public Sans Bold"/>
              </a:rPr>
              <a:t>Note: </a:t>
            </a:r>
            <a:r>
              <a:rPr lang="en-US" sz="2756" u="none">
                <a:solidFill>
                  <a:srgbClr val="FFFFFF"/>
                </a:solidFill>
                <a:latin typeface="Public Sans Bold"/>
              </a:rPr>
              <a:t>measured in micro-atm</a:t>
            </a:r>
          </a:p>
          <a:p>
            <a:pPr marL="0" lvl="0" indent="0">
              <a:lnSpc>
                <a:spcPts val="3859"/>
              </a:lnSpc>
              <a:spcBef>
                <a:spcPct val="0"/>
              </a:spcBef>
            </a:pPr>
            <a:endParaRPr lang="en-US" sz="2756" u="none">
              <a:solidFill>
                <a:srgbClr val="FFFFFF"/>
              </a:solidFill>
              <a:latin typeface="Public Sans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75216" y="1028700"/>
            <a:ext cx="7457515" cy="632335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999996" y="1028700"/>
            <a:ext cx="7457515" cy="632335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499986" y="8611165"/>
            <a:ext cx="7235844" cy="814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3"/>
              </a:lnSpc>
            </a:pPr>
            <a:r>
              <a:rPr lang="en-US" sz="4845">
                <a:solidFill>
                  <a:srgbClr val="FFFFFF"/>
                </a:solidFill>
                <a:latin typeface="Open Sans"/>
              </a:rPr>
              <a:t>What happened in 2013?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20244" y="2346928"/>
            <a:ext cx="9453965" cy="621764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955053" y="339090"/>
            <a:ext cx="12377895" cy="1236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6F6F6"/>
                </a:solidFill>
                <a:latin typeface="Public Sans Bold"/>
              </a:rPr>
              <a:t>First Linear Model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38756" y="3244734"/>
            <a:ext cx="6923233" cy="1898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68"/>
              </a:lnSpc>
            </a:pPr>
            <a:r>
              <a:rPr lang="en-US" sz="3620">
                <a:solidFill>
                  <a:srgbClr val="FFFFFF"/>
                </a:solidFill>
                <a:latin typeface="Public Sans Bold"/>
              </a:rPr>
              <a:t>Similar to aquaculture results</a:t>
            </a:r>
          </a:p>
          <a:p>
            <a:pPr marL="0" lvl="0" indent="0">
              <a:lnSpc>
                <a:spcPts val="5068"/>
              </a:lnSpc>
              <a:spcBef>
                <a:spcPct val="0"/>
              </a:spcBef>
            </a:pPr>
            <a:endParaRPr lang="en-US" sz="3620">
              <a:solidFill>
                <a:srgbClr val="FFFFFF"/>
              </a:solidFill>
              <a:latin typeface="Public Sans Bold"/>
            </a:endParaRPr>
          </a:p>
          <a:p>
            <a:pPr marL="0" lvl="0" indent="0">
              <a:lnSpc>
                <a:spcPts val="5068"/>
              </a:lnSpc>
              <a:spcBef>
                <a:spcPct val="0"/>
              </a:spcBef>
            </a:pPr>
            <a:endParaRPr lang="en-US" sz="3620">
              <a:solidFill>
                <a:srgbClr val="FFFFFF"/>
              </a:solidFill>
              <a:latin typeface="Public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38756" y="5762654"/>
            <a:ext cx="7124504" cy="1898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068"/>
              </a:lnSpc>
              <a:spcBef>
                <a:spcPct val="0"/>
              </a:spcBef>
            </a:pPr>
            <a:r>
              <a:rPr lang="en-US" sz="3620">
                <a:solidFill>
                  <a:srgbClr val="FFFFFF"/>
                </a:solidFill>
                <a:latin typeface="Public Sans Bold"/>
              </a:rPr>
              <a:t>G</a:t>
            </a:r>
            <a:r>
              <a:rPr lang="en-US" sz="3620" u="none">
                <a:solidFill>
                  <a:srgbClr val="FFFFFF"/>
                </a:solidFill>
                <a:latin typeface="Public Sans Bold"/>
              </a:rPr>
              <a:t>ood p-values probably due to large n</a:t>
            </a:r>
          </a:p>
          <a:p>
            <a:pPr marL="0" lvl="0" indent="0" algn="ctr">
              <a:lnSpc>
                <a:spcPts val="5068"/>
              </a:lnSpc>
              <a:spcBef>
                <a:spcPct val="0"/>
              </a:spcBef>
            </a:pPr>
            <a:endParaRPr lang="en-US" sz="3620" u="none">
              <a:solidFill>
                <a:srgbClr val="FFFFFF"/>
              </a:solidFill>
              <a:latin typeface="Public Sans 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424819" y="6151447"/>
            <a:ext cx="3632240" cy="401172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76571" y="1380132"/>
            <a:ext cx="12205242" cy="1236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E0857"/>
                </a:solidFill>
                <a:latin typeface="Public Sans Bold"/>
              </a:rPr>
              <a:t>Going Forward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554813"/>
            <a:ext cx="4631053" cy="2050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E0857"/>
                </a:solidFill>
                <a:latin typeface="Public Sans"/>
              </a:rPr>
              <a:t>Data on</a:t>
            </a:r>
            <a:r>
              <a:rPr lang="en-US" sz="2900" u="none">
                <a:solidFill>
                  <a:srgbClr val="0E0857"/>
                </a:solidFill>
                <a:latin typeface="Public Sans"/>
              </a:rPr>
              <a:t>ly goes to 2014</a:t>
            </a:r>
          </a:p>
          <a:p>
            <a:pPr marL="0" lvl="0" indent="0" algn="l">
              <a:lnSpc>
                <a:spcPts val="4060"/>
              </a:lnSpc>
              <a:spcBef>
                <a:spcPct val="0"/>
              </a:spcBef>
            </a:pPr>
            <a:r>
              <a:rPr lang="en-US" sz="2900" u="none">
                <a:solidFill>
                  <a:srgbClr val="0E0857"/>
                </a:solidFill>
                <a:latin typeface="Public Sans"/>
              </a:rPr>
              <a:t>Find data sets for non-polar regions</a:t>
            </a:r>
          </a:p>
          <a:p>
            <a:pPr marL="0" lvl="0" indent="0" algn="l">
              <a:lnSpc>
                <a:spcPts val="4060"/>
              </a:lnSpc>
              <a:spcBef>
                <a:spcPct val="0"/>
              </a:spcBef>
            </a:pPr>
            <a:endParaRPr lang="en-US" sz="2900" u="none">
              <a:solidFill>
                <a:srgbClr val="0E0857"/>
              </a:solidFill>
              <a:latin typeface="Public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3788092"/>
            <a:ext cx="4631053" cy="284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E0857"/>
                </a:solidFill>
                <a:latin typeface="Public Sans Bold"/>
              </a:rPr>
              <a:t>Figure out </a:t>
            </a:r>
            <a:r>
              <a:rPr lang="en-US" sz="3200" u="none">
                <a:solidFill>
                  <a:srgbClr val="0E0857"/>
                </a:solidFill>
                <a:latin typeface="Public Sans Bold"/>
              </a:rPr>
              <a:t>data drama with National Oceanic and Atmospheric Administration </a:t>
            </a:r>
          </a:p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endParaRPr lang="en-US" sz="3200" u="none">
              <a:solidFill>
                <a:srgbClr val="0E0857"/>
              </a:solidFill>
              <a:latin typeface="Public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666483" y="3788092"/>
            <a:ext cx="4496873" cy="3414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E0857"/>
                </a:solidFill>
                <a:latin typeface="Public Sans Bold"/>
              </a:rPr>
              <a:t>Log</a:t>
            </a:r>
            <a:r>
              <a:rPr lang="en-US" sz="3200" u="none">
                <a:solidFill>
                  <a:srgbClr val="0E0857"/>
                </a:solidFill>
                <a:latin typeface="Public Sans Bold"/>
              </a:rPr>
              <a:t> transform aquaculture variable with a +1 so I can still include the 0-valued countries</a:t>
            </a:r>
          </a:p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endParaRPr lang="en-US" sz="3200" u="none">
              <a:solidFill>
                <a:srgbClr val="0E0857"/>
              </a:solidFill>
              <a:latin typeface="Public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454080" y="3788092"/>
            <a:ext cx="3557611" cy="1699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E0857"/>
                </a:solidFill>
                <a:latin typeface="Public Sans Bold"/>
              </a:rPr>
              <a:t>Ti</a:t>
            </a:r>
            <a:r>
              <a:rPr lang="en-US" sz="3200" u="none">
                <a:solidFill>
                  <a:srgbClr val="0E0857"/>
                </a:solidFill>
                <a:latin typeface="Public Sans Bold"/>
              </a:rPr>
              <a:t>me series models</a:t>
            </a:r>
          </a:p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endParaRPr lang="en-US" sz="3200" u="none">
              <a:solidFill>
                <a:srgbClr val="0E0857"/>
              </a:solidFill>
              <a:latin typeface="Public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081813" y="3788092"/>
            <a:ext cx="5950492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E0857"/>
                </a:solidFill>
                <a:latin typeface="Public Sans Bold"/>
              </a:rPr>
              <a:t>Merge data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02097" y="4298604"/>
            <a:ext cx="7911069" cy="527075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435024" y="339090"/>
            <a:ext cx="14045215" cy="1236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7200" u="none">
                <a:solidFill>
                  <a:srgbClr val="0E0857"/>
                </a:solidFill>
                <a:latin typeface="Public Sans Bold"/>
              </a:rPr>
              <a:t>What is Ocean Acidification?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60581" y="4231929"/>
            <a:ext cx="4528695" cy="3593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E0857"/>
                </a:solidFill>
                <a:latin typeface="Public Sans"/>
              </a:rPr>
              <a:t>R</a:t>
            </a:r>
            <a:r>
              <a:rPr lang="en-US" sz="2900" u="none">
                <a:solidFill>
                  <a:srgbClr val="0E0857"/>
                </a:solidFill>
                <a:latin typeface="Public Sans"/>
              </a:rPr>
              <a:t>eduction of seawater pH, carbonate ion concentration, saturation states of important calcium carbonate minerals</a:t>
            </a:r>
          </a:p>
          <a:p>
            <a:pPr marL="0" lvl="0" indent="0" algn="l">
              <a:lnSpc>
                <a:spcPts val="4060"/>
              </a:lnSpc>
              <a:spcBef>
                <a:spcPct val="0"/>
              </a:spcBef>
            </a:pPr>
            <a:endParaRPr lang="en-US" sz="2900" u="none">
              <a:solidFill>
                <a:srgbClr val="0E0857"/>
              </a:solidFill>
              <a:latin typeface="Public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926576" y="3056255"/>
            <a:ext cx="3817796" cy="4107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E0857"/>
                </a:solidFill>
                <a:latin typeface="Public Sans"/>
              </a:rPr>
              <a:t>Sh</a:t>
            </a:r>
            <a:r>
              <a:rPr lang="en-US" sz="2900" u="none">
                <a:solidFill>
                  <a:srgbClr val="0E0857"/>
                </a:solidFill>
                <a:latin typeface="Public Sans"/>
              </a:rPr>
              <a:t>ells and skeletons dissolve –&gt; alters structure of coral reefs –&gt; alters marine food chains –&gt; negatively effects human food supply</a:t>
            </a:r>
          </a:p>
          <a:p>
            <a:pPr marL="0" lvl="0" indent="0" algn="l">
              <a:lnSpc>
                <a:spcPts val="4060"/>
              </a:lnSpc>
              <a:spcBef>
                <a:spcPct val="0"/>
              </a:spcBef>
            </a:pPr>
            <a:endParaRPr lang="en-US" sz="2900" u="none">
              <a:solidFill>
                <a:srgbClr val="0E0857"/>
              </a:solidFill>
              <a:latin typeface="Public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60581" y="2192663"/>
            <a:ext cx="5950492" cy="2271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E0857"/>
                </a:solidFill>
                <a:latin typeface="Public Sans Bold"/>
              </a:rPr>
              <a:t>Increase</a:t>
            </a:r>
            <a:r>
              <a:rPr lang="en-US" sz="3200" u="none">
                <a:solidFill>
                  <a:srgbClr val="0E0857"/>
                </a:solidFill>
                <a:latin typeface="Public Sans Bold"/>
              </a:rPr>
              <a:t> in emissions means ocean absorbs greater amount of CO2</a:t>
            </a:r>
          </a:p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endParaRPr lang="en-US" sz="3200" u="none">
              <a:solidFill>
                <a:srgbClr val="0E0857"/>
              </a:solidFill>
              <a:latin typeface="Public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086602" y="2192663"/>
            <a:ext cx="5950492" cy="1128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E0857"/>
                </a:solidFill>
                <a:latin typeface="Public Sans Bold"/>
              </a:rPr>
              <a:t>Why</a:t>
            </a:r>
            <a:r>
              <a:rPr lang="en-US" sz="3200" u="none">
                <a:solidFill>
                  <a:srgbClr val="0E0857"/>
                </a:solidFill>
                <a:latin typeface="Public Sans Bold"/>
              </a:rPr>
              <a:t> is this so bad?</a:t>
            </a:r>
          </a:p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endParaRPr lang="en-US" sz="3200" u="none">
              <a:solidFill>
                <a:srgbClr val="0E0857"/>
              </a:solidFill>
              <a:latin typeface="Public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75419" y="3643819"/>
            <a:ext cx="7512278" cy="579947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208649" y="603469"/>
            <a:ext cx="12205242" cy="1235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 u="none">
                <a:solidFill>
                  <a:srgbClr val="0E0857"/>
                </a:solidFill>
                <a:latin typeface="Public Sans Bold"/>
              </a:rPr>
              <a:t>What is Aquaculture*?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906375" y="3882388"/>
            <a:ext cx="4678737" cy="2050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E0857"/>
                </a:solidFill>
                <a:latin typeface="Public Sans"/>
              </a:rPr>
              <a:t>Subs</a:t>
            </a:r>
            <a:r>
              <a:rPr lang="en-US" sz="2900" u="none">
                <a:solidFill>
                  <a:srgbClr val="0E0857"/>
                </a:solidFill>
                <a:latin typeface="Public Sans"/>
              </a:rPr>
              <a:t>et on shellfish and seaweed production – where we see most benefit</a:t>
            </a:r>
          </a:p>
          <a:p>
            <a:pPr marL="0" lvl="0" indent="0" algn="ctr">
              <a:lnSpc>
                <a:spcPts val="4060"/>
              </a:lnSpc>
              <a:spcBef>
                <a:spcPct val="0"/>
              </a:spcBef>
            </a:pPr>
            <a:endParaRPr lang="en-US" sz="2900" u="none">
              <a:solidFill>
                <a:srgbClr val="0E0857"/>
              </a:solidFill>
              <a:latin typeface="Public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61931" y="2025068"/>
            <a:ext cx="5293437" cy="192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68"/>
              </a:lnSpc>
              <a:spcBef>
                <a:spcPct val="0"/>
              </a:spcBef>
            </a:pPr>
            <a:r>
              <a:rPr lang="en-US" sz="3620">
                <a:solidFill>
                  <a:srgbClr val="0E0857"/>
                </a:solidFill>
                <a:latin typeface="Public Sans Bold"/>
              </a:rPr>
              <a:t>Regener</a:t>
            </a:r>
            <a:r>
              <a:rPr lang="en-US" sz="3620" u="none">
                <a:solidFill>
                  <a:srgbClr val="0E0857"/>
                </a:solidFill>
                <a:latin typeface="Public Sans Bold"/>
              </a:rPr>
              <a:t>ative ocean farming</a:t>
            </a:r>
          </a:p>
          <a:p>
            <a:pPr marL="0" lvl="0" indent="0" algn="ctr">
              <a:lnSpc>
                <a:spcPts val="5068"/>
              </a:lnSpc>
              <a:spcBef>
                <a:spcPct val="0"/>
              </a:spcBef>
            </a:pPr>
            <a:endParaRPr lang="en-US" sz="3620" u="none">
              <a:solidFill>
                <a:srgbClr val="0E0857"/>
              </a:solidFill>
              <a:latin typeface="Public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906375" y="2410951"/>
            <a:ext cx="4678737" cy="1128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 u="none">
                <a:solidFill>
                  <a:srgbClr val="0E0857"/>
                </a:solidFill>
                <a:latin typeface="Public Sans Bold"/>
              </a:rPr>
              <a:t>Applies to all fish, shellfish, seaweed, etc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183296" y="6328007"/>
            <a:ext cx="4678737" cy="2271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E0857"/>
                </a:solidFill>
                <a:latin typeface="Public Sans Bold"/>
              </a:rPr>
              <a:t>Effects</a:t>
            </a:r>
            <a:r>
              <a:rPr lang="en-US" sz="3200" u="none">
                <a:solidFill>
                  <a:srgbClr val="0E0857"/>
                </a:solidFill>
                <a:latin typeface="Public Sans Bold"/>
              </a:rPr>
              <a:t> on CO2 sequestration –&gt; ocean acidification</a:t>
            </a:r>
          </a:p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endParaRPr lang="en-US" sz="3200" u="none">
              <a:solidFill>
                <a:srgbClr val="0E0857"/>
              </a:solidFill>
              <a:latin typeface="Public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0" y="9623599"/>
            <a:ext cx="4339196" cy="457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12"/>
              </a:lnSpc>
            </a:pPr>
            <a:r>
              <a:rPr lang="en-US" sz="2651" dirty="0">
                <a:solidFill>
                  <a:srgbClr val="0E0857"/>
                </a:solidFill>
                <a:latin typeface="Open Sans Light"/>
              </a:rPr>
              <a:t>* Sustainable aquaculture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05947" y="6140003"/>
            <a:ext cx="4427071" cy="248436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91876" y="3701174"/>
            <a:ext cx="14304247" cy="1236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6F6F6"/>
                </a:solidFill>
                <a:latin typeface="Public Sans Bold"/>
              </a:rPr>
              <a:t>First Looks</a:t>
            </a:r>
            <a:r>
              <a:rPr lang="en-US" sz="7200" u="none">
                <a:solidFill>
                  <a:srgbClr val="F6F6F6"/>
                </a:solidFill>
                <a:latin typeface="Public Sans Bold"/>
              </a:rPr>
              <a:t> at Aquaculture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98843" y="1884639"/>
            <a:ext cx="7001528" cy="1536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0"/>
              </a:lnSpc>
            </a:pPr>
            <a:r>
              <a:rPr lang="en-US" sz="2900" dirty="0">
                <a:solidFill>
                  <a:srgbClr val="0E0857"/>
                </a:solidFill>
                <a:latin typeface="Public Sans"/>
              </a:rPr>
              <a:t>1950 – 2019</a:t>
            </a:r>
          </a:p>
          <a:p>
            <a:pPr marL="0" lvl="0" indent="0" algn="l">
              <a:lnSpc>
                <a:spcPts val="4060"/>
              </a:lnSpc>
              <a:spcBef>
                <a:spcPct val="0"/>
              </a:spcBef>
            </a:pPr>
            <a:r>
              <a:rPr lang="en-US" sz="2900" u="none" dirty="0">
                <a:solidFill>
                  <a:srgbClr val="0E0857"/>
                </a:solidFill>
                <a:latin typeface="Public Sans"/>
              </a:rPr>
              <a:t>After subset, 494 observations</a:t>
            </a:r>
          </a:p>
          <a:p>
            <a:pPr marL="0" lvl="0" indent="0" algn="l">
              <a:lnSpc>
                <a:spcPts val="4060"/>
              </a:lnSpc>
              <a:spcBef>
                <a:spcPct val="0"/>
              </a:spcBef>
            </a:pPr>
            <a:endParaRPr lang="en-US" sz="2900" u="none" dirty="0">
              <a:solidFill>
                <a:srgbClr val="0E0857"/>
              </a:solidFill>
              <a:latin typeface="Public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337785" y="3921819"/>
            <a:ext cx="7984241" cy="2050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E0857"/>
                </a:solidFill>
                <a:latin typeface="Public Sans"/>
              </a:rPr>
              <a:t>On</a:t>
            </a:r>
            <a:r>
              <a:rPr lang="en-US" sz="2900" u="none">
                <a:solidFill>
                  <a:srgbClr val="0E0857"/>
                </a:solidFill>
                <a:latin typeface="Public Sans"/>
              </a:rPr>
              <a:t>ly small number of countries have data earlier than 1970s</a:t>
            </a:r>
          </a:p>
          <a:p>
            <a:pPr marL="0" lvl="0" indent="0" algn="l">
              <a:lnSpc>
                <a:spcPts val="4060"/>
              </a:lnSpc>
              <a:spcBef>
                <a:spcPct val="0"/>
              </a:spcBef>
            </a:pPr>
            <a:r>
              <a:rPr lang="en-US" sz="2900" u="none">
                <a:solidFill>
                  <a:srgbClr val="0E0857"/>
                </a:solidFill>
                <a:latin typeface="Public Sans"/>
              </a:rPr>
              <a:t>Most 0’s occur from 1950-1980s</a:t>
            </a:r>
          </a:p>
          <a:p>
            <a:pPr marL="0" lvl="0" indent="0" algn="l">
              <a:lnSpc>
                <a:spcPts val="4060"/>
              </a:lnSpc>
              <a:spcBef>
                <a:spcPct val="0"/>
              </a:spcBef>
            </a:pPr>
            <a:endParaRPr lang="en-US" sz="2900" u="none">
              <a:solidFill>
                <a:srgbClr val="0E0857"/>
              </a:solidFill>
              <a:latin typeface="Public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98843" y="7810593"/>
            <a:ext cx="6855167" cy="1021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E0857"/>
                </a:solidFill>
                <a:latin typeface="Public Sans"/>
              </a:rPr>
              <a:t>Inte</a:t>
            </a:r>
            <a:r>
              <a:rPr lang="en-US" sz="2900" u="none">
                <a:solidFill>
                  <a:srgbClr val="0E0857"/>
                </a:solidFill>
                <a:latin typeface="Public Sans"/>
              </a:rPr>
              <a:t>resting further investigation…</a:t>
            </a:r>
          </a:p>
          <a:p>
            <a:pPr marL="0" lvl="0" indent="0" algn="l">
              <a:lnSpc>
                <a:spcPts val="4060"/>
              </a:lnSpc>
              <a:spcBef>
                <a:spcPct val="0"/>
              </a:spcBef>
            </a:pPr>
            <a:endParaRPr lang="en-US" sz="2900" u="none">
              <a:solidFill>
                <a:srgbClr val="0E0857"/>
              </a:solidFill>
              <a:latin typeface="Public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98843" y="550792"/>
            <a:ext cx="10744201" cy="1699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E0857"/>
                </a:solidFill>
                <a:latin typeface="Public Sans Bold"/>
              </a:rPr>
              <a:t>Data collected from fishStatJ portal of the Food and Agriculture Organization of the United Nations</a:t>
            </a:r>
          </a:p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endParaRPr lang="en-US" sz="3200">
              <a:solidFill>
                <a:srgbClr val="0E0857"/>
              </a:solidFill>
              <a:latin typeface="Public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337785" y="2619334"/>
            <a:ext cx="7607883" cy="1699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E0857"/>
                </a:solidFill>
                <a:latin typeface="Public Sans Bold"/>
              </a:rPr>
              <a:t>M</a:t>
            </a:r>
            <a:r>
              <a:rPr lang="en-US" sz="3200" u="none">
                <a:solidFill>
                  <a:srgbClr val="0E0857"/>
                </a:solidFill>
                <a:latin typeface="Public Sans Bold"/>
              </a:rPr>
              <a:t>any production values are 0, but this makes sense</a:t>
            </a:r>
          </a:p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endParaRPr lang="en-US" sz="3200" u="none">
              <a:solidFill>
                <a:srgbClr val="0E0857"/>
              </a:solidFill>
              <a:latin typeface="Public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98843" y="6386461"/>
            <a:ext cx="8862410" cy="1699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E0857"/>
                </a:solidFill>
                <a:latin typeface="Public Sans Bold"/>
              </a:rPr>
              <a:t>Foun</a:t>
            </a:r>
            <a:r>
              <a:rPr lang="en-US" sz="3200" u="none">
                <a:solidFill>
                  <a:srgbClr val="0E0857"/>
                </a:solidFill>
                <a:latin typeface="Public Sans Bold"/>
              </a:rPr>
              <a:t>d that countries with 0 production after 2010 have no coastal access nor great capital</a:t>
            </a:r>
          </a:p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endParaRPr lang="en-US" sz="3200" u="none">
              <a:solidFill>
                <a:srgbClr val="0E0857"/>
              </a:solidFill>
              <a:latin typeface="Public Sans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03247" y="2850603"/>
            <a:ext cx="7932032" cy="674222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327268" y="2850603"/>
            <a:ext cx="7932032" cy="674222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47798" y="655828"/>
            <a:ext cx="18095651" cy="2406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60"/>
              </a:lnSpc>
              <a:spcBef>
                <a:spcPct val="0"/>
              </a:spcBef>
            </a:pPr>
            <a:r>
              <a:rPr lang="en-US" sz="6900" u="none">
                <a:solidFill>
                  <a:srgbClr val="F6F6F6"/>
                </a:solidFill>
                <a:latin typeface="Public Sans Bold"/>
              </a:rPr>
              <a:t>A look at Response Variable: Production</a:t>
            </a:r>
          </a:p>
          <a:p>
            <a:pPr marL="0" lvl="0" indent="0">
              <a:lnSpc>
                <a:spcPts val="9660"/>
              </a:lnSpc>
              <a:spcBef>
                <a:spcPct val="0"/>
              </a:spcBef>
            </a:pPr>
            <a:endParaRPr lang="en-US" sz="6900" u="none">
              <a:solidFill>
                <a:srgbClr val="F6F6F6"/>
              </a:solidFill>
              <a:latin typeface="Public Sans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41516" y="2420780"/>
            <a:ext cx="8044142" cy="683752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955053" y="339090"/>
            <a:ext cx="12377895" cy="1236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6F6F6"/>
                </a:solidFill>
                <a:latin typeface="Public Sans Bold"/>
              </a:rPr>
              <a:t>Pro</a:t>
            </a:r>
            <a:r>
              <a:rPr lang="en-US" sz="7200" u="none">
                <a:solidFill>
                  <a:srgbClr val="F6F6F6"/>
                </a:solidFill>
                <a:latin typeface="Public Sans Bold"/>
              </a:rPr>
              <a:t>duction Over the Years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39510" y="3192005"/>
            <a:ext cx="6297059" cy="2536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068"/>
              </a:lnSpc>
              <a:spcBef>
                <a:spcPct val="0"/>
              </a:spcBef>
            </a:pPr>
            <a:r>
              <a:rPr lang="en-US" sz="3620">
                <a:solidFill>
                  <a:srgbClr val="FFFFFF"/>
                </a:solidFill>
                <a:latin typeface="Public Sans Bold"/>
              </a:rPr>
              <a:t>Starting in 90s m</a:t>
            </a:r>
            <a:r>
              <a:rPr lang="en-US" sz="3620" u="none">
                <a:solidFill>
                  <a:srgbClr val="FFFFFF"/>
                </a:solidFill>
                <a:latin typeface="Public Sans Bold"/>
              </a:rPr>
              <a:t>any countries see drastic increase</a:t>
            </a:r>
          </a:p>
          <a:p>
            <a:pPr marL="0" lvl="0" indent="0">
              <a:lnSpc>
                <a:spcPts val="5068"/>
              </a:lnSpc>
              <a:spcBef>
                <a:spcPct val="0"/>
              </a:spcBef>
            </a:pPr>
            <a:endParaRPr lang="en-US" sz="3620" u="none">
              <a:solidFill>
                <a:srgbClr val="FFFFFF"/>
              </a:solidFill>
              <a:latin typeface="Public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851331" y="6293696"/>
            <a:ext cx="6297059" cy="126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68"/>
              </a:lnSpc>
              <a:spcBef>
                <a:spcPct val="0"/>
              </a:spcBef>
            </a:pPr>
            <a:r>
              <a:rPr lang="en-US" sz="3620">
                <a:solidFill>
                  <a:srgbClr val="FFFFFF"/>
                </a:solidFill>
                <a:latin typeface="Public Sans Bold"/>
              </a:rPr>
              <a:t>A</a:t>
            </a:r>
            <a:r>
              <a:rPr lang="en-US" sz="3620" u="none">
                <a:solidFill>
                  <a:srgbClr val="FFFFFF"/>
                </a:solidFill>
                <a:latin typeface="Public Sans Bold"/>
              </a:rPr>
              <a:t>nother increase after 2010</a:t>
            </a:r>
          </a:p>
          <a:p>
            <a:pPr marL="0" lvl="0" indent="0" algn="ctr">
              <a:lnSpc>
                <a:spcPts val="5068"/>
              </a:lnSpc>
              <a:spcBef>
                <a:spcPct val="0"/>
              </a:spcBef>
            </a:pPr>
            <a:endParaRPr lang="en-US" sz="3620" u="none">
              <a:solidFill>
                <a:srgbClr val="FFFFFF"/>
              </a:solidFill>
              <a:latin typeface="Public Sans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9616" y="2224888"/>
            <a:ext cx="8273679" cy="703341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955053" y="339090"/>
            <a:ext cx="12377895" cy="1236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6F6F6"/>
                </a:solidFill>
                <a:latin typeface="Public Sans Bold"/>
              </a:rPr>
              <a:t>Pro</a:t>
            </a:r>
            <a:r>
              <a:rPr lang="en-US" sz="7200" u="none">
                <a:solidFill>
                  <a:srgbClr val="F6F6F6"/>
                </a:solidFill>
                <a:latin typeface="Public Sans Bold"/>
              </a:rPr>
              <a:t>duction Over the Years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39510" y="3192005"/>
            <a:ext cx="6297059" cy="126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068"/>
              </a:lnSpc>
              <a:spcBef>
                <a:spcPct val="0"/>
              </a:spcBef>
            </a:pPr>
            <a:r>
              <a:rPr lang="en-US" sz="3620">
                <a:solidFill>
                  <a:srgbClr val="FFFFFF"/>
                </a:solidFill>
                <a:latin typeface="Public Sans Bold"/>
              </a:rPr>
              <a:t>Interesting sp</a:t>
            </a:r>
            <a:r>
              <a:rPr lang="en-US" sz="3620" u="none">
                <a:solidFill>
                  <a:srgbClr val="FFFFFF"/>
                </a:solidFill>
                <a:latin typeface="Public Sans Bold"/>
              </a:rPr>
              <a:t>read here</a:t>
            </a:r>
          </a:p>
          <a:p>
            <a:pPr marL="0" lvl="0" indent="0">
              <a:lnSpc>
                <a:spcPts val="5068"/>
              </a:lnSpc>
              <a:spcBef>
                <a:spcPct val="0"/>
              </a:spcBef>
            </a:pPr>
            <a:endParaRPr lang="en-US" sz="3620" u="none">
              <a:solidFill>
                <a:srgbClr val="FFFFFF"/>
              </a:solidFill>
              <a:latin typeface="Public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9510" y="5067300"/>
            <a:ext cx="6297059" cy="1898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068"/>
              </a:lnSpc>
              <a:spcBef>
                <a:spcPct val="0"/>
              </a:spcBef>
            </a:pPr>
            <a:r>
              <a:rPr lang="en-US" sz="3620">
                <a:solidFill>
                  <a:srgbClr val="FFFFFF"/>
                </a:solidFill>
                <a:latin typeface="Public Sans Bold"/>
              </a:rPr>
              <a:t>Th</a:t>
            </a:r>
            <a:r>
              <a:rPr lang="en-US" sz="3620" u="none">
                <a:solidFill>
                  <a:srgbClr val="FFFFFF"/>
                </a:solidFill>
                <a:latin typeface="Public Sans Bold"/>
              </a:rPr>
              <a:t>oughts of categorizing the countries</a:t>
            </a:r>
          </a:p>
          <a:p>
            <a:pPr marL="0" lvl="0" indent="0" algn="ctr">
              <a:lnSpc>
                <a:spcPts val="5068"/>
              </a:lnSpc>
              <a:spcBef>
                <a:spcPct val="0"/>
              </a:spcBef>
            </a:pPr>
            <a:endParaRPr lang="en-US" sz="3620" u="none">
              <a:solidFill>
                <a:srgbClr val="FFFFFF"/>
              </a:solidFill>
              <a:latin typeface="Public Sans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03051" y="2770338"/>
            <a:ext cx="9411698" cy="609230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955053" y="339090"/>
            <a:ext cx="12377895" cy="1236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6F6F6"/>
                </a:solidFill>
                <a:latin typeface="Public Sans Bold"/>
              </a:rPr>
              <a:t>First Linear Model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64930" y="3244734"/>
            <a:ext cx="6297059" cy="1898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68"/>
              </a:lnSpc>
            </a:pPr>
            <a:r>
              <a:rPr lang="en-US" sz="3620">
                <a:solidFill>
                  <a:srgbClr val="FFFFFF"/>
                </a:solidFill>
                <a:latin typeface="Public Sans Bold"/>
              </a:rPr>
              <a:t>Log(Production) ~ Year</a:t>
            </a:r>
          </a:p>
          <a:p>
            <a:pPr marL="0" lvl="0" indent="0">
              <a:lnSpc>
                <a:spcPts val="5068"/>
              </a:lnSpc>
              <a:spcBef>
                <a:spcPct val="0"/>
              </a:spcBef>
            </a:pPr>
            <a:endParaRPr lang="en-US" sz="3620">
              <a:solidFill>
                <a:srgbClr val="FFFFFF"/>
              </a:solidFill>
              <a:latin typeface="Public Sans Bold"/>
            </a:endParaRPr>
          </a:p>
          <a:p>
            <a:pPr marL="0" lvl="0" indent="0">
              <a:lnSpc>
                <a:spcPts val="5068"/>
              </a:lnSpc>
              <a:spcBef>
                <a:spcPct val="0"/>
              </a:spcBef>
            </a:pPr>
            <a:endParaRPr lang="en-US" sz="3620">
              <a:solidFill>
                <a:srgbClr val="FFFFFF"/>
              </a:solidFill>
              <a:latin typeface="Public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36911" y="5740290"/>
            <a:ext cx="6297059" cy="1898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068"/>
              </a:lnSpc>
              <a:spcBef>
                <a:spcPct val="0"/>
              </a:spcBef>
            </a:pPr>
            <a:r>
              <a:rPr lang="en-US" sz="3620">
                <a:solidFill>
                  <a:srgbClr val="FFFFFF"/>
                </a:solidFill>
                <a:latin typeface="Public Sans Bold"/>
              </a:rPr>
              <a:t>Str</a:t>
            </a:r>
            <a:r>
              <a:rPr lang="en-US" sz="3620" u="none">
                <a:solidFill>
                  <a:srgbClr val="FFFFFF"/>
                </a:solidFill>
                <a:latin typeface="Public Sans Bold"/>
              </a:rPr>
              <a:t>ong coefficient, terrible R-squared</a:t>
            </a:r>
          </a:p>
          <a:p>
            <a:pPr marL="0" lvl="0" indent="0" algn="ctr">
              <a:lnSpc>
                <a:spcPts val="5068"/>
              </a:lnSpc>
              <a:spcBef>
                <a:spcPct val="0"/>
              </a:spcBef>
            </a:pPr>
            <a:endParaRPr lang="en-US" sz="3620" u="none">
              <a:solidFill>
                <a:srgbClr val="FFFFFF"/>
              </a:solidFill>
              <a:latin typeface="Public Sa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344</Words>
  <Application>Microsoft Macintosh PowerPoint</Application>
  <PresentationFormat>Custom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Public Sans Bold</vt:lpstr>
      <vt:lpstr>Open Sans</vt:lpstr>
      <vt:lpstr>Open Sans Light</vt:lpstr>
      <vt:lpstr>Public Sans</vt:lpstr>
      <vt:lpstr>Arimo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Aquaculture Production and Ocean Acidification</dc:title>
  <cp:lastModifiedBy>Emelia G Mavis</cp:lastModifiedBy>
  <cp:revision>3</cp:revision>
  <dcterms:created xsi:type="dcterms:W3CDTF">2006-08-16T00:00:00Z</dcterms:created>
  <dcterms:modified xsi:type="dcterms:W3CDTF">2021-11-23T04:15:02Z</dcterms:modified>
  <dc:identifier>DAEweniOuJQ</dc:identifier>
</cp:coreProperties>
</file>