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767" r:id="rId2"/>
    <p:sldId id="883" r:id="rId3"/>
    <p:sldId id="884" r:id="rId4"/>
    <p:sldId id="885" r:id="rId5"/>
    <p:sldId id="886" r:id="rId6"/>
    <p:sldId id="895" r:id="rId7"/>
    <p:sldId id="911" r:id="rId8"/>
    <p:sldId id="896" r:id="rId9"/>
    <p:sldId id="912" r:id="rId10"/>
    <p:sldId id="894" r:id="rId11"/>
    <p:sldId id="909" r:id="rId12"/>
    <p:sldId id="914" r:id="rId13"/>
    <p:sldId id="913" r:id="rId14"/>
    <p:sldId id="897" r:id="rId15"/>
    <p:sldId id="915" r:id="rId16"/>
    <p:sldId id="898" r:id="rId17"/>
    <p:sldId id="899" r:id="rId18"/>
    <p:sldId id="900" r:id="rId19"/>
    <p:sldId id="901" r:id="rId20"/>
    <p:sldId id="905" r:id="rId21"/>
    <p:sldId id="902" r:id="rId22"/>
    <p:sldId id="903" r:id="rId23"/>
    <p:sldId id="916" r:id="rId24"/>
    <p:sldId id="907" r:id="rId25"/>
    <p:sldId id="904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3" autoAdjust="0"/>
    <p:restoredTop sz="94710" autoAdjust="0"/>
  </p:normalViewPr>
  <p:slideViewPr>
    <p:cSldViewPr snapToGrid="0">
      <p:cViewPr varScale="1">
        <p:scale>
          <a:sx n="81" d="100"/>
          <a:sy n="81" d="100"/>
        </p:scale>
        <p:origin x="8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C53CC-BA66-42ED-A583-3522BD334E1D}" type="datetimeFigureOut">
              <a:rPr lang="it-IT" smtClean="0"/>
              <a:t>23/05/2021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8BF93-53F6-4D03-B1A2-924B758C0D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4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BF93-53F6-4D03-B1A2-924B758C0DE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0821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BF93-53F6-4D03-B1A2-924B758C0DE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028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BF93-53F6-4D03-B1A2-924B758C0DE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4158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BF93-53F6-4D03-B1A2-924B758C0DE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1045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BF93-53F6-4D03-B1A2-924B758C0DE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18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BF93-53F6-4D03-B1A2-924B758C0DE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328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BF93-53F6-4D03-B1A2-924B758C0DE7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812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BF93-53F6-4D03-B1A2-924B758C0DE7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320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BF93-53F6-4D03-B1A2-924B758C0DE7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8538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BF93-53F6-4D03-B1A2-924B758C0DE7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686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BF93-53F6-4D03-B1A2-924B758C0DE7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7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BF93-53F6-4D03-B1A2-924B758C0DE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578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BF93-53F6-4D03-B1A2-924B758C0DE7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732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BF93-53F6-4D03-B1A2-924B758C0DE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7969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BF93-53F6-4D03-B1A2-924B758C0DE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753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BF93-53F6-4D03-B1A2-924B758C0DE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755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BF93-53F6-4D03-B1A2-924B758C0DE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53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BF93-53F6-4D03-B1A2-924B758C0DE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468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BF93-53F6-4D03-B1A2-924B758C0DE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661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8BF93-53F6-4D03-B1A2-924B758C0DE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875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_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6959" y="176270"/>
            <a:ext cx="7194018" cy="727113"/>
          </a:xfrm>
        </p:spPr>
        <p:txBody>
          <a:bodyPr lIns="91440" tIns="45720" rIns="91440" bIns="45720" rtlCol="0" anchor="b">
            <a:noAutofit/>
          </a:bodyPr>
          <a:lstStyle>
            <a:lvl1pPr>
              <a:defRPr sz="40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112703"/>
            <a:ext cx="10491863" cy="4752387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949689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9698D2CE-63E8-4692-A246-5B349C645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75BBE34D-9F48-4D69-A78E-8AF7FB53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BB999826-D7C9-4E3F-82C5-B8967B983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9689E90-9770-40BD-A745-4EA7C74C73C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55009" y="5957455"/>
            <a:ext cx="10491863" cy="31865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/>
              <a:t>[N] </a:t>
            </a:r>
            <a:r>
              <a:rPr lang="it-IT" noProof="0" err="1"/>
              <a:t>Citation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1881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1D7EC1AC-C2AF-4108-9E0E-D9B0B9B1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B02F780C-7AFB-4E48-AA17-65EDB87E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5C77AB33-45F7-4E22-9D97-9B86DAED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4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B56A2E78-24FC-405A-A5C3-2DBAB870119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8" name="Segnaposto piè di pagina 4">
            <a:extLst>
              <a:ext uri="{FF2B5EF4-FFF2-40B4-BE49-F238E27FC236}">
                <a16:creationId xmlns:a16="http://schemas.microsoft.com/office/drawing/2014/main" id="{CB8F3F34-B852-4F97-A553-911AC927551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9" name="Segnaposto numero diapositiva 5">
            <a:extLst>
              <a:ext uri="{FF2B5EF4-FFF2-40B4-BE49-F238E27FC236}">
                <a16:creationId xmlns:a16="http://schemas.microsoft.com/office/drawing/2014/main" id="{0DAAEF88-F630-4FD7-8C17-2CBF04393A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80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725123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6237" y="6297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>
              <a:solidFill>
                <a:schemeClr val="accent1"/>
              </a:solidFill>
            </a:endParaRPr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accent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144661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81B46478-33A2-4B8F-97EF-CA06E2E2275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70C639B7-5161-4579-9EC9-5375CC0628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990A28BD-886C-4B6B-898A-A48FD45042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11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D37D712A-555A-42B1-AD38-87D86131B9A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3C5F0010-83D4-4034-9DC2-D6CAFD8A8F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7147C48C-E5EF-45A6-B75C-10EF5140B3A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1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821382"/>
            <a:ext cx="9144000" cy="436418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err="1"/>
              <a:t>Presenters</a:t>
            </a:r>
            <a:endParaRPr lang="it-IT" noProof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solidFill>
              <a:srgbClr val="03A0CD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23E12DC2-51B6-47D9-81A0-C68CAEB9D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75AC6E7B-A020-4632-964E-9166A194D8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3423" y="3656879"/>
            <a:ext cx="9136063" cy="434975"/>
          </a:xfrm>
        </p:spPr>
        <p:txBody>
          <a:bodyPr/>
          <a:lstStyle>
            <a:lvl1pPr>
              <a:buNone/>
              <a:defRPr sz="24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err="1"/>
              <a:t>Authors</a:t>
            </a:r>
            <a:r>
              <a:rPr lang="it-IT"/>
              <a:t> – Conference or Journal – </a:t>
            </a:r>
            <a:r>
              <a:rPr lang="it-IT" err="1"/>
              <a:t>Year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829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78966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9698D2CE-63E8-4692-A246-5B349C645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75BBE34D-9F48-4D69-A78E-8AF7FB53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</a:t>
            </a:r>
            <a:r>
              <a:rPr lang="it-IT" err="1"/>
              <a:t>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BB999826-D7C9-4E3F-82C5-B8967B983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3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41224F6D-1447-4036-8E27-657036A0C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4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>
                <a:latin typeface="Montserrat" panose="00000500000000000000" pitchFamily="2" charset="0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35381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FC8F8CD4-3FB6-4DC6-A0AC-D99E8F364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C461B7E-2E66-4A2C-A5AD-9CF82E965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C6C60B88-1438-4496-A619-D6F25BB75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4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9D4F74BF-29A1-4B04-AFE2-742F77EE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33584880-19EC-4CF4-99F4-7976C936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6429BCDF-EDE9-4C34-8476-211706657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9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  <a:latin typeface="Monserrat"/>
              </a:defRPr>
            </a:lvl1pPr>
          </a:lstStyle>
          <a:p>
            <a:r>
              <a:rPr lang="it-IT"/>
              <a:t>Date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  <a:latin typeface="Monserrat"/>
              </a:defRPr>
            </a:lvl1pPr>
          </a:lstStyle>
          <a:p>
            <a:r>
              <a:rPr lang="it-IT"/>
              <a:t>Paper Title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  <a:latin typeface="Monserrat"/>
              </a:defRPr>
            </a:lvl1pPr>
          </a:lstStyle>
          <a:p>
            <a:fld id="{D8DA9DAA-006C-4F4B-980E-E3DF019B24E2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A0F143B-4CD2-4DDA-9135-FF8208FC7AEB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79214" y="136525"/>
            <a:ext cx="1197745" cy="11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10000"/>
            </a:schemeClr>
          </a:solidFill>
          <a:latin typeface="Monserra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E5259A-7B4F-4A83-B882-DE0C7F524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219" y="2450244"/>
            <a:ext cx="10097729" cy="2387600"/>
          </a:xfrm>
        </p:spPr>
        <p:txBody>
          <a:bodyPr>
            <a:normAutofit fontScale="90000"/>
          </a:bodyPr>
          <a:lstStyle/>
          <a:p>
            <a:r>
              <a:rPr lang="en-GB" sz="4800" b="0" dirty="0">
                <a:latin typeface="Montserrat"/>
              </a:rPr>
              <a:t>DOCUMENT SUMMARIZATION WITH VHTM: VARIATIONAL HIERARCHICAL TOPIC-AWARE MECHANISM</a:t>
            </a:r>
            <a:br>
              <a:rPr lang="en-GB" sz="4800" b="0" dirty="0">
                <a:latin typeface="Montserrat"/>
              </a:rPr>
            </a:br>
            <a:br>
              <a:rPr lang="en-GB" sz="4800" b="0" dirty="0">
                <a:latin typeface="Montserrat"/>
              </a:rPr>
            </a:br>
            <a:r>
              <a:rPr lang="it-IT" sz="2400" b="0" i="0" u="none" strike="noStrike" baseline="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Xiyan</a:t>
            </a:r>
            <a:r>
              <a:rPr lang="it-IT" sz="2400" b="0" i="0" u="none" strike="noStrike" baseline="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Fu,</a:t>
            </a:r>
            <a:r>
              <a:rPr lang="it-IT" sz="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 </a:t>
            </a:r>
            <a:r>
              <a:rPr lang="it-IT" sz="2400" b="0" i="0" u="none" strike="noStrike" baseline="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Jun</a:t>
            </a:r>
            <a:r>
              <a:rPr lang="it-IT" sz="2400" b="0" i="0" u="none" strike="noStrike" baseline="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2400" b="0" i="0" u="none" strike="noStrike" baseline="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Wang</a:t>
            </a:r>
            <a:r>
              <a:rPr lang="it-IT" sz="2400" b="0" i="0" u="none" strike="noStrike" baseline="0" dirty="0">
                <a:latin typeface="Leelawadee UI" panose="020B0502040204020203" pitchFamily="34" charset="-34"/>
                <a:cs typeface="Leelawadee UI" panose="020B0502040204020203" pitchFamily="34" charset="-34"/>
              </a:rPr>
              <a:t>,</a:t>
            </a:r>
            <a:r>
              <a:rPr lang="it-IT" sz="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 </a:t>
            </a:r>
            <a:r>
              <a:rPr lang="it-IT" sz="2400" b="0" i="0" u="none" strike="noStrike" baseline="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Jinghan</a:t>
            </a:r>
            <a:r>
              <a:rPr lang="it-IT" sz="2400" b="0" i="0" u="none" strike="noStrike" baseline="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Zhang, </a:t>
            </a:r>
            <a:r>
              <a:rPr lang="it-IT" sz="2400" b="0" i="0" u="none" strike="noStrike" baseline="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Jinmao</a:t>
            </a:r>
            <a:r>
              <a:rPr lang="it-IT" sz="2400" b="0" i="0" u="none" strike="noStrike" baseline="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2400" b="0" i="0" u="none" strike="noStrike" baseline="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Wei</a:t>
            </a:r>
            <a:r>
              <a:rPr lang="it-IT" sz="2400" b="0" i="0" u="none" strike="noStrike" baseline="0" dirty="0">
                <a:latin typeface="Leelawadee UI" panose="020B0502040204020203" pitchFamily="34" charset="-34"/>
                <a:cs typeface="Leelawadee UI" panose="020B0502040204020203" pitchFamily="34" charset="-34"/>
              </a:rPr>
              <a:t>, </a:t>
            </a:r>
            <a:r>
              <a:rPr lang="it-IT" sz="2400" b="0" i="0" u="none" strike="noStrike" baseline="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Zhenglu</a:t>
            </a:r>
            <a:r>
              <a:rPr lang="it-IT" sz="2400" b="0" i="0" u="none" strike="noStrike" baseline="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Yang</a:t>
            </a:r>
            <a:br>
              <a:rPr lang="it" sz="800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</a:br>
            <a:br>
              <a:rPr lang="en-GB" sz="2400" b="0" dirty="0">
                <a:latin typeface="Montserrat"/>
              </a:rPr>
            </a:br>
            <a:r>
              <a:rPr lang="en-GB" sz="2400" b="0" dirty="0">
                <a:latin typeface="Montserrat"/>
              </a:rPr>
              <a:t>published </a:t>
            </a:r>
            <a:r>
              <a:rPr lang="it-IT" sz="2400" b="0" dirty="0">
                <a:latin typeface="Montserrat"/>
              </a:rPr>
              <a:t>IN </a:t>
            </a:r>
            <a:r>
              <a:rPr lang="en-US" sz="2400" b="0" dirty="0">
                <a:latin typeface="Montserrat"/>
              </a:rPr>
              <a:t>AAAI-20</a:t>
            </a:r>
            <a:endParaRPr lang="en-GB" sz="4800" b="0" noProof="0" dirty="0">
              <a:latin typeface="Montserra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9B32BB-B400-43C0-8249-3AC012C062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all" spc="100" normalizeH="0" baseline="0" noProof="0" dirty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Monserrat"/>
                <a:ea typeface="+mn-ea"/>
                <a:cs typeface="+mn-cs"/>
              </a:rPr>
              <a:t>2020-2021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FC14A3A-B4B4-4C6C-882F-57F3FB2D3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0219" y="5199021"/>
            <a:ext cx="9136063" cy="434975"/>
          </a:xfrm>
        </p:spPr>
        <p:txBody>
          <a:bodyPr/>
          <a:lstStyle/>
          <a:p>
            <a:r>
              <a:rPr lang="en-GB" noProof="0" dirty="0">
                <a:latin typeface="Montserrat" panose="020F0502020204030204" pitchFamily="2" charset="0"/>
              </a:rPr>
              <a:t>Presenter: Emanuele Giuseppe Maria Maita</a:t>
            </a:r>
          </a:p>
        </p:txBody>
      </p:sp>
    </p:spTree>
    <p:extLst>
      <p:ext uri="{BB962C8B-B14F-4D97-AF65-F5344CB8AC3E}">
        <p14:creationId xmlns:p14="http://schemas.microsoft.com/office/powerpoint/2010/main" val="3124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Topic inference </a:t>
            </a:r>
            <a:r>
              <a:rPr lang="it-IT" sz="4400" dirty="0"/>
              <a:t>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440" y="1690687"/>
                <a:ext cx="4969904" cy="499033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600" dirty="0"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The topic inference model creates </a:t>
                </a:r>
                <a14:m>
                  <m:oMath xmlns:m="http://schemas.openxmlformats.org/officeDocument/2006/math">
                    <m:r>
                      <a:rPr lang="it-IT" sz="260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𝐾</m:t>
                    </m:r>
                  </m:oMath>
                </a14:m>
                <a:r>
                  <a:rPr lang="en-US" sz="26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dimensional topic representations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" panose="020B0502040204020203" pitchFamily="34" charset="-34"/>
                          </a:rPr>
                          <m:t>𝜃</m:t>
                        </m:r>
                      </m:e>
                      <m:sub>
                        <m:r>
                          <a:rPr lang="it-IT" sz="2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1</m:t>
                        </m:r>
                      </m:sub>
                    </m:sSub>
                    <m:r>
                      <a:rPr lang="it-IT" sz="26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,</m:t>
                    </m:r>
                    <m:sSub>
                      <m:sSubPr>
                        <m:ctrlPr>
                          <a:rPr lang="it-IT" sz="2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" panose="020B0502040204020203" pitchFamily="34" charset="-34"/>
                          </a:rPr>
                          <m:t>𝜃</m:t>
                        </m:r>
                      </m:e>
                      <m:sub>
                        <m:r>
                          <a:rPr lang="it-IT" sz="2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2</m:t>
                        </m:r>
                      </m:sub>
                    </m:sSub>
                    <m:r>
                      <a:rPr lang="it-IT" sz="26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, …,</m:t>
                    </m:r>
                    <m:sSub>
                      <m:sSubPr>
                        <m:ctrlPr>
                          <a:rPr lang="it-IT" sz="2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" panose="020B0502040204020203" pitchFamily="34" charset="-34"/>
                          </a:rPr>
                          <m:t>𝜃</m:t>
                        </m:r>
                      </m:e>
                      <m:sub>
                        <m:r>
                          <a:rPr lang="it-IT" sz="2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, one for each of the </a:t>
                </a:r>
                <a14:m>
                  <m:oMath xmlns:m="http://schemas.openxmlformats.org/officeDocument/2006/math">
                    <m:r>
                      <a:rPr lang="it-IT" sz="26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𝑚</m:t>
                    </m:r>
                  </m:oMath>
                </a14:m>
                <a:r>
                  <a:rPr lang="en-US" sz="26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paragraphs.</a:t>
                </a:r>
                <a:endParaRPr lang="it-IT" sz="2600" i="1" dirty="0">
                  <a:solidFill>
                    <a:schemeClr val="bg2">
                      <a:lumMod val="25000"/>
                    </a:schemeClr>
                  </a:solidFill>
                  <a:latin typeface="Cambria Math" panose="02040503050406030204" pitchFamily="18" charset="0"/>
                  <a:cs typeface="Leelawadee UI" panose="020B0502040204020203" pitchFamily="34" charset="-34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𝜃</m:t>
                        </m:r>
                      </m:e>
                      <m:sub>
                        <m:r>
                          <a:rPr lang="it-IT" sz="2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is a dense vector filled with semantic information related to the paragraph.</a:t>
                </a:r>
              </a:p>
              <a:p>
                <a:r>
                  <a:rPr lang="en-US" sz="26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The prior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" panose="020B0502040204020203" pitchFamily="34" charset="-34"/>
                          </a:rPr>
                          <m:t>𝜃</m:t>
                        </m:r>
                      </m:e>
                      <m:sub>
                        <m:r>
                          <a:rPr lang="it-IT" sz="2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eelawadee UI" panose="020B0502040204020203" pitchFamily="34" charset="-3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is </a:t>
                </a:r>
                <a14:m>
                  <m:oMath xmlns:m="http://schemas.openxmlformats.org/officeDocument/2006/math">
                    <m:r>
                      <a:rPr lang="it-IT" sz="26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𝒩</m:t>
                    </m:r>
                    <m:r>
                      <a:rPr lang="it-IT" sz="26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(</m:t>
                    </m:r>
                    <m:r>
                      <a:rPr lang="it-IT" sz="26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𝜇</m:t>
                    </m:r>
                    <m:r>
                      <a:rPr lang="it-IT" sz="26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, </m:t>
                    </m:r>
                    <m:r>
                      <a:rPr lang="it-IT" sz="26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𝑑𝑖𝑎𝑔</m:t>
                    </m:r>
                    <m:r>
                      <a:rPr lang="it-IT" sz="26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(</m:t>
                    </m:r>
                    <m:sSup>
                      <m:sSupPr>
                        <m:ctrlPr>
                          <a:rPr lang="it-IT" sz="2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pPr>
                      <m:e>
                        <m:r>
                          <a:rPr lang="it-IT" sz="2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𝜎</m:t>
                        </m:r>
                      </m:e>
                      <m:sup>
                        <m:r>
                          <a:rPr lang="it-IT" sz="2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2</m:t>
                        </m:r>
                      </m:sup>
                    </m:sSup>
                    <m:r>
                      <a:rPr lang="it-IT" sz="26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))</m:t>
                    </m:r>
                  </m:oMath>
                </a14:m>
                <a:r>
                  <a:rPr lang="en-US" sz="26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.</a:t>
                </a:r>
              </a:p>
              <a:p>
                <a:r>
                  <a:rPr lang="en-US" sz="26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Once stop words are removed, the gaussian parameters (</a:t>
                </a:r>
                <a14:m>
                  <m:oMath xmlns:m="http://schemas.openxmlformats.org/officeDocument/2006/math">
                    <m:r>
                      <a:rPr lang="it-IT" sz="26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𝜇</m:t>
                    </m:r>
                    <m:r>
                      <a:rPr lang="it-IT" sz="26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∈</m:t>
                    </m:r>
                    <m:sSup>
                      <m:sSupPr>
                        <m:ctrlPr>
                          <a:rPr lang="it-IT" sz="2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pPr>
                      <m:e>
                        <m:r>
                          <a:rPr lang="it-IT" sz="2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ℝ</m:t>
                        </m:r>
                      </m:e>
                      <m:sup>
                        <m:r>
                          <a:rPr lang="it-IT" sz="2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𝐾</m:t>
                        </m:r>
                      </m:sup>
                    </m:sSup>
                    <m:r>
                      <a:rPr lang="it-IT" sz="26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,  </m:t>
                    </m:r>
                    <m:func>
                      <m:funcPr>
                        <m:ctrlPr>
                          <a:rPr lang="it-IT" sz="2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2600" b="0" i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log</m:t>
                        </m:r>
                      </m:fName>
                      <m:e>
                        <m:r>
                          <a:rPr lang="it-IT" sz="26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𝜎</m:t>
                        </m:r>
                      </m:e>
                    </m:func>
                    <m:r>
                      <a:rPr lang="it-IT" sz="26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∈</m:t>
                    </m:r>
                    <m:sSup>
                      <m:sSupPr>
                        <m:ctrlPr>
                          <a:rPr lang="it-IT" sz="2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pPr>
                      <m:e>
                        <m:r>
                          <a:rPr lang="it-IT" sz="2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ℝ</m:t>
                        </m:r>
                      </m:e>
                      <m:sup>
                        <m:r>
                          <a:rPr lang="it-IT" sz="26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) are inferred from the paragraph’s bag-of-words. 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440" y="1690687"/>
                <a:ext cx="4969904" cy="4990331"/>
              </a:xfrm>
              <a:blipFill>
                <a:blip r:embed="rId3"/>
                <a:stretch>
                  <a:fillRect l="-1593" t="-1587" r="-33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9591F970-F4C8-41C7-B2E2-93EEB0BEE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148" y="3142893"/>
            <a:ext cx="3558848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7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Topic inference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440" y="1690687"/>
                <a:ext cx="4969904" cy="4455055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They are computed applying a linear transformation of 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𝑓</m:t>
                    </m:r>
                    <m:r>
                      <a:rPr lang="it-IT" sz="22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(</m:t>
                    </m:r>
                    <m:sSup>
                      <m:sSupPr>
                        <m:ctrlPr>
                          <a:rPr lang="it-IT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pPr>
                      <m:e>
                        <m:r>
                          <a:rPr lang="it-IT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𝑆</m:t>
                        </m:r>
                      </m:e>
                      <m:sup>
                        <m:r>
                          <a:rPr lang="it-IT" sz="22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𝑁𝑆</m:t>
                        </m:r>
                      </m:sup>
                    </m:sSup>
                    <m:r>
                      <a:rPr lang="it-IT" sz="22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𝜇</m:t>
                      </m:r>
                      <m:r>
                        <a:rPr lang="it-IT" sz="22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=</m:t>
                      </m:r>
                      <m:sSub>
                        <m:sSubPr>
                          <m:ctrlPr>
                            <a:rPr lang="it-IT" sz="2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𝑊</m:t>
                          </m:r>
                        </m:e>
                        <m:sub>
                          <m:r>
                            <a:rPr lang="it-IT" sz="2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1</m:t>
                          </m:r>
                        </m:sub>
                      </m:sSub>
                      <m:r>
                        <a:rPr lang="it-IT" sz="22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𝑓</m:t>
                      </m:r>
                      <m:d>
                        <m:dPr>
                          <m:ctrlPr>
                            <a:rPr lang="it-IT" sz="2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2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</m:ctrlPr>
                            </m:sSupPr>
                            <m:e>
                              <m:r>
                                <a:rPr lang="it-IT" sz="22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it-IT" sz="22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𝑁𝑆</m:t>
                              </m:r>
                            </m:sup>
                          </m:sSup>
                        </m:e>
                      </m:d>
                      <m:r>
                        <a:rPr lang="it-IT" sz="22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+</m:t>
                      </m:r>
                      <m:sSub>
                        <m:sSubPr>
                          <m:ctrlPr>
                            <a:rPr lang="it-IT" sz="2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𝑏</m:t>
                          </m:r>
                        </m:e>
                        <m:sub>
                          <m:r>
                            <a:rPr lang="it-IT" sz="2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200" b="0" dirty="0">
                  <a:solidFill>
                    <a:schemeClr val="bg2">
                      <a:lumMod val="25000"/>
                    </a:schemeClr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𝑙𝑜𝑔</m:t>
                      </m:r>
                      <m:r>
                        <a:rPr lang="it-IT" sz="22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𝜎</m:t>
                      </m:r>
                      <m:r>
                        <a:rPr lang="it-IT" sz="22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=</m:t>
                      </m:r>
                      <m:sSub>
                        <m:sSubPr>
                          <m:ctrlPr>
                            <a:rPr lang="it-IT" sz="2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𝑊</m:t>
                          </m:r>
                        </m:e>
                        <m:sub>
                          <m:r>
                            <a:rPr lang="it-IT" sz="2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2</m:t>
                          </m:r>
                        </m:sub>
                      </m:sSub>
                      <m:r>
                        <a:rPr lang="it-IT" sz="22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𝑓</m:t>
                      </m:r>
                      <m:d>
                        <m:dPr>
                          <m:ctrlPr>
                            <a:rPr lang="it-IT" sz="2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2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</m:ctrlPr>
                            </m:sSupPr>
                            <m:e>
                              <m:r>
                                <a:rPr lang="it-IT" sz="22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it-IT" sz="22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𝑁𝑆</m:t>
                              </m:r>
                            </m:sup>
                          </m:sSup>
                        </m:e>
                      </m:d>
                      <m:r>
                        <a:rPr lang="it-IT" sz="22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+</m:t>
                      </m:r>
                      <m:sSub>
                        <m:sSubPr>
                          <m:ctrlPr>
                            <a:rPr lang="it-IT" sz="2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sSubPr>
                        <m:e>
                          <m:r>
                            <a:rPr lang="it-IT" sz="2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𝑏</m:t>
                          </m:r>
                        </m:e>
                        <m:sub>
                          <m:r>
                            <a:rPr lang="it-IT" sz="22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bg2">
                      <a:lumMod val="25000"/>
                    </a:schemeClr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𝑓</m:t>
                    </m:r>
                    <m:r>
                      <a:rPr lang="it-IT" sz="22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(⋅)</m:t>
                    </m:r>
                  </m:oMath>
                </a14:m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denotes a three-layer feed-forward neural network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𝑆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𝑁𝑆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is the bag-of-words without stop words.</a:t>
                </a:r>
              </a:p>
              <a:p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The latent topic representation is then calculated using an auxiliary noise variable </a:t>
                </a:r>
                <a14:m>
                  <m:oMath xmlns:m="http://schemas.openxmlformats.org/officeDocument/2006/math">
                    <m:r>
                      <a:rPr lang="it-IT" sz="22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𝜖</m:t>
                    </m:r>
                    <m:r>
                      <a:rPr lang="it-IT" sz="22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∼</m:t>
                    </m:r>
                    <m:r>
                      <a:rPr lang="it-IT" sz="22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𝒩</m:t>
                    </m:r>
                    <m:d>
                      <m:dPr>
                        <m:ctrlPr>
                          <a:rPr lang="it-IT" sz="22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dPr>
                      <m:e>
                        <m:r>
                          <a:rPr lang="it-IT" sz="22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0,1</m:t>
                        </m:r>
                      </m:e>
                    </m:d>
                    <m:r>
                      <a:rPr lang="it-IT" sz="22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, </m:t>
                    </m:r>
                    <m:r>
                      <a:rPr lang="it-IT" sz="22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𝜖</m:t>
                    </m:r>
                    <m:r>
                      <a:rPr lang="it-IT" sz="22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∈</m:t>
                    </m:r>
                    <m:sSup>
                      <m:sSupPr>
                        <m:ctrlPr>
                          <a:rPr lang="it-IT" sz="22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pPr>
                      <m:e>
                        <m:r>
                          <a:rPr lang="it-IT" sz="22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ℝ</m:t>
                        </m:r>
                      </m:e>
                      <m:sup>
                        <m:r>
                          <a:rPr lang="it-IT" sz="22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,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2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𝜃</m:t>
                        </m:r>
                      </m:e>
                      <m:sub>
                        <m:r>
                          <a:rPr lang="it-IT" sz="22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𝑖</m:t>
                        </m:r>
                      </m:sub>
                    </m:sSub>
                    <m:r>
                      <a:rPr lang="it-IT" sz="22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=</m:t>
                    </m:r>
                    <m:r>
                      <a:rPr lang="it-IT" sz="22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𝜇</m:t>
                    </m:r>
                    <m:r>
                      <a:rPr lang="it-IT" sz="22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+</m:t>
                    </m:r>
                    <m:r>
                      <a:rPr lang="it-IT" sz="22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𝜎</m:t>
                    </m:r>
                    <m:r>
                      <a:rPr lang="it-IT" sz="22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⊗</m:t>
                    </m:r>
                    <m:r>
                      <a:rPr lang="it-IT" sz="22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𝜖</m:t>
                    </m:r>
                  </m:oMath>
                </a14:m>
                <a:r>
                  <a:rPr lang="en-US" sz="22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.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440" y="1690687"/>
                <a:ext cx="4969904" cy="4455055"/>
              </a:xfrm>
              <a:blipFill>
                <a:blip r:embed="rId3"/>
                <a:stretch>
                  <a:fillRect l="-1593" t="-1505" r="-18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8B0F29E4-367C-4587-99BA-9473CF713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027" y="1480183"/>
            <a:ext cx="4400400" cy="459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4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Encoder (topic attention)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4326424" cy="3928090"/>
          </a:xfrm>
        </p:spPr>
        <p:txBody>
          <a:bodyPr>
            <a:noAutofit/>
          </a:bodyPr>
          <a:lstStyle/>
          <a:p>
            <a:r>
              <a:rPr lang="en-US" sz="2400" b="0" dirty="0">
                <a:latin typeface="Leelawadee UI" panose="020B0502040204020203" pitchFamily="34" charset="-34"/>
                <a:cs typeface="Leelawadee UI" panose="020B0502040204020203" pitchFamily="34" charset="-34"/>
              </a:rPr>
              <a:t>Attention is also applied to paragraph-level information.</a:t>
            </a:r>
          </a:p>
          <a:p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Topic attention </a:t>
            </a:r>
            <a:r>
              <a:rPr lang="en-US" sz="2400" b="0" dirty="0">
                <a:latin typeface="Leelawadee UI" panose="020B0502040204020203" pitchFamily="34" charset="-34"/>
                <a:cs typeface="Leelawadee UI" panose="020B0502040204020203" pitchFamily="34" charset="-34"/>
              </a:rPr>
              <a:t>induce the model to take notice of diverse subtopics in the decoding process.</a:t>
            </a:r>
          </a:p>
          <a:p>
            <a:r>
              <a:rPr lang="en-US" sz="2400" b="0" dirty="0">
                <a:latin typeface="Leelawadee UI" panose="020B0502040204020203" pitchFamily="34" charset="-34"/>
                <a:cs typeface="Leelawadee UI" panose="020B0502040204020203" pitchFamily="34" charset="-34"/>
              </a:rPr>
              <a:t>Similarly to document-level attention, the topic context vector is obtained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6962916-7795-4233-A31A-17E7067C8F28}"/>
                  </a:ext>
                </a:extLst>
              </p:cNvPr>
              <p:cNvSpPr txBox="1"/>
              <p:nvPr/>
            </p:nvSpPr>
            <p:spPr>
              <a:xfrm>
                <a:off x="1121790" y="5618778"/>
                <a:ext cx="8012783" cy="116852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𝑡𝑐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𝑠𝑜𝑓𝑡𝑚𝑎𝑥</m:t>
                          </m:r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cs typeface="Leelawadee UI" panose="020B0502040204020203" pitchFamily="34" charset="-34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  <a:cs typeface="Leelawadee UI" panose="020B0502040204020203" pitchFamily="34" charset="-34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  <a:cs typeface="Leelawadee UI" panose="020B0502040204020203" pitchFamily="34" charset="-34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p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  <m:t>𝑇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it-IT" sz="2400"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  <m:t>tanh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  <a:cs typeface="Leelawadee UI" panose="020B0502040204020203" pitchFamily="34" charset="-34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  <a:cs typeface="Leelawadee UI" panose="020B0502040204020203" pitchFamily="34" charset="-34"/>
                                            </a:rPr>
                                          </m:ctrlPr>
                                        </m:sSubPr>
                                        <m:e>
                                          <m:sSup>
                                            <m:sSupPr>
                                              <m:ctrlPr>
                                                <a:rPr lang="it-IT" sz="2400" i="1">
                                                  <a:latin typeface="Cambria Math" panose="02040503050406030204" pitchFamily="18" charset="0"/>
                                                  <a:cs typeface="Leelawadee UI" panose="020B0502040204020203" pitchFamily="34" charset="-34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sz="2400" i="1">
                                                  <a:latin typeface="Cambria Math" panose="02040503050406030204" pitchFamily="18" charset="0"/>
                                                  <a:cs typeface="Leelawadee UI" panose="020B0502040204020203" pitchFamily="34" charset="-34"/>
                                                </a:rPr>
                                                <m:t>𝑊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sz="2400" i="1">
                                                  <a:latin typeface="Cambria Math" panose="02040503050406030204" pitchFamily="18" charset="0"/>
                                                  <a:cs typeface="Leelawadee UI" panose="020B0502040204020203" pitchFamily="34" charset="-34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  <a:cs typeface="Leelawadee UI" panose="020B0502040204020203" pitchFamily="34" charset="-34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  <a:cs typeface="Leelawadee UI" panose="020B0502040204020203" pitchFamily="34" charset="-34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  <a:cs typeface="Leelawadee UI" panose="020B0502040204020203" pitchFamily="34" charset="-34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  <a:cs typeface="Leelawadee UI" panose="020B0502040204020203" pitchFamily="34" charset="-34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  <a:cs typeface="Leelawadee UI" panose="020B0502040204020203" pitchFamily="34" charset="-34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  <a:cs typeface="Leelawadee UI" panose="020B0502040204020203" pitchFamily="34" charset="-34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  <a:cs typeface="Leelawadee UI" panose="020B0502040204020203" pitchFamily="34" charset="-34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  <a:cs typeface="Leelawadee UI" panose="020B0502040204020203" pitchFamily="34" charset="-34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  <a:cs typeface="Leelawadee UI" panose="020B0502040204020203" pitchFamily="34" charset="-34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  <a:cs typeface="Leelawadee UI" panose="020B0502040204020203" pitchFamily="34" charset="-34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  <a:cs typeface="Leelawadee UI" panose="020B0502040204020203" pitchFamily="34" charset="-34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  <a:cs typeface="Leelawadee UI" panose="020B0502040204020203" pitchFamily="34" charset="-34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  <a:cs typeface="Leelawadee UI" panose="020B0502040204020203" pitchFamily="34" charset="-34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  <a:cs typeface="Leelawadee UI" panose="020B0502040204020203" pitchFamily="34" charset="-34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  <a:cs typeface="Leelawadee UI" panose="020B0502040204020203" pitchFamily="34" charset="-34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  <a:cs typeface="Leelawadee UI" panose="020B0502040204020203" pitchFamily="34" charset="-34"/>
                                            </a:rPr>
                                            <m:t>𝑎𝑡𝑡𝑛</m:t>
                                          </m:r>
                                        </m:sub>
                                        <m:sup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  <a:cs typeface="Leelawadee UI" panose="020B0502040204020203" pitchFamily="34" charset="-34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2400" dirty="0" err="1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6962916-7795-4233-A31A-17E7067C8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90" y="5618778"/>
                <a:ext cx="8012783" cy="1168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2B963FC4-64FE-46DE-8A78-F6DDE205A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864" y="1960774"/>
            <a:ext cx="6635659" cy="353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5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Encoder (full)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4A3E8A6-369D-47C6-B7CF-D173EB9E6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564" y="1504335"/>
            <a:ext cx="5225389" cy="478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6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440" y="1690687"/>
                <a:ext cx="5739076" cy="4990331"/>
              </a:xfrm>
            </p:spPr>
            <p:txBody>
              <a:bodyPr>
                <a:normAutofit/>
              </a:bodyPr>
              <a:lstStyle/>
              <a:p>
                <a:r>
                  <a:rPr lang="en-US" sz="2100" dirty="0"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In the decoder part, also constituted by LSTM, the summary is produced by merging the context vector and the topic context vector additionally.</a:t>
                </a:r>
              </a:p>
              <a:p>
                <a:r>
                  <a:rPr lang="en-US" sz="2100" dirty="0"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The final vocabulary distribution is calculated as:</a:t>
                </a:r>
              </a:p>
              <a:p>
                <a:pPr marL="0" indent="0">
                  <a:buNone/>
                </a:pPr>
                <a:endParaRPr lang="en-US" sz="2100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𝑝</m:t>
                      </m:r>
                      <m:d>
                        <m:dPr>
                          <m:ctrlPr>
                            <a:rPr lang="it-IT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</m:ctrlPr>
                            </m:sSubPr>
                            <m:e>
                              <m:r>
                                <a:rPr lang="it-IT" sz="2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it-IT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=</m:t>
                      </m:r>
                      <m:r>
                        <a:rPr lang="it-IT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𝑠𝑜𝑓𝑡𝑚𝑎𝑥</m:t>
                      </m:r>
                      <m:r>
                        <a:rPr lang="it-IT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(</m:t>
                      </m:r>
                      <m:sSub>
                        <m:sSubPr>
                          <m:ctrlPr>
                            <a:rPr lang="it-IT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sSubPr>
                        <m:e>
                          <m:r>
                            <a:rPr lang="it-IT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𝑊</m:t>
                          </m:r>
                        </m:e>
                        <m:sub>
                          <m:r>
                            <a:rPr lang="it-IT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</m:ctrlPr>
                            </m:sSubPr>
                            <m:e>
                              <m:r>
                                <a:rPr lang="it-IT" sz="2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𝑡</m:t>
                              </m:r>
                              <m:r>
                                <a:rPr lang="it-IT" sz="2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−1</m:t>
                              </m:r>
                            </m:sub>
                          </m:sSub>
                          <m:r>
                            <a:rPr lang="it-IT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 ;</m:t>
                          </m:r>
                          <m:sSub>
                            <m:sSubPr>
                              <m:ctrlPr>
                                <a:rPr lang="it-IT" sz="2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</m:ctrlPr>
                            </m:sSubPr>
                            <m:e>
                              <m:r>
                                <a:rPr lang="it-IT" sz="2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2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𝑡</m:t>
                              </m:r>
                              <m:r>
                                <a:rPr lang="it-IT" sz="2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−1</m:t>
                              </m:r>
                            </m:sub>
                          </m:sSub>
                          <m:r>
                            <a:rPr lang="it-IT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 ;</m:t>
                          </m:r>
                          <m:sSub>
                            <m:sSubPr>
                              <m:ctrlPr>
                                <a:rPr lang="it-IT" sz="2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</m:ctrlPr>
                            </m:sSubPr>
                            <m:e>
                              <m:r>
                                <a:rPr lang="it-IT" sz="2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sz="2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 ;</m:t>
                          </m:r>
                          <m:r>
                            <a:rPr lang="it-IT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𝑡</m:t>
                          </m:r>
                          <m:sSub>
                            <m:sSubPr>
                              <m:ctrlPr>
                                <a:rPr lang="it-IT" sz="2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</m:ctrlPr>
                            </m:sSubPr>
                            <m:e>
                              <m:r>
                                <a:rPr lang="it-IT" sz="2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sz="2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it-IT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+</m:t>
                      </m:r>
                      <m:sSub>
                        <m:sSubPr>
                          <m:ctrlPr>
                            <a:rPr lang="it-IT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sSubPr>
                        <m:e>
                          <m:r>
                            <a:rPr lang="it-IT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𝑏</m:t>
                          </m:r>
                        </m:e>
                        <m:sub>
                          <m:r>
                            <a:rPr lang="it-IT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𝑝</m:t>
                          </m:r>
                        </m:sub>
                      </m:sSub>
                      <m:r>
                        <a:rPr lang="it-IT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)</m:t>
                      </m:r>
                    </m:oMath>
                  </m:oMathPara>
                </a14:m>
                <a:endParaRPr lang="en-US" sz="2100" b="0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endParaRPr>
              </a:p>
              <a:p>
                <a:pPr marL="0" indent="0">
                  <a:buNone/>
                </a:pPr>
                <a:r>
                  <a:rPr lang="en-US" sz="21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1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1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𝑦</m:t>
                        </m:r>
                      </m:e>
                      <m:sub>
                        <m:r>
                          <a:rPr lang="it-IT" sz="21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𝑡</m:t>
                        </m:r>
                        <m:r>
                          <a:rPr lang="it-IT" sz="21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100" b="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is the embedding of the target word,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1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1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𝑠</m:t>
                        </m:r>
                      </m:e>
                      <m:sub>
                        <m:r>
                          <a:rPr lang="it-IT" sz="21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𝑡</m:t>
                        </m:r>
                        <m:r>
                          <a:rPr lang="it-IT" sz="21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100" b="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denotes the last decoder state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1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1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𝑊</m:t>
                        </m:r>
                      </m:e>
                      <m:sub>
                        <m:r>
                          <a:rPr lang="it-IT" sz="21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𝑝</m:t>
                        </m:r>
                      </m:sub>
                    </m:sSub>
                    <m:r>
                      <a:rPr lang="it-IT" sz="21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, </m:t>
                    </m:r>
                    <m:sSub>
                      <m:sSubPr>
                        <m:ctrlPr>
                          <a:rPr lang="it-IT" sz="21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1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𝑏</m:t>
                        </m:r>
                      </m:e>
                      <m:sub>
                        <m:r>
                          <a:rPr lang="it-IT" sz="21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100" b="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represent the weights and bias for the linear transformation.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440" y="1690687"/>
                <a:ext cx="5739076" cy="4990331"/>
              </a:xfrm>
              <a:blipFill>
                <a:blip r:embed="rId3"/>
                <a:stretch>
                  <a:fillRect l="-1274" t="-1465" r="-19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4D2B019-5161-4CDB-9536-86C228784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516" y="2508917"/>
            <a:ext cx="5481484" cy="265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1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VHTM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CF8F192-6230-4FA8-A67E-3FA63318F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1063807" cy="467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6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440" y="1690687"/>
                <a:ext cx="10515600" cy="499033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600" dirty="0"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The parameters in both topic inference block and the recurrent deterministic encoder-decoder are optimized in an end-to-end manner.</a:t>
                </a:r>
              </a:p>
              <a:p>
                <a:r>
                  <a:rPr lang="en-US" sz="2600" dirty="0"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The loss function consists of two terms: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600" dirty="0"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the negative loglikelihood of the generated summaries (in a “teacher forcing” manner: the maximum likelihood loss at each decoding step is minimized);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600" dirty="0"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the regularization loss (sum of topic losses; the likelihood terms of each topic is merged with the summary’s one);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ℒ</m:t>
                      </m:r>
                      <m:r>
                        <a:rPr lang="it-IT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naryPr>
                        <m:sub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𝑖</m:t>
                          </m:r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</m:ctrlPr>
                            </m:sSupPr>
                            <m:e>
                              <m: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func>
                            <m:funcPr>
                              <m:ctrlP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𝑝</m:t>
                              </m:r>
                              <m:d>
                                <m:dPr>
                                  <m:endChr m:val="|"/>
                                  <m:ctrlPr>
                                    <a:rPr lang="it-IT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it-IT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Leelawadee UI" panose="020B0502040204020203" pitchFamily="34" charset="-34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Leelawadee UI" panose="020B0502040204020203" pitchFamily="34" charset="-34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Leelawadee UI" panose="020B0502040204020203" pitchFamily="34" charset="-34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it-IT" sz="2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Leelawadee UI" panose="020B0502040204020203" pitchFamily="34" charset="-34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sSubSup>
                                <m:sSubSupPr>
                                  <m:ctrlPr>
                                    <a:rPr lang="it-IT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,…, </m:t>
                              </m:r>
                              <m:sSubSup>
                                <m:sSubSupPr>
                                  <m:ctrlPr>
                                    <a:rPr lang="it-IT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  <m:t>𝑡</m:t>
                                  </m:r>
                                  <m:r>
                                    <a:rPr lang="it-IT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it-IT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, </m:t>
                              </m:r>
                              <m: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𝑋</m:t>
                              </m:r>
                              <m: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it-IT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naryPr>
                        <m:sub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𝑖</m:t>
                          </m:r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=1</m:t>
                          </m:r>
                        </m:sub>
                        <m:sup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𝑚</m:t>
                          </m:r>
                        </m:sup>
                        <m:e>
                          <m:r>
                            <a:rPr lang="it-IT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𝕂𝕃</m:t>
                          </m:r>
                          <m:r>
                            <a:rPr lang="it-IT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(</m:t>
                          </m:r>
                          <m:r>
                            <a:rPr lang="it-IT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𝑞</m:t>
                          </m:r>
                          <m:r>
                            <a:rPr lang="it-IT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|</m:t>
                          </m:r>
                          <m:sSub>
                            <m:sSubPr>
                              <m:ctrlPr>
                                <a:rPr lang="it-IT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</m:ctrlPr>
                            </m:sSubPr>
                            <m:e>
                              <m:r>
                                <a:rPr lang="it-IT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)||</m:t>
                          </m:r>
                          <m:r>
                            <a:rPr lang="it-IT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𝑝</m:t>
                          </m:r>
                          <m:d>
                            <m:dPr>
                              <m:ctrlPr>
                                <a:rPr lang="it-IT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it-IT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Leelawadee UI" panose="020B0502040204020203" pitchFamily="34" charset="-34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2600" b="0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w</a:t>
                </a:r>
                <a:r>
                  <a:rPr lang="en-US" sz="2600" b="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𝑋</m:t>
                    </m:r>
                  </m:oMath>
                </a14:m>
                <a:r>
                  <a:rPr lang="en-US" sz="2600" b="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is an input sequence and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{</m:t>
                    </m:r>
                    <m:sSubSup>
                      <m:sSubSupPr>
                        <m:ctrlPr>
                          <a:rPr lang="en-US" sz="26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SupPr>
                      <m:e>
                        <m:r>
                          <a:rPr lang="en-US" sz="26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𝑦</m:t>
                        </m:r>
                      </m:e>
                      <m:sub>
                        <m:r>
                          <a:rPr lang="en-US" sz="26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1</m:t>
                        </m:r>
                      </m:sub>
                      <m:sup>
                        <m:r>
                          <a:rPr lang="en-US" sz="26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∗</m:t>
                        </m:r>
                      </m:sup>
                    </m:sSubSup>
                    <m:r>
                      <a:rPr lang="en-US" sz="26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,…,</m:t>
                    </m:r>
                    <m:sSubSup>
                      <m:sSubSupPr>
                        <m:ctrlPr>
                          <a:rPr lang="en-US" sz="26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SupPr>
                      <m:e>
                        <m:r>
                          <a:rPr lang="en-US" sz="26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𝑦</m:t>
                        </m:r>
                      </m:e>
                      <m:sub>
                        <m:r>
                          <a:rPr lang="en-US" sz="26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𝑛</m:t>
                        </m:r>
                      </m:sub>
                      <m:sup>
                        <m:r>
                          <a:rPr lang="en-US" sz="2600" b="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∗</m:t>
                        </m:r>
                      </m:sup>
                    </m:sSubSup>
                    <m:r>
                      <a:rPr lang="en-US" sz="2600" b="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} </m:t>
                    </m:r>
                  </m:oMath>
                </a14:m>
                <a:r>
                  <a:rPr lang="en-US" sz="2600" b="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is the corresponding ground-truth output sequence.</a:t>
                </a:r>
              </a:p>
              <a:p>
                <a:pPr marL="0" indent="0">
                  <a:buNone/>
                </a:pPr>
                <a:endParaRPr lang="it-IT" sz="3000" b="0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endParaRP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440" y="1690687"/>
                <a:ext cx="10515600" cy="4990331"/>
              </a:xfrm>
              <a:blipFill>
                <a:blip r:embed="rId3"/>
                <a:stretch>
                  <a:fillRect l="-870" t="-1587" r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60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Dataset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4929739" cy="4351338"/>
          </a:xfrm>
        </p:spPr>
        <p:txBody>
          <a:bodyPr>
            <a:normAutofit fontScale="92500"/>
          </a:bodyPr>
          <a:lstStyle/>
          <a:p>
            <a:r>
              <a:rPr lang="en-US" sz="2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The Dataset used for training and testing the model is the CNN/Daily Mail (a version which doesn’t require pre-processing).</a:t>
            </a:r>
          </a:p>
          <a:p>
            <a:r>
              <a:rPr lang="en-US" sz="2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It comprises online news documents (761 tokens on average) paired with multi-sequence summaries (46 tokens on average).</a:t>
            </a:r>
          </a:p>
          <a:p>
            <a:r>
              <a:rPr lang="en-US" sz="2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It contains 287.226 training pairs, 13.368 validation pairs, 11.490 test pairs.</a:t>
            </a:r>
          </a:p>
          <a:p>
            <a:endParaRPr lang="en-US" sz="2600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3F3A040-4629-4560-A36C-E7D39EB7E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9753"/>
            <a:ext cx="4967591" cy="537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06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Experimental</a:t>
            </a:r>
            <a:r>
              <a:rPr lang="it-IT" sz="4400" dirty="0"/>
              <a:t> setting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44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The topic number K is set to 50.</a:t>
                </a:r>
              </a:p>
              <a:p>
                <a:r>
                  <a:rPr lang="en-US" sz="24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The dimension of topic representation is set to 20.000.</a:t>
                </a:r>
              </a:p>
              <a:p>
                <a:r>
                  <a:rPr lang="en-US" sz="24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Both topic embedding and topic attention share the same topic-related parameters.</a:t>
                </a:r>
              </a:p>
              <a:p>
                <a:r>
                  <a:rPr lang="en-US" sz="24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The dimension of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𝑓</m:t>
                    </m:r>
                    <m:d>
                      <m:dPr>
                        <m:ctrlPr>
                          <a:rPr lang="it-IT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dPr>
                      <m:e>
                        <m:r>
                          <a:rPr lang="it-IT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, which represent a three-layer feed-forward neural network, is set equal to the topic dimension.</a:t>
                </a:r>
              </a:p>
              <a:p>
                <a:r>
                  <a:rPr lang="en-US" sz="24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The paragraph number is set to 3 for the topic attention mechanism of VHTM.</a:t>
                </a:r>
              </a:p>
              <a:p>
                <a:r>
                  <a:rPr lang="en-US" sz="24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Given that the dimension of the word dense vector obtained from BERT is 768, the same dimension is set for the topic representation of each document (for better fusion).</a:t>
                </a:r>
              </a:p>
              <a:p>
                <a:endParaRPr lang="en-US" sz="2600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endParaRP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440" y="1690688"/>
                <a:ext cx="10515600" cy="4351338"/>
              </a:xfrm>
              <a:blipFill>
                <a:blip r:embed="rId3"/>
                <a:stretch>
                  <a:fillRect l="-754" t="-1821" b="-32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175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Evaluation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The metric system used is ROUGE (Recall-Oriented Understudy for</a:t>
            </a:r>
          </a:p>
          <a:p>
            <a:pPr marL="0" indent="0">
              <a:buNone/>
            </a:pPr>
            <a:r>
              <a:rPr lang="en-US" sz="24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Gisting</a:t>
            </a:r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Evaluation).</a:t>
            </a:r>
          </a:p>
          <a:p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It calculates the overlaps between peer and model summaries in different ways.</a:t>
            </a:r>
          </a:p>
          <a:p>
            <a:r>
              <a:rPr lang="en-US" sz="24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In particular, three different metric were applied here: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 ROUGE-1, to evaluate the overlapping of one word (% of matching word per sequence);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 ROUGE-2, to evaluate the overlapping of bi-grams (% of matching subsequences of </a:t>
            </a:r>
            <a:r>
              <a:rPr lang="it-IT" dirty="0">
                <a:latin typeface="Leelawadee UI" panose="020B0502040204020203" pitchFamily="34" charset="-34"/>
                <a:cs typeface="Leelawadee UI" panose="020B0502040204020203" pitchFamily="34" charset="-34"/>
              </a:rPr>
              <a:t>2 words per </a:t>
            </a:r>
            <a:r>
              <a:rPr lang="it-IT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sequence</a:t>
            </a:r>
            <a:r>
              <a:rPr lang="it-IT" dirty="0">
                <a:latin typeface="Leelawadee UI" panose="020B0502040204020203" pitchFamily="34" charset="-34"/>
                <a:cs typeface="Leelawadee UI" panose="020B0502040204020203" pitchFamily="34" charset="-34"/>
              </a:rPr>
              <a:t>)</a:t>
            </a: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 ROUGE-L F-score, to evaluate the length of the longest common subsequence.</a:t>
            </a:r>
          </a:p>
          <a:p>
            <a:endParaRPr lang="en-US" sz="2600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903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Automatic</a:t>
            </a:r>
            <a:r>
              <a:rPr lang="it-IT" sz="4400" dirty="0"/>
              <a:t> text </a:t>
            </a:r>
            <a:r>
              <a:rPr lang="it-IT" sz="4400" dirty="0" err="1"/>
              <a:t>summarization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>
                <a:latin typeface="Montserrat" panose="00000500000000000000"/>
                <a:cs typeface="Leelawadee UI" panose="020B0502040204020203" pitchFamily="34" charset="-34"/>
              </a:rPr>
              <a:t>Automatic text summarization distills information from long texts into a shorter ones for convenient understanding.</a:t>
            </a:r>
            <a:endParaRPr lang="en-US" sz="2600" dirty="0">
              <a:latin typeface="Montserrat" panose="00000500000000000000"/>
            </a:endParaRPr>
          </a:p>
          <a:p>
            <a:r>
              <a:rPr lang="en-US" sz="2600" dirty="0"/>
              <a:t>It has provided great benefits for many natural language processing tasks, such as text classification, information retrieval and question answering.</a:t>
            </a:r>
          </a:p>
          <a:p>
            <a:r>
              <a:rPr lang="en-US" sz="2600" dirty="0"/>
              <a:t>Summarization approaches in the literature can be roughly categorized into three groups:</a:t>
            </a:r>
          </a:p>
          <a:p>
            <a:pPr lvl="1"/>
            <a:r>
              <a:rPr lang="en-US" sz="2600" i="1" dirty="0"/>
              <a:t>extractive-based models</a:t>
            </a:r>
            <a:r>
              <a:rPr lang="en-US" sz="2600" dirty="0"/>
              <a:t>, where summarization is seen as the extraction of key sentences and objects without modification;</a:t>
            </a:r>
          </a:p>
          <a:p>
            <a:pPr lvl="1"/>
            <a:r>
              <a:rPr lang="en-US" sz="2600" i="1" dirty="0"/>
              <a:t>abstractive-based models</a:t>
            </a:r>
            <a:r>
              <a:rPr lang="en-US" sz="2600" dirty="0"/>
              <a:t>, which paraphrase the content-related sentences verbatim after comprehending the original document;</a:t>
            </a:r>
          </a:p>
          <a:p>
            <a:pPr lvl="1"/>
            <a:r>
              <a:rPr lang="en-US" sz="2600" i="1" dirty="0"/>
              <a:t>unified models</a:t>
            </a:r>
            <a:r>
              <a:rPr lang="en-US" sz="2600" dirty="0"/>
              <a:t>, which combines the two mentioned approaches by utilizing the respective strengths. That is, they can copy words from original documents and generate novel words simultaneously.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15332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Hyperparameters</a:t>
            </a:r>
            <a:r>
              <a:rPr lang="it-IT" sz="4400" dirty="0"/>
              <a:t> tuning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E21B5E2-8B6A-4531-A3FF-3C2B6750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41ED54C-8E57-4E1B-B1C1-3B4DF8D1E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86" y="1690688"/>
            <a:ext cx="5553801" cy="242721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517218F-6BA8-4B29-97ED-811B9EFDD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099" y="4571715"/>
            <a:ext cx="5209173" cy="1976873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C508E29E-75AA-4127-914D-A8F6883B3791}"/>
              </a:ext>
            </a:extLst>
          </p:cNvPr>
          <p:cNvSpPr/>
          <p:nvPr/>
        </p:nvSpPr>
        <p:spPr>
          <a:xfrm>
            <a:off x="3874416" y="2503400"/>
            <a:ext cx="584462" cy="433633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75743A8-FBA8-45C4-87DA-3797B8683C52}"/>
              </a:ext>
            </a:extLst>
          </p:cNvPr>
          <p:cNvSpPr/>
          <p:nvPr/>
        </p:nvSpPr>
        <p:spPr>
          <a:xfrm>
            <a:off x="3941976" y="5358306"/>
            <a:ext cx="516902" cy="403689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528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State of the Art (</a:t>
            </a:r>
            <a:r>
              <a:rPr lang="it-IT" sz="4400" dirty="0" err="1"/>
              <a:t>selected</a:t>
            </a:r>
            <a:r>
              <a:rPr lang="it-IT" sz="4400" dirty="0"/>
              <a:t>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62162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Words-lvt2k-temp-att (</a:t>
            </a:r>
            <a:r>
              <a:rPr lang="en-US" sz="20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Nallapati</a:t>
            </a:r>
            <a:r>
              <a:rPr 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et al. 2016)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It models abstractive text summarization using an attentional encoder-decoder recurrent neural network (baseline for most others).</a:t>
            </a:r>
          </a:p>
          <a:p>
            <a:r>
              <a:rPr 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ConvS2S + fixed control (Fan, </a:t>
            </a:r>
            <a:r>
              <a:rPr lang="en-US" sz="20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Grangier</a:t>
            </a:r>
            <a:r>
              <a:rPr 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, and </a:t>
            </a:r>
            <a:r>
              <a:rPr lang="en-US" sz="20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Auli</a:t>
            </a:r>
            <a:r>
              <a:rPr 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2017)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It introduces a controlled summarization model (constant value for length and source-style).</a:t>
            </a:r>
          </a:p>
          <a:p>
            <a:r>
              <a:rPr lang="en-US" sz="20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Pg</a:t>
            </a:r>
            <a:r>
              <a:rPr 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+ </a:t>
            </a:r>
            <a:r>
              <a:rPr lang="en-US" sz="20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cov</a:t>
            </a:r>
            <a:r>
              <a:rPr 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(See, Liu, and Manning 2017)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It proposes a hybrid pointer-generator network to deal with Out-Of-Vocabulary words problem and designs coverage mechanism to avoid words repetition.</a:t>
            </a:r>
          </a:p>
          <a:p>
            <a:r>
              <a:rPr lang="en-US" sz="20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Pg</a:t>
            </a:r>
            <a:r>
              <a:rPr 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+ EG + QG (Guo, </a:t>
            </a:r>
            <a:r>
              <a:rPr lang="en-US" sz="20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Pasunuru</a:t>
            </a:r>
            <a:r>
              <a:rPr 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, and Bansal 2018)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It applies multi-task learning with the auxiliary tasks of question generation and entailment generation, leading to salient questioning-worthy details and ability of rewriting.</a:t>
            </a:r>
          </a:p>
          <a:p>
            <a:r>
              <a:rPr lang="en-US" sz="20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Pg</a:t>
            </a:r>
            <a:r>
              <a:rPr 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+ GAN (Liu et al. 2018)</a:t>
            </a:r>
          </a:p>
          <a:p>
            <a:r>
              <a:rPr lang="en-US" sz="20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Pg</a:t>
            </a:r>
            <a:r>
              <a:rPr 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+ </a:t>
            </a:r>
            <a:r>
              <a:rPr lang="en-US" sz="20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cbdec</a:t>
            </a:r>
            <a:r>
              <a:rPr lang="en-US" sz="20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(Jiang and Bansal 2018)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It adds an additional “closed book” decoder, forcing the encoder to be more selective in the information encoded in its memory state.</a:t>
            </a:r>
          </a:p>
          <a:p>
            <a:endParaRPr lang="en-US" sz="2000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7630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Results</a:t>
            </a:r>
            <a:r>
              <a:rPr lang="it-IT" sz="4400" dirty="0"/>
              <a:t>*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DC9CB9B-60EF-44F2-B3BF-D26493DB7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5163" y="1414917"/>
            <a:ext cx="7121010" cy="3801271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2CF250F-C6E4-46BB-827F-F07B5BD6BB5A}"/>
              </a:ext>
            </a:extLst>
          </p:cNvPr>
          <p:cNvSpPr txBox="1"/>
          <p:nvPr/>
        </p:nvSpPr>
        <p:spPr>
          <a:xfrm>
            <a:off x="1248229" y="5399314"/>
            <a:ext cx="9114971" cy="86666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l"/>
            <a:endParaRPr lang="it-IT" dirty="0" err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D3E1BB-1E62-4B3A-BF71-9A927BBD3845}"/>
              </a:ext>
            </a:extLst>
          </p:cNvPr>
          <p:cNvSpPr txBox="1"/>
          <p:nvPr/>
        </p:nvSpPr>
        <p:spPr>
          <a:xfrm>
            <a:off x="1378857" y="5626831"/>
            <a:ext cx="94342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*The current state-of-the art model is a hierarchical attention transformer (HAT-BART) characterized by a sequence-level attention mechanism, which obtains the following ROUGE scores, respectively: 44.48; 21.31; 41.52 (Rohde, Wu and Liu 2021)</a:t>
            </a:r>
          </a:p>
        </p:txBody>
      </p:sp>
    </p:spTree>
    <p:extLst>
      <p:ext uri="{BB962C8B-B14F-4D97-AF65-F5344CB8AC3E}">
        <p14:creationId xmlns:p14="http://schemas.microsoft.com/office/powerpoint/2010/main" val="1300966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Ablation</a:t>
            </a:r>
            <a:r>
              <a:rPr lang="it-IT" sz="4400" dirty="0"/>
              <a:t> study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4084908"/>
            <a:ext cx="10756103" cy="2407967"/>
          </a:xfrm>
        </p:spPr>
        <p:txBody>
          <a:bodyPr>
            <a:noAutofit/>
          </a:bodyPr>
          <a:lstStyle/>
          <a:p>
            <a:r>
              <a:rPr lang="en-US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The baseline is a sequence-to-sequence model accompanied with traditional attention mechanism. In the first block it is tested with pre-trained word dense embedding from Google (BG) and BERT extension (BB).</a:t>
            </a:r>
          </a:p>
          <a:p>
            <a:r>
              <a:rPr lang="en-US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Then the model are equipped with the hierarchical topic-aware mechanism, namely topic embedding (</a:t>
            </a:r>
            <a:r>
              <a:rPr lang="en-US" sz="22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BB+topic_emb</a:t>
            </a:r>
            <a:r>
              <a:rPr lang="en-US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) and topic attention (</a:t>
            </a:r>
            <a:r>
              <a:rPr lang="en-US" sz="22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BB+topic_attn</a:t>
            </a:r>
            <a:r>
              <a:rPr lang="en-US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) separately. Their mixture (</a:t>
            </a:r>
            <a:r>
              <a:rPr lang="en-US" sz="22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BB+topic_emb&amp;attn</a:t>
            </a:r>
            <a:r>
              <a:rPr lang="en-US" sz="22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) retains the higher ROUGE scores.</a:t>
            </a:r>
          </a:p>
          <a:p>
            <a:endParaRPr lang="en-US" sz="2600" dirty="0">
              <a:solidFill>
                <a:schemeClr val="tx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CED8BB7-69C7-49D7-904B-7ED212AB8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489" y="1690688"/>
            <a:ext cx="6569443" cy="217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28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Conclusion</a:t>
            </a:r>
            <a:r>
              <a:rPr lang="it-IT" sz="4400" dirty="0"/>
              <a:t> (1)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E21B5E2-8B6A-4531-A3FF-3C2B6750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variational hierarchical topic-aware model tackles the task of summarizing long texts by simultaneously extracting and summarizing topic information with a variational encoder-decoder framework as well as combining the hierarchical topic contents via embedding and paragraph attention.</a:t>
            </a:r>
          </a:p>
        </p:txBody>
      </p:sp>
    </p:spTree>
    <p:extLst>
      <p:ext uri="{BB962C8B-B14F-4D97-AF65-F5344CB8AC3E}">
        <p14:creationId xmlns:p14="http://schemas.microsoft.com/office/powerpoint/2010/main" val="70087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Conclusion</a:t>
            </a:r>
            <a:r>
              <a:rPr lang="it-IT" sz="4400" dirty="0"/>
              <a:t> (2)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E21B5E2-8B6A-4531-A3FF-3C2B6750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embedding is beneficial for </a:t>
            </a:r>
            <a:r>
              <a:rPr lang="en-US" dirty="0" err="1"/>
              <a:t>uni</a:t>
            </a:r>
            <a:r>
              <a:rPr lang="en-US" dirty="0"/>
              <a:t>-gram generation, even if achieves only slight improvements </a:t>
            </a:r>
            <a:r>
              <a:rPr lang="en-US" dirty="0" err="1"/>
              <a:t>w.r.t.</a:t>
            </a:r>
            <a:r>
              <a:rPr lang="en-US" dirty="0"/>
              <a:t> the state of the art. Authors speculate that current language models have already captured significant semantic information for </a:t>
            </a:r>
            <a:r>
              <a:rPr lang="en-US" dirty="0" err="1"/>
              <a:t>uni</a:t>
            </a:r>
            <a:r>
              <a:rPr lang="en-US" dirty="0"/>
              <a:t>-grams.</a:t>
            </a:r>
          </a:p>
          <a:p>
            <a:r>
              <a:rPr lang="en-US" dirty="0"/>
              <a:t>Instead bi-grams, in particular, can benefit from assistance given by topic materials. A possible way of obtaining more n-gram matchings is indeed by using topic attention on paragraphs, which we have seen significantly improve the performance under all ROUGE metrics.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01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Topic</a:t>
            </a:r>
            <a:r>
              <a:rPr lang="it-IT" sz="4400" dirty="0"/>
              <a:t> </a:t>
            </a:r>
            <a:r>
              <a:rPr lang="it-IT" sz="4400" dirty="0" err="1"/>
              <a:t>awareness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latin typeface="Montserrat" panose="00000500000000000000"/>
                <a:cs typeface="Leelawadee UI" panose="020B0502040204020203" pitchFamily="34" charset="-34"/>
              </a:rPr>
              <a:t>A significant drawback of the aforementioned studies is the ignorance of topic information, which is deemed as the most important signature of documents.</a:t>
            </a:r>
          </a:p>
          <a:p>
            <a:pPr algn="l"/>
            <a:r>
              <a:rPr lang="en-US" sz="2600" dirty="0">
                <a:latin typeface="Montserrat" panose="00000500000000000000"/>
                <a:cs typeface="Leelawadee UI" panose="020B0502040204020203" pitchFamily="34" charset="-34"/>
              </a:rPr>
              <a:t>Topic-aware models are introduced to tackle these limitations: topics serve as guidance to help generating abundant topic-related words and maintain the original ideas of documents.</a:t>
            </a:r>
          </a:p>
          <a:p>
            <a:pPr algn="l"/>
            <a:r>
              <a:rPr lang="en-US" sz="2600" dirty="0">
                <a:latin typeface="Montserrat" panose="00000500000000000000"/>
                <a:cs typeface="Leelawadee UI" panose="020B0502040204020203" pitchFamily="34" charset="-34"/>
              </a:rPr>
              <a:t>Most existing deep learning-based summarization works are assisted by an external topic model, e.g. Latent Dirichlet Allocation.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451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Weaknesses</a:t>
            </a:r>
            <a:r>
              <a:rPr lang="it-IT" sz="4400" dirty="0"/>
              <a:t> of </a:t>
            </a:r>
            <a:r>
              <a:rPr lang="it-IT" sz="4400" dirty="0" err="1"/>
              <a:t>external</a:t>
            </a:r>
            <a:r>
              <a:rPr lang="it-IT" sz="4400" dirty="0"/>
              <a:t> </a:t>
            </a:r>
            <a:r>
              <a:rPr lang="it-IT" sz="4400" dirty="0" err="1"/>
              <a:t>topic</a:t>
            </a:r>
            <a:r>
              <a:rPr lang="it-IT" sz="4400" dirty="0"/>
              <a:t> models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sz="2600" dirty="0">
                <a:latin typeface="Montserrat" panose="00000500000000000000"/>
                <a:cs typeface="Leelawadee UI" panose="020B0502040204020203" pitchFamily="34" charset="-34"/>
              </a:rPr>
              <a:t>Summarization is done based on externally generated topics, which may neither characterize the flavor of the text nor satisfy the requirement of the task.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Montserrat" panose="00000500000000000000"/>
                <a:cs typeface="Leelawadee UI" panose="020B0502040204020203" pitchFamily="34" charset="-34"/>
              </a:rPr>
              <a:t> LDA is performed under the assumption that topics are drawn from multinomial distributions across the text: this does not hold for all text fetched from different domains; moreover, it extracts all latent topics, not only the most informative ones.</a:t>
            </a:r>
          </a:p>
          <a:p>
            <a:pPr algn="l"/>
            <a:r>
              <a:rPr lang="en-US" sz="2600" dirty="0">
                <a:latin typeface="Montserrat" panose="00000500000000000000"/>
                <a:cs typeface="Leelawadee UI" panose="020B0502040204020203" pitchFamily="34" charset="-34"/>
              </a:rPr>
              <a:t>An established belief in summarization is that different paragraphs typically possess distinct levels of importance: using these models pre-trained topics are instead fetched at document level, excluding sub-topics hidden in paragraphs. 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678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Proposed</a:t>
            </a:r>
            <a:r>
              <a:rPr lang="it-IT" sz="4400" dirty="0"/>
              <a:t> </a:t>
            </a:r>
            <a:r>
              <a:rPr lang="it-IT" sz="4400" dirty="0" err="1"/>
              <a:t>approach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dirty="0">
                <a:latin typeface="Montserrat" panose="00000500000000000000"/>
                <a:cs typeface="Leelawadee UI" panose="020B0502040204020203" pitchFamily="34" charset="-34"/>
              </a:rPr>
              <a:t>The authors introduced a deep learning model equipped with a VHTM, which stands for: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Montserrat" panose="00000500000000000000"/>
                <a:cs typeface="Leelawadee UI" panose="020B0502040204020203" pitchFamily="34" charset="-34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Montserrat" panose="00000500000000000000"/>
                <a:cs typeface="Leelawadee UI" panose="020B0502040204020203" pitchFamily="34" charset="-34"/>
              </a:rPr>
              <a:t>V</a:t>
            </a:r>
            <a:r>
              <a:rPr lang="en-US" sz="2600" dirty="0">
                <a:latin typeface="Montserrat" panose="00000500000000000000"/>
                <a:cs typeface="Leelawadee UI" panose="020B0502040204020203" pitchFamily="34" charset="-34"/>
              </a:rPr>
              <a:t>ariational: it is based on a variational encoder-decoder framework;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Montserrat" panose="00000500000000000000"/>
                <a:cs typeface="Leelawadee UI" panose="020B0502040204020203" pitchFamily="34" charset="-34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Montserrat" panose="00000500000000000000"/>
                <a:cs typeface="Leelawadee UI" panose="020B0502040204020203" pitchFamily="34" charset="-34"/>
              </a:rPr>
              <a:t>H</a:t>
            </a:r>
            <a:r>
              <a:rPr lang="en-US" sz="2600" dirty="0">
                <a:latin typeface="Montserrat" panose="00000500000000000000"/>
                <a:cs typeface="Leelawadee UI" panose="020B0502040204020203" pitchFamily="34" charset="-34"/>
              </a:rPr>
              <a:t>ierarchical: paragraph-level and document-level topics are induced to capture local and global semantic and syntactic information of a document;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>
                <a:latin typeface="Montserrat" panose="00000500000000000000"/>
                <a:cs typeface="Leelawadee UI" panose="020B0502040204020203" pitchFamily="34" charset="-34"/>
              </a:rPr>
              <a:t> </a:t>
            </a:r>
            <a:r>
              <a:rPr lang="en-US" sz="2600" dirty="0">
                <a:solidFill>
                  <a:srgbClr val="0070C0"/>
                </a:solidFill>
                <a:latin typeface="Montserrat" panose="00000500000000000000"/>
                <a:cs typeface="Leelawadee UI" panose="020B0502040204020203" pitchFamily="34" charset="-34"/>
              </a:rPr>
              <a:t>T</a:t>
            </a:r>
            <a:r>
              <a:rPr lang="en-US" sz="2600" dirty="0">
                <a:latin typeface="Montserrat" panose="00000500000000000000"/>
                <a:cs typeface="Leelawadee UI" panose="020B0502040204020203" pitchFamily="34" charset="-34"/>
              </a:rPr>
              <a:t>opic-aware: the topic inference model and the summarization model are trained end-to-end (it does not resort to an external topic model).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Montserrat" panose="00000500000000000000"/>
                <a:cs typeface="Leelawadee UI" panose="020B0502040204020203" pitchFamily="34" charset="-34"/>
              </a:rPr>
              <a:t>M</a:t>
            </a:r>
            <a:r>
              <a:rPr lang="en-US" sz="2600" dirty="0">
                <a:latin typeface="Montserrat" panose="00000500000000000000"/>
                <a:cs typeface="Leelawadee UI" panose="020B0502040204020203" pitchFamily="34" charset="-34"/>
              </a:rPr>
              <a:t>echanism.</a:t>
            </a:r>
          </a:p>
          <a:p>
            <a:r>
              <a:rPr lang="en-US" sz="2600" dirty="0">
                <a:latin typeface="Montserrat" panose="00000500000000000000"/>
                <a:cs typeface="Leelawadee UI" panose="020B0502040204020203" pitchFamily="34" charset="-34"/>
              </a:rPr>
              <a:t>It’s the first attempt to jointly accomplish summarization with topic inference via variational encoder-decoder and merge topics into multi-grained levels through topic embedding and attention.</a:t>
            </a:r>
          </a:p>
          <a:p>
            <a:pPr marL="0" indent="0">
              <a:buNone/>
            </a:pPr>
            <a:endParaRPr lang="en-US" sz="2600" dirty="0">
              <a:latin typeface="Montserrat" panose="00000500000000000000"/>
              <a:cs typeface="Leelawadee UI" panose="020B0502040204020203" pitchFamily="34" charset="-34"/>
            </a:endParaRPr>
          </a:p>
          <a:p>
            <a:endParaRPr lang="en-US" sz="26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372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Topic embedding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440" y="1690687"/>
                <a:ext cx="4898418" cy="4990331"/>
              </a:xfrm>
            </p:spPr>
            <p:txBody>
              <a:bodyPr>
                <a:normAutofit/>
              </a:bodyPr>
              <a:lstStyle/>
              <a:p>
                <a:r>
                  <a:rPr lang="it-IT" sz="20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Given a </a:t>
                </a:r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document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with a sequence </a:t>
                </a:r>
                <a:r>
                  <a:rPr lang="it-IT" sz="20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of words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𝑋</m:t>
                    </m:r>
                    <m:r>
                      <a:rPr lang="it-IT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=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(</m:t>
                        </m:r>
                        <m: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1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, 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,…, 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𝑛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, the topic embedding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𝑡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𝑒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of each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is formulated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𝑡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𝑒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𝑖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𝜑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it-IT" sz="2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𝑀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𝑡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+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𝜔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where: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 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𝜔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𝑖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∈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ℝ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define the word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𝑥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, acquired by using an extension of the pre-trained BERT model;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 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𝑟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𝑑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∈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ℝ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it-IT" sz="2000" b="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</a:t>
                </a:r>
                <a:r>
                  <a:rPr lang="en-US" sz="2000" b="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is a BERT representation of the entire document, given by the average of all included words. </a:t>
                </a:r>
                <a:endParaRPr lang="en-US" sz="2000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endParaRP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440" y="1690687"/>
                <a:ext cx="4898418" cy="4990331"/>
              </a:xfrm>
              <a:blipFill>
                <a:blip r:embed="rId3"/>
                <a:stretch>
                  <a:fillRect l="-1244" t="-1099" r="-24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87DF0A98-937F-4FE3-B9FF-0D5349B10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144" y="2042262"/>
            <a:ext cx="5555824" cy="232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0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Topic embedding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440" y="1690687"/>
                <a:ext cx="4898418" cy="4990331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000" dirty="0">
                    <a:solidFill>
                      <a:schemeClr val="bg2">
                        <a:lumMod val="25000"/>
                      </a:schemeClr>
                    </a:solidFill>
                    <a:cs typeface="Leelawadee UI" panose="020B0502040204020203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𝜑</m:t>
                    </m:r>
                    <m:d>
                      <m:dPr>
                        <m:ctrlP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is a feed-forward network which reduces the document representation into a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𝐾</m:t>
                    </m:r>
                    <m:r>
                      <a:rPr lang="it-IT" sz="20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dimensional vector and can be regarded as a topic distribution.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𝑀</m:t>
                        </m:r>
                      </m:e>
                      <m:sub>
                        <m: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𝑡</m:t>
                        </m:r>
                      </m:sub>
                    </m:sSub>
                    <m:r>
                      <a:rPr lang="it-IT" sz="20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∈</m:t>
                    </m:r>
                    <m:sSup>
                      <m:sSupPr>
                        <m:ctrlP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pPr>
                      <m:e>
                        <m: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ℝ</m:t>
                        </m:r>
                      </m:e>
                      <m:sup>
                        <m: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𝐾</m:t>
                        </m:r>
                        <m: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×</m:t>
                        </m:r>
                        <m: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is a learnable topic mapping matrix which further transforms this vector into a document topic representation vector</a:t>
                </a:r>
              </a:p>
              <a:p>
                <a:pPr marL="457200" lvl="1" indent="0">
                  <a:buNone/>
                </a:pPr>
                <a:r>
                  <a:rPr lang="it-IT" sz="2000" dirty="0">
                    <a:solidFill>
                      <a:schemeClr val="bg2">
                        <a:lumMod val="25000"/>
                      </a:schemeClr>
                    </a:solidFill>
                    <a:cs typeface="Leelawadee UI" panose="020B0502040204020203" pitchFamily="34" charset="-34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𝑡</m:t>
                        </m:r>
                      </m:e>
                      <m:sub>
                        <m: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𝑑</m:t>
                        </m:r>
                      </m:sub>
                    </m:sSub>
                    <m:r>
                      <a:rPr lang="it-IT" sz="20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=</m:t>
                    </m:r>
                    <m:r>
                      <a:rPr lang="it-IT" sz="2000" i="1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𝜑</m:t>
                    </m:r>
                    <m:d>
                      <m:dPr>
                        <m:ctrlP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Leelawadee UI" panose="020B0502040204020203" pitchFamily="34" charset="-34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Leelawadee UI" panose="020B0502040204020203" pitchFamily="34" charset="-34"/>
                              </a:rPr>
                              <m:t>𝑟</m:t>
                            </m:r>
                          </m:e>
                          <m:sub>
                            <m:r>
                              <a:rPr lang="it-IT" sz="2000" i="1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Leelawadee UI" panose="020B0502040204020203" pitchFamily="34" charset="-34"/>
                              </a:rPr>
                              <m:t>𝑑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𝑀</m:t>
                        </m:r>
                      </m:e>
                      <m:sub>
                        <m: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endParaRPr>
              </a:p>
              <a:p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By merging the word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𝜔</m:t>
                        </m:r>
                      </m:e>
                      <m:sub>
                        <m: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with the corresponding document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𝑡</m:t>
                        </m:r>
                      </m:e>
                      <m:sub>
                        <m:r>
                          <a:rPr lang="it-IT" sz="2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, we obtain a topic-specific word embedding.</a:t>
                </a:r>
              </a:p>
              <a:p>
                <a:pPr marL="0" indent="0">
                  <a:buNone/>
                </a:pPr>
                <a:endParaRPr lang="en-US" sz="2600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endParaRP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440" y="1690687"/>
                <a:ext cx="4898418" cy="4990331"/>
              </a:xfrm>
              <a:blipFill>
                <a:blip r:embed="rId3"/>
                <a:stretch>
                  <a:fillRect l="-1119" t="-1343" r="-24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649DBDE8-A719-4A4A-9064-6C0722945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858" y="1994931"/>
            <a:ext cx="6248942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4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Encoder (</a:t>
            </a:r>
            <a:r>
              <a:rPr lang="it-IT" sz="4400" dirty="0" err="1"/>
              <a:t>BiLSTM</a:t>
            </a:r>
            <a:r>
              <a:rPr lang="it-IT" sz="44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440" y="1690687"/>
                <a:ext cx="6786212" cy="499033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600" b="0" dirty="0"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The encoder read the topic</a:t>
                </a:r>
                <a:r>
                  <a:rPr lang="en-US" sz="2600" dirty="0"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-specific embedded token to induce representations of them.</a:t>
                </a:r>
              </a:p>
              <a:p>
                <a:r>
                  <a:rPr lang="en-US" sz="2600" dirty="0"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A single directional LSTM suffers from the weakness of extracting contextual information from future tokens.</a:t>
                </a:r>
              </a:p>
              <a:p>
                <a:r>
                  <a:rPr lang="en-US" sz="2600" dirty="0"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VHTM uses a bidirectional LSTM, i.e. a recurrent unit constituted by a forward LSTM ad a backward LSTM that processes the sequence in two directions.</a:t>
                </a:r>
              </a:p>
              <a:p>
                <a:r>
                  <a:rPr lang="en-US" sz="2600" dirty="0"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The final representation of each word is obtained by concatenating two hidden states:</a:t>
                </a:r>
              </a:p>
              <a:p>
                <a:pPr marL="0" indent="0">
                  <a:buNone/>
                </a:pPr>
                <a:r>
                  <a:rPr lang="en-US" sz="2600" dirty="0">
                    <a:solidFill>
                      <a:schemeClr val="tx1"/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sSubPr>
                        <m:e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h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𝑖</m:t>
                          </m:r>
                        </m:sub>
                      </m:sSub>
                      <m:r>
                        <a:rPr lang="it-IT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=[</m:t>
                      </m:r>
                      <m:sSubSup>
                        <m:sSubSupPr>
                          <m:ctrlP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sSubSupPr>
                        <m:e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h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𝑖</m:t>
                          </m:r>
                        </m:sub>
                        <m:sup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𝑓𝑤𝑑</m:t>
                          </m:r>
                        </m:sup>
                      </m:sSubSup>
                      <m:r>
                        <a:rPr lang="it-IT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, </m:t>
                      </m:r>
                      <m:sSubSup>
                        <m:sSubSupPr>
                          <m:ctrlP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sSubSupPr>
                        <m:e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h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𝑖</m:t>
                          </m:r>
                        </m:sub>
                        <m:sup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𝑏𝑤𝑑</m:t>
                          </m:r>
                        </m:sup>
                      </m:sSubSup>
                      <m:r>
                        <a:rPr lang="it-IT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]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endParaRP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440" y="1690687"/>
                <a:ext cx="6786212" cy="4990331"/>
              </a:xfrm>
              <a:blipFill>
                <a:blip r:embed="rId3"/>
                <a:stretch>
                  <a:fillRect l="-1167" t="-1587" r="-13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47A73332-9430-4358-AC32-52E9FE287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952" y="2689223"/>
            <a:ext cx="3257848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2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Encoder (attention)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439" y="1690687"/>
                <a:ext cx="6933695" cy="499033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4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An attention mechanism </a:t>
                </a:r>
                <a:r>
                  <a:rPr lang="en-US" sz="2400" b="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is applied to information extraction at document</a:t>
                </a:r>
                <a:r>
                  <a:rPr lang="en-US" sz="24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level</a:t>
                </a:r>
                <a:r>
                  <a:rPr lang="en-US" sz="2400" b="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.</a:t>
                </a:r>
              </a:p>
              <a:p>
                <a:r>
                  <a:rPr lang="it-IT" sz="24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The feedback information </a:t>
                </a:r>
                <a:r>
                  <a:rPr lang="en-US" sz="24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between</a:t>
                </a:r>
                <a:r>
                  <a:rPr lang="it-IT" sz="24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the decoder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𝑠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and encoder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h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is analyzed to determine which parts in the original documents should be concerned.</a:t>
                </a:r>
              </a:p>
              <a:p>
                <a:r>
                  <a:rPr lang="en-US" sz="24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The context vector i</a:t>
                </a:r>
                <a:r>
                  <a:rPr lang="en-US" sz="2400" b="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s obtained as:</a:t>
                </a:r>
              </a:p>
              <a:p>
                <a:endParaRPr lang="en-US" sz="2400" b="0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sSubPr>
                        <m:e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𝑐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𝑡</m:t>
                          </m:r>
                        </m:sub>
                      </m:sSub>
                      <m:r>
                        <a:rPr lang="it-IT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naryPr>
                        <m:sub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𝑖</m:t>
                          </m:r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=1</m:t>
                          </m:r>
                        </m:sub>
                        <m:sup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</m:ctrlPr>
                            </m:sSubSupPr>
                            <m:e>
                              <m: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</m:ctrlPr>
                            </m:sSubPr>
                            <m:e>
                              <m: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26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Leelawadee UI" panose="020B0502040204020203" pitchFamily="34" charset="-34"/>
                </a:endParaRPr>
              </a:p>
              <a:p>
                <a:pPr marL="0" indent="0">
                  <a:buNone/>
                </a:pPr>
                <a:endParaRPr lang="it-IT" sz="26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Leelawadee UI" panose="020B0502040204020203" pitchFamily="34" charset="-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sSubSupPr>
                        <m:e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𝑎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𝑖</m:t>
                          </m:r>
                        </m:sub>
                        <m:sup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𝑡</m:t>
                          </m:r>
                        </m:sup>
                      </m:sSubSup>
                      <m:r>
                        <a:rPr lang="it-IT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=</m:t>
                      </m:r>
                      <m:r>
                        <a:rPr lang="it-IT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𝑠𝑜𝑓𝑡𝑚𝑎𝑥</m:t>
                      </m:r>
                      <m:d>
                        <m:dPr>
                          <m:ctrlP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</m:ctrlPr>
                            </m:sSubSupPr>
                            <m:e>
                              <m: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it-IT" sz="26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Leelawadee UI" panose="020B0502040204020203" pitchFamily="34" charset="-34"/>
                </a:endParaRPr>
              </a:p>
              <a:p>
                <a:pPr marL="0" indent="0">
                  <a:buNone/>
                </a:pPr>
                <a:br>
                  <a:rPr lang="it-IT" sz="26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Leelawadee UI" panose="020B0502040204020203" pitchFamily="34" charset="-34"/>
                  </a:rPr>
                </a:br>
                <a:endParaRPr lang="it-IT" sz="26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Leelawadee UI" panose="020B0502040204020203" pitchFamily="34" charset="-34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sSubSupPr>
                        <m:e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𝑒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𝑖</m:t>
                          </m:r>
                        </m:sub>
                        <m:sup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𝑡</m:t>
                          </m:r>
                        </m:sup>
                      </m:sSubSup>
                      <m:r>
                        <a:rPr lang="it-IT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=</m:t>
                      </m:r>
                      <m:sSup>
                        <m:sSupPr>
                          <m:ctrlP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sSupPr>
                        <m:e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𝑣</m:t>
                          </m:r>
                        </m:e>
                        <m:sup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t-IT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tanh</m:t>
                      </m:r>
                      <m:r>
                        <a:rPr lang="it-IT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⁡(</m:t>
                      </m:r>
                      <m:sSub>
                        <m:sSubPr>
                          <m:ctrlP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</m:ctrlPr>
                            </m:sSubPr>
                            <m:e>
                              <m: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it-IT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Leelawadee UI" panose="020B0502040204020203" pitchFamily="34" charset="-34"/>
                                </a:rPr>
                                <m:t>h</m:t>
                              </m:r>
                            </m:sub>
                          </m:sSub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h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𝑖</m:t>
                          </m:r>
                        </m:sub>
                      </m:sSub>
                      <m:r>
                        <a:rPr lang="it-IT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+</m:t>
                      </m:r>
                      <m:sSub>
                        <m:sSubPr>
                          <m:ctrlP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sSubPr>
                        <m:e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𝑊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sSubPr>
                        <m:e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𝑠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𝑡</m:t>
                          </m:r>
                        </m:sub>
                      </m:sSub>
                      <m:r>
                        <a:rPr lang="it-IT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+</m:t>
                      </m:r>
                      <m:sSub>
                        <m:sSubPr>
                          <m:ctrlP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</m:ctrlPr>
                        </m:sSubPr>
                        <m:e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𝑏</m:t>
                          </m:r>
                        </m:e>
                        <m:sub>
                          <m:r>
                            <a:rPr lang="it-IT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Leelawadee UI" panose="020B0502040204020203" pitchFamily="34" charset="-34"/>
                            </a:rPr>
                            <m:t>𝑎𝑡𝑡𝑛</m:t>
                          </m:r>
                        </m:sub>
                      </m:sSub>
                      <m:r>
                        <a:rPr lang="it-IT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Leelawadee UI" panose="020B0502040204020203" pitchFamily="34" charset="-34"/>
                        </a:rPr>
                        <m:t>)</m:t>
                      </m:r>
                    </m:oMath>
                  </m:oMathPara>
                </a14:m>
                <a:endParaRPr lang="en-US" sz="2600" b="0" dirty="0">
                  <a:solidFill>
                    <a:schemeClr val="tx1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endParaRPr>
              </a:p>
              <a:p>
                <a:endParaRPr lang="en-US" sz="2400" b="0" dirty="0">
                  <a:solidFill>
                    <a:schemeClr val="bg2">
                      <a:lumMod val="25000"/>
                    </a:schemeClr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𝑣</m:t>
                    </m:r>
                    <m:r>
                      <a:rPr lang="it-IT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, 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𝑊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h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, 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𝑊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𝑠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Leelawadee UI" panose="020B0502040204020203" pitchFamily="34" charset="-34"/>
                      </a:rPr>
                      <m:t>, 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𝑏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Leelawadee UI" panose="020B0502040204020203" pitchFamily="34" charset="-34"/>
                          </a:rPr>
                          <m:t>𝑎𝑡𝑡𝑛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bg2">
                        <a:lumMod val="25000"/>
                      </a:schemeClr>
                    </a:solidFill>
                    <a:latin typeface="Leelawadee UI" panose="020B0502040204020203" pitchFamily="34" charset="-34"/>
                    <a:cs typeface="Leelawadee UI" panose="020B0502040204020203" pitchFamily="34" charset="-34"/>
                  </a:rPr>
                  <a:t> are learnable parameters.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B595BE4-9C4A-490A-A13F-5F6F1E7307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439" y="1690687"/>
                <a:ext cx="6933695" cy="4990331"/>
              </a:xfrm>
              <a:blipFill>
                <a:blip r:embed="rId3"/>
                <a:stretch>
                  <a:fillRect l="-791" t="-2320" r="-14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230B5071-A40C-4823-BB92-AB37A7193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096" y="2015153"/>
            <a:ext cx="3331454" cy="395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88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eRCeiVe.potx" id="{EF44B3BB-49E2-4895-9E85-256357A3038B}" vid="{D1054F62-62E9-4DF7-A7E0-A5F114F5C5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 verde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3080</TotalTime>
  <Words>1891</Words>
  <Application>Microsoft Office PowerPoint</Application>
  <PresentationFormat>Widescreen</PresentationFormat>
  <Paragraphs>152</Paragraphs>
  <Slides>25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Leelawadee UI</vt:lpstr>
      <vt:lpstr>Monserrat</vt:lpstr>
      <vt:lpstr>Montserrat</vt:lpstr>
      <vt:lpstr>Univers</vt:lpstr>
      <vt:lpstr>Wingdings</vt:lpstr>
      <vt:lpstr>GradientUnivers</vt:lpstr>
      <vt:lpstr>DOCUMENT SUMMARIZATION WITH VHTM: VARIATIONAL HIERARCHICAL TOPIC-AWARE MECHANISM  Xiyan Fu,  Jun Wang,  Jinghan Zhang, Jinmao Wei, Zhenglu Yang  published IN AAAI-20</vt:lpstr>
      <vt:lpstr>Automatic text summarization</vt:lpstr>
      <vt:lpstr>Topic awareness</vt:lpstr>
      <vt:lpstr>Weaknesses of external topic models</vt:lpstr>
      <vt:lpstr>Proposed approach</vt:lpstr>
      <vt:lpstr>Topic embedding (1)</vt:lpstr>
      <vt:lpstr>Topic embedding (2)</vt:lpstr>
      <vt:lpstr>Encoder (BiLSTM)</vt:lpstr>
      <vt:lpstr>Encoder (attention)</vt:lpstr>
      <vt:lpstr>Topic inference (1)</vt:lpstr>
      <vt:lpstr>Topic inference (2)</vt:lpstr>
      <vt:lpstr>Encoder (topic attention)</vt:lpstr>
      <vt:lpstr>Encoder (full)</vt:lpstr>
      <vt:lpstr>Decoder</vt:lpstr>
      <vt:lpstr>VHTM</vt:lpstr>
      <vt:lpstr>Loss</vt:lpstr>
      <vt:lpstr>Dataset</vt:lpstr>
      <vt:lpstr>Experimental setting</vt:lpstr>
      <vt:lpstr>Evaluation</vt:lpstr>
      <vt:lpstr>Hyperparameters tuning</vt:lpstr>
      <vt:lpstr>State of the Art (selected)</vt:lpstr>
      <vt:lpstr>Results*</vt:lpstr>
      <vt:lpstr>Ablation study</vt:lpstr>
      <vt:lpstr>Conclusion (1)</vt:lpstr>
      <vt:lpstr>Conclusion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title’s  authors published in</dc:title>
  <dc:creator>Concetto Spampinato</dc:creator>
  <cp:lastModifiedBy>Emanuele</cp:lastModifiedBy>
  <cp:revision>107</cp:revision>
  <dcterms:created xsi:type="dcterms:W3CDTF">2021-05-12T06:49:08Z</dcterms:created>
  <dcterms:modified xsi:type="dcterms:W3CDTF">2021-05-23T14:37:30Z</dcterms:modified>
</cp:coreProperties>
</file>