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7" r:id="rId4"/>
    <p:sldMasterId id="2147483678" r:id="rId5"/>
    <p:sldMasterId id="2147483679" r:id="rId6"/>
    <p:sldMasterId id="2147483680" r:id="rId7"/>
    <p:sldMasterId id="2147483681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</p:sldIdLst>
  <p:sldSz cy="6858000" cx="9144000"/>
  <p:notesSz cx="9185275" cy="7038975"/>
  <p:embeddedFontLst>
    <p:embeddedFont>
      <p:font typeface="Nunito"/>
      <p:regular r:id="rId36"/>
      <p:bold r:id="rId37"/>
      <p:italic r:id="rId38"/>
      <p:boldItalic r:id="rId39"/>
    </p:embeddedFont>
    <p:embeddedFont>
      <p:font typeface="Garamond"/>
      <p:regular r:id="rId40"/>
      <p:bold r:id="rId41"/>
      <p:italic r:id="rId42"/>
      <p:boldItalic r:id="rId43"/>
    </p:embeddedFont>
    <p:embeddedFont>
      <p:font typeface="Source Code Pro"/>
      <p:regular r:id="rId44"/>
      <p:bold r:id="rId45"/>
      <p:italic r:id="rId46"/>
      <p:boldItalic r:id="rId47"/>
    </p:embeddedFont>
    <p:embeddedFont>
      <p:font typeface="Libre Baskerville"/>
      <p:regular r:id="rId48"/>
      <p:bold r:id="rId49"/>
      <p:italic r:id="rId50"/>
    </p:embeddedFont>
    <p:embeddedFont>
      <p:font typeface="Source Sans Pr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95C1EC-AD2D-4C8C-AD69-618170CDC3EE}">
  <a:tblStyle styleId="{4F95C1EC-AD2D-4C8C-AD69-618170CDC3E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aramond-regular.fntdata"/><Relationship Id="rId42" Type="http://schemas.openxmlformats.org/officeDocument/2006/relationships/font" Target="fonts/Garamond-italic.fntdata"/><Relationship Id="rId41" Type="http://schemas.openxmlformats.org/officeDocument/2006/relationships/font" Target="fonts/Garamond-bold.fntdata"/><Relationship Id="rId44" Type="http://schemas.openxmlformats.org/officeDocument/2006/relationships/font" Target="fonts/SourceCodePro-regular.fntdata"/><Relationship Id="rId43" Type="http://schemas.openxmlformats.org/officeDocument/2006/relationships/font" Target="fonts/Garamond-boldItalic.fntdata"/><Relationship Id="rId46" Type="http://schemas.openxmlformats.org/officeDocument/2006/relationships/font" Target="fonts/SourceCodePro-italic.fntdata"/><Relationship Id="rId45" Type="http://schemas.openxmlformats.org/officeDocument/2006/relationships/font" Target="fonts/SourceCodePro-bold.fntdata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48" Type="http://schemas.openxmlformats.org/officeDocument/2006/relationships/font" Target="fonts/LibreBaskerville-regular.fntdata"/><Relationship Id="rId47" Type="http://schemas.openxmlformats.org/officeDocument/2006/relationships/font" Target="fonts/SourceCodePro-boldItalic.fntdata"/><Relationship Id="rId49" Type="http://schemas.openxmlformats.org/officeDocument/2006/relationships/font" Target="fonts/LibreBaskerville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font" Target="fonts/Nunito-bold.fntdata"/><Relationship Id="rId36" Type="http://schemas.openxmlformats.org/officeDocument/2006/relationships/font" Target="fonts/Nunito-regular.fntdata"/><Relationship Id="rId39" Type="http://schemas.openxmlformats.org/officeDocument/2006/relationships/font" Target="fonts/Nunito-boldItalic.fntdata"/><Relationship Id="rId38" Type="http://schemas.openxmlformats.org/officeDocument/2006/relationships/font" Target="fonts/Nunito-italic.fntdata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font" Target="fonts/SourceSansPro-regular.fntdata"/><Relationship Id="rId50" Type="http://schemas.openxmlformats.org/officeDocument/2006/relationships/font" Target="fonts/LibreBaskerville-italic.fntdata"/><Relationship Id="rId53" Type="http://schemas.openxmlformats.org/officeDocument/2006/relationships/font" Target="fonts/SourceSansPro-italic.fntdata"/><Relationship Id="rId52" Type="http://schemas.openxmlformats.org/officeDocument/2006/relationships/font" Target="fonts/SourceSansPro-bold.fntdata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54" Type="http://schemas.openxmlformats.org/officeDocument/2006/relationships/font" Target="fonts/SourceSansPro-boldItalic.fnt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23709af81_0_0:notes"/>
          <p:cNvSpPr/>
          <p:nvPr>
            <p:ph idx="2" type="sldImg"/>
          </p:nvPr>
        </p:nvSpPr>
        <p:spPr>
          <a:xfrm>
            <a:off x="1530879" y="527923"/>
            <a:ext cx="6123600" cy="263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23709af81_0_0:notes"/>
          <p:cNvSpPr txBox="1"/>
          <p:nvPr>
            <p:ph idx="1" type="body"/>
          </p:nvPr>
        </p:nvSpPr>
        <p:spPr>
          <a:xfrm>
            <a:off x="1224703" y="3343513"/>
            <a:ext cx="6735900" cy="31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4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5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6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8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9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9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0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2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2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3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3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de983ff4a_1_0:notes"/>
          <p:cNvSpPr txBox="1"/>
          <p:nvPr>
            <p:ph idx="1" type="body"/>
          </p:nvPr>
        </p:nvSpPr>
        <p:spPr>
          <a:xfrm>
            <a:off x="1224703" y="3343513"/>
            <a:ext cx="6735900" cy="31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deneme</a:t>
            </a:r>
            <a:endParaRPr/>
          </a:p>
        </p:txBody>
      </p:sp>
      <p:sp>
        <p:nvSpPr>
          <p:cNvPr id="259" name="Google Shape;259;g7de983ff4a_1_0:notes"/>
          <p:cNvSpPr/>
          <p:nvPr>
            <p:ph idx="2" type="sldImg"/>
          </p:nvPr>
        </p:nvSpPr>
        <p:spPr>
          <a:xfrm>
            <a:off x="1530879" y="527923"/>
            <a:ext cx="6123600" cy="263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4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5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5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6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6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7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8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8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9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9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0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0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f1e2209a8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f1e2209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8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0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6bbd97913_0_70:notes"/>
          <p:cNvSpPr txBox="1"/>
          <p:nvPr>
            <p:ph idx="1" type="body"/>
          </p:nvPr>
        </p:nvSpPr>
        <p:spPr>
          <a:xfrm>
            <a:off x="1223962" y="3343275"/>
            <a:ext cx="67374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76bbd97913_0_70:notes"/>
          <p:cNvSpPr/>
          <p:nvPr>
            <p:ph idx="2" type="sldImg"/>
          </p:nvPr>
        </p:nvSpPr>
        <p:spPr>
          <a:xfrm>
            <a:off x="2833687" y="527050"/>
            <a:ext cx="3519600" cy="26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1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1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b8d67f1a_0_0:notes"/>
          <p:cNvSpPr txBox="1"/>
          <p:nvPr>
            <p:ph idx="1" type="body"/>
          </p:nvPr>
        </p:nvSpPr>
        <p:spPr>
          <a:xfrm>
            <a:off x="918528" y="3343513"/>
            <a:ext cx="7348200" cy="31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fb8d67f1a_0_0:notes"/>
          <p:cNvSpPr/>
          <p:nvPr>
            <p:ph idx="2" type="sldImg"/>
          </p:nvPr>
        </p:nvSpPr>
        <p:spPr>
          <a:xfrm>
            <a:off x="1530879" y="527923"/>
            <a:ext cx="6123600" cy="263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:notes"/>
          <p:cNvSpPr txBox="1"/>
          <p:nvPr>
            <p:ph idx="1" type="body"/>
          </p:nvPr>
        </p:nvSpPr>
        <p:spPr>
          <a:xfrm>
            <a:off x="1223962" y="3343275"/>
            <a:ext cx="6737350" cy="3168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3:notes"/>
          <p:cNvSpPr/>
          <p:nvPr>
            <p:ph idx="2" type="sldImg"/>
          </p:nvPr>
        </p:nvSpPr>
        <p:spPr>
          <a:xfrm>
            <a:off x="2833687" y="527050"/>
            <a:ext cx="3519487" cy="2640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397200" y="152403"/>
            <a:ext cx="7772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Verdana"/>
              <a:buNone/>
              <a:defRPr i="0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310325" y="1131250"/>
            <a:ext cx="8564700" cy="48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  <a:defRPr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  <a:defRPr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600"/>
              <a:buFont typeface="Verdana"/>
              <a:buChar char="●"/>
              <a:defRPr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400"/>
              <a:buFont typeface="Verdana"/>
              <a:buChar char="●"/>
              <a:defRPr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914400" y="1447800"/>
            <a:ext cx="3749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2" type="body"/>
          </p:nvPr>
        </p:nvSpPr>
        <p:spPr>
          <a:xfrm>
            <a:off x="4933950" y="1447800"/>
            <a:ext cx="3749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 rot="5400000">
            <a:off x="4709430" y="2194491"/>
            <a:ext cx="58515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 rot="5400000">
            <a:off x="769950" y="419090"/>
            <a:ext cx="58515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1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0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1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0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 rot="10800000">
            <a:off x="5058905" y="-100"/>
            <a:ext cx="40851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20327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2"/>
          <p:cNvGrpSpPr/>
          <p:nvPr/>
        </p:nvGrpSpPr>
        <p:grpSpPr>
          <a:xfrm>
            <a:off x="255200" y="790"/>
            <a:ext cx="2250363" cy="1392365"/>
            <a:chOff x="255200" y="592"/>
            <a:chExt cx="2250363" cy="1044300"/>
          </a:xfrm>
        </p:grpSpPr>
        <p:sp>
          <p:nvSpPr>
            <p:cNvPr id="141" name="Google Shape;141;p2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22"/>
          <p:cNvGrpSpPr/>
          <p:nvPr/>
        </p:nvGrpSpPr>
        <p:grpSpPr>
          <a:xfrm>
            <a:off x="905395" y="790"/>
            <a:ext cx="2250363" cy="1392365"/>
            <a:chOff x="905395" y="592"/>
            <a:chExt cx="2250363" cy="1044300"/>
          </a:xfrm>
        </p:grpSpPr>
        <p:sp>
          <p:nvSpPr>
            <p:cNvPr id="145" name="Google Shape;145;p2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22"/>
          <p:cNvGrpSpPr/>
          <p:nvPr/>
        </p:nvGrpSpPr>
        <p:grpSpPr>
          <a:xfrm>
            <a:off x="7057468" y="6784"/>
            <a:ext cx="1851282" cy="1002839"/>
            <a:chOff x="6917201" y="0"/>
            <a:chExt cx="2227777" cy="863400"/>
          </a:xfrm>
        </p:grpSpPr>
        <p:sp>
          <p:nvSpPr>
            <p:cNvPr id="149" name="Google Shape;149;p2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22"/>
          <p:cNvGrpSpPr/>
          <p:nvPr/>
        </p:nvGrpSpPr>
        <p:grpSpPr>
          <a:xfrm>
            <a:off x="6553032" y="5623802"/>
            <a:ext cx="2389068" cy="1234317"/>
            <a:chOff x="6917201" y="0"/>
            <a:chExt cx="2227777" cy="863400"/>
          </a:xfrm>
        </p:grpSpPr>
        <p:sp>
          <p:nvSpPr>
            <p:cNvPr id="153" name="Google Shape;153;p2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22"/>
          <p:cNvGrpSpPr/>
          <p:nvPr/>
        </p:nvGrpSpPr>
        <p:grpSpPr>
          <a:xfrm>
            <a:off x="199149" y="5407536"/>
            <a:ext cx="2795414" cy="1444382"/>
            <a:chOff x="6917201" y="0"/>
            <a:chExt cx="2227777" cy="863400"/>
          </a:xfrm>
        </p:grpSpPr>
        <p:sp>
          <p:nvSpPr>
            <p:cNvPr id="157" name="Google Shape;157;p2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22"/>
          <p:cNvSpPr txBox="1"/>
          <p:nvPr>
            <p:ph type="ctrTitle"/>
          </p:nvPr>
        </p:nvSpPr>
        <p:spPr>
          <a:xfrm>
            <a:off x="1858703" y="2430444"/>
            <a:ext cx="5361300" cy="19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61" name="Google Shape;161;p22"/>
          <p:cNvSpPr txBox="1"/>
          <p:nvPr>
            <p:ph idx="1" type="subTitle"/>
          </p:nvPr>
        </p:nvSpPr>
        <p:spPr>
          <a:xfrm>
            <a:off x="1858700" y="4550878"/>
            <a:ext cx="53613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/>
          <p:nvPr/>
        </p:nvSpPr>
        <p:spPr>
          <a:xfrm flipH="1">
            <a:off x="4757100" y="3079200"/>
            <a:ext cx="43869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23"/>
          <p:cNvGrpSpPr/>
          <p:nvPr/>
        </p:nvGrpSpPr>
        <p:grpSpPr>
          <a:xfrm>
            <a:off x="5594191" y="5281486"/>
            <a:ext cx="2910145" cy="1576482"/>
            <a:chOff x="6917201" y="0"/>
            <a:chExt cx="2227777" cy="863400"/>
          </a:xfrm>
        </p:grpSpPr>
        <p:sp>
          <p:nvSpPr>
            <p:cNvPr id="166" name="Google Shape;166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23"/>
          <p:cNvGrpSpPr/>
          <p:nvPr/>
        </p:nvGrpSpPr>
        <p:grpSpPr>
          <a:xfrm>
            <a:off x="199149" y="3"/>
            <a:ext cx="2795414" cy="1444382"/>
            <a:chOff x="6917201" y="0"/>
            <a:chExt cx="2227777" cy="863400"/>
          </a:xfrm>
        </p:grpSpPr>
        <p:sp>
          <p:nvSpPr>
            <p:cNvPr id="170" name="Google Shape;170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23"/>
          <p:cNvSpPr txBox="1"/>
          <p:nvPr>
            <p:ph type="title"/>
          </p:nvPr>
        </p:nvSpPr>
        <p:spPr>
          <a:xfrm>
            <a:off x="1888684" y="2328133"/>
            <a:ext cx="5377500" cy="21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4" name="Google Shape;24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 txBox="1"/>
          <p:nvPr>
            <p:ph type="title"/>
          </p:nvPr>
        </p:nvSpPr>
        <p:spPr>
          <a:xfrm>
            <a:off x="819150" y="589571"/>
            <a:ext cx="7505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Verdana"/>
              <a:buNone/>
              <a:defRPr sz="30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539850" y="1506150"/>
            <a:ext cx="8211000" cy="45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  <a:defRPr sz="2000"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Font typeface="Verdana"/>
              <a:buChar char="■"/>
              <a:defRPr sz="1600"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●"/>
              <a:defRPr sz="1400">
                <a:latin typeface="Verdana"/>
                <a:ea typeface="Verdana"/>
                <a:cs typeface="Verdana"/>
                <a:sym typeface="Verdana"/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 txBox="1"/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819150" y="2654300"/>
            <a:ext cx="36861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8" name="Google Shape;188;p25"/>
          <p:cNvSpPr txBox="1"/>
          <p:nvPr>
            <p:ph idx="2" type="body"/>
          </p:nvPr>
        </p:nvSpPr>
        <p:spPr>
          <a:xfrm>
            <a:off x="4638675" y="2654300"/>
            <a:ext cx="36861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 txBox="1"/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7"/>
          <p:cNvSpPr txBox="1"/>
          <p:nvPr>
            <p:ph type="title"/>
          </p:nvPr>
        </p:nvSpPr>
        <p:spPr>
          <a:xfrm>
            <a:off x="819150" y="1127467"/>
            <a:ext cx="3709200" cy="18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830700" y="3092067"/>
            <a:ext cx="37092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/>
          <p:nvPr/>
        </p:nvSpPr>
        <p:spPr>
          <a:xfrm>
            <a:off x="0" y="3764192"/>
            <a:ext cx="73692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8"/>
          <p:cNvSpPr/>
          <p:nvPr/>
        </p:nvSpPr>
        <p:spPr>
          <a:xfrm flipH="1">
            <a:off x="3583210" y="2072150"/>
            <a:ext cx="55605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28"/>
          <p:cNvGrpSpPr/>
          <p:nvPr/>
        </p:nvGrpSpPr>
        <p:grpSpPr>
          <a:xfrm>
            <a:off x="255991" y="-11"/>
            <a:ext cx="2251347" cy="1391229"/>
            <a:chOff x="3961956" y="4383950"/>
            <a:chExt cx="1160548" cy="548700"/>
          </a:xfrm>
        </p:grpSpPr>
        <p:sp>
          <p:nvSpPr>
            <p:cNvPr id="207" name="Google Shape;207;p2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28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28"/>
          <p:cNvGrpSpPr/>
          <p:nvPr/>
        </p:nvGrpSpPr>
        <p:grpSpPr>
          <a:xfrm>
            <a:off x="34934" y="6029501"/>
            <a:ext cx="1593306" cy="822734"/>
            <a:chOff x="6917201" y="0"/>
            <a:chExt cx="2227777" cy="863400"/>
          </a:xfrm>
        </p:grpSpPr>
        <p:sp>
          <p:nvSpPr>
            <p:cNvPr id="212" name="Google Shape;212;p2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28"/>
          <p:cNvGrpSpPr/>
          <p:nvPr/>
        </p:nvGrpSpPr>
        <p:grpSpPr>
          <a:xfrm>
            <a:off x="5886353" y="1657"/>
            <a:ext cx="3257455" cy="1681990"/>
            <a:chOff x="6917201" y="0"/>
            <a:chExt cx="2227777" cy="863400"/>
          </a:xfrm>
        </p:grpSpPr>
        <p:sp>
          <p:nvSpPr>
            <p:cNvPr id="216" name="Google Shape;216;p2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28"/>
          <p:cNvSpPr txBox="1"/>
          <p:nvPr>
            <p:ph type="title"/>
          </p:nvPr>
        </p:nvSpPr>
        <p:spPr>
          <a:xfrm>
            <a:off x="1393929" y="1734861"/>
            <a:ext cx="6366900" cy="33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20" name="Google Shape;220;p28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819150" y="1127467"/>
            <a:ext cx="64242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6" name="Google Shape;226;p29"/>
          <p:cNvSpPr txBox="1"/>
          <p:nvPr>
            <p:ph idx="1" type="subTitle"/>
          </p:nvPr>
        </p:nvSpPr>
        <p:spPr>
          <a:xfrm>
            <a:off x="819150" y="2067600"/>
            <a:ext cx="585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7" name="Google Shape;227;p29"/>
          <p:cNvSpPr txBox="1"/>
          <p:nvPr>
            <p:ph idx="2" type="body"/>
          </p:nvPr>
        </p:nvSpPr>
        <p:spPr>
          <a:xfrm>
            <a:off x="819150" y="3289400"/>
            <a:ext cx="5859900" cy="27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8" name="Google Shape;228;p29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0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0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328025" y="5551333"/>
            <a:ext cx="7415100" cy="8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34" name="Google Shape;234;p30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/>
          <p:nvPr/>
        </p:nvSpPr>
        <p:spPr>
          <a:xfrm flipH="1">
            <a:off x="5569200" y="3778767"/>
            <a:ext cx="35748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" name="Google Shape;237;p31"/>
          <p:cNvGrpSpPr/>
          <p:nvPr/>
        </p:nvGrpSpPr>
        <p:grpSpPr>
          <a:xfrm>
            <a:off x="5959222" y="5492768"/>
            <a:ext cx="2520952" cy="1365553"/>
            <a:chOff x="6917201" y="0"/>
            <a:chExt cx="2227777" cy="863400"/>
          </a:xfrm>
        </p:grpSpPr>
        <p:sp>
          <p:nvSpPr>
            <p:cNvPr id="238" name="Google Shape;238;p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31"/>
          <p:cNvGrpSpPr/>
          <p:nvPr/>
        </p:nvGrpSpPr>
        <p:grpSpPr>
          <a:xfrm>
            <a:off x="199149" y="3"/>
            <a:ext cx="2795414" cy="1444382"/>
            <a:chOff x="6917201" y="0"/>
            <a:chExt cx="2227777" cy="863400"/>
          </a:xfrm>
        </p:grpSpPr>
        <p:sp>
          <p:nvSpPr>
            <p:cNvPr id="242" name="Google Shape;242;p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31"/>
          <p:cNvSpPr txBox="1"/>
          <p:nvPr>
            <p:ph hasCustomPrompt="1" type="title"/>
          </p:nvPr>
        </p:nvSpPr>
        <p:spPr>
          <a:xfrm>
            <a:off x="1385850" y="1845133"/>
            <a:ext cx="6372300" cy="18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1385850" y="3818467"/>
            <a:ext cx="6372300" cy="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7" name="Google Shape;247;p31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0" name="Google Shape;30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6" name="Google Shape;36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0" name="Google Shape;40;p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5" name="Google Shape;45;p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1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1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4" name="Google Shape;54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  <a:defRPr b="0" i="0" sz="26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ctr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ctr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ctr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ctr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ctr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ctr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ctr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ctr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71" name="Google Shape;71;p1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quit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914400" y="0"/>
            <a:ext cx="7772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4063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4063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4063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4063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914400" y="14478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BFCDE2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AAC56C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AAC56C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93700" lvl="5" marL="2743200" marR="40638" rtl="0" algn="l"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600"/>
              <a:buFont typeface="Noto Sans Symbols"/>
              <a:buChar char="●"/>
              <a:defRPr b="0" i="0" sz="2600" u="none" cap="none" strike="noStrike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93700" lvl="6" marL="3200400" marR="40638" rtl="0" algn="l"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600"/>
              <a:buFont typeface="Noto Sans Symbols"/>
              <a:buChar char="●"/>
              <a:defRPr b="0" i="0" sz="2600" u="none" cap="none" strike="noStrike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93700" lvl="7" marL="3657600" marR="40638" rtl="0" algn="l"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600"/>
              <a:buFont typeface="Noto Sans Symbols"/>
              <a:buChar char="●"/>
              <a:defRPr b="0" i="0" sz="2600" u="none" cap="none" strike="noStrike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93700" lvl="8" marL="4114800" marR="40638" rtl="0" algn="l"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600"/>
              <a:buFont typeface="Noto Sans Symbols"/>
              <a:buChar char="●"/>
              <a:defRPr b="0" i="0" sz="2600" u="none" cap="none" strike="noStrike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266700" y="6337300"/>
            <a:ext cx="216000" cy="203100"/>
          </a:xfrm>
          <a:prstGeom prst="rect">
            <a:avLst/>
          </a:prstGeom>
          <a:solidFill>
            <a:srgbClr val="6095C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9687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9687" lvl="1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9687" lvl="2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9687" lvl="3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9687" lvl="4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9687" lvl="5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9687" lvl="6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9687" lvl="7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9687" lvl="8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9687" lvl="0" marL="39687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6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2" name="Google Shape;12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" name="Google Shape;57;p9"/>
          <p:cNvSpPr/>
          <p:nvPr/>
        </p:nvSpPr>
        <p:spPr>
          <a:xfrm>
            <a:off x="65087" y="69850"/>
            <a:ext cx="9013825" cy="6691312"/>
          </a:xfrm>
          <a:prstGeom prst="roundRect">
            <a:avLst>
              <a:gd fmla="val 1065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" name="Google Shape;58;p9"/>
          <p:cNvSpPr txBox="1"/>
          <p:nvPr/>
        </p:nvSpPr>
        <p:spPr>
          <a:xfrm>
            <a:off x="63500" y="1449387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" name="Google Shape;59;p9"/>
          <p:cNvSpPr txBox="1"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B2C1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63500" y="2976562"/>
            <a:ext cx="9020175" cy="111125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5" name="Google Shape;65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  <p:sldLayoutId id="2147483656" r:id="rId3"/>
    <p:sldLayoutId id="2147483657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63500" y="69850"/>
            <a:ext cx="9013800" cy="66930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536633"/>
            <a:ext cx="85206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8238"/>
            <a:ext cx="8839194" cy="496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/>
          <p:nvPr/>
        </p:nvSpPr>
        <p:spPr>
          <a:xfrm>
            <a:off x="158750" y="1275875"/>
            <a:ext cx="8878800" cy="5236500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main (){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int num1, num2, max;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Noto Sans Symbols"/>
              <a:buNone/>
            </a:pPr>
            <a:r>
              <a:t/>
            </a:r>
            <a:endParaRPr sz="16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cout &lt;&lt; "Enter two numbers: ";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cin &gt;&gt; num1 &gt;&gt; num2;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Noto Sans Symbols"/>
              <a:buNone/>
            </a:pPr>
            <a:r>
              <a:t/>
            </a:r>
            <a:endParaRPr sz="16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if (num1 &gt; num2){   // check if 1st number is larger than the 2nd one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max = num1;  // if so maximum is the first number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}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else</a:t>
            </a:r>
            <a:r>
              <a:rPr lang="en-US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max = num2;  // otherwise maximum is the second number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}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Noto Sans Symbols"/>
              <a:buNone/>
            </a:pPr>
            <a:r>
              <a:t/>
            </a:r>
            <a:endParaRPr sz="16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cout &lt;&lt; "maximum of these two numbers is: " &lt;&lt; max &lt;&lt; endl;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return 0;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1" name="Google Shape;331;p44"/>
          <p:cNvSpPr txBox="1"/>
          <p:nvPr>
            <p:ph type="title"/>
          </p:nvPr>
        </p:nvSpPr>
        <p:spPr>
          <a:xfrm>
            <a:off x="397200" y="304803"/>
            <a:ext cx="7772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i="0" lang="en-US" sz="4000" u="none" cap="none" strike="noStrike">
                <a:solidFill>
                  <a:schemeClr val="dk2"/>
                </a:solidFill>
              </a:rPr>
              <a:t>Solution 1 – with_if_else.cpp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/>
        </p:nvSpPr>
        <p:spPr>
          <a:xfrm>
            <a:off x="392125" y="1493227"/>
            <a:ext cx="8359800" cy="4144200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t/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main (){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int num1, num2, max;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t/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cout &lt;&lt; "Enter two numbers: ";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cin &gt;&gt; num1 &gt;&gt; num2;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t/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max = num1;	    // default assignment - maximum is the 1st number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t/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if (num2 &gt; max)    // check if 2nd number is larger than the 1st one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max = num2;  // if so update the maximum, if not do nothing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t/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cout &lt;&lt; "maximum of these two numbers is: " &lt;&lt; max &lt;&lt; endl;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return 0;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7" name="Google Shape;337;p45"/>
          <p:cNvSpPr txBox="1"/>
          <p:nvPr>
            <p:ph type="title"/>
          </p:nvPr>
        </p:nvSpPr>
        <p:spPr>
          <a:xfrm>
            <a:off x="397200" y="304803"/>
            <a:ext cx="7772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Solution 2 – with_if.cpp   (no else)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 txBox="1"/>
          <p:nvPr>
            <p:ph type="title"/>
          </p:nvPr>
        </p:nvSpPr>
        <p:spPr>
          <a:xfrm>
            <a:off x="397200" y="152403"/>
            <a:ext cx="7772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i="0" lang="en-US" sz="3600" u="none" cap="none" strike="noStrike">
                <a:solidFill>
                  <a:schemeClr val="dk2"/>
                </a:solidFill>
              </a:rPr>
              <a:t>Boolean type and expressions</a:t>
            </a:r>
            <a:endParaRPr/>
          </a:p>
        </p:txBody>
      </p:sp>
      <p:sp>
        <p:nvSpPr>
          <p:cNvPr id="343" name="Google Shape;343;p46"/>
          <p:cNvSpPr txBox="1"/>
          <p:nvPr>
            <p:ph idx="1" type="body"/>
          </p:nvPr>
        </p:nvSpPr>
        <p:spPr>
          <a:xfrm>
            <a:off x="310325" y="978850"/>
            <a:ext cx="8564700" cy="48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002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i="0" lang="en-US" sz="1800" u="none">
                <a:solidFill>
                  <a:schemeClr val="dk1"/>
                </a:solidFill>
              </a:rPr>
              <a:t>The condition in an if statement must be a Boolean expression (named for George Boole)</a:t>
            </a:r>
            <a:endParaRPr sz="1800"/>
          </a:p>
          <a:p>
            <a:pPr indent="-233044" lvl="1" marL="547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Verdana"/>
              <a:buChar char="●"/>
            </a:pPr>
            <a:r>
              <a:rPr i="0" lang="en-US" sz="1600" u="none" cap="none" strike="noStrike">
                <a:solidFill>
                  <a:schemeClr val="dk1"/>
                </a:solidFill>
              </a:rPr>
              <a:t>Values are true or false</a:t>
            </a:r>
            <a:endParaRPr i="0" sz="1600" u="none" cap="none" strike="noStrike">
              <a:solidFill>
                <a:schemeClr val="dk1"/>
              </a:solidFill>
            </a:endParaRPr>
          </a:p>
          <a:p>
            <a:pPr indent="-233044" lvl="1" marL="547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1" i="0" lang="en-US" sz="1600" u="none" cap="none" strike="noStrike">
                <a:solidFill>
                  <a:srgbClr val="000099"/>
                </a:solidFill>
              </a:rPr>
              <a:t>bool</a:t>
            </a:r>
            <a:r>
              <a:rPr i="0" lang="en-US" sz="1600" u="none" cap="none" strike="noStrike">
                <a:solidFill>
                  <a:schemeClr val="dk1"/>
                </a:solidFill>
              </a:rPr>
              <a:t> is a built-in type like int, double</a:t>
            </a:r>
            <a:endParaRPr sz="1600"/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US" sz="1800" u="none">
                <a:solidFill>
                  <a:srgbClr val="000099"/>
                </a:solidFill>
              </a:rPr>
              <a:t>     	</a:t>
            </a:r>
            <a:r>
              <a:rPr b="1" lang="en-US" sz="1800">
                <a:solidFill>
                  <a:srgbClr val="000099"/>
                </a:solidFill>
              </a:rPr>
              <a:t>   </a:t>
            </a:r>
            <a:r>
              <a:rPr b="1"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b="1" i="0" lang="en-US" sz="180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nt</a:t>
            </a:r>
            <a:r>
              <a:rPr b="1"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en-US" sz="180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degrees;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180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</a:t>
            </a:r>
            <a:r>
              <a:rPr b="1" i="0" lang="en-US" sz="180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r>
              <a:rPr b="1" i="0" lang="en-US" sz="180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ool</a:t>
            </a:r>
            <a:r>
              <a:rPr b="1"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en-US" sz="180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isHot = false;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180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cout &lt;&lt; "enter temperature: “;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180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cin  &gt;&gt; degrees;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180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if (degrees &gt; 35)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180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</a:t>
            </a:r>
            <a:r>
              <a:rPr b="1"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1" i="0" lang="en-US" sz="180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isHot = true;</a:t>
            </a:r>
            <a:endParaRPr b="1" i="0" sz="1800" u="none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4002" lvl="0" marL="2730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i="0" lang="en-US" sz="1800" u="none">
                <a:solidFill>
                  <a:schemeClr val="dk1"/>
                </a:solidFill>
              </a:rPr>
              <a:t>Boolean values have numeric equivalents</a:t>
            </a:r>
            <a:endParaRPr sz="1800"/>
          </a:p>
          <a:p>
            <a:pPr indent="-233044" lvl="1" marL="54768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Verdana"/>
              <a:buChar char="●"/>
            </a:pPr>
            <a:r>
              <a:rPr i="0" lang="en-US" sz="1600" u="none" cap="none" strike="noStrike">
                <a:solidFill>
                  <a:schemeClr val="dk1"/>
                </a:solidFill>
              </a:rPr>
              <a:t>false is 0, true is any nonzero value</a:t>
            </a:r>
            <a:endParaRPr sz="1600"/>
          </a:p>
          <a:p>
            <a:pPr indent="-228599" lvl="3" marL="1096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(3 * 4 – 8)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"hello";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599" lvl="3" marL="1096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"bye" 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43840" lvl="2" marL="822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C1DB"/>
              </a:buClr>
              <a:buSzPts val="1600"/>
              <a:buFont typeface="Verdana"/>
              <a:buChar char="●"/>
            </a:pPr>
            <a:r>
              <a:rPr i="0" lang="en-US" u="none" cap="none" strike="noStrike">
                <a:solidFill>
                  <a:schemeClr val="dk1"/>
                </a:solidFill>
              </a:rPr>
              <a:t>prints    hello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-233044" lvl="1" marL="54768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Verdana"/>
              <a:buChar char="●"/>
            </a:pPr>
            <a:r>
              <a:rPr i="0" lang="en-US" sz="1600" u="none" cap="none" strike="noStrike">
                <a:solidFill>
                  <a:schemeClr val="dk1"/>
                </a:solidFill>
              </a:rPr>
              <a:t>boolean output yields 0 (for false) or 1 (true)</a:t>
            </a:r>
            <a:endParaRPr sz="1600"/>
          </a:p>
          <a:p>
            <a:pPr indent="-228599" lvl="1" marL="547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</a:pPr>
            <a:r>
              <a:rPr i="0" lang="en-US" sz="1600" u="none" cap="none" strike="noStrike">
                <a:solidFill>
                  <a:schemeClr val="dk1"/>
                </a:solidFill>
              </a:rPr>
              <a:t>    </a:t>
            </a:r>
            <a:r>
              <a:rPr i="0" lang="en-US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i="0" lang="en-US" sz="1600" u="none" cap="none" strike="noStrik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(4 &lt; 5);  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43840" lvl="2" marL="822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C1DB"/>
              </a:buClr>
              <a:buSzPts val="1600"/>
              <a:buFont typeface="Verdana"/>
              <a:buChar char="●"/>
            </a:pPr>
            <a:r>
              <a:rPr i="0" lang="en-US" u="none" cap="none" strike="noStrike">
                <a:solidFill>
                  <a:schemeClr val="dk1"/>
                </a:solidFill>
              </a:rPr>
              <a:t>prints      1</a:t>
            </a:r>
            <a:endParaRPr i="0" u="none" cap="none" strike="noStrike">
              <a:solidFill>
                <a:schemeClr val="dk1"/>
              </a:solidFill>
            </a:endParaRPr>
          </a:p>
          <a:p>
            <a:pPr indent="-18669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" name="Google Shape;348;p47"/>
          <p:cNvGraphicFramePr/>
          <p:nvPr/>
        </p:nvGraphicFramePr>
        <p:xfrm>
          <a:off x="1227137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{4F95C1EC-AD2D-4C8C-AD69-618170CDC3EE}</a:tableStyleId>
              </a:tblPr>
              <a:tblGrid>
                <a:gridCol w="1718250"/>
                <a:gridCol w="2750275"/>
                <a:gridCol w="251152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Operator</a:t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Semantics</a:t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Example</a:t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&lt;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i="0" lang="en-US" sz="16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less than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number &lt; 5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&lt;=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i="0" lang="en-US" sz="16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less than or equal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number &lt;= 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&gt;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i="0" lang="en-US" sz="16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greater than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num1 &gt; num2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&gt;=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i="0" lang="en-US" sz="16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greater than or equal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num1 &gt;= num2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==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i="0" lang="en-US" sz="16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equality check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num1 == 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!=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i="0" lang="en-US" sz="16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inequality check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num1 != num2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349" name="Google Shape;349;p47"/>
          <p:cNvSpPr txBox="1"/>
          <p:nvPr>
            <p:ph type="title"/>
          </p:nvPr>
        </p:nvSpPr>
        <p:spPr>
          <a:xfrm>
            <a:off x="397200" y="152403"/>
            <a:ext cx="7772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i="0" lang="en-US" sz="4000" u="none" cap="none" strike="noStrike">
                <a:solidFill>
                  <a:schemeClr val="dk2"/>
                </a:solidFill>
              </a:rPr>
              <a:t>Relational Operators</a:t>
            </a:r>
            <a:endParaRPr/>
          </a:p>
        </p:txBody>
      </p:sp>
      <p:sp>
        <p:nvSpPr>
          <p:cNvPr id="350" name="Google Shape;350;p47"/>
          <p:cNvSpPr txBox="1"/>
          <p:nvPr/>
        </p:nvSpPr>
        <p:spPr>
          <a:xfrm>
            <a:off x="673100" y="1079500"/>
            <a:ext cx="79191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81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●"/>
            </a:pPr>
            <a:r>
              <a:rPr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Relational operators are used to compare values: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1" name="Google Shape;351;p47"/>
          <p:cNvSpPr txBox="1"/>
          <p:nvPr/>
        </p:nvSpPr>
        <p:spPr>
          <a:xfrm>
            <a:off x="749300" y="4521200"/>
            <a:ext cx="8064600" cy="22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81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●"/>
            </a:pPr>
            <a:r>
              <a:rPr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They take two operands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838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Verdana"/>
              <a:buChar char="●"/>
            </a:pPr>
            <a:r>
              <a:rPr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operands can be literals, variables or expressions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381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●"/>
            </a:pPr>
            <a:r>
              <a:rPr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Used for many types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838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Verdana"/>
              <a:buChar char="●"/>
            </a:pPr>
            <a:r>
              <a:rPr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numeric comparisons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838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Verdana"/>
              <a:buChar char="●"/>
            </a:pPr>
            <a:r>
              <a:rPr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string comparisons (lexicographical, i.e. alphabetical)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838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Verdana"/>
              <a:buChar char="●"/>
            </a:pPr>
            <a:r>
              <a:rPr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boolean comparisons (false is less than true)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/>
          <p:nvPr>
            <p:ph type="title"/>
          </p:nvPr>
        </p:nvSpPr>
        <p:spPr>
          <a:xfrm>
            <a:off x="397200" y="152403"/>
            <a:ext cx="7772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i="0" lang="en-US" sz="4000" u="none" cap="none" strike="noStrike">
                <a:solidFill>
                  <a:schemeClr val="dk2"/>
                </a:solidFill>
              </a:rPr>
              <a:t>Examples</a:t>
            </a:r>
            <a:endParaRPr/>
          </a:p>
        </p:txBody>
      </p:sp>
      <p:sp>
        <p:nvSpPr>
          <p:cNvPr id="357" name="Google Shape;357;p48"/>
          <p:cNvSpPr txBox="1"/>
          <p:nvPr>
            <p:ph idx="1" type="body"/>
          </p:nvPr>
        </p:nvSpPr>
        <p:spPr>
          <a:xfrm>
            <a:off x="310325" y="1131250"/>
            <a:ext cx="8564700" cy="48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0510" lvl="0" marL="273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i="0" lang="en-US" u="none">
                <a:solidFill>
                  <a:schemeClr val="dk1"/>
                </a:solidFill>
              </a:rPr>
              <a:t>Let’s look at some examples with literals to better see the boolean results</a:t>
            </a:r>
            <a:r>
              <a:rPr i="0" lang="en-US" u="none">
                <a:solidFill>
                  <a:srgbClr val="003399"/>
                </a:solidFill>
              </a:rPr>
              <a:t> 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i="0" u="none">
              <a:solidFill>
                <a:schemeClr val="dk1"/>
              </a:solidFill>
            </a:endParaRPr>
          </a:p>
          <a:p>
            <a:pPr indent="-273049" lvl="1" marL="547687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23 &gt;= 45		false      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49" lvl="1" marL="547687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49.0 == 7*7 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i="0" lang="en-US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49" lvl="1" marL="547687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34-3 != 30+1	false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49" lvl="1" marL="547687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49" lvl="1" marL="547687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s1= "elma", s2= "armut", s3= "Elma";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49" lvl="1" marL="547687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s1 &lt; s2 		false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49" lvl="1" marL="547687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s3 &lt; s1 		true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i="0" u="none">
              <a:solidFill>
                <a:schemeClr val="dk1"/>
              </a:solidFill>
            </a:endParaRPr>
          </a:p>
          <a:p>
            <a:pPr indent="-270510" lvl="0" marL="2730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i="0" lang="en-US" u="none">
                <a:solidFill>
                  <a:schemeClr val="dk1"/>
                </a:solidFill>
              </a:rPr>
              <a:t>Why s3 &lt; s2 is true?</a:t>
            </a:r>
            <a:endParaRPr/>
          </a:p>
          <a:p>
            <a:pPr indent="-292099" lvl="1" marL="547687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/>
              <a:t>'</a:t>
            </a:r>
            <a:r>
              <a:rPr i="0" lang="en-US" sz="2000" u="none" cap="none" strike="noStrike">
                <a:solidFill>
                  <a:schemeClr val="dk1"/>
                </a:solidFill>
              </a:rPr>
              <a:t>E</a:t>
            </a:r>
            <a:r>
              <a:rPr lang="en-US" sz="2000"/>
              <a:t>'</a:t>
            </a:r>
            <a:r>
              <a:rPr i="0" lang="en-US" sz="2000" u="none" cap="none" strike="noStrike">
                <a:solidFill>
                  <a:schemeClr val="dk1"/>
                </a:solidFill>
              </a:rPr>
              <a:t> has a smaller code than </a:t>
            </a:r>
            <a:r>
              <a:rPr lang="en-US" sz="2000"/>
              <a:t>'</a:t>
            </a:r>
            <a:r>
              <a:rPr i="0" lang="en-US" sz="2000" u="none" cap="none" strike="noStrike">
                <a:solidFill>
                  <a:schemeClr val="dk1"/>
                </a:solidFill>
              </a:rPr>
              <a:t>a</a:t>
            </a:r>
            <a:r>
              <a:rPr lang="en-US" sz="2000"/>
              <a:t>'</a:t>
            </a:r>
            <a:endParaRPr sz="2000"/>
          </a:p>
          <a:p>
            <a:pPr indent="-292099" lvl="1" marL="547687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i="0" lang="en-US" sz="2000" u="none" cap="none" strike="noStrike">
                <a:solidFill>
                  <a:schemeClr val="dk1"/>
                </a:solidFill>
              </a:rPr>
              <a:t>Uppercase letters have smaller codes than lowercase letters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/>
          <p:nvPr>
            <p:ph type="title"/>
          </p:nvPr>
        </p:nvSpPr>
        <p:spPr>
          <a:xfrm>
            <a:off x="397200" y="304803"/>
            <a:ext cx="7772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i="0" lang="en-US" sz="4000" u="none" cap="none" strike="noStrike">
                <a:solidFill>
                  <a:schemeClr val="dk2"/>
                </a:solidFill>
              </a:rPr>
              <a:t>Logical operators</a:t>
            </a:r>
            <a:endParaRPr/>
          </a:p>
        </p:txBody>
      </p:sp>
      <p:sp>
        <p:nvSpPr>
          <p:cNvPr id="363" name="Google Shape;363;p49"/>
          <p:cNvSpPr txBox="1"/>
          <p:nvPr>
            <p:ph idx="1" type="body"/>
          </p:nvPr>
        </p:nvSpPr>
        <p:spPr>
          <a:xfrm>
            <a:off x="310325" y="1359850"/>
            <a:ext cx="85647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9715" lvl="0" marL="273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i="0" lang="en-US" u="none">
                <a:solidFill>
                  <a:schemeClr val="dk1"/>
                </a:solidFill>
              </a:rPr>
              <a:t>Boolean expressions can be combined using logical operators: AND, OR, NOT</a:t>
            </a:r>
            <a:endParaRPr/>
          </a:p>
          <a:p>
            <a:pPr indent="-226059" lvl="1" marL="547687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i="0" lang="en-US" sz="2000" u="none" cap="none" strike="noStrike">
                <a:solidFill>
                  <a:schemeClr val="dk1"/>
                </a:solidFill>
              </a:rPr>
              <a:t>In C++ we use      </a:t>
            </a:r>
            <a:r>
              <a:rPr i="0" lang="en-US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&amp;&amp;      ||        !</a:t>
            </a:r>
            <a:r>
              <a:rPr i="0" lang="en-US" sz="2000" u="none" cap="none" strike="noStrike">
                <a:solidFill>
                  <a:schemeClr val="dk1"/>
                </a:solidFill>
              </a:rPr>
              <a:t>      respectively</a:t>
            </a:r>
            <a:endParaRPr sz="2000"/>
          </a:p>
          <a:p>
            <a:pPr indent="-9905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</a:endParaRPr>
          </a:p>
          <a:p>
            <a:pPr indent="-228599" lvl="1" marL="547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i="0" lang="en-US" sz="2000" u="none" cap="none" strike="noStrike">
                <a:solidFill>
                  <a:srgbClr val="000099"/>
                </a:solidFill>
              </a:rPr>
              <a:t>    </a:t>
            </a:r>
            <a:endParaRPr sz="2000"/>
          </a:p>
        </p:txBody>
      </p:sp>
      <p:graphicFrame>
        <p:nvGraphicFramePr>
          <p:cNvPr id="364" name="Google Shape;364;p49"/>
          <p:cNvGraphicFramePr/>
          <p:nvPr/>
        </p:nvGraphicFramePr>
        <p:xfrm>
          <a:off x="572950" y="360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{4F95C1EC-AD2D-4C8C-AD69-618170CDC3EE}</a:tableStyleId>
              </a:tblPr>
              <a:tblGrid>
                <a:gridCol w="962025"/>
                <a:gridCol w="1042975"/>
                <a:gridCol w="1527175"/>
                <a:gridCol w="1177925"/>
              </a:tblGrid>
              <a:tr h="4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 || B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 &amp;&amp; B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18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true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18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true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18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true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18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true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4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18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true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18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false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18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true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18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false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4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18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false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18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true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18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true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18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false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4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18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false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18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false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18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false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18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false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5" name="Google Shape;365;p49"/>
          <p:cNvGraphicFramePr/>
          <p:nvPr/>
        </p:nvGraphicFramePr>
        <p:xfrm>
          <a:off x="6013212" y="406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{4F95C1EC-AD2D-4C8C-AD69-618170CDC3EE}</a:tableStyleId>
              </a:tblPr>
              <a:tblGrid>
                <a:gridCol w="1268400"/>
                <a:gridCol w="1268400"/>
              </a:tblGrid>
              <a:tr h="3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!  A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18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true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18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false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18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false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18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true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/>
          <p:nvPr>
            <p:ph type="title"/>
          </p:nvPr>
        </p:nvSpPr>
        <p:spPr>
          <a:xfrm>
            <a:off x="397200" y="152403"/>
            <a:ext cx="7772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i="0" lang="en-US" sz="4000" u="none" cap="none" strike="noStrike">
                <a:solidFill>
                  <a:schemeClr val="dk2"/>
                </a:solidFill>
              </a:rPr>
              <a:t>Example</a:t>
            </a:r>
            <a:endParaRPr/>
          </a:p>
        </p:txBody>
      </p:sp>
      <p:sp>
        <p:nvSpPr>
          <p:cNvPr id="371" name="Google Shape;371;p50"/>
          <p:cNvSpPr txBox="1"/>
          <p:nvPr>
            <p:ph idx="1" type="body"/>
          </p:nvPr>
        </p:nvSpPr>
        <p:spPr>
          <a:xfrm>
            <a:off x="234125" y="978850"/>
            <a:ext cx="85647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3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i="0" lang="en-US" sz="1800" u="none">
                <a:solidFill>
                  <a:schemeClr val="dk1"/>
                </a:solidFill>
              </a:rPr>
              <a:t>Range check: between 0 and 100 (includes 0 and 100), or not? </a:t>
            </a:r>
            <a:endParaRPr sz="1800"/>
          </a:p>
          <a:p>
            <a:pPr indent="-228599" lvl="1" marL="54768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i="0" lang="en-US" u="none" cap="none" strike="noStrike">
                <a:solidFill>
                  <a:schemeClr val="dk1"/>
                </a:solidFill>
              </a:rPr>
              <a:t>If so, display a message saying that the number is in the range. </a:t>
            </a:r>
            <a:endParaRPr/>
          </a:p>
          <a:p>
            <a:pPr indent="-228599" lvl="1" marL="54768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i="0" lang="en-US" u="none" cap="none" strike="noStrike">
                <a:solidFill>
                  <a:schemeClr val="dk1"/>
                </a:solidFill>
              </a:rPr>
              <a:t>If not, the message should say </a:t>
            </a:r>
            <a:r>
              <a:rPr lang="en-US"/>
              <a:t>"</a:t>
            </a:r>
            <a:r>
              <a:rPr i="0" lang="en-US" u="none" cap="none" strike="noStrike">
                <a:solidFill>
                  <a:schemeClr val="dk1"/>
                </a:solidFill>
              </a:rPr>
              <a:t>out of the range</a:t>
            </a:r>
            <a:r>
              <a:rPr lang="en-US"/>
              <a:t>"</a:t>
            </a:r>
            <a:r>
              <a:rPr i="0" lang="en-US" u="none" cap="none" strike="noStrike">
                <a:solidFill>
                  <a:schemeClr val="dk1"/>
                </a:solidFill>
              </a:rPr>
              <a:t>.</a:t>
            </a:r>
            <a:endParaRPr/>
          </a:p>
          <a:p>
            <a:pPr indent="-186690" lvl="0" marL="273050" marR="0" rtl="0" algn="l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000099"/>
              </a:solidFill>
            </a:endParaRPr>
          </a:p>
        </p:txBody>
      </p:sp>
      <p:sp>
        <p:nvSpPr>
          <p:cNvPr id="372" name="Google Shape;372;p50"/>
          <p:cNvSpPr txBox="1"/>
          <p:nvPr/>
        </p:nvSpPr>
        <p:spPr>
          <a:xfrm>
            <a:off x="533700" y="1973347"/>
            <a:ext cx="86103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66700" lvl="0" marL="27305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Solution 1: using logical AND operator</a:t>
            </a:r>
            <a:endParaRPr sz="1600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1" marL="547687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(num &gt;= 0 &amp;&amp; num &lt;= 100)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cout &lt;&lt; "number in the range";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cout &lt;&lt; "number is out of range";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186690" lvl="0" marL="273050" rtl="0" algn="l">
              <a:spcBef>
                <a:spcPts val="575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3" name="Google Shape;373;p50"/>
          <p:cNvSpPr txBox="1"/>
          <p:nvPr/>
        </p:nvSpPr>
        <p:spPr>
          <a:xfrm>
            <a:off x="526850" y="3456500"/>
            <a:ext cx="7611600" cy="1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66700" lvl="0" marL="27305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Solution 2: using logical AND and NOT operators</a:t>
            </a:r>
            <a:endParaRPr sz="1600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1" marL="547687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 ! (num &gt;= 0 &amp;&amp; num &lt;= 100) 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cout &lt;&lt; "number is out of range";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cout &lt;&lt; "number is in the range";</a:t>
            </a:r>
            <a:endParaRPr sz="16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4" name="Google Shape;374;p50"/>
          <p:cNvSpPr txBox="1"/>
          <p:nvPr/>
        </p:nvSpPr>
        <p:spPr>
          <a:xfrm>
            <a:off x="550400" y="4936100"/>
            <a:ext cx="75645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66700" lvl="0" marL="2730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Solution 3: using logical OR operator</a:t>
            </a:r>
            <a:endParaRPr b="1" sz="1600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1" marL="547687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(num &lt; 0 || num &gt; 100)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cout &lt;&lt; "number is out of range";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cout &lt;&lt; "number is in the range";</a:t>
            </a:r>
            <a:endParaRPr sz="16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1"/>
          <p:cNvSpPr txBox="1"/>
          <p:nvPr>
            <p:ph type="title"/>
          </p:nvPr>
        </p:nvSpPr>
        <p:spPr>
          <a:xfrm>
            <a:off x="397200" y="152403"/>
            <a:ext cx="7772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i="0" lang="en-US" sz="3600" u="none" cap="none" strike="noStrike">
                <a:solidFill>
                  <a:schemeClr val="dk2"/>
                </a:solidFill>
              </a:rPr>
              <a:t>De Morgan’s Rules (Section 4.7)</a:t>
            </a:r>
            <a:endParaRPr sz="3600"/>
          </a:p>
        </p:txBody>
      </p:sp>
      <p:sp>
        <p:nvSpPr>
          <p:cNvPr id="380" name="Google Shape;380;p51"/>
          <p:cNvSpPr txBox="1"/>
          <p:nvPr>
            <p:ph idx="1" type="body"/>
          </p:nvPr>
        </p:nvSpPr>
        <p:spPr>
          <a:xfrm>
            <a:off x="310325" y="1131250"/>
            <a:ext cx="8564700" cy="48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381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i="0" lang="en-US" u="none">
                <a:solidFill>
                  <a:schemeClr val="dk1"/>
                </a:solidFill>
              </a:rPr>
              <a:t>Compare solution 2 and 3</a:t>
            </a:r>
            <a:endParaRPr/>
          </a:p>
          <a:p>
            <a:pPr indent="-410844" lvl="1" marL="838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i="0" lang="en-US" sz="2000" u="none" cap="none" strike="noStrike">
                <a:solidFill>
                  <a:schemeClr val="dk1"/>
                </a:solidFill>
              </a:rPr>
              <a:t>two conditions are equivalent</a:t>
            </a:r>
            <a:endParaRPr i="0" sz="2000" u="none" cap="none" strike="noStrike">
              <a:solidFill>
                <a:srgbClr val="000099"/>
              </a:solidFill>
            </a:endParaRPr>
          </a:p>
          <a:p>
            <a:pPr indent="-342900" lvl="2" marL="12573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 ! (num &gt;= 0 &amp;&amp; num &lt;= 100) )</a:t>
            </a:r>
            <a:endParaRPr b="1" i="0" sz="1800" u="none" cap="none" strike="noStrike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2" marL="12573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 num &lt; 0 || num &gt; 100 )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2" marL="12573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190"/>
              <a:buFont typeface="Noto Sans Symbols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</a:endParaRPr>
          </a:p>
          <a:p>
            <a:pPr indent="-400050" lvl="0" marL="3810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i="0" lang="en-US" u="none">
                <a:solidFill>
                  <a:schemeClr val="dk1"/>
                </a:solidFill>
              </a:rPr>
              <a:t>De Morgan’s Rules  (assume a and b are two boolean expressions)</a:t>
            </a:r>
            <a:endParaRPr/>
          </a:p>
          <a:p>
            <a:pPr indent="-381000" lvl="1" marL="838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u="none" cap="none" strike="noStrik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! (a   &amp;&amp;   b)  =   !a   ||  !b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1" marL="838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u="none" cap="none" strike="noStrik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! (a   ||   b)  =   !a   &amp;&amp;  !b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1" marL="838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000099"/>
              </a:solidFill>
            </a:endParaRPr>
          </a:p>
          <a:p>
            <a:pPr indent="-400050" lvl="0" marL="3810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i="0" lang="en-US" u="none">
                <a:solidFill>
                  <a:schemeClr val="dk1"/>
                </a:solidFill>
              </a:rPr>
              <a:t>De Morgan’a Rules can be generalized to several expressions (e.g. 4 boolean expressions case)</a:t>
            </a:r>
            <a:endParaRPr/>
          </a:p>
          <a:p>
            <a:pPr indent="-381000" lvl="1" marL="838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u="none" cap="none" strike="noStrik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! (a &amp;&amp; b &amp;&amp; c &amp;&amp; d) =  !a  ||  !b  ||  !c  ||  !d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1" marL="838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u="none" cap="none" strike="noStrik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! (a || b || c || d) =  !a  &amp;&amp;  !b  &amp;&amp;  !c  &amp;&amp;  !d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165100" lvl="0" marL="273050" marR="0" rtl="0" algn="l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1" i="0" u="none" cap="none" strike="noStrike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/>
          <p:nvPr>
            <p:ph type="title"/>
          </p:nvPr>
        </p:nvSpPr>
        <p:spPr>
          <a:xfrm>
            <a:off x="397200" y="152403"/>
            <a:ext cx="7772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i="0" lang="en-US" sz="3600" u="none" cap="none" strike="noStrike">
                <a:solidFill>
                  <a:schemeClr val="dk2"/>
                </a:solidFill>
              </a:rPr>
              <a:t>Operator Precedence - Revisited</a:t>
            </a:r>
            <a:endParaRPr sz="3600"/>
          </a:p>
        </p:txBody>
      </p:sp>
      <p:sp>
        <p:nvSpPr>
          <p:cNvPr id="386" name="Google Shape;386;p52"/>
          <p:cNvSpPr txBox="1"/>
          <p:nvPr>
            <p:ph idx="1" type="body"/>
          </p:nvPr>
        </p:nvSpPr>
        <p:spPr>
          <a:xfrm>
            <a:off x="310325" y="1131250"/>
            <a:ext cx="8564700" cy="48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9715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i="0" lang="en-US" u="none">
                <a:solidFill>
                  <a:schemeClr val="dk1"/>
                </a:solidFill>
              </a:rPr>
              <a:t>Upper operator groups have precedence</a:t>
            </a:r>
            <a:endParaRPr/>
          </a:p>
        </p:txBody>
      </p:sp>
      <p:graphicFrame>
        <p:nvGraphicFramePr>
          <p:cNvPr id="387" name="Google Shape;387;p52"/>
          <p:cNvGraphicFramePr/>
          <p:nvPr/>
        </p:nvGraphicFramePr>
        <p:xfrm>
          <a:off x="423888" y="176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{4F95C1EC-AD2D-4C8C-AD69-618170CDC3EE}</a:tableStyleId>
              </a:tblPr>
              <a:tblGrid>
                <a:gridCol w="2102700"/>
                <a:gridCol w="3997625"/>
                <a:gridCol w="22372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Operator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Explanation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Associativity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79F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00279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  -    !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79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279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plus and minus signs, logical NOT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79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279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right-to-left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79F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00279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*    /    %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79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279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multiplication, division and modulus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79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279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left-to-right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79F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rgbClr val="00279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  -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79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279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addition, subtraction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79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279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left-to-right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79F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rgbClr val="00279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&lt;&lt;    &gt;&gt;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79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279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stream insertion and extraction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79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279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left-to-right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79F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rgbClr val="00279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&lt;  &lt;=   &gt;  &gt;=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79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279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inequality comparison operators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79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279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left-to-right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79F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rgbClr val="00279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==    !=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79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279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equal,  not equal comparison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79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279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left-to-right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79F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rgbClr val="00279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&amp;&amp;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79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279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logical and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79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279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left-to-right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79F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rgbClr val="00279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||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79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279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logical or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79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279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left-to-right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79F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rgbClr val="00279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=    +=   -=   *=   /=   %=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79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279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assignment operators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600" u="none">
                        <a:solidFill>
                          <a:srgbClr val="00279F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79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279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right-to-left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600" u="none">
                        <a:solidFill>
                          <a:srgbClr val="00279F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3"/>
          <p:cNvSpPr txBox="1"/>
          <p:nvPr>
            <p:ph type="title"/>
          </p:nvPr>
        </p:nvSpPr>
        <p:spPr>
          <a:xfrm>
            <a:off x="397200" y="152403"/>
            <a:ext cx="7772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i="0" lang="en-US" sz="3600" u="none" cap="none" strike="noStrike">
                <a:solidFill>
                  <a:schemeClr val="dk2"/>
                </a:solidFill>
              </a:rPr>
              <a:t>Operator Precedence Examples</a:t>
            </a:r>
            <a:endParaRPr sz="3600"/>
          </a:p>
        </p:txBody>
      </p:sp>
      <p:sp>
        <p:nvSpPr>
          <p:cNvPr id="393" name="Google Shape;393;p53"/>
          <p:cNvSpPr txBox="1"/>
          <p:nvPr>
            <p:ph idx="1" type="body"/>
          </p:nvPr>
        </p:nvSpPr>
        <p:spPr>
          <a:xfrm>
            <a:off x="310325" y="1131250"/>
            <a:ext cx="85647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0510" lvl="0" marL="273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Code Pro"/>
              <a:buChar char="●"/>
            </a:pPr>
            <a:r>
              <a:rPr b="1" i="0" lang="en-US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num1 &lt; year;</a:t>
            </a:r>
            <a:endParaRPr sz="2000"/>
          </a:p>
        </p:txBody>
      </p:sp>
      <p:sp>
        <p:nvSpPr>
          <p:cNvPr id="394" name="Google Shape;394;p53"/>
          <p:cNvSpPr txBox="1"/>
          <p:nvPr/>
        </p:nvSpPr>
        <p:spPr>
          <a:xfrm>
            <a:off x="315300" y="1485700"/>
            <a:ext cx="8434500" cy="26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7650" lvl="1" marL="547687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syntax error (very cryptic)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47650" lvl="1" marL="547687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problem is that &lt;&lt;  has  precedence over &lt;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47650" lvl="2" marL="822325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does not compile as intended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47650" lvl="1" marL="547687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Solution:  </a:t>
            </a:r>
            <a:r>
              <a:rPr b="1" lang="en-US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(num1 &lt; year)</a:t>
            </a:r>
            <a:r>
              <a:rPr lang="en-US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47650" lvl="1" marL="547687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Advice: use parenthesized expressions in cout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0510" lvl="0" marL="27305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about</a:t>
            </a:r>
            <a:r>
              <a:rPr lang="en-US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(0 &lt;= num &lt;= 100)</a:t>
            </a: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range check?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5" name="Google Shape;395;p53"/>
          <p:cNvSpPr txBox="1"/>
          <p:nvPr/>
        </p:nvSpPr>
        <p:spPr>
          <a:xfrm>
            <a:off x="326575" y="3951900"/>
            <a:ext cx="8434500" cy="16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7650" lvl="1" marL="547687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 a syntax error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47650" lvl="1" marL="547687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but that expression does not make a range check; </a:t>
            </a:r>
            <a:b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is always true → Why?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0510" lvl="0" marL="27305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is the value of   </a:t>
            </a:r>
            <a:r>
              <a:rPr b="1" lang="en-US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!12+5&amp;&amp;32/35 </a:t>
            </a: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6" name="Google Shape;396;p53"/>
          <p:cNvSpPr txBox="1"/>
          <p:nvPr/>
        </p:nvSpPr>
        <p:spPr>
          <a:xfrm>
            <a:off x="326575" y="5489400"/>
            <a:ext cx="6486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7650" lvl="1" marL="547687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 is 0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/>
        </p:nvSpPr>
        <p:spPr>
          <a:xfrm>
            <a:off x="63500" y="1449387"/>
            <a:ext cx="9020100" cy="1527300"/>
          </a:xfrm>
          <a:prstGeom prst="rect">
            <a:avLst/>
          </a:prstGeom>
          <a:solidFill>
            <a:srgbClr val="6095C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9687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63500" y="1397000"/>
            <a:ext cx="9020100" cy="120600"/>
          </a:xfrm>
          <a:prstGeom prst="rect">
            <a:avLst/>
          </a:prstGeom>
          <a:solidFill>
            <a:srgbClr val="BFCDE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9687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63500" y="2976562"/>
            <a:ext cx="9020100" cy="111000"/>
          </a:xfrm>
          <a:prstGeom prst="rect">
            <a:avLst/>
          </a:prstGeom>
          <a:solidFill>
            <a:srgbClr val="59BA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9687" lvl="0" marL="39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1295400" y="3200400"/>
            <a:ext cx="64008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5C9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275D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968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380"/>
              <a:buFont typeface="Noto Sans Symbols"/>
              <a:buNone/>
            </a:pPr>
            <a:r>
              <a:rPr lang="en-US" sz="2800">
                <a:solidFill>
                  <a:srgbClr val="275D90"/>
                </a:solidFill>
                <a:latin typeface="Arial"/>
                <a:ea typeface="Arial"/>
                <a:cs typeface="Arial"/>
                <a:sym typeface="Arial"/>
              </a:rPr>
              <a:t>Spring</a:t>
            </a:r>
            <a:r>
              <a:rPr lang="en-US" sz="2800">
                <a:solidFill>
                  <a:srgbClr val="275D9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275D9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2800">
                <a:solidFill>
                  <a:srgbClr val="275D9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0" i="0" lang="en-US" sz="2800" u="none" cap="none" strike="noStrike">
                <a:solidFill>
                  <a:srgbClr val="275D90"/>
                </a:solidFill>
                <a:latin typeface="Arial"/>
                <a:ea typeface="Arial"/>
                <a:cs typeface="Arial"/>
                <a:sym typeface="Arial"/>
              </a:rPr>
              <a:t>-20</a:t>
            </a:r>
            <a:r>
              <a:rPr lang="en-US" sz="2800">
                <a:solidFill>
                  <a:srgbClr val="275D9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2800">
              <a:solidFill>
                <a:srgbClr val="275D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38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65" name="Google Shape;265;p36"/>
          <p:cNvSpPr txBox="1"/>
          <p:nvPr>
            <p:ph type="title"/>
          </p:nvPr>
        </p:nvSpPr>
        <p:spPr>
          <a:xfrm>
            <a:off x="457200" y="1282700"/>
            <a:ext cx="82296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Source Sans Pro"/>
              <a:buNone/>
            </a:pPr>
            <a:r>
              <a:rPr b="0" i="0" lang="en-US" sz="45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 201 </a:t>
            </a:r>
            <a:br>
              <a:rPr b="0" i="0" lang="en-US" sz="4500" u="none" cap="none" strike="noStrike">
                <a:solidFill>
                  <a:srgbClr val="FFFFFF"/>
                </a:solidFill>
                <a:latin typeface="MS PGothic"/>
                <a:ea typeface="MS PGothic"/>
                <a:cs typeface="MS PGothic"/>
                <a:sym typeface="MS PGothic"/>
              </a:rPr>
            </a:br>
            <a:r>
              <a:rPr b="0" i="0" lang="en-US" sz="45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Introduction to Computing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 txBox="1"/>
          <p:nvPr>
            <p:ph type="title"/>
          </p:nvPr>
        </p:nvSpPr>
        <p:spPr>
          <a:xfrm>
            <a:off x="397200" y="304803"/>
            <a:ext cx="7772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i="0" lang="en-US" sz="4000" u="none" cap="none" strike="noStrike">
                <a:solidFill>
                  <a:schemeClr val="dk2"/>
                </a:solidFill>
              </a:rPr>
              <a:t>Nested if statements</a:t>
            </a:r>
            <a:endParaRPr/>
          </a:p>
        </p:txBody>
      </p:sp>
      <p:sp>
        <p:nvSpPr>
          <p:cNvPr id="402" name="Google Shape;402;p54"/>
          <p:cNvSpPr txBox="1"/>
          <p:nvPr>
            <p:ph idx="1" type="body"/>
          </p:nvPr>
        </p:nvSpPr>
        <p:spPr>
          <a:xfrm>
            <a:off x="310325" y="1436050"/>
            <a:ext cx="8564700" cy="4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0510" lvl="0" marL="273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i="0" lang="en-US" u="none">
                <a:solidFill>
                  <a:schemeClr val="dk1"/>
                </a:solidFill>
              </a:rPr>
              <a:t>if/else statements are inside other if/else statements</a:t>
            </a:r>
            <a:endParaRPr/>
          </a:p>
          <a:p>
            <a:pPr indent="-270510" lvl="0" marL="2730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i="0" lang="en-US" u="none">
                <a:solidFill>
                  <a:schemeClr val="dk1"/>
                </a:solidFill>
              </a:rPr>
              <a:t>Method to select from multiple choices</a:t>
            </a:r>
            <a:endParaRPr/>
          </a:p>
          <a:p>
            <a:pPr indent="-270510" lvl="0" marL="2730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i="0" lang="en-US" u="none">
                <a:solidFill>
                  <a:schemeClr val="dk1"/>
                </a:solidFill>
              </a:rPr>
              <a:t>Example: input a numeric grade and display messages according to its value</a:t>
            </a:r>
            <a:endParaRPr/>
          </a:p>
          <a:p>
            <a:pPr indent="-228599" lvl="1" marL="547687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i="0" lang="en-US" sz="2000" u="none" cap="none" strike="noStrike">
                <a:solidFill>
                  <a:schemeClr val="dk1"/>
                </a:solidFill>
              </a:rPr>
              <a:t>		0   .. 50  	 	low</a:t>
            </a:r>
            <a:endParaRPr sz="2000"/>
          </a:p>
          <a:p>
            <a:pPr indent="-228599" lvl="1" marL="547687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i="0" lang="en-US" sz="2000" u="none" cap="none" strike="noStrike">
                <a:solidFill>
                  <a:schemeClr val="dk1"/>
                </a:solidFill>
              </a:rPr>
              <a:t>		51 .. 70   		average</a:t>
            </a:r>
            <a:endParaRPr sz="2000"/>
          </a:p>
          <a:p>
            <a:pPr indent="-228599" lvl="1" marL="547687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i="0" lang="en-US" sz="2000" u="none" cap="none" strike="noStrike">
                <a:solidFill>
                  <a:schemeClr val="dk1"/>
                </a:solidFill>
              </a:rPr>
              <a:t>		71 .. 100  		good</a:t>
            </a:r>
            <a:endParaRPr sz="2000"/>
          </a:p>
          <a:p>
            <a:pPr indent="-228599" lvl="1" marL="547687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i="0" lang="en-US" sz="2000" u="none" cap="none" strike="noStrike">
                <a:solidFill>
                  <a:schemeClr val="dk1"/>
                </a:solidFill>
              </a:rPr>
              <a:t>		otherwise  	invalid grade 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/>
          <p:nvPr>
            <p:ph type="title"/>
          </p:nvPr>
        </p:nvSpPr>
        <p:spPr>
          <a:xfrm>
            <a:off x="397200" y="152403"/>
            <a:ext cx="7772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i="0" lang="en-US" sz="4000" u="none" cap="none" strike="noStrike">
                <a:solidFill>
                  <a:schemeClr val="dk2"/>
                </a:solidFill>
              </a:rPr>
              <a:t>Nested if Example</a:t>
            </a:r>
            <a:endParaRPr/>
          </a:p>
        </p:txBody>
      </p:sp>
      <p:sp>
        <p:nvSpPr>
          <p:cNvPr id="408" name="Google Shape;408;p55"/>
          <p:cNvSpPr txBox="1"/>
          <p:nvPr>
            <p:ph idx="1" type="body"/>
          </p:nvPr>
        </p:nvSpPr>
        <p:spPr>
          <a:xfrm>
            <a:off x="310325" y="1131250"/>
            <a:ext cx="8564700" cy="48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0510" lvl="0" marL="273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i="0" lang="en-US" u="none">
                <a:solidFill>
                  <a:schemeClr val="dk1"/>
                </a:solidFill>
              </a:rPr>
              <a:t>Example: input a numeric grade and display messages according to its value</a:t>
            </a:r>
            <a:endParaRPr/>
          </a:p>
          <a:p>
            <a:pPr indent="-228599" lvl="1" marL="547687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i="0" lang="en-US" sz="2000" u="none" cap="none" strike="noStrike">
                <a:solidFill>
                  <a:schemeClr val="dk1"/>
                </a:solidFill>
              </a:rPr>
              <a:t>		0   .. 50  	 	low</a:t>
            </a:r>
            <a:endParaRPr sz="2000"/>
          </a:p>
          <a:p>
            <a:pPr indent="-228599" lvl="1" marL="547687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i="0" lang="en-US" sz="2000" u="none" cap="none" strike="noStrike">
                <a:solidFill>
                  <a:schemeClr val="dk1"/>
                </a:solidFill>
              </a:rPr>
              <a:t>		51 .. 70   		average</a:t>
            </a:r>
            <a:endParaRPr sz="2000"/>
          </a:p>
          <a:p>
            <a:pPr indent="-228599" lvl="1" marL="547687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i="0" lang="en-US" sz="2000" u="none" cap="none" strike="noStrike">
                <a:solidFill>
                  <a:schemeClr val="dk1"/>
                </a:solidFill>
              </a:rPr>
              <a:t>		71 .. 100  		good</a:t>
            </a:r>
            <a:endParaRPr sz="2000"/>
          </a:p>
          <a:p>
            <a:pPr indent="-228599" lvl="1" marL="547687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i="0" lang="en-US" sz="2000" u="none" cap="none" strike="noStrike">
                <a:solidFill>
                  <a:schemeClr val="dk1"/>
                </a:solidFill>
              </a:rPr>
              <a:t>		otherwise  	invalid grade </a:t>
            </a:r>
            <a:endParaRPr sz="2000"/>
          </a:p>
          <a:p>
            <a:pPr indent="-270510" lvl="0" marL="2730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i="0" lang="en-US" u="none">
                <a:solidFill>
                  <a:schemeClr val="dk1"/>
                </a:solidFill>
              </a:rPr>
              <a:t>Several solutions exist (not in the book)</a:t>
            </a:r>
            <a:endParaRPr/>
          </a:p>
          <a:p>
            <a:pPr indent="-247649" lvl="1" marL="547687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i="0" lang="en-US" sz="2000" u="none" cap="none" strike="noStrike">
                <a:solidFill>
                  <a:schemeClr val="dk1"/>
                </a:solidFill>
              </a:rPr>
              <a:t>First solution: if’s are after if’s </a:t>
            </a:r>
            <a:endParaRPr sz="2000"/>
          </a:p>
          <a:p>
            <a:pPr indent="-258444" lvl="2" marL="822325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i="0" lang="en-US" sz="2000" u="none" cap="none" strike="noStrike">
                <a:solidFill>
                  <a:schemeClr val="dk1"/>
                </a:solidFill>
              </a:rPr>
              <a:t>see </a:t>
            </a:r>
            <a:r>
              <a:rPr i="0" lang="en-US" sz="2000" u="none" cap="none" strike="noStrike">
                <a:solidFill>
                  <a:srgbClr val="00B050"/>
                </a:solidFill>
              </a:rPr>
              <a:t>if_after_if.cpp</a:t>
            </a:r>
            <a:endParaRPr sz="2000"/>
          </a:p>
          <a:p>
            <a:pPr indent="-247649" lvl="1" marL="547687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i="0" lang="en-US" sz="2000" u="none" cap="none" strike="noStrike">
                <a:solidFill>
                  <a:schemeClr val="dk1"/>
                </a:solidFill>
              </a:rPr>
              <a:t>Second solution: if’s are after else’s </a:t>
            </a:r>
            <a:endParaRPr sz="2000"/>
          </a:p>
          <a:p>
            <a:pPr indent="-258444" lvl="2" marL="822325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i="0" lang="en-US" sz="2000" u="none" cap="none" strike="noStrike">
                <a:solidFill>
                  <a:schemeClr val="dk1"/>
                </a:solidFill>
              </a:rPr>
              <a:t>see </a:t>
            </a:r>
            <a:r>
              <a:rPr i="0" lang="en-US" sz="2000" u="none" cap="none" strike="noStrike">
                <a:solidFill>
                  <a:srgbClr val="00B050"/>
                </a:solidFill>
              </a:rPr>
              <a:t>if_after_else.cpp</a:t>
            </a:r>
            <a:endParaRPr sz="2000"/>
          </a:p>
          <a:p>
            <a:pPr indent="-258444" lvl="2" marL="822325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i="0" lang="en-US" sz="2000" u="none" cap="none" strike="noStrike">
                <a:solidFill>
                  <a:schemeClr val="dk1"/>
                </a:solidFill>
              </a:rPr>
              <a:t>or </a:t>
            </a:r>
            <a:r>
              <a:rPr i="0" lang="en-US" sz="2000" u="none" cap="none" strike="noStrike">
                <a:solidFill>
                  <a:srgbClr val="00B050"/>
                </a:solidFill>
              </a:rPr>
              <a:t>if_after_else2.cpp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"/>
          <p:cNvSpPr txBox="1"/>
          <p:nvPr/>
        </p:nvSpPr>
        <p:spPr>
          <a:xfrm>
            <a:off x="221600" y="1043951"/>
            <a:ext cx="3756000" cy="5397300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1" marL="547687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(&lt;</a:t>
            </a:r>
            <a:r>
              <a:rPr i="1" lang="en-US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condition_1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&gt;) 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1" marL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(&lt;</a:t>
            </a:r>
            <a:r>
              <a:rPr i="1" lang="en-US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condition_2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38112" lvl="1" marL="319087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1" marL="4572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(&lt;</a:t>
            </a:r>
            <a:r>
              <a:rPr i="1" lang="en-US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condition_3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    &lt;s</a:t>
            </a:r>
            <a:r>
              <a:rPr i="1"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tatements_alltrue&gt;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}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else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{	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    &lt;</a:t>
            </a:r>
            <a:r>
              <a:rPr i="1"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statements_true_1and2&gt;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}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}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else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&lt;s</a:t>
            </a:r>
            <a:r>
              <a:rPr i="1"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tatements_true_1_only&gt;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}	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&lt;s</a:t>
            </a:r>
            <a:r>
              <a:rPr i="1"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tatements_1_false&gt;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4" name="Google Shape;414;p56"/>
          <p:cNvSpPr txBox="1"/>
          <p:nvPr>
            <p:ph type="title"/>
          </p:nvPr>
        </p:nvSpPr>
        <p:spPr>
          <a:xfrm>
            <a:off x="463550" y="77788"/>
            <a:ext cx="82233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Nested if-else Syntax 1</a:t>
            </a:r>
            <a:endParaRPr/>
          </a:p>
        </p:txBody>
      </p:sp>
      <p:sp>
        <p:nvSpPr>
          <p:cNvPr id="415" name="Google Shape;415;p56"/>
          <p:cNvSpPr txBox="1"/>
          <p:nvPr>
            <p:ph idx="2" type="body"/>
          </p:nvPr>
        </p:nvSpPr>
        <p:spPr>
          <a:xfrm>
            <a:off x="4244975" y="1033450"/>
            <a:ext cx="4620000" cy="5397300"/>
          </a:xfrm>
          <a:prstGeom prst="rect">
            <a:avLst/>
          </a:prstGeom>
          <a:noFill/>
          <a:ln cap="flat" cmpd="sng" w="28575">
            <a:solidFill>
              <a:srgbClr val="DCB1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b="1" i="1" lang="en-US" sz="1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condition_1 </a:t>
            </a:r>
            <a:r>
              <a:rPr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TRUE then check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1" i="1" lang="en-US" sz="1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condition_2</a:t>
            </a:r>
            <a:r>
              <a:rPr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273049" lvl="1" marL="547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b="1" i="1" lang="en-US" sz="18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condition_2 </a:t>
            </a:r>
            <a:r>
              <a:rPr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TRUE then check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273049" lvl="1" marL="5476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b="1" i="1" lang="en-US" sz="18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condition_3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273050" lvl="2" marL="8223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b="1" i="1" lang="en-US" sz="18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condition_3 </a:t>
            </a:r>
            <a:r>
              <a:rPr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TRUE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228600" lvl="3" marL="109696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</a:pPr>
            <a:r>
              <a:rPr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statements_alltrue </a:t>
            </a:r>
            <a:r>
              <a:rPr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are executed, </a:t>
            </a:r>
            <a:endParaRPr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3050" lvl="2" marL="822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b="1" i="1" lang="en-US" sz="18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condition_3 </a:t>
            </a:r>
            <a:r>
              <a:rPr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FALSE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228599" lvl="3" marL="109696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</a:pPr>
            <a:r>
              <a:rPr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statements_true_1and2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228600" lvl="3" marL="109696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are executed, </a:t>
            </a:r>
            <a:endParaRPr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304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b="1" i="1" lang="en-US" sz="18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condition_2 </a:t>
            </a:r>
            <a:r>
              <a:rPr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FALSE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228599" lvl="3" marL="109696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</a:pPr>
            <a:r>
              <a:rPr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statements_true_1_only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228600" lvl="3" marL="109696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are executed, </a:t>
            </a:r>
            <a:endParaRPr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b="1" i="1" lang="en-US" sz="1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condition_1 </a:t>
            </a:r>
            <a:r>
              <a:rPr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FALSE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i="1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statements_1_false </a:t>
            </a:r>
            <a:r>
              <a:rPr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are executed,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165100" lvl="0" marL="2730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304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75895" lvl="0" marL="27305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"/>
          <p:cNvSpPr txBox="1"/>
          <p:nvPr/>
        </p:nvSpPr>
        <p:spPr>
          <a:xfrm>
            <a:off x="336550" y="957251"/>
            <a:ext cx="3035400" cy="5669100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(&lt;</a:t>
            </a:r>
            <a:r>
              <a:rPr i="1" lang="en-US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condition_1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&gt;) 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&lt;s</a:t>
            </a:r>
            <a:r>
              <a:rPr i="1"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tatement_1true_1&gt;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319087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&lt;</a:t>
            </a:r>
            <a:r>
              <a:rPr i="1"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statement_1true_N&gt;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 if (&lt;</a:t>
            </a:r>
            <a:r>
              <a:rPr i="1" lang="en-US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condition_2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&gt;) 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&lt;s</a:t>
            </a:r>
            <a:r>
              <a:rPr i="1"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tatement_2true_1&gt;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&lt;</a:t>
            </a:r>
            <a:r>
              <a:rPr i="1"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statement_2true_N&gt;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 if (&lt;</a:t>
            </a:r>
            <a:r>
              <a:rPr i="1" lang="en-US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condition_3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&gt;) 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&lt;s</a:t>
            </a:r>
            <a:r>
              <a:rPr i="1"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tatement_3true_1&gt;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&lt;</a:t>
            </a:r>
            <a:r>
              <a:rPr i="1"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statement_3true_N&gt;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&lt;s</a:t>
            </a:r>
            <a:r>
              <a:rPr i="1"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tatement_allfalse_1&gt;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&lt;</a:t>
            </a:r>
            <a:r>
              <a:rPr i="1"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statement_allfalse_N&gt;</a:t>
            </a: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300"/>
              </a:spcBef>
              <a:spcAft>
                <a:spcPts val="0"/>
              </a:spcAft>
              <a:buSzPts val="1020"/>
              <a:buNone/>
            </a:pPr>
            <a:r>
              <a:rPr lang="en-US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1" name="Google Shape;421;p57"/>
          <p:cNvSpPr txBox="1"/>
          <p:nvPr>
            <p:ph idx="2" type="body"/>
          </p:nvPr>
        </p:nvSpPr>
        <p:spPr>
          <a:xfrm>
            <a:off x="3906800" y="966775"/>
            <a:ext cx="4864500" cy="5669100"/>
          </a:xfrm>
          <a:prstGeom prst="rect">
            <a:avLst/>
          </a:prstGeom>
          <a:noFill/>
          <a:ln cap="flat" cmpd="sng" w="28575">
            <a:solidFill>
              <a:srgbClr val="DCB1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b="1" i="1" lang="en-US" sz="1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condition_1 </a:t>
            </a:r>
            <a:r>
              <a:rPr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TRUE then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statement_1true_1 …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228600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statement_1true_N </a:t>
            </a:r>
            <a:r>
              <a:rPr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are executed,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2730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b="1" i="1" lang="en-US" sz="1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condition_1 </a:t>
            </a:r>
            <a:r>
              <a:rPr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FALSE then check </a:t>
            </a:r>
            <a:r>
              <a:rPr b="1" i="1" lang="en-US" sz="1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condition_2</a:t>
            </a:r>
            <a:r>
              <a:rPr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if </a:t>
            </a:r>
            <a:r>
              <a:rPr b="1" i="1" lang="en-US" sz="1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condition_2</a:t>
            </a:r>
            <a:r>
              <a:rPr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TRUE then</a:t>
            </a:r>
            <a:endParaRPr b="1" i="1" sz="1800" u="none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statement_2true_1 …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228600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tatement_2true_N </a:t>
            </a:r>
            <a:r>
              <a:rPr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are executed,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2730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b="1" i="1" lang="en-US" sz="1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condition_2 </a:t>
            </a:r>
            <a:r>
              <a:rPr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FALSE then check </a:t>
            </a:r>
            <a:r>
              <a:rPr b="1" i="1" lang="en-US" sz="1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condition_3</a:t>
            </a:r>
            <a:r>
              <a:rPr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if </a:t>
            </a:r>
            <a:r>
              <a:rPr b="1" i="1" lang="en-US" sz="1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condition_3</a:t>
            </a:r>
            <a:r>
              <a:rPr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TRUE then</a:t>
            </a:r>
            <a:endParaRPr b="1" i="1" sz="1800" u="none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Statement_3true_1 …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228600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tatement_3true_N </a:t>
            </a:r>
            <a:r>
              <a:rPr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are executed,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1" marL="3190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...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2730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b="1" i="1" lang="en-US" sz="1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condition_(N-1) </a:t>
            </a:r>
            <a:r>
              <a:rPr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FALSE then </a:t>
            </a:r>
            <a:r>
              <a:rPr i="1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statement_allfalse_1 …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tatement_allfalse_N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228600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are executed</a:t>
            </a:r>
            <a:endParaRPr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2" name="Google Shape;422;p57"/>
          <p:cNvSpPr txBox="1"/>
          <p:nvPr>
            <p:ph type="title"/>
          </p:nvPr>
        </p:nvSpPr>
        <p:spPr>
          <a:xfrm>
            <a:off x="463550" y="77788"/>
            <a:ext cx="82233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Nested if-else Syntax 2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"/>
          <p:cNvSpPr txBox="1"/>
          <p:nvPr>
            <p:ph type="title"/>
          </p:nvPr>
        </p:nvSpPr>
        <p:spPr>
          <a:xfrm>
            <a:off x="397200" y="152403"/>
            <a:ext cx="7772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i="0" lang="en-US" sz="4000" u="none" cap="none" strike="noStrike">
                <a:solidFill>
                  <a:schemeClr val="dk2"/>
                </a:solidFill>
              </a:rPr>
              <a:t>Short-circuit Evaluation</a:t>
            </a:r>
            <a:endParaRPr/>
          </a:p>
        </p:txBody>
      </p:sp>
      <p:sp>
        <p:nvSpPr>
          <p:cNvPr id="428" name="Google Shape;428;p58"/>
          <p:cNvSpPr txBox="1"/>
          <p:nvPr>
            <p:ph idx="1" type="body"/>
          </p:nvPr>
        </p:nvSpPr>
        <p:spPr>
          <a:xfrm>
            <a:off x="310325" y="1055050"/>
            <a:ext cx="8564700" cy="56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273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●"/>
            </a:pPr>
            <a:r>
              <a:rPr i="0" lang="en-US" sz="1600" u="none">
                <a:solidFill>
                  <a:schemeClr val="dk1"/>
                </a:solidFill>
              </a:rPr>
              <a:t>Some subexpressions in Boolean expressions are not evaluated if the entire expression</a:t>
            </a:r>
            <a:r>
              <a:rPr lang="en-US" sz="1600"/>
              <a:t>'</a:t>
            </a:r>
            <a:r>
              <a:rPr i="0" lang="en-US" sz="1600" u="none">
                <a:solidFill>
                  <a:schemeClr val="dk1"/>
                </a:solidFill>
              </a:rPr>
              <a:t>s value is already known using the subexpression evaluated so fa</a:t>
            </a:r>
            <a:r>
              <a:rPr lang="en-US" sz="1600"/>
              <a:t>r</a:t>
            </a:r>
            <a:endParaRPr sz="1600"/>
          </a:p>
          <a:p>
            <a:pPr indent="-266700" lvl="0" marL="273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●"/>
            </a:pPr>
            <a:r>
              <a:rPr i="0" lang="en-US" sz="1600" u="none">
                <a:solidFill>
                  <a:srgbClr val="C00000"/>
                </a:solidFill>
              </a:rPr>
              <a:t>Rule</a:t>
            </a:r>
            <a:r>
              <a:rPr i="0" lang="en-US" sz="1600" u="none">
                <a:solidFill>
                  <a:schemeClr val="dk1"/>
                </a:solidFill>
              </a:rPr>
              <a:t>: Evaluate the first (leftmost) boolean subexpression. </a:t>
            </a:r>
            <a:br>
              <a:rPr i="0" lang="en-US" sz="1600" u="none">
                <a:solidFill>
                  <a:schemeClr val="dk1"/>
                </a:solidFill>
              </a:rPr>
            </a:br>
            <a:r>
              <a:rPr i="0" lang="en-US" sz="1600" u="none">
                <a:solidFill>
                  <a:schemeClr val="dk1"/>
                </a:solidFill>
              </a:rPr>
              <a:t>If its value is enough to judge about the value of the entire expression, then stop there</a:t>
            </a:r>
            <a:r>
              <a:rPr lang="en-US" sz="1600"/>
              <a:t>; o</a:t>
            </a:r>
            <a:r>
              <a:rPr i="0" lang="en-US" sz="1600" u="none">
                <a:solidFill>
                  <a:schemeClr val="dk1"/>
                </a:solidFill>
              </a:rPr>
              <a:t>therwise continue evaluation towards right</a:t>
            </a:r>
            <a:endParaRPr b="1" i="0" sz="1600" u="none" cap="none" strike="noStrike">
              <a:solidFill>
                <a:srgbClr val="000099"/>
              </a:solidFill>
            </a:endParaRPr>
          </a:p>
          <a:p>
            <a:pPr indent="-228600" lvl="1" marL="547687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000099"/>
                </a:solidFill>
              </a:rPr>
              <a:t>    </a:t>
            </a:r>
            <a:r>
              <a:rPr b="1" i="0" lang="en-US" sz="1600" u="none" cap="none" strike="noStrik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(count != 0 </a:t>
            </a: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&amp;&amp;</a:t>
            </a:r>
            <a:r>
              <a:rPr b="1" i="0" lang="en-US" sz="1600" u="none" cap="none" strike="noStrik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scores/count &lt; 60)  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    cout &lt;&lt; "low average" &lt;&lt; endl;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33044" lvl="1" marL="547687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Verdana"/>
              <a:buChar char="●"/>
            </a:pPr>
            <a:r>
              <a:rPr i="0" lang="en-US" sz="1600" u="none" cap="none" strike="noStrike">
                <a:solidFill>
                  <a:schemeClr val="dk1"/>
                </a:solidFill>
              </a:rPr>
              <a:t>In this example, if the value of count is zero, then first subexpression becomes false and the second one is not evaluated</a:t>
            </a:r>
            <a:endParaRPr sz="1600"/>
          </a:p>
          <a:p>
            <a:pPr indent="-233044" lvl="1" marL="54768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Verdana"/>
              <a:buChar char="●"/>
            </a:pPr>
            <a:r>
              <a:rPr i="0" lang="en-US" sz="1600" u="none" cap="none" strike="noStrike">
                <a:solidFill>
                  <a:schemeClr val="dk1"/>
                </a:solidFill>
              </a:rPr>
              <a:t>In this way, we avoid “division by zero” error (that would cause to crash the execution of the program)</a:t>
            </a:r>
            <a:endParaRPr sz="1600"/>
          </a:p>
          <a:p>
            <a:pPr indent="-233044" lvl="1" marL="54768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Verdana"/>
              <a:buChar char="●"/>
            </a:pPr>
            <a:r>
              <a:rPr i="0" lang="en-US" sz="1600" u="none" cap="none" strike="noStrike">
                <a:solidFill>
                  <a:schemeClr val="dk1"/>
                </a:solidFill>
              </a:rPr>
              <a:t>Alternative method to avoid division by zero without using short-circuit evaluation:</a:t>
            </a:r>
            <a:endParaRPr i="0" sz="1600" u="none" cap="none" strike="noStrike">
              <a:solidFill>
                <a:schemeClr val="dk1"/>
              </a:solidFill>
            </a:endParaRPr>
          </a:p>
          <a:p>
            <a:pPr indent="-228600" lvl="1" marL="547687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000099"/>
                </a:solidFill>
              </a:rPr>
              <a:t>   </a:t>
            </a:r>
            <a:r>
              <a:rPr b="1" i="0" lang="en-US" sz="1600" u="none" cap="none" strike="noStrik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(count != 0)</a:t>
            </a:r>
            <a:r>
              <a:rPr lang="en-US" sz="1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en-US" sz="1600" u="none" cap="none" strike="noStrik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 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  if (scores/count &lt; 60)</a:t>
            </a:r>
            <a:r>
              <a:rPr lang="en-US" sz="1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en-US" sz="1600" u="none" cap="none" strike="noStrik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  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599" lvl="1" marL="54768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      cout &lt;&lt; "low average warning" &lt;&lt; endl;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599" lvl="1" marL="54768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}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599" lvl="1" marL="54768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9"/>
          <p:cNvSpPr txBox="1"/>
          <p:nvPr>
            <p:ph type="title"/>
          </p:nvPr>
        </p:nvSpPr>
        <p:spPr>
          <a:xfrm>
            <a:off x="397200" y="152403"/>
            <a:ext cx="7772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i="0" lang="en-US" sz="4000" u="none" cap="none" strike="noStrike">
                <a:solidFill>
                  <a:schemeClr val="dk2"/>
                </a:solidFill>
              </a:rPr>
              <a:t>Dangling Else Problem</a:t>
            </a:r>
            <a:endParaRPr/>
          </a:p>
        </p:txBody>
      </p:sp>
      <p:sp>
        <p:nvSpPr>
          <p:cNvPr id="434" name="Google Shape;434;p59"/>
          <p:cNvSpPr txBox="1"/>
          <p:nvPr>
            <p:ph idx="1" type="body"/>
          </p:nvPr>
        </p:nvSpPr>
        <p:spPr>
          <a:xfrm>
            <a:off x="310325" y="1131250"/>
            <a:ext cx="8564700" cy="30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54768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t/>
            </a:r>
            <a:endParaRPr b="1" sz="2000">
              <a:solidFill>
                <a:srgbClr val="000099"/>
              </a:solidFill>
            </a:endParaRPr>
          </a:p>
          <a:p>
            <a:pPr indent="-228600" lvl="1" marL="54768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t/>
            </a:r>
            <a:endParaRPr b="1" sz="2000">
              <a:solidFill>
                <a:srgbClr val="000099"/>
              </a:solidFill>
            </a:endParaRPr>
          </a:p>
          <a:p>
            <a:pPr indent="-228600" lvl="1" marL="54768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t/>
            </a:r>
            <a:endParaRPr b="1" sz="2000">
              <a:solidFill>
                <a:srgbClr val="000099"/>
              </a:solidFill>
            </a:endParaRPr>
          </a:p>
          <a:p>
            <a:pPr indent="-228600" lvl="1" marL="54768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t/>
            </a:r>
            <a:endParaRPr b="1" sz="2000">
              <a:solidFill>
                <a:srgbClr val="000099"/>
              </a:solidFill>
            </a:endParaRPr>
          </a:p>
          <a:p>
            <a:pPr indent="-228600" lvl="1" marL="54768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t/>
            </a:r>
            <a:endParaRPr b="1" sz="2000">
              <a:solidFill>
                <a:srgbClr val="000099"/>
              </a:solidFill>
            </a:endParaRPr>
          </a:p>
          <a:p>
            <a:pPr indent="-228599" lvl="1" marL="54768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t/>
            </a:r>
            <a:endParaRPr b="1" sz="2000">
              <a:solidFill>
                <a:srgbClr val="000099"/>
              </a:solidFill>
            </a:endParaRPr>
          </a:p>
          <a:p>
            <a:pPr indent="-273050" lvl="0" marL="273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i="0" u="none">
              <a:solidFill>
                <a:schemeClr val="dk1"/>
              </a:solidFill>
            </a:endParaRPr>
          </a:p>
          <a:p>
            <a:pPr indent="-270510" lvl="0" marL="2730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i="0" lang="en-US" u="none">
                <a:solidFill>
                  <a:schemeClr val="dk1"/>
                </a:solidFill>
              </a:rPr>
              <a:t>What does it display for </a:t>
            </a:r>
            <a:r>
              <a:rPr i="0" lang="en-US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x=4</a:t>
            </a:r>
            <a:r>
              <a:rPr i="0" lang="en-US" u="none">
                <a:solidFill>
                  <a:schemeClr val="dk1"/>
                </a:solidFill>
              </a:rPr>
              <a:t>?</a:t>
            </a:r>
            <a:endParaRPr/>
          </a:p>
        </p:txBody>
      </p:sp>
      <p:sp>
        <p:nvSpPr>
          <p:cNvPr id="435" name="Google Shape;435;p59"/>
          <p:cNvSpPr txBox="1"/>
          <p:nvPr/>
        </p:nvSpPr>
        <p:spPr>
          <a:xfrm>
            <a:off x="321350" y="1295400"/>
            <a:ext cx="8284800" cy="19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1" marL="54768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 x % 2  == 0)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if ( x &lt; 0 )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cout &lt;&lt; x &lt;&lt; " is an even, negative number" &lt;&lt; endl;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cout &lt;&lt; x &lt;&lt; " is an odd number" &lt;&lt; endl;</a:t>
            </a:r>
            <a:r>
              <a:rPr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Google Shape;436;p59"/>
          <p:cNvSpPr txBox="1"/>
          <p:nvPr/>
        </p:nvSpPr>
        <p:spPr>
          <a:xfrm>
            <a:off x="315300" y="4073125"/>
            <a:ext cx="8423400" cy="23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0510" lvl="0" marL="27305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problem is that it displays "odd number" message for positive even numbers and zero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0510" lvl="0" marL="27305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Reason is that, although indentation says the reverse, </a:t>
            </a:r>
            <a:b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else belongs to second (inner) if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36855" lvl="1" marL="547687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else belongs to the most recent if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0510" lvl="0" marL="27305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Solution: use braces (see next slide)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"/>
          <p:cNvSpPr txBox="1"/>
          <p:nvPr>
            <p:ph type="title"/>
          </p:nvPr>
        </p:nvSpPr>
        <p:spPr>
          <a:xfrm>
            <a:off x="397200" y="152403"/>
            <a:ext cx="7772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i="0" lang="en-US" sz="3300" u="none" cap="none" strike="noStrike">
                <a:solidFill>
                  <a:schemeClr val="dk2"/>
                </a:solidFill>
              </a:rPr>
              <a:t>Solution to Dangling Else Problem </a:t>
            </a:r>
            <a:endParaRPr sz="3300"/>
          </a:p>
        </p:txBody>
      </p:sp>
      <p:sp>
        <p:nvSpPr>
          <p:cNvPr id="442" name="Google Shape;442;p60"/>
          <p:cNvSpPr txBox="1"/>
          <p:nvPr>
            <p:ph idx="1" type="body"/>
          </p:nvPr>
        </p:nvSpPr>
        <p:spPr>
          <a:xfrm>
            <a:off x="310325" y="1131250"/>
            <a:ext cx="8564700" cy="48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547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i="0" lang="en-US" u="none" cap="none" strike="noStrik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 x % 2  == 0)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i="0" lang="en-US" u="none" cap="none" strike="noStrik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 if ( x &lt; 0 )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599" lvl="1" marL="547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i="0" lang="en-US" u="none" cap="none" strike="noStrik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 	cout &lt;&lt; x &lt;&lt; " is an even, negative number"&lt;&lt; endl;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599" lvl="1" marL="547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i="0" lang="en-US" u="none" cap="none" strike="noStrik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599" lvl="1" marL="547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i="0" lang="en-US" u="none" cap="none" strike="noStrik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i="0" lang="en-US" u="none" cap="none" strike="noStrik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599" lvl="1" marL="547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i="0" lang="en-US" u="none" cap="none" strike="noStrik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 cout &lt;&lt; x &lt;&lt; " is an odd number" &lt;&lt; endl;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599" lvl="1" marL="547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i="0" lang="en-US" u="none" cap="none" strike="noStrik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599" lvl="1" marL="547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0000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9715" lvl="0" marL="2730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i="0" lang="en-US" u="none">
                <a:solidFill>
                  <a:schemeClr val="dk1"/>
                </a:solidFill>
              </a:rPr>
              <a:t>Now else belongs to the first if</a:t>
            </a:r>
            <a:endParaRPr/>
          </a:p>
          <a:p>
            <a:pPr indent="-259715" lvl="0" marL="2730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i="0" lang="en-US" u="none">
                <a:solidFill>
                  <a:srgbClr val="C00000"/>
                </a:solidFill>
              </a:rPr>
              <a:t>if – else matching rule</a:t>
            </a:r>
            <a:endParaRPr/>
          </a:p>
          <a:p>
            <a:pPr indent="-247649" lvl="1" marL="547687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i="0" lang="en-US" sz="2000" u="none" cap="none" strike="noStrike">
                <a:solidFill>
                  <a:schemeClr val="dk1"/>
                </a:solidFill>
              </a:rPr>
              <a:t>Each else belongs to the nearest if for which there is no else and in the same compound block</a:t>
            </a:r>
            <a:endParaRPr sz="2000"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971550" y="894371"/>
            <a:ext cx="7505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Week-2</a:t>
            </a:r>
            <a:endParaRPr/>
          </a:p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692250" y="1810950"/>
            <a:ext cx="8211000" cy="45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●"/>
            </a:pPr>
            <a:r>
              <a:rPr lang="en-US">
                <a:solidFill>
                  <a:srgbClr val="000000"/>
                </a:solidFill>
              </a:rPr>
              <a:t>Conditional statements (if-else)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●"/>
            </a:pPr>
            <a:r>
              <a:rPr lang="en-US">
                <a:solidFill>
                  <a:srgbClr val="000000"/>
                </a:solidFill>
              </a:rPr>
              <a:t>Nested else-if statements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●"/>
            </a:pPr>
            <a:r>
              <a:rPr lang="en-US">
                <a:solidFill>
                  <a:srgbClr val="000000"/>
                </a:solidFill>
              </a:rPr>
              <a:t>Logical operators 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00000"/>
                </a:solidFill>
              </a:rPr>
              <a:t>AND (&amp;&amp;)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00000"/>
                </a:solidFill>
              </a:rPr>
              <a:t>OR (||) 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00000"/>
                </a:solidFill>
              </a:rPr>
              <a:t>NOT (!)</a:t>
            </a:r>
            <a:endParaRPr sz="2000"/>
          </a:p>
        </p:txBody>
      </p:sp>
      <p:sp>
        <p:nvSpPr>
          <p:cNvPr id="272" name="Google Shape;272;p37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37"/>
          <p:cNvSpPr txBox="1"/>
          <p:nvPr>
            <p:ph idx="4294967295" type="subTitle"/>
          </p:nvPr>
        </p:nvSpPr>
        <p:spPr>
          <a:xfrm>
            <a:off x="2297650" y="5099025"/>
            <a:ext cx="6400800" cy="7635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1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Textbook Sections 4.2, 4.3, 4.4 and 4.7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type="title"/>
          </p:nvPr>
        </p:nvSpPr>
        <p:spPr>
          <a:xfrm>
            <a:off x="397200" y="152403"/>
            <a:ext cx="7772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i="0" lang="en-US" sz="3000" u="none" cap="none" strike="noStrike">
                <a:solidFill>
                  <a:schemeClr val="dk2"/>
                </a:solidFill>
              </a:rPr>
              <a:t>Conditional Statements</a:t>
            </a:r>
            <a:endParaRPr sz="3000"/>
          </a:p>
        </p:txBody>
      </p:sp>
      <p:sp>
        <p:nvSpPr>
          <p:cNvPr id="279" name="Google Shape;279;p38"/>
          <p:cNvSpPr txBox="1"/>
          <p:nvPr>
            <p:ph idx="1" type="body"/>
          </p:nvPr>
        </p:nvSpPr>
        <p:spPr>
          <a:xfrm>
            <a:off x="168925" y="1131250"/>
            <a:ext cx="8839800" cy="48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0510" lvl="0" marL="273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i="0" lang="en-US" u="none">
                <a:solidFill>
                  <a:schemeClr val="dk1"/>
                </a:solidFill>
              </a:rPr>
              <a:t>So far statements of our programs execute sequentially one after another</a:t>
            </a:r>
            <a:endParaRPr/>
          </a:p>
          <a:p>
            <a:pPr indent="-270510" lvl="0" marL="2730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i="0" lang="en-US" u="none">
                <a:solidFill>
                  <a:schemeClr val="dk1"/>
                </a:solidFill>
              </a:rPr>
              <a:t>What happens when</a:t>
            </a:r>
            <a:endParaRPr/>
          </a:p>
          <a:p>
            <a:pPr indent="-234949" lvl="1" marL="547687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i="0" lang="en-US" u="none" cap="none" strike="noStrike">
                <a:solidFill>
                  <a:schemeClr val="dk1"/>
                </a:solidFill>
              </a:rPr>
              <a:t>we want to execute a statement depending on a condition?</a:t>
            </a:r>
            <a:endParaRPr/>
          </a:p>
          <a:p>
            <a:pPr indent="-233044" lvl="2" marL="822325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600"/>
              <a:buFont typeface="Verdana"/>
              <a:buChar char="●"/>
            </a:pPr>
            <a:r>
              <a:rPr i="0" lang="en-US" u="none" cap="none" strike="noStrike">
                <a:solidFill>
                  <a:schemeClr val="dk1"/>
                </a:solidFill>
              </a:rPr>
              <a:t>e.g. If it snows, announce that the schools are on vacation</a:t>
            </a:r>
            <a:endParaRPr/>
          </a:p>
          <a:p>
            <a:pPr indent="-233044" lvl="2" marL="822325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600"/>
              <a:buFont typeface="Verdana"/>
              <a:buChar char="●"/>
            </a:pPr>
            <a:r>
              <a:rPr i="0" lang="en-US" u="none" cap="none" strike="noStrike">
                <a:solidFill>
                  <a:schemeClr val="dk1"/>
                </a:solidFill>
              </a:rPr>
              <a:t>e.g. If there is enough money in the bank account, give the money</a:t>
            </a:r>
            <a:endParaRPr/>
          </a:p>
          <a:p>
            <a:pPr indent="-234949" lvl="1" marL="547687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i="0" lang="en-US" u="none" cap="none" strike="noStrike">
                <a:solidFill>
                  <a:schemeClr val="dk1"/>
                </a:solidFill>
              </a:rPr>
              <a:t>we want to execute one statement when a condition holds and another statement when a condition does not hold?</a:t>
            </a:r>
            <a:endParaRPr/>
          </a:p>
          <a:p>
            <a:pPr indent="-233044" lvl="2" marL="822325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600"/>
              <a:buFont typeface="Verdana"/>
              <a:buChar char="●"/>
            </a:pPr>
            <a:r>
              <a:rPr i="0" lang="en-US" u="none" cap="none" strike="noStrike">
                <a:solidFill>
                  <a:schemeClr val="dk1"/>
                </a:solidFill>
              </a:rPr>
              <a:t>e.g. If dollar is high, sell dollar. Otherwise, buy dollar.</a:t>
            </a:r>
            <a:endParaRPr i="0" u="none" cap="none" strike="noStrike">
              <a:solidFill>
                <a:schemeClr val="dk1"/>
              </a:solidFill>
            </a:endParaRPr>
          </a:p>
          <a:p>
            <a:pPr indent="-234949" lvl="1" marL="547687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i="0" lang="en-US" u="none" cap="none" strike="noStrike">
                <a:solidFill>
                  <a:schemeClr val="dk1"/>
                </a:solidFill>
              </a:rPr>
              <a:t>we want to select from many statements according to one or more criteria (</a:t>
            </a:r>
            <a:r>
              <a:rPr i="1" lang="en-US" u="none" cap="none" strike="noStrike">
                <a:solidFill>
                  <a:schemeClr val="dk1"/>
                </a:solidFill>
              </a:rPr>
              <a:t>selection</a:t>
            </a:r>
            <a:r>
              <a:rPr i="0" lang="en-US" u="none" cap="none" strike="noStrike">
                <a:solidFill>
                  <a:schemeClr val="dk1"/>
                </a:solidFill>
              </a:rPr>
              <a:t>).</a:t>
            </a:r>
            <a:endParaRPr/>
          </a:p>
          <a:p>
            <a:pPr indent="-238442" lvl="2" marL="822325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600"/>
              <a:buFont typeface="Verdana"/>
              <a:buChar char="●"/>
            </a:pPr>
            <a:r>
              <a:rPr i="0" lang="en-US" u="none" cap="none" strike="noStrike">
                <a:solidFill>
                  <a:schemeClr val="dk1"/>
                </a:solidFill>
              </a:rPr>
              <a:t>e.g. If dollar is high </a:t>
            </a:r>
            <a:r>
              <a:rPr lang="en-US"/>
              <a:t>&amp;</a:t>
            </a:r>
            <a:r>
              <a:rPr i="0" lang="en-US" u="none" cap="none" strike="noStrike">
                <a:solidFill>
                  <a:schemeClr val="dk1"/>
                </a:solidFill>
              </a:rPr>
              <a:t> euro is low, sell dollar and buy euro. If dollar is low </a:t>
            </a:r>
            <a:r>
              <a:rPr lang="en-US"/>
              <a:t>&amp;</a:t>
            </a:r>
            <a:r>
              <a:rPr i="0" lang="en-US" u="none" cap="none" strike="noStrike">
                <a:solidFill>
                  <a:schemeClr val="dk1"/>
                </a:solidFill>
              </a:rPr>
              <a:t> euro is high, sell euro and buy dollar. If both of them are high, sell both and buy TL.</a:t>
            </a:r>
            <a:endParaRPr/>
          </a:p>
          <a:p>
            <a:pPr indent="-270510" lvl="0" marL="2730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i="0" lang="en-US" u="none">
                <a:solidFill>
                  <a:schemeClr val="dk1"/>
                </a:solidFill>
              </a:rPr>
              <a:t>You achieve conditional execution with </a:t>
            </a:r>
            <a:r>
              <a:rPr i="1" lang="en-US" u="none">
                <a:solidFill>
                  <a:srgbClr val="C00000"/>
                </a:solidFill>
              </a:rPr>
              <a:t>if-else</a:t>
            </a:r>
            <a:r>
              <a:rPr i="1" lang="en-US" u="none">
                <a:solidFill>
                  <a:schemeClr val="dk1"/>
                </a:solidFill>
              </a:rPr>
              <a:t>  </a:t>
            </a:r>
            <a:r>
              <a:rPr i="0" lang="en-US" u="none">
                <a:solidFill>
                  <a:schemeClr val="dk1"/>
                </a:solidFill>
              </a:rPr>
              <a:t>statements</a:t>
            </a:r>
            <a:endParaRPr/>
          </a:p>
          <a:p>
            <a:pPr indent="-143510" lvl="0" marL="273050" marR="0" rtl="0" algn="l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i="0" u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/>
        </p:nvSpPr>
        <p:spPr>
          <a:xfrm>
            <a:off x="507250" y="1677325"/>
            <a:ext cx="3501600" cy="1935300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</a:t>
            </a:r>
            <a:r>
              <a:rPr b="1" lang="en-US"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b="1" i="1" lang="en-US"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condition</a:t>
            </a:r>
            <a:r>
              <a:rPr b="1" lang="en-US"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&lt;s</a:t>
            </a:r>
            <a:r>
              <a:rPr b="1" i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tatement_true_1&gt;</a:t>
            </a: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...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&lt;</a:t>
            </a:r>
            <a:r>
              <a:rPr b="1" i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statement_true_N&gt;</a:t>
            </a: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5" name="Google Shape;285;p39"/>
          <p:cNvSpPr txBox="1"/>
          <p:nvPr>
            <p:ph type="title"/>
          </p:nvPr>
        </p:nvSpPr>
        <p:spPr>
          <a:xfrm>
            <a:off x="460350" y="312075"/>
            <a:ext cx="82233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Syntax</a:t>
            </a:r>
            <a:endParaRPr/>
          </a:p>
        </p:txBody>
      </p:sp>
      <p:sp>
        <p:nvSpPr>
          <p:cNvPr id="286" name="Google Shape;286;p39"/>
          <p:cNvSpPr txBox="1"/>
          <p:nvPr>
            <p:ph idx="1" type="body"/>
          </p:nvPr>
        </p:nvSpPr>
        <p:spPr>
          <a:xfrm>
            <a:off x="4546850" y="1328800"/>
            <a:ext cx="4029300" cy="4639500"/>
          </a:xfrm>
          <a:prstGeom prst="rect">
            <a:avLst/>
          </a:prstGeom>
          <a:noFill/>
          <a:ln cap="flat" cmpd="sng" w="28575">
            <a:solidFill>
              <a:srgbClr val="DCB1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60"/>
              </a:spcBef>
              <a:spcAft>
                <a:spcPts val="0"/>
              </a:spcAft>
              <a:buSzPts val="1800"/>
              <a:buFont typeface="Verdana"/>
              <a:buChar char="➔"/>
            </a:pPr>
            <a:r>
              <a:rPr b="1" i="1" lang="en-US"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&lt;condition&gt;</a:t>
            </a:r>
            <a:r>
              <a:rPr b="1" i="1"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800">
                <a:latin typeface="Verdana"/>
                <a:ea typeface="Verdana"/>
                <a:cs typeface="Verdana"/>
                <a:sym typeface="Verdana"/>
              </a:rPr>
              <a:t>must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be in parantheses </a:t>
            </a:r>
            <a:r>
              <a:rPr lang="en-US" sz="1800">
                <a:latin typeface="Source Code Pro"/>
                <a:ea typeface="Source Code Pro"/>
                <a:cs typeface="Source Code Pro"/>
                <a:sym typeface="Source Code Pro"/>
              </a:rPr>
              <a:t>( )</a:t>
            </a:r>
            <a:br>
              <a:rPr lang="en-US" sz="18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➔"/>
            </a:pPr>
            <a:r>
              <a:rPr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i="1" lang="en-US" sz="1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condition </a:t>
            </a:r>
            <a:r>
              <a:rPr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TRUE then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228600" lvl="1" marL="547687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228599" lvl="1" marL="547687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i="1" lang="en-US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tatement_true_1 …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599" lvl="1" marL="547687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i="1" lang="en-US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tatement_true_N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br>
              <a:rPr lang="en-US" sz="1800">
                <a:latin typeface="Verdana"/>
                <a:ea typeface="Verdana"/>
                <a:cs typeface="Verdana"/>
                <a:sym typeface="Verdana"/>
              </a:rPr>
            </a:br>
            <a:r>
              <a:rPr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are executed</a:t>
            </a:r>
            <a:br>
              <a:rPr lang="en-US" sz="1800">
                <a:latin typeface="Verdana"/>
                <a:ea typeface="Verdana"/>
                <a:cs typeface="Verdana"/>
                <a:sym typeface="Verdana"/>
              </a:rPr>
            </a:b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80"/>
              </a:spcBef>
              <a:spcAft>
                <a:spcPts val="0"/>
              </a:spcAft>
              <a:buSzPts val="1800"/>
              <a:buFont typeface="Verdana"/>
              <a:buChar char="➔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f </a:t>
            </a:r>
            <a:r>
              <a:rPr i="1"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condition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is FALSE then nothing will be executed </a:t>
            </a:r>
            <a:br>
              <a:rPr lang="en-US" sz="18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and execution will continue with the next statement in the program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7" name="Google Shape;287;p39"/>
          <p:cNvSpPr txBox="1"/>
          <p:nvPr/>
        </p:nvSpPr>
        <p:spPr>
          <a:xfrm>
            <a:off x="507250" y="3822950"/>
            <a:ext cx="3501600" cy="1935300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</a:t>
            </a:r>
            <a:r>
              <a:rPr b="1" lang="en-US"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b="1" i="1" lang="en-US"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condition</a:t>
            </a:r>
            <a:r>
              <a:rPr b="1" lang="en-US"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&lt;s</a:t>
            </a:r>
            <a:r>
              <a:rPr b="1" i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tatement_true_1&gt;</a:t>
            </a: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...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&lt;</a:t>
            </a:r>
            <a:r>
              <a:rPr b="1" i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statement_true_N&gt;</a:t>
            </a: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/>
        </p:nvSpPr>
        <p:spPr>
          <a:xfrm>
            <a:off x="460350" y="1305700"/>
            <a:ext cx="3501600" cy="3378900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</a:t>
            </a:r>
            <a:r>
              <a:rPr b="1" lang="en-US"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b="1" i="1" lang="en-US"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condition</a:t>
            </a:r>
            <a:r>
              <a:rPr b="1" lang="en-US"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endParaRPr b="1"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1"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&lt;s</a:t>
            </a:r>
            <a:r>
              <a:rPr b="1" i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tatement_true_1&gt;</a:t>
            </a: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...</a:t>
            </a:r>
            <a:endParaRPr b="1"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&lt;</a:t>
            </a:r>
            <a:r>
              <a:rPr b="1" i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statement_true_N&gt;</a:t>
            </a: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endParaRPr b="1"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1"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&lt;s</a:t>
            </a:r>
            <a:r>
              <a:rPr b="1" i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tatement_false_1&gt;</a:t>
            </a: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...</a:t>
            </a:r>
            <a:endParaRPr b="1"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&lt;</a:t>
            </a:r>
            <a:r>
              <a:rPr b="1" i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statement_false_N&gt;</a:t>
            </a: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3" name="Google Shape;293;p40"/>
          <p:cNvSpPr txBox="1"/>
          <p:nvPr>
            <p:ph type="title"/>
          </p:nvPr>
        </p:nvSpPr>
        <p:spPr>
          <a:xfrm>
            <a:off x="460350" y="312075"/>
            <a:ext cx="82233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Syntax</a:t>
            </a:r>
            <a:endParaRPr/>
          </a:p>
        </p:txBody>
      </p:sp>
      <p:sp>
        <p:nvSpPr>
          <p:cNvPr id="294" name="Google Shape;294;p40"/>
          <p:cNvSpPr txBox="1"/>
          <p:nvPr>
            <p:ph idx="1" type="body"/>
          </p:nvPr>
        </p:nvSpPr>
        <p:spPr>
          <a:xfrm>
            <a:off x="4630325" y="3429375"/>
            <a:ext cx="4029300" cy="3018000"/>
          </a:xfrm>
          <a:prstGeom prst="rect">
            <a:avLst/>
          </a:prstGeom>
          <a:noFill/>
          <a:ln cap="flat" cmpd="sng" w="28575">
            <a:solidFill>
              <a:srgbClr val="DCB1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Verdana"/>
              <a:buChar char="➔"/>
            </a:pPr>
            <a:r>
              <a:rPr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i="1" lang="en-US" sz="1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condition </a:t>
            </a:r>
            <a:r>
              <a:rPr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TRUE then </a:t>
            </a:r>
            <a:br>
              <a:rPr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i="1" lang="en-US" sz="1800">
                <a:latin typeface="Source Code Pro"/>
                <a:ea typeface="Source Code Pro"/>
                <a:cs typeface="Source Code Pro"/>
                <a:sym typeface="Source Code Pro"/>
              </a:rPr>
              <a:t>tatement_true_1 …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i="1" lang="en-US" sz="1800">
                <a:latin typeface="Source Code Pro"/>
                <a:ea typeface="Source Code Pro"/>
                <a:cs typeface="Source Code Pro"/>
                <a:sym typeface="Source Code Pro"/>
              </a:rPr>
              <a:t>tatement_true_N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None/>
            </a:pPr>
            <a:br>
              <a:rPr lang="en-US" sz="18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are executed</a:t>
            </a:r>
            <a:br>
              <a:rPr lang="en-US" sz="1800">
                <a:latin typeface="Verdana"/>
                <a:ea typeface="Verdana"/>
                <a:cs typeface="Verdana"/>
                <a:sym typeface="Verdana"/>
              </a:rPr>
            </a:b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Verdana"/>
              <a:buChar char="➔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i="1"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condition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is FALSE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1" marL="319087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45"/>
              <a:buFont typeface="Noto Sans Symbols"/>
              <a:buNone/>
            </a:pPr>
            <a:br>
              <a:rPr i="1" lang="en-US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i="1" lang="en-US" sz="1800">
                <a:latin typeface="Source Code Pro"/>
                <a:ea typeface="Source Code Pro"/>
                <a:cs typeface="Source Code Pro"/>
                <a:sym typeface="Source Code Pro"/>
              </a:rPr>
              <a:t>	statement_false_1 …</a:t>
            </a:r>
            <a:br>
              <a:rPr i="1" lang="en-US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i="1" lang="en-US" sz="18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sz="1800"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i="1" lang="en-US" sz="1800">
                <a:latin typeface="Source Code Pro"/>
                <a:ea typeface="Source Code Pro"/>
                <a:cs typeface="Source Code Pro"/>
                <a:sym typeface="Source Code Pro"/>
              </a:rPr>
              <a:t>tatement_false_N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1" marL="547687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br>
              <a:rPr lang="en-US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are executed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5" name="Google Shape;295;p40"/>
          <p:cNvSpPr txBox="1"/>
          <p:nvPr/>
        </p:nvSpPr>
        <p:spPr>
          <a:xfrm>
            <a:off x="4554125" y="399550"/>
            <a:ext cx="3501600" cy="2431200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</a:t>
            </a:r>
            <a:r>
              <a:rPr b="1" lang="en-US"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b="1" i="1" lang="en-US"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condition</a:t>
            </a:r>
            <a:r>
              <a:rPr b="1" lang="en-US"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b="1"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&lt;s</a:t>
            </a:r>
            <a:r>
              <a:rPr b="1" i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tatement_true_1&gt;</a:t>
            </a: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...</a:t>
            </a:r>
            <a:endParaRPr b="1"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&lt;</a:t>
            </a:r>
            <a:r>
              <a:rPr b="1" i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statement_true_N&gt;</a:t>
            </a: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else {</a:t>
            </a:r>
            <a:endParaRPr b="1"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&lt;s</a:t>
            </a:r>
            <a:r>
              <a:rPr b="1" i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tatement_false_1&gt;</a:t>
            </a: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...</a:t>
            </a:r>
            <a:endParaRPr b="1"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&lt;</a:t>
            </a:r>
            <a:r>
              <a:rPr b="1" i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statement_false_N&gt;</a:t>
            </a: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b="1"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6" name="Google Shape;296;p40"/>
          <p:cNvSpPr txBox="1"/>
          <p:nvPr/>
        </p:nvSpPr>
        <p:spPr>
          <a:xfrm>
            <a:off x="233100" y="5222525"/>
            <a:ext cx="4256700" cy="529200"/>
          </a:xfrm>
          <a:prstGeom prst="rect">
            <a:avLst/>
          </a:prstGeom>
          <a:noFill/>
          <a:ln cap="flat" cmpd="sng" w="28575">
            <a:solidFill>
              <a:srgbClr val="DCB1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else and </a:t>
            </a:r>
            <a:r>
              <a:rPr i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statement_false's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are optional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/>
        </p:nvSpPr>
        <p:spPr>
          <a:xfrm>
            <a:off x="495300" y="1821400"/>
            <a:ext cx="3581400" cy="1698600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</a:t>
            </a:r>
            <a:r>
              <a:rPr b="1" lang="en-US" sz="20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b="1" i="1" lang="en-US" sz="20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condition</a:t>
            </a:r>
            <a:r>
              <a:rPr b="1" lang="en-US" sz="20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b="1" lang="en-US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&lt;s</a:t>
            </a:r>
            <a:r>
              <a:rPr b="1" i="1" lang="en-US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tatement_true&gt;</a:t>
            </a:r>
            <a:r>
              <a:rPr b="1" lang="en-US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300"/>
              </a:spcBef>
              <a:spcAft>
                <a:spcPts val="0"/>
              </a:spcAft>
              <a:buSzPts val="1700"/>
              <a:buNone/>
            </a:pPr>
            <a:r>
              <a:rPr b="1" lang="en-US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&lt;s</a:t>
            </a:r>
            <a:r>
              <a:rPr b="1" i="1" lang="en-US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tatement_false&gt;</a:t>
            </a:r>
            <a:r>
              <a:rPr b="1" lang="en-US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41"/>
          <p:cNvSpPr txBox="1"/>
          <p:nvPr/>
        </p:nvSpPr>
        <p:spPr>
          <a:xfrm>
            <a:off x="4831500" y="1974900"/>
            <a:ext cx="3581400" cy="1269900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1" marL="547687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300"/>
              </a:spcBef>
              <a:spcAft>
                <a:spcPts val="0"/>
              </a:spcAft>
              <a:buSzPts val="1700"/>
              <a:buNone/>
            </a:pPr>
            <a:r>
              <a:rPr b="1" lang="en-US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</a:t>
            </a:r>
            <a:r>
              <a:rPr b="1" lang="en-US" sz="20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b="1" i="1" lang="en-US" sz="20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condition</a:t>
            </a:r>
            <a:r>
              <a:rPr b="1" lang="en-US" sz="20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b="1" lang="en-US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300"/>
              </a:spcBef>
              <a:spcAft>
                <a:spcPts val="0"/>
              </a:spcAft>
              <a:buSzPts val="1700"/>
              <a:buNone/>
            </a:pPr>
            <a:r>
              <a:rPr b="1" lang="en-US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&lt;s</a:t>
            </a:r>
            <a:r>
              <a:rPr b="1" i="1" lang="en-US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tatement_true&gt;</a:t>
            </a:r>
            <a:r>
              <a:rPr b="1" lang="en-US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46354" lvl="0" marL="273050" rtl="0" algn="l">
              <a:spcBef>
                <a:spcPts val="575"/>
              </a:spcBef>
              <a:spcAft>
                <a:spcPts val="0"/>
              </a:spcAft>
              <a:buSzPts val="3570"/>
              <a:buNone/>
            </a:pPr>
            <a:r>
              <a:t/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3" name="Google Shape;303;p41"/>
          <p:cNvSpPr txBox="1"/>
          <p:nvPr>
            <p:ph type="title"/>
          </p:nvPr>
        </p:nvSpPr>
        <p:spPr>
          <a:xfrm>
            <a:off x="463550" y="425450"/>
            <a:ext cx="82233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i="0" lang="en-US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Another Syntax (without { })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4" name="Google Shape;304;p41"/>
          <p:cNvSpPr txBox="1"/>
          <p:nvPr/>
        </p:nvSpPr>
        <p:spPr>
          <a:xfrm>
            <a:off x="495300" y="4127500"/>
            <a:ext cx="72747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254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Can be used when there is only one statement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254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Not suggested (we will see why)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>
            <p:ph type="title"/>
          </p:nvPr>
        </p:nvSpPr>
        <p:spPr>
          <a:xfrm>
            <a:off x="914400" y="274637"/>
            <a:ext cx="77724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Flow diagram of if-else</a:t>
            </a:r>
            <a:endParaRPr/>
          </a:p>
        </p:txBody>
      </p:sp>
      <p:sp>
        <p:nvSpPr>
          <p:cNvPr id="310" name="Google Shape;310;p42"/>
          <p:cNvSpPr/>
          <p:nvPr/>
        </p:nvSpPr>
        <p:spPr>
          <a:xfrm>
            <a:off x="3170237" y="1533525"/>
            <a:ext cx="2362200" cy="1069975"/>
          </a:xfrm>
          <a:prstGeom prst="flowChartDecision">
            <a:avLst/>
          </a:prstGeom>
          <a:solidFill>
            <a:schemeClr val="accent1"/>
          </a:solidFill>
          <a:ln cap="flat" cmpd="sng" w="127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condition</a:t>
            </a:r>
            <a:endParaRPr/>
          </a:p>
        </p:txBody>
      </p:sp>
      <p:sp>
        <p:nvSpPr>
          <p:cNvPr id="311" name="Google Shape;311;p42"/>
          <p:cNvSpPr/>
          <p:nvPr/>
        </p:nvSpPr>
        <p:spPr>
          <a:xfrm>
            <a:off x="1893887" y="3590925"/>
            <a:ext cx="2057400" cy="612775"/>
          </a:xfrm>
          <a:prstGeom prst="flowChartProcess">
            <a:avLst/>
          </a:prstGeom>
          <a:solidFill>
            <a:schemeClr val="accent1"/>
          </a:solidFill>
          <a:ln cap="flat" cmpd="sng" w="127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statements</a:t>
            </a:r>
            <a:endParaRPr/>
          </a:p>
        </p:txBody>
      </p:sp>
      <p:sp>
        <p:nvSpPr>
          <p:cNvPr id="312" name="Google Shape;312;p42"/>
          <p:cNvSpPr txBox="1"/>
          <p:nvPr/>
        </p:nvSpPr>
        <p:spPr>
          <a:xfrm>
            <a:off x="2147225" y="2550050"/>
            <a:ext cx="736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2"/>
          <p:cNvSpPr/>
          <p:nvPr/>
        </p:nvSpPr>
        <p:spPr>
          <a:xfrm>
            <a:off x="3273425" y="5087937"/>
            <a:ext cx="2057400" cy="611187"/>
          </a:xfrm>
          <a:prstGeom prst="flowChartProcess">
            <a:avLst/>
          </a:prstGeom>
          <a:solidFill>
            <a:schemeClr val="accent1"/>
          </a:solidFill>
          <a:ln cap="flat" cmpd="sng" w="127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/>
          </a:p>
        </p:txBody>
      </p:sp>
      <p:sp>
        <p:nvSpPr>
          <p:cNvPr id="314" name="Google Shape;314;p42"/>
          <p:cNvSpPr txBox="1"/>
          <p:nvPr/>
        </p:nvSpPr>
        <p:spPr>
          <a:xfrm>
            <a:off x="5945100" y="2505037"/>
            <a:ext cx="874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2"/>
          <p:cNvSpPr/>
          <p:nvPr/>
        </p:nvSpPr>
        <p:spPr>
          <a:xfrm>
            <a:off x="4762500" y="3589337"/>
            <a:ext cx="2057400" cy="612775"/>
          </a:xfrm>
          <a:prstGeom prst="flowChartProcess">
            <a:avLst/>
          </a:prstGeom>
          <a:solidFill>
            <a:schemeClr val="accent1"/>
          </a:solidFill>
          <a:ln cap="flat" cmpd="sng" w="127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statements</a:t>
            </a:r>
            <a:endParaRPr/>
          </a:p>
        </p:txBody>
      </p:sp>
      <p:cxnSp>
        <p:nvCxnSpPr>
          <p:cNvPr id="316" name="Google Shape;316;p42"/>
          <p:cNvCxnSpPr>
            <a:stCxn id="310" idx="3"/>
            <a:endCxn id="315" idx="0"/>
          </p:cNvCxnSpPr>
          <p:nvPr/>
        </p:nvCxnSpPr>
        <p:spPr>
          <a:xfrm>
            <a:off x="5532437" y="2068513"/>
            <a:ext cx="258900" cy="1520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42"/>
          <p:cNvCxnSpPr>
            <a:endCxn id="311" idx="0"/>
          </p:cNvCxnSpPr>
          <p:nvPr/>
        </p:nvCxnSpPr>
        <p:spPr>
          <a:xfrm rot="5400000">
            <a:off x="2294087" y="2682225"/>
            <a:ext cx="1537200" cy="280200"/>
          </a:xfrm>
          <a:prstGeom prst="bentConnector3">
            <a:avLst>
              <a:gd fmla="val -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42"/>
          <p:cNvCxnSpPr>
            <a:stCxn id="311" idx="2"/>
            <a:endCxn id="313" idx="0"/>
          </p:cNvCxnSpPr>
          <p:nvPr/>
        </p:nvCxnSpPr>
        <p:spPr>
          <a:xfrm flipH="1" rot="-5400000">
            <a:off x="3170237" y="3956050"/>
            <a:ext cx="884100" cy="13794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42"/>
          <p:cNvCxnSpPr>
            <a:stCxn id="315" idx="2"/>
            <a:endCxn id="313" idx="0"/>
          </p:cNvCxnSpPr>
          <p:nvPr/>
        </p:nvCxnSpPr>
        <p:spPr>
          <a:xfrm rot="5400000">
            <a:off x="4603650" y="3900462"/>
            <a:ext cx="885900" cy="14892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 txBox="1"/>
          <p:nvPr>
            <p:ph type="title"/>
          </p:nvPr>
        </p:nvSpPr>
        <p:spPr>
          <a:xfrm>
            <a:off x="397200" y="381003"/>
            <a:ext cx="7772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i="0" lang="en-US" sz="4000" u="none" cap="none" strike="noStrike">
                <a:solidFill>
                  <a:schemeClr val="dk2"/>
                </a:solidFill>
              </a:rPr>
              <a:t>Example (not in the book)</a:t>
            </a:r>
            <a:endParaRPr/>
          </a:p>
        </p:txBody>
      </p:sp>
      <p:sp>
        <p:nvSpPr>
          <p:cNvPr id="325" name="Google Shape;325;p43"/>
          <p:cNvSpPr txBox="1"/>
          <p:nvPr>
            <p:ph idx="1" type="body"/>
          </p:nvPr>
        </p:nvSpPr>
        <p:spPr>
          <a:xfrm>
            <a:off x="310325" y="1359850"/>
            <a:ext cx="8564700" cy="48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73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0510" lvl="0" marL="273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i="0" lang="en-US" u="none">
                <a:solidFill>
                  <a:schemeClr val="dk1"/>
                </a:solidFill>
              </a:rPr>
              <a:t>Write a program that inputs two integer numbers </a:t>
            </a:r>
            <a:br>
              <a:rPr i="0" lang="en-US" u="none">
                <a:solidFill>
                  <a:schemeClr val="dk1"/>
                </a:solidFill>
              </a:rPr>
            </a:br>
            <a:r>
              <a:rPr i="0" lang="en-US" u="none">
                <a:solidFill>
                  <a:schemeClr val="dk1"/>
                </a:solidFill>
              </a:rPr>
              <a:t>and displays the maximum one</a:t>
            </a:r>
            <a:endParaRPr/>
          </a:p>
          <a:p>
            <a:pPr indent="0" lvl="0" marL="273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-270510" lvl="0" marL="2730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i="0" lang="en-US" u="none">
                <a:solidFill>
                  <a:schemeClr val="dk1"/>
                </a:solidFill>
              </a:rPr>
              <a:t>Two solutions</a:t>
            </a:r>
            <a:endParaRPr/>
          </a:p>
          <a:p>
            <a:pPr indent="-247649" lvl="1" marL="547687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i="0" lang="en-US" sz="2000" u="none" cap="none" strike="noStrike">
                <a:solidFill>
                  <a:schemeClr val="dk1"/>
                </a:solidFill>
              </a:rPr>
              <a:t>using if and else together</a:t>
            </a:r>
            <a:endParaRPr sz="2000"/>
          </a:p>
          <a:p>
            <a:pPr indent="-247649" lvl="1" marL="547687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i="0" lang="en-US" sz="2000" u="none" cap="none" strike="noStrike">
                <a:solidFill>
                  <a:schemeClr val="dk1"/>
                </a:solidFill>
              </a:rPr>
              <a:t>using only if (no else)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qu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Equ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Equ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