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5.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 id="2147483685" r:id="rId2"/>
    <p:sldMasterId id="2147483686" r:id="rId3"/>
    <p:sldMasterId id="2147483687" r:id="rId4"/>
    <p:sldMasterId id="2147483688" r:id="rId5"/>
    <p:sldMasterId id="2147483689" r:id="rId6"/>
  </p:sldMasterIdLst>
  <p:notesMasterIdLst>
    <p:notesMasterId r:id="rId90"/>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Lst>
  <p:sldSz cx="9144000" cy="6858000" type="screen4x3"/>
  <p:notesSz cx="9185275" cy="7038975"/>
  <p:embeddedFontLst>
    <p:embeddedFont>
      <p:font typeface="Calibri" panose="020F0502020204030204" pitchFamily="34" charset="0"/>
      <p:regular r:id="rId91"/>
      <p:bold r:id="rId92"/>
      <p:italic r:id="rId93"/>
      <p:boldItalic r:id="rId94"/>
    </p:embeddedFont>
    <p:embeddedFont>
      <p:font typeface="Consolas" panose="020B0609020204030204" pitchFamily="49" charset="0"/>
      <p:regular r:id="rId95"/>
      <p:bold r:id="rId96"/>
      <p:italic r:id="rId97"/>
      <p:boldItalic r:id="rId98"/>
    </p:embeddedFont>
    <p:embeddedFont>
      <p:font typeface="Garamond" panose="02020404030301010803" pitchFamily="18" charset="0"/>
      <p:regular r:id="rId99"/>
      <p:bold r:id="rId100"/>
      <p:italic r:id="rId101"/>
      <p:boldItalic r:id="rId102"/>
    </p:embeddedFont>
    <p:embeddedFont>
      <p:font typeface="Libre Baskerville" panose="020B0604020202020204" charset="0"/>
      <p:regular r:id="rId103"/>
      <p:bold r:id="rId104"/>
      <p:italic r:id="rId105"/>
    </p:embeddedFont>
    <p:embeddedFont>
      <p:font typeface="MS PGothic" panose="020B0600070205080204" pitchFamily="34" charset="-128"/>
      <p:regular r:id="rId106"/>
    </p:embeddedFont>
    <p:embeddedFont>
      <p:font typeface="Nunito" panose="020B0604020202020204" charset="0"/>
      <p:regular r:id="rId107"/>
      <p:bold r:id="rId108"/>
      <p:italic r:id="rId109"/>
      <p:boldItalic r:id="rId110"/>
    </p:embeddedFont>
    <p:embeddedFont>
      <p:font typeface="Source Code Pro" panose="020B0604020202020204" charset="0"/>
      <p:regular r:id="rId111"/>
      <p:bold r:id="rId112"/>
      <p:italic r:id="rId113"/>
      <p:boldItalic r:id="rId114"/>
    </p:embeddedFont>
    <p:embeddedFont>
      <p:font typeface="Source Sans Pro" panose="020B0503030403020204" pitchFamily="34" charset="0"/>
      <p:regular r:id="rId115"/>
      <p:bold r:id="rId116"/>
      <p:italic r:id="rId117"/>
      <p:boldItalic r:id="rId118"/>
    </p:embeddedFont>
    <p:embeddedFont>
      <p:font typeface="Verdana" panose="020B0604030504040204" pitchFamily="34" charset="0"/>
      <p:regular r:id="rId119"/>
      <p:bold r:id="rId120"/>
      <p:italic r:id="rId121"/>
      <p:boldItalic r:id="rId1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1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17" Type="http://schemas.openxmlformats.org/officeDocument/2006/relationships/font" Target="fonts/font27.fntdata"/><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12" Type="http://schemas.openxmlformats.org/officeDocument/2006/relationships/font" Target="fonts/font22.fntdata"/><Relationship Id="rId16" Type="http://schemas.openxmlformats.org/officeDocument/2006/relationships/slide" Target="slides/slide10.xml"/><Relationship Id="rId107" Type="http://schemas.openxmlformats.org/officeDocument/2006/relationships/font" Target="fonts/font17.fntdata"/><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font" Target="fonts/font12.fntdata"/><Relationship Id="rId123" Type="http://schemas.openxmlformats.org/officeDocument/2006/relationships/presProps" Target="presProps.xml"/><Relationship Id="rId5" Type="http://schemas.openxmlformats.org/officeDocument/2006/relationships/slideMaster" Target="slideMasters/slideMaster5.xml"/><Relationship Id="rId90" Type="http://schemas.openxmlformats.org/officeDocument/2006/relationships/notesMaster" Target="notesMasters/notesMaster1.xml"/><Relationship Id="rId95" Type="http://schemas.openxmlformats.org/officeDocument/2006/relationships/font" Target="fonts/font5.fntdata"/><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113" Type="http://schemas.openxmlformats.org/officeDocument/2006/relationships/font" Target="fonts/font23.fntdata"/><Relationship Id="rId118" Type="http://schemas.openxmlformats.org/officeDocument/2006/relationships/font" Target="fonts/font28.fntdata"/><Relationship Id="rId80" Type="http://schemas.openxmlformats.org/officeDocument/2006/relationships/slide" Target="slides/slide74.xml"/><Relationship Id="rId85" Type="http://schemas.openxmlformats.org/officeDocument/2006/relationships/slide" Target="slides/slide79.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slide" Target="slides/slide27.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font" Target="fonts/font13.fntdata"/><Relationship Id="rId108" Type="http://schemas.openxmlformats.org/officeDocument/2006/relationships/font" Target="fonts/font18.fntdata"/><Relationship Id="rId124" Type="http://schemas.openxmlformats.org/officeDocument/2006/relationships/viewProps" Target="viewProps.xml"/><Relationship Id="rId54" Type="http://schemas.openxmlformats.org/officeDocument/2006/relationships/slide" Target="slides/slide48.xml"/><Relationship Id="rId70" Type="http://schemas.openxmlformats.org/officeDocument/2006/relationships/slide" Target="slides/slide64.xml"/><Relationship Id="rId75" Type="http://schemas.openxmlformats.org/officeDocument/2006/relationships/slide" Target="slides/slide69.xml"/><Relationship Id="rId91" Type="http://schemas.openxmlformats.org/officeDocument/2006/relationships/font" Target="fonts/font1.fntdata"/><Relationship Id="rId96"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7.xml"/><Relationship Id="rId28" Type="http://schemas.openxmlformats.org/officeDocument/2006/relationships/slide" Target="slides/slide22.xml"/><Relationship Id="rId49" Type="http://schemas.openxmlformats.org/officeDocument/2006/relationships/slide" Target="slides/slide43.xml"/><Relationship Id="rId114" Type="http://schemas.openxmlformats.org/officeDocument/2006/relationships/font" Target="fonts/font24.fntdata"/><Relationship Id="rId119" Type="http://schemas.openxmlformats.org/officeDocument/2006/relationships/font" Target="fonts/font29.fntdata"/><Relationship Id="rId44" Type="http://schemas.openxmlformats.org/officeDocument/2006/relationships/slide" Target="slides/slide38.xml"/><Relationship Id="rId60" Type="http://schemas.openxmlformats.org/officeDocument/2006/relationships/slide" Target="slides/slide54.xml"/><Relationship Id="rId65" Type="http://schemas.openxmlformats.org/officeDocument/2006/relationships/slide" Target="slides/slide59.xml"/><Relationship Id="rId81" Type="http://schemas.openxmlformats.org/officeDocument/2006/relationships/slide" Target="slides/slide75.xml"/><Relationship Id="rId86" Type="http://schemas.openxmlformats.org/officeDocument/2006/relationships/slide" Target="slides/slide80.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font" Target="fonts/font19.fntdata"/><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font" Target="fonts/font7.fntdata"/><Relationship Id="rId104" Type="http://schemas.openxmlformats.org/officeDocument/2006/relationships/font" Target="fonts/font14.fntdata"/><Relationship Id="rId120" Type="http://schemas.openxmlformats.org/officeDocument/2006/relationships/font" Target="fonts/font30.fntdata"/><Relationship Id="rId125" Type="http://schemas.openxmlformats.org/officeDocument/2006/relationships/theme" Target="theme/theme1.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font" Target="fonts/font2.fntdata"/><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font" Target="fonts/font20.fntdata"/><Relationship Id="rId115" Type="http://schemas.openxmlformats.org/officeDocument/2006/relationships/font" Target="fonts/font25.fntdata"/><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font" Target="fonts/font10.fntdata"/><Relationship Id="rId105" Type="http://schemas.openxmlformats.org/officeDocument/2006/relationships/font" Target="fonts/font15.fntdata"/><Relationship Id="rId126"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font" Target="fonts/font3.fntdata"/><Relationship Id="rId98" Type="http://schemas.openxmlformats.org/officeDocument/2006/relationships/font" Target="fonts/font8.fntdata"/><Relationship Id="rId121" Type="http://schemas.openxmlformats.org/officeDocument/2006/relationships/font" Target="fonts/font31.fntdata"/><Relationship Id="rId3" Type="http://schemas.openxmlformats.org/officeDocument/2006/relationships/slideMaster" Target="slideMasters/slideMaster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116" Type="http://schemas.openxmlformats.org/officeDocument/2006/relationships/font" Target="fonts/font26.fntdata"/><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openxmlformats.org/officeDocument/2006/relationships/font" Target="fonts/font21.fntdata"/><Relationship Id="rId15" Type="http://schemas.openxmlformats.org/officeDocument/2006/relationships/slide" Target="slides/slide9.xml"/><Relationship Id="rId36" Type="http://schemas.openxmlformats.org/officeDocument/2006/relationships/slide" Target="slides/slide30.xml"/><Relationship Id="rId57" Type="http://schemas.openxmlformats.org/officeDocument/2006/relationships/slide" Target="slides/slide51.xml"/><Relationship Id="rId106" Type="http://schemas.openxmlformats.org/officeDocument/2006/relationships/font" Target="fonts/font16.fntdata"/><Relationship Id="rId10" Type="http://schemas.openxmlformats.org/officeDocument/2006/relationships/slide" Target="slides/slide4.xml"/><Relationship Id="rId31" Type="http://schemas.openxmlformats.org/officeDocument/2006/relationships/slide" Target="slides/slide25.xml"/><Relationship Id="rId52" Type="http://schemas.openxmlformats.org/officeDocument/2006/relationships/slide" Target="slides/slide46.xml"/><Relationship Id="rId73" Type="http://schemas.openxmlformats.org/officeDocument/2006/relationships/slide" Target="slides/slide67.xml"/><Relationship Id="rId78" Type="http://schemas.openxmlformats.org/officeDocument/2006/relationships/slide" Target="slides/slide72.xml"/><Relationship Id="rId94" Type="http://schemas.openxmlformats.org/officeDocument/2006/relationships/font" Target="fonts/font4.fntdata"/><Relationship Id="rId99" Type="http://schemas.openxmlformats.org/officeDocument/2006/relationships/font" Target="fonts/font9.fntdata"/><Relationship Id="rId101" Type="http://schemas.openxmlformats.org/officeDocument/2006/relationships/font" Target="fonts/font11.fntdata"/><Relationship Id="rId122" Type="http://schemas.openxmlformats.org/officeDocument/2006/relationships/font" Target="fonts/font32.fntdata"/><Relationship Id="rId4" Type="http://schemas.openxmlformats.org/officeDocument/2006/relationships/slideMaster" Target="slideMasters/slideMaster4.xml"/><Relationship Id="rId9"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body" idx="1"/>
          </p:nvPr>
        </p:nvSpPr>
        <p:spPr>
          <a:xfrm>
            <a:off x="1223962" y="3343275"/>
            <a:ext cx="6737350" cy="316865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 name="Google Shape;4;n"/>
          <p:cNvSpPr>
            <a:spLocks noGrp="1" noRot="1" noChangeAspect="1"/>
          </p:cNvSpPr>
          <p:nvPr>
            <p:ph type="sldImg" idx="2"/>
          </p:nvPr>
        </p:nvSpPr>
        <p:spPr>
          <a:xfrm>
            <a:off x="2833687" y="527050"/>
            <a:ext cx="3519487" cy="26400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a96762e0e9_0_0:notes"/>
          <p:cNvSpPr>
            <a:spLocks noGrp="1" noRot="1" noChangeAspect="1"/>
          </p:cNvSpPr>
          <p:nvPr>
            <p:ph type="sldImg" idx="2"/>
          </p:nvPr>
        </p:nvSpPr>
        <p:spPr>
          <a:xfrm>
            <a:off x="2833688" y="528638"/>
            <a:ext cx="3517900" cy="26384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a96762e0e9_0_0:notes"/>
          <p:cNvSpPr txBox="1">
            <a:spLocks noGrp="1"/>
          </p:cNvSpPr>
          <p:nvPr>
            <p:ph type="body" idx="1"/>
          </p:nvPr>
        </p:nvSpPr>
        <p:spPr>
          <a:xfrm>
            <a:off x="1224703" y="3343513"/>
            <a:ext cx="6735900" cy="316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13:notes"/>
          <p:cNvSpPr txBox="1">
            <a:spLocks noGrp="1"/>
          </p:cNvSpPr>
          <p:nvPr>
            <p:ph type="body" idx="1"/>
          </p:nvPr>
        </p:nvSpPr>
        <p:spPr>
          <a:xfrm>
            <a:off x="1223962" y="3343275"/>
            <a:ext cx="6737350" cy="3168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2" name="Google Shape;392;p13: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14:notes"/>
          <p:cNvSpPr txBox="1">
            <a:spLocks noGrp="1"/>
          </p:cNvSpPr>
          <p:nvPr>
            <p:ph type="body" idx="1"/>
          </p:nvPr>
        </p:nvSpPr>
        <p:spPr>
          <a:xfrm>
            <a:off x="1223962" y="3343275"/>
            <a:ext cx="6737350" cy="3168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8" name="Google Shape;398;p14: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73a919080e_0_694:notes"/>
          <p:cNvSpPr txBox="1">
            <a:spLocks noGrp="1"/>
          </p:cNvSpPr>
          <p:nvPr>
            <p:ph type="body" idx="1"/>
          </p:nvPr>
        </p:nvSpPr>
        <p:spPr>
          <a:xfrm>
            <a:off x="1224565" y="3343671"/>
            <a:ext cx="6735900" cy="31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4" name="Google Shape;404;g73a919080e_0_694:notes"/>
          <p:cNvSpPr>
            <a:spLocks noGrp="1" noRot="1" noChangeAspect="1"/>
          </p:cNvSpPr>
          <p:nvPr>
            <p:ph type="sldImg" idx="2"/>
          </p:nvPr>
        </p:nvSpPr>
        <p:spPr>
          <a:xfrm>
            <a:off x="2833688" y="525463"/>
            <a:ext cx="3521075" cy="26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73be5496fb_0_36: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g73be5496fb_0_36: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73a919080e_0_859:notes"/>
          <p:cNvSpPr txBox="1">
            <a:spLocks noGrp="1"/>
          </p:cNvSpPr>
          <p:nvPr>
            <p:ph type="body" idx="1"/>
          </p:nvPr>
        </p:nvSpPr>
        <p:spPr>
          <a:xfrm>
            <a:off x="1224565" y="3343671"/>
            <a:ext cx="6735900" cy="31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6" name="Google Shape;416;g73a919080e_0_859:notes"/>
          <p:cNvSpPr>
            <a:spLocks noGrp="1" noRot="1" noChangeAspect="1"/>
          </p:cNvSpPr>
          <p:nvPr>
            <p:ph type="sldImg" idx="2"/>
          </p:nvPr>
        </p:nvSpPr>
        <p:spPr>
          <a:xfrm>
            <a:off x="2833688" y="525463"/>
            <a:ext cx="3521075" cy="26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73a919080e_0_869:notes"/>
          <p:cNvSpPr txBox="1">
            <a:spLocks noGrp="1"/>
          </p:cNvSpPr>
          <p:nvPr>
            <p:ph type="body" idx="1"/>
          </p:nvPr>
        </p:nvSpPr>
        <p:spPr>
          <a:xfrm>
            <a:off x="1224565" y="3343671"/>
            <a:ext cx="6735900" cy="31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Debugging into the class would be nice here!</a:t>
            </a:r>
            <a:endParaRPr/>
          </a:p>
        </p:txBody>
      </p:sp>
      <p:sp>
        <p:nvSpPr>
          <p:cNvPr id="422" name="Google Shape;422;g73a919080e_0_869:notes"/>
          <p:cNvSpPr>
            <a:spLocks noGrp="1" noRot="1" noChangeAspect="1"/>
          </p:cNvSpPr>
          <p:nvPr>
            <p:ph type="sldImg" idx="2"/>
          </p:nvPr>
        </p:nvSpPr>
        <p:spPr>
          <a:xfrm>
            <a:off x="2833688" y="525463"/>
            <a:ext cx="3521075" cy="26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73a919080e_0_876:notes"/>
          <p:cNvSpPr txBox="1">
            <a:spLocks noGrp="1"/>
          </p:cNvSpPr>
          <p:nvPr>
            <p:ph type="body" idx="1"/>
          </p:nvPr>
        </p:nvSpPr>
        <p:spPr>
          <a:xfrm>
            <a:off x="1224565" y="3343671"/>
            <a:ext cx="6735900" cy="31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8" name="Google Shape;428;g73a919080e_0_876:notes"/>
          <p:cNvSpPr>
            <a:spLocks noGrp="1" noRot="1" noChangeAspect="1"/>
          </p:cNvSpPr>
          <p:nvPr>
            <p:ph type="sldImg" idx="2"/>
          </p:nvPr>
        </p:nvSpPr>
        <p:spPr>
          <a:xfrm>
            <a:off x="2833688" y="525463"/>
            <a:ext cx="3521075" cy="26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15:notes"/>
          <p:cNvSpPr txBox="1">
            <a:spLocks noGrp="1"/>
          </p:cNvSpPr>
          <p:nvPr>
            <p:ph type="body" idx="1"/>
          </p:nvPr>
        </p:nvSpPr>
        <p:spPr>
          <a:xfrm>
            <a:off x="1223962" y="3343275"/>
            <a:ext cx="6737350" cy="3168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6" name="Google Shape;436;p15: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16:notes"/>
          <p:cNvSpPr txBox="1">
            <a:spLocks noGrp="1"/>
          </p:cNvSpPr>
          <p:nvPr>
            <p:ph type="body" idx="1"/>
          </p:nvPr>
        </p:nvSpPr>
        <p:spPr>
          <a:xfrm>
            <a:off x="1223962" y="3343275"/>
            <a:ext cx="6737350" cy="3168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2" name="Google Shape;442;p16: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17:notes"/>
          <p:cNvSpPr txBox="1">
            <a:spLocks noGrp="1"/>
          </p:cNvSpPr>
          <p:nvPr>
            <p:ph type="body" idx="1"/>
          </p:nvPr>
        </p:nvSpPr>
        <p:spPr>
          <a:xfrm>
            <a:off x="1223962" y="3343275"/>
            <a:ext cx="6737350" cy="3168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8" name="Google Shape;448;p17: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73a919080e_0_200:notes"/>
          <p:cNvSpPr txBox="1">
            <a:spLocks noGrp="1"/>
          </p:cNvSpPr>
          <p:nvPr>
            <p:ph type="body" idx="1"/>
          </p:nvPr>
        </p:nvSpPr>
        <p:spPr>
          <a:xfrm>
            <a:off x="1224703" y="3343513"/>
            <a:ext cx="6735900" cy="316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deneme</a:t>
            </a:r>
            <a:endParaRPr/>
          </a:p>
        </p:txBody>
      </p:sp>
      <p:sp>
        <p:nvSpPr>
          <p:cNvPr id="316" name="Google Shape;316;g73a919080e_0_200:notes"/>
          <p:cNvSpPr>
            <a:spLocks noGrp="1" noRot="1" noChangeAspect="1"/>
          </p:cNvSpPr>
          <p:nvPr>
            <p:ph type="sldImg" idx="2"/>
          </p:nvPr>
        </p:nvSpPr>
        <p:spPr>
          <a:xfrm>
            <a:off x="2833688" y="528638"/>
            <a:ext cx="3517900" cy="2638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73a919080e_0_1165:notes"/>
          <p:cNvSpPr txBox="1">
            <a:spLocks noGrp="1"/>
          </p:cNvSpPr>
          <p:nvPr>
            <p:ph type="body" idx="1"/>
          </p:nvPr>
        </p:nvSpPr>
        <p:spPr>
          <a:xfrm>
            <a:off x="1224565" y="3343671"/>
            <a:ext cx="6735900" cy="31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5" name="Google Shape;455;g73a919080e_0_1165:notes"/>
          <p:cNvSpPr>
            <a:spLocks noGrp="1" noRot="1" noChangeAspect="1"/>
          </p:cNvSpPr>
          <p:nvPr>
            <p:ph type="sldImg" idx="2"/>
          </p:nvPr>
        </p:nvSpPr>
        <p:spPr>
          <a:xfrm>
            <a:off x="2833688" y="525463"/>
            <a:ext cx="3521075" cy="26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18:notes"/>
          <p:cNvSpPr txBox="1">
            <a:spLocks noGrp="1"/>
          </p:cNvSpPr>
          <p:nvPr>
            <p:ph type="body" idx="1"/>
          </p:nvPr>
        </p:nvSpPr>
        <p:spPr>
          <a:xfrm>
            <a:off x="1223962" y="3343275"/>
            <a:ext cx="6737350" cy="3168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3" name="Google Shape;463;p18: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50db52cfe6_0_35: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9" name="Google Shape;469;g50db52cfe6_0_35: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50db52cfe6_0_40: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5" name="Google Shape;475;g50db52cfe6_0_40: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50db52cfe6_0_78: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1" name="Google Shape;481;g50db52cfe6_0_78: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50db52cfe6_0_45: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8" name="Google Shape;488;g50db52cfe6_0_45: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73bfcfdb0a_0_0: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9" name="Google Shape;509;g73bfcfdb0a_0_0: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73bfcfdb0a_0_6: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5" name="Google Shape;515;g73bfcfdb0a_0_6: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73bfcfdb0a_0_12: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1" name="Google Shape;521;g73bfcfdb0a_0_12: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50db52cfe6_0_129: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7" name="Google Shape;527;g50db52cfe6_0_129: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73a919080e_0_2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73a919080e_0_2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50db52cfe6_0_65: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3" name="Google Shape;533;g50db52cfe6_0_65: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73a919080e_0_1181: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0" name="Google Shape;540;g73a919080e_0_1181: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73a919080e_0_864:notes"/>
          <p:cNvSpPr txBox="1">
            <a:spLocks noGrp="1"/>
          </p:cNvSpPr>
          <p:nvPr>
            <p:ph type="body" idx="1"/>
          </p:nvPr>
        </p:nvSpPr>
        <p:spPr>
          <a:xfrm>
            <a:off x="1223962" y="3343275"/>
            <a:ext cx="67371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6" name="Google Shape;546;g73a919080e_0_864: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73a919080e_0_568:notes"/>
          <p:cNvSpPr txBox="1">
            <a:spLocks noGrp="1"/>
          </p:cNvSpPr>
          <p:nvPr>
            <p:ph type="body" idx="1"/>
          </p:nvPr>
        </p:nvSpPr>
        <p:spPr>
          <a:xfrm>
            <a:off x="1223962" y="3343275"/>
            <a:ext cx="67371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2" name="Google Shape;552;g73a919080e_0_568: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50db52cfe6_0_71: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8" name="Google Shape;558;g50db52cfe6_0_71: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73a919080e_0_849:notes"/>
          <p:cNvSpPr txBox="1">
            <a:spLocks noGrp="1"/>
          </p:cNvSpPr>
          <p:nvPr>
            <p:ph type="body" idx="1"/>
          </p:nvPr>
        </p:nvSpPr>
        <p:spPr>
          <a:xfrm>
            <a:off x="1223962" y="3343275"/>
            <a:ext cx="67371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6" name="Google Shape;566;g73a919080e_0_849: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73a919080e_0_854:notes"/>
          <p:cNvSpPr txBox="1">
            <a:spLocks noGrp="1"/>
          </p:cNvSpPr>
          <p:nvPr>
            <p:ph type="body" idx="1"/>
          </p:nvPr>
        </p:nvSpPr>
        <p:spPr>
          <a:xfrm>
            <a:off x="1223962" y="3343275"/>
            <a:ext cx="67371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2" name="Google Shape;572;g73a919080e_0_854: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50db52cfe6_0_84: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8" name="Google Shape;578;g50db52cfe6_0_84: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50db52cfe6_0_134: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4" name="Google Shape;624;g50db52cfe6_0_134: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50db52cfe6_0_139: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0" name="Google Shape;630;g50db52cfe6_0_139: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73a919080e_0_520:notes"/>
          <p:cNvSpPr txBox="1">
            <a:spLocks noGrp="1"/>
          </p:cNvSpPr>
          <p:nvPr>
            <p:ph type="body" idx="1"/>
          </p:nvPr>
        </p:nvSpPr>
        <p:spPr>
          <a:xfrm>
            <a:off x="1224565" y="3343671"/>
            <a:ext cx="6735900" cy="31683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endParaRPr sz="1600"/>
          </a:p>
        </p:txBody>
      </p:sp>
      <p:sp>
        <p:nvSpPr>
          <p:cNvPr id="333" name="Google Shape;333;g73a919080e_0_520:notes"/>
          <p:cNvSpPr>
            <a:spLocks noGrp="1" noRot="1" noChangeAspect="1"/>
          </p:cNvSpPr>
          <p:nvPr>
            <p:ph type="sldImg" idx="2"/>
          </p:nvPr>
        </p:nvSpPr>
        <p:spPr>
          <a:xfrm>
            <a:off x="2833688" y="525463"/>
            <a:ext cx="3521075" cy="26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50db52cfe6_0_145: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7" name="Google Shape;637;g50db52cfe6_0_145: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50db52cfe6_0_150: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3" name="Google Shape;643;g50db52cfe6_0_150: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73be5496fb_0_11: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9" name="Google Shape;649;g73be5496fb_0_11: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50db52cfe6_0_165: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5" name="Google Shape;655;g50db52cfe6_0_165: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73c3382965_0_4: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2" name="Google Shape;662;g73c3382965_0_4: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73be5496fb_0_26: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8" name="Google Shape;668;g73be5496fb_0_26: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73be5496fb_0_187: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3" name="Google Shape;673;g73be5496fb_0_187: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73be5496fb_0_192: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0" name="Google Shape;680;g73be5496fb_0_192: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73be5496fb_0_197: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6" name="Google Shape;686;g73be5496fb_0_197: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73be5496fb_0_286: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2" name="Google Shape;692;g73be5496fb_0_286: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73a919080e_0_1149:notes"/>
          <p:cNvSpPr txBox="1">
            <a:spLocks noGrp="1"/>
          </p:cNvSpPr>
          <p:nvPr>
            <p:ph type="body" idx="1"/>
          </p:nvPr>
        </p:nvSpPr>
        <p:spPr>
          <a:xfrm>
            <a:off x="1224565" y="3343671"/>
            <a:ext cx="6735900" cy="31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g73a919080e_0_1149:notes"/>
          <p:cNvSpPr>
            <a:spLocks noGrp="1" noRot="1" noChangeAspect="1"/>
          </p:cNvSpPr>
          <p:nvPr>
            <p:ph type="sldImg" idx="2"/>
          </p:nvPr>
        </p:nvSpPr>
        <p:spPr>
          <a:xfrm>
            <a:off x="2833688" y="525463"/>
            <a:ext cx="3521075" cy="26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73be5496fb_0_202: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8" name="Google Shape;698;g73be5496fb_0_202: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73be5496fb_0_207: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4" name="Google Shape;704;g73be5496fb_0_207: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73be5496fb_0_212: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0" name="Google Shape;710;g73be5496fb_0_212: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73a919080e_0_948:notes"/>
          <p:cNvSpPr txBox="1">
            <a:spLocks noGrp="1"/>
          </p:cNvSpPr>
          <p:nvPr>
            <p:ph type="body" idx="1"/>
          </p:nvPr>
        </p:nvSpPr>
        <p:spPr>
          <a:xfrm>
            <a:off x="1224565" y="3343671"/>
            <a:ext cx="6735900" cy="31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6" name="Google Shape;716;g73a919080e_0_948:notes"/>
          <p:cNvSpPr>
            <a:spLocks noGrp="1" noRot="1" noChangeAspect="1"/>
          </p:cNvSpPr>
          <p:nvPr>
            <p:ph type="sldImg" idx="2"/>
          </p:nvPr>
        </p:nvSpPr>
        <p:spPr>
          <a:xfrm>
            <a:off x="2833688" y="525463"/>
            <a:ext cx="3521075" cy="26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73a919080e_0_960:notes"/>
          <p:cNvSpPr txBox="1">
            <a:spLocks noGrp="1"/>
          </p:cNvSpPr>
          <p:nvPr>
            <p:ph type="body" idx="1"/>
          </p:nvPr>
        </p:nvSpPr>
        <p:spPr>
          <a:xfrm>
            <a:off x="1224565" y="3343671"/>
            <a:ext cx="6735900" cy="31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9" name="Google Shape;729;g73a919080e_0_960:notes"/>
          <p:cNvSpPr>
            <a:spLocks noGrp="1" noRot="1" noChangeAspect="1"/>
          </p:cNvSpPr>
          <p:nvPr>
            <p:ph type="sldImg" idx="2"/>
          </p:nvPr>
        </p:nvSpPr>
        <p:spPr>
          <a:xfrm>
            <a:off x="2833688" y="525463"/>
            <a:ext cx="3521075" cy="26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3a919080e_0_1027:notes"/>
          <p:cNvSpPr txBox="1">
            <a:spLocks noGrp="1"/>
          </p:cNvSpPr>
          <p:nvPr>
            <p:ph type="body" idx="1"/>
          </p:nvPr>
        </p:nvSpPr>
        <p:spPr>
          <a:xfrm>
            <a:off x="1224565" y="3343671"/>
            <a:ext cx="6735900" cy="31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4" name="Google Shape;754;g73a919080e_0_1027:notes"/>
          <p:cNvSpPr>
            <a:spLocks noGrp="1" noRot="1" noChangeAspect="1"/>
          </p:cNvSpPr>
          <p:nvPr>
            <p:ph type="sldImg" idx="2"/>
          </p:nvPr>
        </p:nvSpPr>
        <p:spPr>
          <a:xfrm>
            <a:off x="2833688" y="525463"/>
            <a:ext cx="3521075" cy="26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73a919080e_0_1032:notes"/>
          <p:cNvSpPr txBox="1">
            <a:spLocks noGrp="1"/>
          </p:cNvSpPr>
          <p:nvPr>
            <p:ph type="body" idx="1"/>
          </p:nvPr>
        </p:nvSpPr>
        <p:spPr>
          <a:xfrm>
            <a:off x="1224565" y="3343671"/>
            <a:ext cx="6735900" cy="31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0" name="Google Shape;760;g73a919080e_0_1032:notes"/>
          <p:cNvSpPr>
            <a:spLocks noGrp="1" noRot="1" noChangeAspect="1"/>
          </p:cNvSpPr>
          <p:nvPr>
            <p:ph type="sldImg" idx="2"/>
          </p:nvPr>
        </p:nvSpPr>
        <p:spPr>
          <a:xfrm>
            <a:off x="2833688" y="525463"/>
            <a:ext cx="3521075" cy="26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73be5496fb_0_1423: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6" name="Google Shape;766;g73be5496fb_0_1423: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p19:notes"/>
          <p:cNvSpPr txBox="1">
            <a:spLocks noGrp="1"/>
          </p:cNvSpPr>
          <p:nvPr>
            <p:ph type="body" idx="1"/>
          </p:nvPr>
        </p:nvSpPr>
        <p:spPr>
          <a:xfrm>
            <a:off x="1223962" y="3343275"/>
            <a:ext cx="6737350" cy="3168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1" name="Google Shape;771;p19: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p20:notes"/>
          <p:cNvSpPr txBox="1">
            <a:spLocks noGrp="1"/>
          </p:cNvSpPr>
          <p:nvPr>
            <p:ph type="body" idx="1"/>
          </p:nvPr>
        </p:nvSpPr>
        <p:spPr>
          <a:xfrm>
            <a:off x="1223962" y="3343275"/>
            <a:ext cx="6737350" cy="3168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0" name="Google Shape;780;p20: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73a919080e_0_525:notes"/>
          <p:cNvSpPr txBox="1">
            <a:spLocks noGrp="1"/>
          </p:cNvSpPr>
          <p:nvPr>
            <p:ph type="body" idx="1"/>
          </p:nvPr>
        </p:nvSpPr>
        <p:spPr>
          <a:xfrm>
            <a:off x="1223962" y="3343275"/>
            <a:ext cx="67371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g73a919080e_0_525: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73be5496fb_0_18: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9" name="Google Shape;789;g73be5496fb_0_18: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84858b01aa_0_0: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5" name="Google Shape;795;g84858b01aa_0_0: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84858b01aa_0_9: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3" name="Google Shape;803;g84858b01aa_0_9: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73be5496fb_0_1326: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1" name="Google Shape;811;g73be5496fb_0_1326: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73a919080e_0_1194: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6" name="Google Shape;816;g73a919080e_0_1194: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g73a919080e_0_1201: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2" name="Google Shape;822;g73a919080e_0_1201: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73a919080e_0_1215: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8" name="Google Shape;828;g73a919080e_0_1215: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73a919080e_0_1222: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4" name="Google Shape;834;g73a919080e_0_1222: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g73a919080e_0_1229: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0" name="Google Shape;840;g73a919080e_0_1229: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73a919080e_0_1236: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6" name="Google Shape;846;g73a919080e_0_1236: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73a919080e_0_530:notes"/>
          <p:cNvSpPr txBox="1">
            <a:spLocks noGrp="1"/>
          </p:cNvSpPr>
          <p:nvPr>
            <p:ph type="body" idx="1"/>
          </p:nvPr>
        </p:nvSpPr>
        <p:spPr>
          <a:xfrm>
            <a:off x="1223962" y="3343275"/>
            <a:ext cx="67371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g73a919080e_0_530: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73be5496fb_0_1395: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2" name="Google Shape;852;g73be5496fb_0_1395: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73be5496fb_0_1404: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8" name="Google Shape;858;g73be5496fb_0_1404: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g73be5496fb_0_1414: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8" name="Google Shape;868;g73be5496fb_0_1414: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73a919080e_0_1243: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4" name="Google Shape;874;g73a919080e_0_1243: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73a919080e_0_1248: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0" name="Google Shape;880;g73a919080e_0_1248: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73be5496fb_0_48: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6" name="Google Shape;886;g73be5496fb_0_48: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g73be5496fb_0_53: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Prompt class ilk defa görecekler !!!!</a:t>
            </a:r>
            <a:endParaRPr/>
          </a:p>
        </p:txBody>
      </p:sp>
      <p:sp>
        <p:nvSpPr>
          <p:cNvPr id="892" name="Google Shape;892;g73be5496fb_0_53: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73be5496fb_0_58: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8" name="Google Shape;898;g73be5496fb_0_58: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73be5496fb_0_65: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6" name="Google Shape;906;g73be5496fb_0_65: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73be5496fb_0_72: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2" name="Google Shape;912;g73be5496fb_0_72: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73a919080e_0_554:notes"/>
          <p:cNvSpPr txBox="1">
            <a:spLocks noGrp="1"/>
          </p:cNvSpPr>
          <p:nvPr>
            <p:ph type="body" idx="1"/>
          </p:nvPr>
        </p:nvSpPr>
        <p:spPr>
          <a:xfrm>
            <a:off x="1223962" y="3343275"/>
            <a:ext cx="67371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6" name="Google Shape;376;g73a919080e_0_554: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73be5496fb_0_77: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8" name="Google Shape;918;g73be5496fb_0_77: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73be5496fb_0_86: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6" name="Google Shape;926;g73be5496fb_0_86: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73be5496fb_0_91:notes"/>
          <p:cNvSpPr txBox="1">
            <a:spLocks noGrp="1"/>
          </p:cNvSpPr>
          <p:nvPr>
            <p:ph type="body" idx="1"/>
          </p:nvPr>
        </p:nvSpPr>
        <p:spPr>
          <a:xfrm>
            <a:off x="1223962" y="3343275"/>
            <a:ext cx="67374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2" name="Google Shape;932;g73be5496fb_0_91: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g73be5496fb_0_101:notes"/>
          <p:cNvSpPr txBox="1">
            <a:spLocks noGrp="1"/>
          </p:cNvSpPr>
          <p:nvPr>
            <p:ph type="body" idx="1"/>
          </p:nvPr>
        </p:nvSpPr>
        <p:spPr>
          <a:xfrm>
            <a:off x="1224565" y="3343671"/>
            <a:ext cx="6735900" cy="31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8" name="Google Shape;938;g73be5496fb_0_101:notes"/>
          <p:cNvSpPr>
            <a:spLocks noGrp="1" noRot="1" noChangeAspect="1"/>
          </p:cNvSpPr>
          <p:nvPr>
            <p:ph type="sldImg" idx="2"/>
          </p:nvPr>
        </p:nvSpPr>
        <p:spPr>
          <a:xfrm>
            <a:off x="2833688" y="525463"/>
            <a:ext cx="3521075" cy="26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73a919080e_0_563:notes"/>
          <p:cNvSpPr txBox="1">
            <a:spLocks noGrp="1"/>
          </p:cNvSpPr>
          <p:nvPr>
            <p:ph type="body" idx="1"/>
          </p:nvPr>
        </p:nvSpPr>
        <p:spPr>
          <a:xfrm>
            <a:off x="1223962" y="3343275"/>
            <a:ext cx="6737100" cy="31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6" name="Google Shape;386;g73a919080e_0_563:notes"/>
          <p:cNvSpPr>
            <a:spLocks noGrp="1" noRot="1" noChangeAspect="1"/>
          </p:cNvSpPr>
          <p:nvPr>
            <p:ph type="sldImg" idx="2"/>
          </p:nvPr>
        </p:nvSpPr>
        <p:spPr>
          <a:xfrm>
            <a:off x="2833688" y="527050"/>
            <a:ext cx="3519487" cy="26400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914400" y="274637"/>
            <a:ext cx="7772400" cy="11430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1pPr>
            <a:lvl2pPr marR="0" lvl="1"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2pPr>
            <a:lvl3pPr marR="0" lvl="2"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3pPr>
            <a:lvl4pPr marR="0" lvl="3"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4pPr>
            <a:lvl5pPr marR="0" lvl="4"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15" name="Google Shape;15;p2"/>
          <p:cNvSpPr txBox="1">
            <a:spLocks noGrp="1"/>
          </p:cNvSpPr>
          <p:nvPr>
            <p:ph type="body" idx="1"/>
          </p:nvPr>
        </p:nvSpPr>
        <p:spPr>
          <a:xfrm>
            <a:off x="914400" y="1447800"/>
            <a:ext cx="7772400" cy="45720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b="0" i="0" u="none" strike="noStrike" cap="none">
                <a:solidFill>
                  <a:schemeClr val="dk1"/>
                </a:solidFill>
                <a:latin typeface="Calibri"/>
                <a:ea typeface="Calibri"/>
                <a:cs typeface="Calibri"/>
                <a:sym typeface="Calibri"/>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Calibri"/>
                <a:ea typeface="Calibri"/>
                <a:cs typeface="Calibri"/>
                <a:sym typeface="Calibri"/>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375"/>
              </a:spcBef>
              <a:spcAft>
                <a:spcPts val="0"/>
              </a:spcAft>
              <a:buClr>
                <a:srgbClr val="9BBB59"/>
              </a:buClr>
              <a:buSzPts val="2000"/>
              <a:buFont typeface="Calibri"/>
              <a:buChar char="o"/>
              <a:defRPr sz="2000" b="0" i="0" u="none" strike="noStrike" cap="none">
                <a:solidFill>
                  <a:schemeClr val="dk1"/>
                </a:solidFill>
                <a:latin typeface="Calibri"/>
                <a:ea typeface="Calibri"/>
                <a:cs typeface="Calibri"/>
                <a:sym typeface="Calibri"/>
              </a:defRPr>
            </a:lvl5pPr>
            <a:lvl6pPr marL="2743200" marR="0" lvl="5" indent="-342900" algn="l" rtl="0">
              <a:spcBef>
                <a:spcPts val="370"/>
              </a:spcBef>
              <a:spcAft>
                <a:spcPts val="0"/>
              </a:spcAft>
              <a:buClr>
                <a:schemeClr val="accent3"/>
              </a:buClr>
              <a:buSzPts val="1800"/>
              <a:buFont typeface="Calibri"/>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70"/>
              </a:spcBef>
              <a:spcAft>
                <a:spcPts val="0"/>
              </a:spcAft>
              <a:buClr>
                <a:schemeClr val="accent2"/>
              </a:buClr>
              <a:buSzPts val="1800"/>
              <a:buFont typeface="Calibri"/>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70"/>
              </a:spcBef>
              <a:spcAft>
                <a:spcPts val="0"/>
              </a:spcAft>
              <a:buClr>
                <a:srgbClr val="B1C0DA"/>
              </a:buClr>
              <a:buSzPts val="1800"/>
              <a:buFont typeface="Calibri"/>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70"/>
              </a:spcBef>
              <a:spcAft>
                <a:spcPts val="0"/>
              </a:spcAft>
              <a:buClr>
                <a:srgbClr val="DCB1B0"/>
              </a:buClr>
              <a:buSzPts val="1800"/>
              <a:buFont typeface="Calibri"/>
              <a:buChar char="•"/>
              <a:defRPr sz="18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17" name="Google Shape;17;p2"/>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18" name="Google Shape;18;p2"/>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1pPr>
            <a:lvl2pPr marL="0" marR="0" lvl="1" indent="0" algn="ctr" rtl="0">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2pPr>
            <a:lvl3pPr marL="0" marR="0" lvl="2" indent="0" algn="ctr" rtl="0">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3pPr>
            <a:lvl4pPr marL="0" marR="0" lvl="3" indent="0" algn="ctr" rtl="0">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4pPr>
            <a:lvl5pPr marL="0" marR="0" lvl="4" indent="0" algn="ctr" rtl="0">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5pPr>
            <a:lvl6pPr marL="0" marR="0" lvl="5" indent="0" algn="ctr" rtl="0">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6pPr>
            <a:lvl7pPr marL="0" marR="0" lvl="6" indent="0" algn="ctr" rtl="0">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7pPr>
            <a:lvl8pPr marL="0" marR="0" lvl="7" indent="0" algn="ctr" rtl="0">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8pPr>
            <a:lvl9pPr marL="0" marR="0" lvl="8" indent="0" algn="ctr" rtl="0">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7"/>
        <p:cNvGrpSpPr/>
        <p:nvPr/>
      </p:nvGrpSpPr>
      <p:grpSpPr>
        <a:xfrm>
          <a:off x="0" y="0"/>
          <a:ext cx="0" cy="0"/>
          <a:chOff x="0" y="0"/>
          <a:chExt cx="0" cy="0"/>
        </a:xfrm>
      </p:grpSpPr>
      <p:sp>
        <p:nvSpPr>
          <p:cNvPr id="78" name="Google Shape;78;p13"/>
          <p:cNvSpPr txBox="1">
            <a:spLocks noGrp="1"/>
          </p:cNvSpPr>
          <p:nvPr>
            <p:ph type="title"/>
          </p:nvPr>
        </p:nvSpPr>
        <p:spPr>
          <a:xfrm>
            <a:off x="914400" y="274637"/>
            <a:ext cx="7772400" cy="11430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2pPr>
            <a:lvl3pPr marR="0" lvl="2"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3pPr>
            <a:lvl4pPr marR="0" lvl="3"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4pPr>
            <a:lvl5pPr marR="0" lvl="4"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79" name="Google Shape;79;p13"/>
          <p:cNvSpPr txBox="1">
            <a:spLocks noGrp="1"/>
          </p:cNvSpPr>
          <p:nvPr>
            <p:ph type="body" idx="1"/>
          </p:nvPr>
        </p:nvSpPr>
        <p:spPr>
          <a:xfrm>
            <a:off x="914400" y="1447800"/>
            <a:ext cx="3749100" cy="45720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80" name="Google Shape;80;p13"/>
          <p:cNvSpPr txBox="1">
            <a:spLocks noGrp="1"/>
          </p:cNvSpPr>
          <p:nvPr>
            <p:ph type="body" idx="2"/>
          </p:nvPr>
        </p:nvSpPr>
        <p:spPr>
          <a:xfrm>
            <a:off x="4933950" y="1447800"/>
            <a:ext cx="3749100" cy="45720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81" name="Google Shape;81;p13"/>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2" name="Google Shape;82;p13"/>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3" name="Google Shape;83;p13"/>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Equity" type="tx">
  <p:cSld name="TITLE_AND_BODY">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914400" y="0"/>
            <a:ext cx="7772400" cy="1417500"/>
          </a:xfrm>
          <a:prstGeom prst="rect">
            <a:avLst/>
          </a:prstGeom>
          <a:noFill/>
          <a:ln>
            <a:noFill/>
          </a:ln>
        </p:spPr>
        <p:txBody>
          <a:bodyPr spcFirstLastPara="1" wrap="square" lIns="91425" tIns="91425" rIns="91425" bIns="91425" anchor="b" anchorCtr="0">
            <a:noAutofit/>
          </a:bodyPr>
          <a:lstStyle>
            <a:lvl1pPr marR="0" lvl="0" algn="ctr" rtl="0">
              <a:spcBef>
                <a:spcPts val="0"/>
              </a:spcBef>
              <a:spcAft>
                <a:spcPts val="0"/>
              </a:spcAft>
              <a:buSzPts val="1400"/>
              <a:buNone/>
              <a:defRPr sz="4000" b="0" i="0" u="none" strike="noStrike" cap="none">
                <a:solidFill>
                  <a:srgbClr val="275D90"/>
                </a:solidFill>
                <a:latin typeface="Source Sans Pro"/>
                <a:ea typeface="Source Sans Pro"/>
                <a:cs typeface="Source Sans Pro"/>
                <a:sym typeface="Source Sans Pro"/>
              </a:defRPr>
            </a:lvl1pPr>
            <a:lvl2pPr marR="0" lvl="1" algn="ctr" rtl="0">
              <a:spcBef>
                <a:spcPts val="0"/>
              </a:spcBef>
              <a:spcAft>
                <a:spcPts val="0"/>
              </a:spcAft>
              <a:buSzPts val="1400"/>
              <a:buNone/>
              <a:defRPr sz="4000" b="0" i="0" u="none" strike="noStrike" cap="none">
                <a:solidFill>
                  <a:srgbClr val="275D90"/>
                </a:solidFill>
                <a:latin typeface="Source Sans Pro"/>
                <a:ea typeface="Source Sans Pro"/>
                <a:cs typeface="Source Sans Pro"/>
                <a:sym typeface="Source Sans Pro"/>
              </a:defRPr>
            </a:lvl2pPr>
            <a:lvl3pPr marR="0" lvl="2" algn="ctr" rtl="0">
              <a:spcBef>
                <a:spcPts val="0"/>
              </a:spcBef>
              <a:spcAft>
                <a:spcPts val="0"/>
              </a:spcAft>
              <a:buSzPts val="1400"/>
              <a:buNone/>
              <a:defRPr sz="4000" b="0" i="0" u="none" strike="noStrike" cap="none">
                <a:solidFill>
                  <a:srgbClr val="275D90"/>
                </a:solidFill>
                <a:latin typeface="Source Sans Pro"/>
                <a:ea typeface="Source Sans Pro"/>
                <a:cs typeface="Source Sans Pro"/>
                <a:sym typeface="Source Sans Pro"/>
              </a:defRPr>
            </a:lvl3pPr>
            <a:lvl4pPr marR="0" lvl="3" algn="ctr" rtl="0">
              <a:spcBef>
                <a:spcPts val="0"/>
              </a:spcBef>
              <a:spcAft>
                <a:spcPts val="0"/>
              </a:spcAft>
              <a:buSzPts val="1400"/>
              <a:buNone/>
              <a:defRPr sz="4000" b="0" i="0" u="none" strike="noStrike" cap="none">
                <a:solidFill>
                  <a:srgbClr val="275D90"/>
                </a:solidFill>
                <a:latin typeface="Source Sans Pro"/>
                <a:ea typeface="Source Sans Pro"/>
                <a:cs typeface="Source Sans Pro"/>
                <a:sym typeface="Source Sans Pro"/>
              </a:defRPr>
            </a:lvl4pPr>
            <a:lvl5pPr marR="0" lvl="4" algn="ctr" rtl="0">
              <a:spcBef>
                <a:spcPts val="0"/>
              </a:spcBef>
              <a:spcAft>
                <a:spcPts val="0"/>
              </a:spcAft>
              <a:buSzPts val="1400"/>
              <a:buNone/>
              <a:defRPr sz="4000" b="0" i="0" u="none" strike="noStrike" cap="none">
                <a:solidFill>
                  <a:srgbClr val="275D90"/>
                </a:solidFill>
                <a:latin typeface="Source Sans Pro"/>
                <a:ea typeface="Source Sans Pro"/>
                <a:cs typeface="Source Sans Pro"/>
                <a:sym typeface="Source Sans Pro"/>
              </a:defRPr>
            </a:lvl5pPr>
            <a:lvl6pPr marR="40638" lvl="5" algn="l" rtl="0">
              <a:spcBef>
                <a:spcPts val="0"/>
              </a:spcBef>
              <a:spcAft>
                <a:spcPts val="0"/>
              </a:spcAft>
              <a:buSzPts val="1400"/>
              <a:buNone/>
              <a:defRPr sz="4000" b="0" i="0" u="none" strike="noStrike" cap="none">
                <a:solidFill>
                  <a:srgbClr val="275D90"/>
                </a:solidFill>
                <a:latin typeface="Source Sans Pro"/>
                <a:ea typeface="Source Sans Pro"/>
                <a:cs typeface="Source Sans Pro"/>
                <a:sym typeface="Source Sans Pro"/>
              </a:defRPr>
            </a:lvl6pPr>
            <a:lvl7pPr marR="40638" lvl="6" algn="l" rtl="0">
              <a:spcBef>
                <a:spcPts val="0"/>
              </a:spcBef>
              <a:spcAft>
                <a:spcPts val="0"/>
              </a:spcAft>
              <a:buSzPts val="1400"/>
              <a:buNone/>
              <a:defRPr sz="4000" b="0" i="0" u="none" strike="noStrike" cap="none">
                <a:solidFill>
                  <a:srgbClr val="275D90"/>
                </a:solidFill>
                <a:latin typeface="Source Sans Pro"/>
                <a:ea typeface="Source Sans Pro"/>
                <a:cs typeface="Source Sans Pro"/>
                <a:sym typeface="Source Sans Pro"/>
              </a:defRPr>
            </a:lvl7pPr>
            <a:lvl8pPr marR="40638" lvl="7" algn="l" rtl="0">
              <a:spcBef>
                <a:spcPts val="0"/>
              </a:spcBef>
              <a:spcAft>
                <a:spcPts val="0"/>
              </a:spcAft>
              <a:buSzPts val="1400"/>
              <a:buNone/>
              <a:defRPr sz="4000" b="0" i="0" u="none" strike="noStrike" cap="none">
                <a:solidFill>
                  <a:srgbClr val="275D90"/>
                </a:solidFill>
                <a:latin typeface="Source Sans Pro"/>
                <a:ea typeface="Source Sans Pro"/>
                <a:cs typeface="Source Sans Pro"/>
                <a:sym typeface="Source Sans Pro"/>
              </a:defRPr>
            </a:lvl8pPr>
            <a:lvl9pPr marR="40638" lvl="8" algn="l" rtl="0">
              <a:spcBef>
                <a:spcPts val="0"/>
              </a:spcBef>
              <a:spcAft>
                <a:spcPts val="0"/>
              </a:spcAft>
              <a:buSzPts val="1400"/>
              <a:buNone/>
              <a:defRPr sz="4000" b="0" i="0" u="none" strike="noStrike" cap="none">
                <a:solidFill>
                  <a:srgbClr val="275D90"/>
                </a:solidFill>
                <a:latin typeface="Source Sans Pro"/>
                <a:ea typeface="Source Sans Pro"/>
                <a:cs typeface="Source Sans Pro"/>
                <a:sym typeface="Source Sans Pro"/>
              </a:defRPr>
            </a:lvl9pPr>
          </a:lstStyle>
          <a:p>
            <a:endParaRPr/>
          </a:p>
        </p:txBody>
      </p:sp>
      <p:sp>
        <p:nvSpPr>
          <p:cNvPr id="86" name="Google Shape;86;p14"/>
          <p:cNvSpPr txBox="1">
            <a:spLocks noGrp="1"/>
          </p:cNvSpPr>
          <p:nvPr>
            <p:ph type="body" idx="1"/>
          </p:nvPr>
        </p:nvSpPr>
        <p:spPr>
          <a:xfrm>
            <a:off x="914400" y="1447800"/>
            <a:ext cx="7772400" cy="54102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00"/>
              </a:spcBef>
              <a:spcAft>
                <a:spcPts val="0"/>
              </a:spcAft>
              <a:buClr>
                <a:srgbClr val="6095C9"/>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00"/>
              </a:spcBef>
              <a:spcAft>
                <a:spcPts val="0"/>
              </a:spcAft>
              <a:buClr>
                <a:srgbClr val="CD665F"/>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00"/>
              </a:spcBef>
              <a:spcAft>
                <a:spcPts val="0"/>
              </a:spcAft>
              <a:buClr>
                <a:srgbClr val="BFCDE2"/>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00"/>
              </a:spcBef>
              <a:spcAft>
                <a:spcPts val="0"/>
              </a:spcAft>
              <a:buClr>
                <a:srgbClr val="AAC56C"/>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00"/>
              </a:spcBef>
              <a:spcAft>
                <a:spcPts val="0"/>
              </a:spcAft>
              <a:buClr>
                <a:srgbClr val="AAC56C"/>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40638" lvl="5" indent="-393700" algn="l" rtl="0">
              <a:spcBef>
                <a:spcPts val="500"/>
              </a:spcBef>
              <a:spcAft>
                <a:spcPts val="0"/>
              </a:spcAft>
              <a:buClr>
                <a:srgbClr val="6095C9"/>
              </a:buClr>
              <a:buSzPts val="2600"/>
              <a:buFont typeface="Noto Sans Symbols"/>
              <a:buChar char="●"/>
              <a:defRPr sz="2600" b="0" i="0" u="none" strike="noStrike" cap="none">
                <a:latin typeface="Libre Baskerville"/>
                <a:ea typeface="Libre Baskerville"/>
                <a:cs typeface="Libre Baskerville"/>
                <a:sym typeface="Libre Baskerville"/>
              </a:defRPr>
            </a:lvl6pPr>
            <a:lvl7pPr marL="3200400" marR="40638" lvl="6" indent="-393700" algn="l" rtl="0">
              <a:spcBef>
                <a:spcPts val="500"/>
              </a:spcBef>
              <a:spcAft>
                <a:spcPts val="0"/>
              </a:spcAft>
              <a:buClr>
                <a:srgbClr val="6095C9"/>
              </a:buClr>
              <a:buSzPts val="2600"/>
              <a:buFont typeface="Noto Sans Symbols"/>
              <a:buChar char="●"/>
              <a:defRPr sz="2600" b="0" i="0" u="none" strike="noStrike" cap="none">
                <a:latin typeface="Libre Baskerville"/>
                <a:ea typeface="Libre Baskerville"/>
                <a:cs typeface="Libre Baskerville"/>
                <a:sym typeface="Libre Baskerville"/>
              </a:defRPr>
            </a:lvl7pPr>
            <a:lvl8pPr marL="3657600" marR="40638" lvl="7" indent="-393700" algn="l" rtl="0">
              <a:spcBef>
                <a:spcPts val="500"/>
              </a:spcBef>
              <a:spcAft>
                <a:spcPts val="0"/>
              </a:spcAft>
              <a:buClr>
                <a:srgbClr val="6095C9"/>
              </a:buClr>
              <a:buSzPts val="2600"/>
              <a:buFont typeface="Noto Sans Symbols"/>
              <a:buChar char="●"/>
              <a:defRPr sz="2600" b="0" i="0" u="none" strike="noStrike" cap="none">
                <a:latin typeface="Libre Baskerville"/>
                <a:ea typeface="Libre Baskerville"/>
                <a:cs typeface="Libre Baskerville"/>
                <a:sym typeface="Libre Baskerville"/>
              </a:defRPr>
            </a:lvl8pPr>
            <a:lvl9pPr marL="4114800" marR="40638" lvl="8" indent="-393700" algn="l" rtl="0">
              <a:spcBef>
                <a:spcPts val="500"/>
              </a:spcBef>
              <a:spcAft>
                <a:spcPts val="0"/>
              </a:spcAft>
              <a:buClr>
                <a:srgbClr val="6095C9"/>
              </a:buClr>
              <a:buSzPts val="2600"/>
              <a:buFont typeface="Noto Sans Symbols"/>
              <a:buChar char="●"/>
              <a:defRPr sz="2600" b="0" i="0" u="none" strike="noStrike" cap="none">
                <a:latin typeface="Libre Baskerville"/>
                <a:ea typeface="Libre Baskerville"/>
                <a:cs typeface="Libre Baskerville"/>
                <a:sym typeface="Libre Baskerville"/>
              </a:defRPr>
            </a:lvl9pPr>
          </a:lstStyle>
          <a:p>
            <a:endParaRPr/>
          </a:p>
        </p:txBody>
      </p:sp>
      <p:sp>
        <p:nvSpPr>
          <p:cNvPr id="87" name="Google Shape;87;p14"/>
          <p:cNvSpPr txBox="1">
            <a:spLocks noGrp="1"/>
          </p:cNvSpPr>
          <p:nvPr>
            <p:ph type="sldNum" idx="12"/>
          </p:nvPr>
        </p:nvSpPr>
        <p:spPr>
          <a:xfrm>
            <a:off x="266700" y="6337300"/>
            <a:ext cx="216000" cy="203100"/>
          </a:xfrm>
          <a:prstGeom prst="rect">
            <a:avLst/>
          </a:prstGeom>
          <a:solidFill>
            <a:srgbClr val="6095C9"/>
          </a:solidFill>
          <a:ln>
            <a:noFill/>
          </a:ln>
        </p:spPr>
        <p:txBody>
          <a:bodyPr spcFirstLastPara="1" wrap="square" lIns="0" tIns="0" rIns="0" bIns="0" anchor="ctr" anchorCtr="0">
            <a:noAutofit/>
          </a:bodyPr>
          <a:lstStyle>
            <a:lvl1pPr marL="39687" marR="0" lvl="0" indent="-39687"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39687" marR="0" lvl="1" indent="-39687"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39687" marR="0" lvl="2" indent="-39687"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39687" marR="0" lvl="3" indent="-39687"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39687" marR="0" lvl="4" indent="-39687"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39687" marR="0" lvl="5" indent="-39687"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39687" marR="0" lvl="6" indent="-39687"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39687" marR="0" lvl="7" indent="-39687"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39687" marR="0" lvl="8" indent="-39687"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39687" lvl="0" indent="-39687"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2"/>
        <p:cNvGrpSpPr/>
        <p:nvPr/>
      </p:nvGrpSpPr>
      <p:grpSpPr>
        <a:xfrm>
          <a:off x="0" y="0"/>
          <a:ext cx="0" cy="0"/>
          <a:chOff x="0" y="0"/>
          <a:chExt cx="0" cy="0"/>
        </a:xfrm>
      </p:grpSpPr>
      <p:sp>
        <p:nvSpPr>
          <p:cNvPr id="93" name="Google Shape;93;p16"/>
          <p:cNvSpPr/>
          <p:nvPr/>
        </p:nvSpPr>
        <p:spPr>
          <a:xfrm>
            <a:off x="31" y="3766000"/>
            <a:ext cx="7370400" cy="3092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flipH="1">
            <a:off x="3582600" y="2067600"/>
            <a:ext cx="5561400" cy="47904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6"/>
          <p:cNvSpPr/>
          <p:nvPr/>
        </p:nvSpPr>
        <p:spPr>
          <a:xfrm rot="10800000">
            <a:off x="5058905" y="-100"/>
            <a:ext cx="4085100" cy="27369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6"/>
          <p:cNvSpPr/>
          <p:nvPr/>
        </p:nvSpPr>
        <p:spPr>
          <a:xfrm>
            <a:off x="203275" y="275000"/>
            <a:ext cx="87375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 name="Google Shape;97;p16"/>
          <p:cNvGrpSpPr/>
          <p:nvPr/>
        </p:nvGrpSpPr>
        <p:grpSpPr>
          <a:xfrm>
            <a:off x="255200" y="790"/>
            <a:ext cx="2250363" cy="1392365"/>
            <a:chOff x="255200" y="592"/>
            <a:chExt cx="2250363" cy="1044300"/>
          </a:xfrm>
        </p:grpSpPr>
        <p:sp>
          <p:nvSpPr>
            <p:cNvPr id="98" name="Google Shape;98;p16"/>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01;p16"/>
          <p:cNvGrpSpPr/>
          <p:nvPr/>
        </p:nvGrpSpPr>
        <p:grpSpPr>
          <a:xfrm>
            <a:off x="905395" y="790"/>
            <a:ext cx="2250363" cy="1392365"/>
            <a:chOff x="905395" y="592"/>
            <a:chExt cx="2250363" cy="1044300"/>
          </a:xfrm>
        </p:grpSpPr>
        <p:sp>
          <p:nvSpPr>
            <p:cNvPr id="102" name="Google Shape;102;p16"/>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16"/>
          <p:cNvGrpSpPr/>
          <p:nvPr/>
        </p:nvGrpSpPr>
        <p:grpSpPr>
          <a:xfrm>
            <a:off x="7057468" y="6784"/>
            <a:ext cx="1851282" cy="1002839"/>
            <a:chOff x="6917201" y="0"/>
            <a:chExt cx="2227777" cy="863400"/>
          </a:xfrm>
        </p:grpSpPr>
        <p:sp>
          <p:nvSpPr>
            <p:cNvPr id="106" name="Google Shape;106;p16"/>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16"/>
          <p:cNvGrpSpPr/>
          <p:nvPr/>
        </p:nvGrpSpPr>
        <p:grpSpPr>
          <a:xfrm>
            <a:off x="6553032" y="5623802"/>
            <a:ext cx="2389068" cy="1234317"/>
            <a:chOff x="6917201" y="0"/>
            <a:chExt cx="2227777" cy="863400"/>
          </a:xfrm>
        </p:grpSpPr>
        <p:sp>
          <p:nvSpPr>
            <p:cNvPr id="110" name="Google Shape;110;p16"/>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6"/>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113;p16"/>
          <p:cNvGrpSpPr/>
          <p:nvPr/>
        </p:nvGrpSpPr>
        <p:grpSpPr>
          <a:xfrm>
            <a:off x="199149" y="5407536"/>
            <a:ext cx="2795414" cy="1444382"/>
            <a:chOff x="6917201" y="0"/>
            <a:chExt cx="2227777" cy="863400"/>
          </a:xfrm>
        </p:grpSpPr>
        <p:sp>
          <p:nvSpPr>
            <p:cNvPr id="114" name="Google Shape;114;p16"/>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 name="Google Shape;117;p16"/>
          <p:cNvSpPr txBox="1">
            <a:spLocks noGrp="1"/>
          </p:cNvSpPr>
          <p:nvPr>
            <p:ph type="ctrTitle"/>
          </p:nvPr>
        </p:nvSpPr>
        <p:spPr>
          <a:xfrm>
            <a:off x="1858703" y="2430444"/>
            <a:ext cx="5361300" cy="193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118" name="Google Shape;118;p16"/>
          <p:cNvSpPr txBox="1">
            <a:spLocks noGrp="1"/>
          </p:cNvSpPr>
          <p:nvPr>
            <p:ph type="subTitle" idx="1"/>
          </p:nvPr>
        </p:nvSpPr>
        <p:spPr>
          <a:xfrm>
            <a:off x="1858700" y="4550878"/>
            <a:ext cx="5361300" cy="69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1600">
                <a:solidFill>
                  <a:schemeClr val="lt1"/>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19" name="Google Shape;119;p16"/>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20"/>
        <p:cNvGrpSpPr/>
        <p:nvPr/>
      </p:nvGrpSpPr>
      <p:grpSpPr>
        <a:xfrm>
          <a:off x="0" y="0"/>
          <a:ext cx="0" cy="0"/>
          <a:chOff x="0" y="0"/>
          <a:chExt cx="0" cy="0"/>
        </a:xfrm>
      </p:grpSpPr>
      <p:sp>
        <p:nvSpPr>
          <p:cNvPr id="121" name="Google Shape;121;p17"/>
          <p:cNvSpPr/>
          <p:nvPr/>
        </p:nvSpPr>
        <p:spPr>
          <a:xfrm flipH="1">
            <a:off x="4757100" y="3079200"/>
            <a:ext cx="4386900" cy="37788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 name="Google Shape;122;p17"/>
          <p:cNvGrpSpPr/>
          <p:nvPr/>
        </p:nvGrpSpPr>
        <p:grpSpPr>
          <a:xfrm>
            <a:off x="5594191" y="5281486"/>
            <a:ext cx="2910145" cy="1576482"/>
            <a:chOff x="6917201" y="0"/>
            <a:chExt cx="2227777" cy="863400"/>
          </a:xfrm>
        </p:grpSpPr>
        <p:sp>
          <p:nvSpPr>
            <p:cNvPr id="123" name="Google Shape;123;p17"/>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7"/>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7"/>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17"/>
          <p:cNvGrpSpPr/>
          <p:nvPr/>
        </p:nvGrpSpPr>
        <p:grpSpPr>
          <a:xfrm>
            <a:off x="199149" y="3"/>
            <a:ext cx="2795414" cy="1444382"/>
            <a:chOff x="6917201" y="0"/>
            <a:chExt cx="2227777" cy="863400"/>
          </a:xfrm>
        </p:grpSpPr>
        <p:sp>
          <p:nvSpPr>
            <p:cNvPr id="127" name="Google Shape;127;p17"/>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17"/>
          <p:cNvSpPr txBox="1">
            <a:spLocks noGrp="1"/>
          </p:cNvSpPr>
          <p:nvPr>
            <p:ph type="title"/>
          </p:nvPr>
        </p:nvSpPr>
        <p:spPr>
          <a:xfrm>
            <a:off x="1888684" y="2328133"/>
            <a:ext cx="5377500" cy="219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200"/>
              <a:buNone/>
              <a:defRPr sz="3200">
                <a:solidFill>
                  <a:schemeClr val="dk2"/>
                </a:solidFill>
              </a:defRPr>
            </a:lvl1pPr>
            <a:lvl2pPr lvl="1" algn="ctr" rtl="0">
              <a:spcBef>
                <a:spcPts val="0"/>
              </a:spcBef>
              <a:spcAft>
                <a:spcPts val="0"/>
              </a:spcAft>
              <a:buClr>
                <a:schemeClr val="dk2"/>
              </a:buClr>
              <a:buSzPts val="3200"/>
              <a:buNone/>
              <a:defRPr sz="3200">
                <a:solidFill>
                  <a:schemeClr val="dk2"/>
                </a:solidFill>
              </a:defRPr>
            </a:lvl2pPr>
            <a:lvl3pPr lvl="2" algn="ctr" rtl="0">
              <a:spcBef>
                <a:spcPts val="0"/>
              </a:spcBef>
              <a:spcAft>
                <a:spcPts val="0"/>
              </a:spcAft>
              <a:buClr>
                <a:schemeClr val="dk2"/>
              </a:buClr>
              <a:buSzPts val="3200"/>
              <a:buNone/>
              <a:defRPr sz="3200">
                <a:solidFill>
                  <a:schemeClr val="dk2"/>
                </a:solidFill>
              </a:defRPr>
            </a:lvl3pPr>
            <a:lvl4pPr lvl="3" algn="ctr" rtl="0">
              <a:spcBef>
                <a:spcPts val="0"/>
              </a:spcBef>
              <a:spcAft>
                <a:spcPts val="0"/>
              </a:spcAft>
              <a:buClr>
                <a:schemeClr val="dk2"/>
              </a:buClr>
              <a:buSzPts val="3200"/>
              <a:buNone/>
              <a:defRPr sz="3200">
                <a:solidFill>
                  <a:schemeClr val="dk2"/>
                </a:solidFill>
              </a:defRPr>
            </a:lvl4pPr>
            <a:lvl5pPr lvl="4" algn="ctr" rtl="0">
              <a:spcBef>
                <a:spcPts val="0"/>
              </a:spcBef>
              <a:spcAft>
                <a:spcPts val="0"/>
              </a:spcAft>
              <a:buClr>
                <a:schemeClr val="dk2"/>
              </a:buClr>
              <a:buSzPts val="3200"/>
              <a:buNone/>
              <a:defRPr sz="3200">
                <a:solidFill>
                  <a:schemeClr val="dk2"/>
                </a:solidFill>
              </a:defRPr>
            </a:lvl5pPr>
            <a:lvl6pPr lvl="5" algn="ctr" rtl="0">
              <a:spcBef>
                <a:spcPts val="0"/>
              </a:spcBef>
              <a:spcAft>
                <a:spcPts val="0"/>
              </a:spcAft>
              <a:buClr>
                <a:schemeClr val="dk2"/>
              </a:buClr>
              <a:buSzPts val="3200"/>
              <a:buNone/>
              <a:defRPr sz="3200">
                <a:solidFill>
                  <a:schemeClr val="dk2"/>
                </a:solidFill>
              </a:defRPr>
            </a:lvl6pPr>
            <a:lvl7pPr lvl="6" algn="ctr" rtl="0">
              <a:spcBef>
                <a:spcPts val="0"/>
              </a:spcBef>
              <a:spcAft>
                <a:spcPts val="0"/>
              </a:spcAft>
              <a:buClr>
                <a:schemeClr val="dk2"/>
              </a:buClr>
              <a:buSzPts val="3200"/>
              <a:buNone/>
              <a:defRPr sz="3200">
                <a:solidFill>
                  <a:schemeClr val="dk2"/>
                </a:solidFill>
              </a:defRPr>
            </a:lvl7pPr>
            <a:lvl8pPr lvl="7" algn="ctr" rtl="0">
              <a:spcBef>
                <a:spcPts val="0"/>
              </a:spcBef>
              <a:spcAft>
                <a:spcPts val="0"/>
              </a:spcAft>
              <a:buClr>
                <a:schemeClr val="dk2"/>
              </a:buClr>
              <a:buSzPts val="3200"/>
              <a:buNone/>
              <a:defRPr sz="3200">
                <a:solidFill>
                  <a:schemeClr val="dk2"/>
                </a:solidFill>
              </a:defRPr>
            </a:lvl8pPr>
            <a:lvl9pPr lvl="8" algn="ctr" rtl="0">
              <a:spcBef>
                <a:spcPts val="0"/>
              </a:spcBef>
              <a:spcAft>
                <a:spcPts val="0"/>
              </a:spcAft>
              <a:buClr>
                <a:schemeClr val="dk2"/>
              </a:buClr>
              <a:buSzPts val="3200"/>
              <a:buNone/>
              <a:defRPr sz="3200">
                <a:solidFill>
                  <a:schemeClr val="dk2"/>
                </a:solidFill>
              </a:defRPr>
            </a:lvl9pPr>
          </a:lstStyle>
          <a:p>
            <a:endParaRPr/>
          </a:p>
        </p:txBody>
      </p:sp>
      <p:sp>
        <p:nvSpPr>
          <p:cNvPr id="131" name="Google Shape;131;p17"/>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132"/>
        <p:cNvGrpSpPr/>
        <p:nvPr/>
      </p:nvGrpSpPr>
      <p:grpSpPr>
        <a:xfrm>
          <a:off x="0" y="0"/>
          <a:ext cx="0" cy="0"/>
          <a:chOff x="0" y="0"/>
          <a:chExt cx="0" cy="0"/>
        </a:xfrm>
      </p:grpSpPr>
      <p:sp>
        <p:nvSpPr>
          <p:cNvPr id="133" name="Google Shape;133;p18"/>
          <p:cNvSpPr/>
          <p:nvPr/>
        </p:nvSpPr>
        <p:spPr>
          <a:xfrm flipH="1">
            <a:off x="3582600" y="2067600"/>
            <a:ext cx="5561400" cy="4790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8"/>
          <p:cNvSpPr/>
          <p:nvPr/>
        </p:nvSpPr>
        <p:spPr>
          <a:xfrm>
            <a:off x="31" y="3766000"/>
            <a:ext cx="7370400" cy="30921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8"/>
          <p:cNvSpPr/>
          <p:nvPr/>
        </p:nvSpPr>
        <p:spPr>
          <a:xfrm>
            <a:off x="203225" y="275000"/>
            <a:ext cx="87375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8"/>
          <p:cNvSpPr txBox="1">
            <a:spLocks noGrp="1"/>
          </p:cNvSpPr>
          <p:nvPr>
            <p:ph type="title"/>
          </p:nvPr>
        </p:nvSpPr>
        <p:spPr>
          <a:xfrm>
            <a:off x="819150" y="589571"/>
            <a:ext cx="7505700" cy="713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Font typeface="Verdana"/>
              <a:buNone/>
              <a:defRPr sz="3000">
                <a:latin typeface="Verdana"/>
                <a:ea typeface="Verdana"/>
                <a:cs typeface="Verdana"/>
                <a:sym typeface="Verdana"/>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37" name="Google Shape;137;p18"/>
          <p:cNvSpPr txBox="1">
            <a:spLocks noGrp="1"/>
          </p:cNvSpPr>
          <p:nvPr>
            <p:ph type="body" idx="1"/>
          </p:nvPr>
        </p:nvSpPr>
        <p:spPr>
          <a:xfrm>
            <a:off x="539850" y="1506150"/>
            <a:ext cx="8211000" cy="4503600"/>
          </a:xfrm>
          <a:prstGeom prst="rect">
            <a:avLst/>
          </a:prstGeom>
        </p:spPr>
        <p:txBody>
          <a:bodyPr spcFirstLastPara="1" wrap="square" lIns="91425" tIns="91425" rIns="91425" bIns="91425" anchor="t" anchorCtr="0">
            <a:noAutofit/>
          </a:bodyPr>
          <a:lstStyle>
            <a:lvl1pPr marL="457200" lvl="0" indent="-355600" rtl="0">
              <a:spcBef>
                <a:spcPts val="0"/>
              </a:spcBef>
              <a:spcAft>
                <a:spcPts val="0"/>
              </a:spcAft>
              <a:buSzPts val="2000"/>
              <a:buFont typeface="Verdana"/>
              <a:buChar char="●"/>
              <a:defRPr sz="2000">
                <a:latin typeface="Verdana"/>
                <a:ea typeface="Verdana"/>
                <a:cs typeface="Verdana"/>
                <a:sym typeface="Verdana"/>
              </a:defRPr>
            </a:lvl1pPr>
            <a:lvl2pPr marL="914400" lvl="1" indent="-342900" rtl="0">
              <a:spcBef>
                <a:spcPts val="1600"/>
              </a:spcBef>
              <a:spcAft>
                <a:spcPts val="0"/>
              </a:spcAft>
              <a:buSzPts val="1800"/>
              <a:buFont typeface="Verdana"/>
              <a:buChar char="○"/>
              <a:defRPr sz="1800">
                <a:latin typeface="Verdana"/>
                <a:ea typeface="Verdana"/>
                <a:cs typeface="Verdana"/>
                <a:sym typeface="Verdana"/>
              </a:defRPr>
            </a:lvl2pPr>
            <a:lvl3pPr marL="1371600" lvl="2" indent="-330200" rtl="0">
              <a:spcBef>
                <a:spcPts val="1600"/>
              </a:spcBef>
              <a:spcAft>
                <a:spcPts val="0"/>
              </a:spcAft>
              <a:buSzPts val="1600"/>
              <a:buFont typeface="Verdana"/>
              <a:buChar char="■"/>
              <a:defRPr sz="1600">
                <a:latin typeface="Verdana"/>
                <a:ea typeface="Verdana"/>
                <a:cs typeface="Verdana"/>
                <a:sym typeface="Verdana"/>
              </a:defRPr>
            </a:lvl3pPr>
            <a:lvl4pPr marL="1828800" lvl="3" indent="-317500" rtl="0">
              <a:spcBef>
                <a:spcPts val="1600"/>
              </a:spcBef>
              <a:spcAft>
                <a:spcPts val="0"/>
              </a:spcAft>
              <a:buSzPts val="1400"/>
              <a:buFont typeface="Verdana"/>
              <a:buChar char="●"/>
              <a:defRPr sz="1400">
                <a:latin typeface="Verdana"/>
                <a:ea typeface="Verdana"/>
                <a:cs typeface="Verdana"/>
                <a:sym typeface="Verdana"/>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38" name="Google Shape;138;p18"/>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139"/>
        <p:cNvGrpSpPr/>
        <p:nvPr/>
      </p:nvGrpSpPr>
      <p:grpSpPr>
        <a:xfrm>
          <a:off x="0" y="0"/>
          <a:ext cx="0" cy="0"/>
          <a:chOff x="0" y="0"/>
          <a:chExt cx="0" cy="0"/>
        </a:xfrm>
      </p:grpSpPr>
      <p:sp>
        <p:nvSpPr>
          <p:cNvPr id="140" name="Google Shape;140;p19"/>
          <p:cNvSpPr/>
          <p:nvPr/>
        </p:nvSpPr>
        <p:spPr>
          <a:xfrm flipH="1">
            <a:off x="3582600" y="2067600"/>
            <a:ext cx="5561400" cy="4790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9"/>
          <p:cNvSpPr/>
          <p:nvPr/>
        </p:nvSpPr>
        <p:spPr>
          <a:xfrm>
            <a:off x="31" y="3766000"/>
            <a:ext cx="7370400" cy="30921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9"/>
          <p:cNvSpPr/>
          <p:nvPr/>
        </p:nvSpPr>
        <p:spPr>
          <a:xfrm>
            <a:off x="203225" y="275000"/>
            <a:ext cx="87375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9"/>
          <p:cNvSpPr txBox="1">
            <a:spLocks noGrp="1"/>
          </p:cNvSpPr>
          <p:nvPr>
            <p:ph type="title"/>
          </p:nvPr>
        </p:nvSpPr>
        <p:spPr>
          <a:xfrm>
            <a:off x="819150" y="1127467"/>
            <a:ext cx="7505700" cy="1272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44" name="Google Shape;144;p19"/>
          <p:cNvSpPr txBox="1">
            <a:spLocks noGrp="1"/>
          </p:cNvSpPr>
          <p:nvPr>
            <p:ph type="body" idx="1"/>
          </p:nvPr>
        </p:nvSpPr>
        <p:spPr>
          <a:xfrm>
            <a:off x="819150" y="2654300"/>
            <a:ext cx="3686100" cy="32640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45" name="Google Shape;145;p19"/>
          <p:cNvSpPr txBox="1">
            <a:spLocks noGrp="1"/>
          </p:cNvSpPr>
          <p:nvPr>
            <p:ph type="body" idx="2"/>
          </p:nvPr>
        </p:nvSpPr>
        <p:spPr>
          <a:xfrm>
            <a:off x="4638675" y="2654300"/>
            <a:ext cx="3686100" cy="32640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46" name="Google Shape;146;p19"/>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147"/>
        <p:cNvGrpSpPr/>
        <p:nvPr/>
      </p:nvGrpSpPr>
      <p:grpSpPr>
        <a:xfrm>
          <a:off x="0" y="0"/>
          <a:ext cx="0" cy="0"/>
          <a:chOff x="0" y="0"/>
          <a:chExt cx="0" cy="0"/>
        </a:xfrm>
      </p:grpSpPr>
      <p:sp>
        <p:nvSpPr>
          <p:cNvPr id="148" name="Google Shape;148;p20"/>
          <p:cNvSpPr/>
          <p:nvPr/>
        </p:nvSpPr>
        <p:spPr>
          <a:xfrm flipH="1">
            <a:off x="3582600" y="2067600"/>
            <a:ext cx="5561400" cy="4790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a:off x="31" y="3766000"/>
            <a:ext cx="7370400" cy="30921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p:nvPr/>
        </p:nvSpPr>
        <p:spPr>
          <a:xfrm>
            <a:off x="203225" y="275000"/>
            <a:ext cx="87375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0"/>
          <p:cNvSpPr txBox="1">
            <a:spLocks noGrp="1"/>
          </p:cNvSpPr>
          <p:nvPr>
            <p:ph type="title"/>
          </p:nvPr>
        </p:nvSpPr>
        <p:spPr>
          <a:xfrm>
            <a:off x="819150" y="1127467"/>
            <a:ext cx="7505700" cy="1272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2" name="Google Shape;152;p20"/>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153"/>
        <p:cNvGrpSpPr/>
        <p:nvPr/>
      </p:nvGrpSpPr>
      <p:grpSpPr>
        <a:xfrm>
          <a:off x="0" y="0"/>
          <a:ext cx="0" cy="0"/>
          <a:chOff x="0" y="0"/>
          <a:chExt cx="0" cy="0"/>
        </a:xfrm>
      </p:grpSpPr>
      <p:sp>
        <p:nvSpPr>
          <p:cNvPr id="154" name="Google Shape;154;p21"/>
          <p:cNvSpPr/>
          <p:nvPr/>
        </p:nvSpPr>
        <p:spPr>
          <a:xfrm flipH="1">
            <a:off x="3582600" y="2067600"/>
            <a:ext cx="5561400" cy="4790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1"/>
          <p:cNvSpPr/>
          <p:nvPr/>
        </p:nvSpPr>
        <p:spPr>
          <a:xfrm>
            <a:off x="31" y="3766000"/>
            <a:ext cx="7370400" cy="30921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1"/>
          <p:cNvSpPr/>
          <p:nvPr/>
        </p:nvSpPr>
        <p:spPr>
          <a:xfrm>
            <a:off x="203225" y="275000"/>
            <a:ext cx="87375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1"/>
          <p:cNvSpPr txBox="1">
            <a:spLocks noGrp="1"/>
          </p:cNvSpPr>
          <p:nvPr>
            <p:ph type="title"/>
          </p:nvPr>
        </p:nvSpPr>
        <p:spPr>
          <a:xfrm>
            <a:off x="819150" y="1127467"/>
            <a:ext cx="3709200" cy="18441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8" name="Google Shape;158;p21"/>
          <p:cNvSpPr txBox="1">
            <a:spLocks noGrp="1"/>
          </p:cNvSpPr>
          <p:nvPr>
            <p:ph type="body" idx="1"/>
          </p:nvPr>
        </p:nvSpPr>
        <p:spPr>
          <a:xfrm>
            <a:off x="830700" y="3092067"/>
            <a:ext cx="3709200" cy="2826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59" name="Google Shape;159;p21"/>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160"/>
        <p:cNvGrpSpPr/>
        <p:nvPr/>
      </p:nvGrpSpPr>
      <p:grpSpPr>
        <a:xfrm>
          <a:off x="0" y="0"/>
          <a:ext cx="0" cy="0"/>
          <a:chOff x="0" y="0"/>
          <a:chExt cx="0" cy="0"/>
        </a:xfrm>
      </p:grpSpPr>
      <p:sp>
        <p:nvSpPr>
          <p:cNvPr id="161" name="Google Shape;161;p22"/>
          <p:cNvSpPr/>
          <p:nvPr/>
        </p:nvSpPr>
        <p:spPr>
          <a:xfrm>
            <a:off x="0" y="3764192"/>
            <a:ext cx="7369200" cy="30891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flipH="1">
            <a:off x="3583210" y="2072150"/>
            <a:ext cx="5560500" cy="47859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22"/>
          <p:cNvGrpSpPr/>
          <p:nvPr/>
        </p:nvGrpSpPr>
        <p:grpSpPr>
          <a:xfrm>
            <a:off x="255991" y="-11"/>
            <a:ext cx="2251347" cy="1391229"/>
            <a:chOff x="3961956" y="4383950"/>
            <a:chExt cx="1160548" cy="548700"/>
          </a:xfrm>
        </p:grpSpPr>
        <p:sp>
          <p:nvSpPr>
            <p:cNvPr id="164" name="Google Shape;164;p22"/>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22"/>
          <p:cNvSpPr/>
          <p:nvPr/>
        </p:nvSpPr>
        <p:spPr>
          <a:xfrm>
            <a:off x="203225" y="275000"/>
            <a:ext cx="87375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22"/>
          <p:cNvGrpSpPr/>
          <p:nvPr/>
        </p:nvGrpSpPr>
        <p:grpSpPr>
          <a:xfrm>
            <a:off x="34934" y="6029501"/>
            <a:ext cx="1593306" cy="822734"/>
            <a:chOff x="6917201" y="0"/>
            <a:chExt cx="2227777" cy="863400"/>
          </a:xfrm>
        </p:grpSpPr>
        <p:sp>
          <p:nvSpPr>
            <p:cNvPr id="169" name="Google Shape;169;p22"/>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22"/>
          <p:cNvGrpSpPr/>
          <p:nvPr/>
        </p:nvGrpSpPr>
        <p:grpSpPr>
          <a:xfrm>
            <a:off x="5886353" y="1657"/>
            <a:ext cx="3257455" cy="1681990"/>
            <a:chOff x="6917201" y="0"/>
            <a:chExt cx="2227777" cy="863400"/>
          </a:xfrm>
        </p:grpSpPr>
        <p:sp>
          <p:nvSpPr>
            <p:cNvPr id="173" name="Google Shape;173;p2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22"/>
          <p:cNvSpPr txBox="1">
            <a:spLocks noGrp="1"/>
          </p:cNvSpPr>
          <p:nvPr>
            <p:ph type="title"/>
          </p:nvPr>
        </p:nvSpPr>
        <p:spPr>
          <a:xfrm>
            <a:off x="1393929" y="1734861"/>
            <a:ext cx="6366900" cy="338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2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endParaRPr/>
          </a:p>
        </p:txBody>
      </p:sp>
      <p:sp>
        <p:nvSpPr>
          <p:cNvPr id="177" name="Google Shape;177;p22"/>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178"/>
        <p:cNvGrpSpPr/>
        <p:nvPr/>
      </p:nvGrpSpPr>
      <p:grpSpPr>
        <a:xfrm>
          <a:off x="0" y="0"/>
          <a:ext cx="0" cy="0"/>
          <a:chOff x="0" y="0"/>
          <a:chExt cx="0" cy="0"/>
        </a:xfrm>
      </p:grpSpPr>
      <p:sp>
        <p:nvSpPr>
          <p:cNvPr id="179" name="Google Shape;179;p23"/>
          <p:cNvSpPr/>
          <p:nvPr/>
        </p:nvSpPr>
        <p:spPr>
          <a:xfrm flipH="1">
            <a:off x="3582600" y="2067600"/>
            <a:ext cx="5561400" cy="4790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3"/>
          <p:cNvSpPr/>
          <p:nvPr/>
        </p:nvSpPr>
        <p:spPr>
          <a:xfrm>
            <a:off x="31" y="3766000"/>
            <a:ext cx="7370400" cy="30921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3"/>
          <p:cNvSpPr/>
          <p:nvPr/>
        </p:nvSpPr>
        <p:spPr>
          <a:xfrm>
            <a:off x="203225" y="275000"/>
            <a:ext cx="87375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3"/>
          <p:cNvSpPr txBox="1">
            <a:spLocks noGrp="1"/>
          </p:cNvSpPr>
          <p:nvPr>
            <p:ph type="title"/>
          </p:nvPr>
        </p:nvSpPr>
        <p:spPr>
          <a:xfrm>
            <a:off x="819150" y="1127467"/>
            <a:ext cx="6424200" cy="939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83" name="Google Shape;183;p23"/>
          <p:cNvSpPr txBox="1">
            <a:spLocks noGrp="1"/>
          </p:cNvSpPr>
          <p:nvPr>
            <p:ph type="subTitle" idx="1"/>
          </p:nvPr>
        </p:nvSpPr>
        <p:spPr>
          <a:xfrm>
            <a:off x="819150" y="2067600"/>
            <a:ext cx="5859900" cy="52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84" name="Google Shape;184;p23"/>
          <p:cNvSpPr txBox="1">
            <a:spLocks noGrp="1"/>
          </p:cNvSpPr>
          <p:nvPr>
            <p:ph type="body" idx="2"/>
          </p:nvPr>
        </p:nvSpPr>
        <p:spPr>
          <a:xfrm>
            <a:off x="819150" y="3289400"/>
            <a:ext cx="5859900" cy="27939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85" name="Google Shape;185;p23"/>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AUTOLAYOUT_2">
    <p:bg>
      <p:bgPr>
        <a:solidFill>
          <a:srgbClr val="FFFFFF"/>
        </a:solidFill>
        <a:effectLst/>
      </p:bgPr>
    </p:bg>
    <p:spTree>
      <p:nvGrpSpPr>
        <p:cNvPr id="1" name="Shape 19"/>
        <p:cNvGrpSpPr/>
        <p:nvPr/>
      </p:nvGrpSpPr>
      <p:grpSpPr>
        <a:xfrm>
          <a:off x="0" y="0"/>
          <a:ext cx="0" cy="0"/>
          <a:chOff x="0" y="0"/>
          <a:chExt cx="0" cy="0"/>
        </a:xfrm>
      </p:grpSpPr>
      <p:sp>
        <p:nvSpPr>
          <p:cNvPr id="20" name="Google Shape;20;p3"/>
          <p:cNvSpPr/>
          <p:nvPr/>
        </p:nvSpPr>
        <p:spPr>
          <a:xfrm>
            <a:off x="0" y="0"/>
            <a:ext cx="9144000" cy="6858000"/>
          </a:xfrm>
          <a:prstGeom prst="rect">
            <a:avLst/>
          </a:prstGeom>
          <a:gradFill>
            <a:gsLst>
              <a:gs pos="0">
                <a:srgbClr val="FFFFFF"/>
              </a:gs>
              <a:gs pos="72000">
                <a:srgbClr val="D6D6D6"/>
              </a:gs>
              <a:gs pos="85000">
                <a:srgbClr val="D6D6D6"/>
              </a:gs>
              <a:gs pos="100000">
                <a:srgbClr val="E3E3E3"/>
              </a:gs>
            </a:gsLst>
            <a:lin ang="5400012"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1" name="Google Shape;21;p3"/>
          <p:cNvSpPr/>
          <p:nvPr/>
        </p:nvSpPr>
        <p:spPr>
          <a:xfrm>
            <a:off x="1516687" y="1965195"/>
            <a:ext cx="48300" cy="2927700"/>
          </a:xfrm>
          <a:prstGeom prst="rect">
            <a:avLst/>
          </a:prstGeom>
          <a:solidFill>
            <a:srgbClr val="EE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ctrTitle"/>
          </p:nvPr>
        </p:nvSpPr>
        <p:spPr>
          <a:xfrm>
            <a:off x="1824925" y="1965200"/>
            <a:ext cx="6246900" cy="29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212121"/>
              </a:buClr>
              <a:buSzPts val="3600"/>
              <a:buNone/>
              <a:defRPr sz="3600" b="1">
                <a:solidFill>
                  <a:srgbClr val="212121"/>
                </a:solidFill>
              </a:defRPr>
            </a:lvl1pPr>
            <a:lvl2pPr lvl="1" algn="l">
              <a:lnSpc>
                <a:spcPct val="100000"/>
              </a:lnSpc>
              <a:spcBef>
                <a:spcPts val="0"/>
              </a:spcBef>
              <a:spcAft>
                <a:spcPts val="0"/>
              </a:spcAft>
              <a:buClr>
                <a:srgbClr val="212121"/>
              </a:buClr>
              <a:buSzPts val="3600"/>
              <a:buNone/>
              <a:defRPr sz="3600" b="1">
                <a:solidFill>
                  <a:srgbClr val="212121"/>
                </a:solidFill>
              </a:defRPr>
            </a:lvl2pPr>
            <a:lvl3pPr lvl="2" algn="l">
              <a:lnSpc>
                <a:spcPct val="100000"/>
              </a:lnSpc>
              <a:spcBef>
                <a:spcPts val="0"/>
              </a:spcBef>
              <a:spcAft>
                <a:spcPts val="0"/>
              </a:spcAft>
              <a:buClr>
                <a:srgbClr val="212121"/>
              </a:buClr>
              <a:buSzPts val="3600"/>
              <a:buNone/>
              <a:defRPr sz="3600" b="1">
                <a:solidFill>
                  <a:srgbClr val="212121"/>
                </a:solidFill>
              </a:defRPr>
            </a:lvl3pPr>
            <a:lvl4pPr lvl="3" algn="l">
              <a:lnSpc>
                <a:spcPct val="100000"/>
              </a:lnSpc>
              <a:spcBef>
                <a:spcPts val="0"/>
              </a:spcBef>
              <a:spcAft>
                <a:spcPts val="0"/>
              </a:spcAft>
              <a:buClr>
                <a:srgbClr val="212121"/>
              </a:buClr>
              <a:buSzPts val="3600"/>
              <a:buNone/>
              <a:defRPr sz="3600" b="1">
                <a:solidFill>
                  <a:srgbClr val="212121"/>
                </a:solidFill>
              </a:defRPr>
            </a:lvl4pPr>
            <a:lvl5pPr lvl="4" algn="l">
              <a:lnSpc>
                <a:spcPct val="100000"/>
              </a:lnSpc>
              <a:spcBef>
                <a:spcPts val="0"/>
              </a:spcBef>
              <a:spcAft>
                <a:spcPts val="0"/>
              </a:spcAft>
              <a:buClr>
                <a:srgbClr val="212121"/>
              </a:buClr>
              <a:buSzPts val="3600"/>
              <a:buNone/>
              <a:defRPr sz="3600" b="1">
                <a:solidFill>
                  <a:srgbClr val="212121"/>
                </a:solidFill>
              </a:defRPr>
            </a:lvl5pPr>
            <a:lvl6pPr lvl="5" algn="l">
              <a:lnSpc>
                <a:spcPct val="100000"/>
              </a:lnSpc>
              <a:spcBef>
                <a:spcPts val="0"/>
              </a:spcBef>
              <a:spcAft>
                <a:spcPts val="0"/>
              </a:spcAft>
              <a:buClr>
                <a:srgbClr val="212121"/>
              </a:buClr>
              <a:buSzPts val="3600"/>
              <a:buNone/>
              <a:defRPr sz="3600" b="1">
                <a:solidFill>
                  <a:srgbClr val="212121"/>
                </a:solidFill>
              </a:defRPr>
            </a:lvl6pPr>
            <a:lvl7pPr lvl="6" algn="l">
              <a:lnSpc>
                <a:spcPct val="100000"/>
              </a:lnSpc>
              <a:spcBef>
                <a:spcPts val="0"/>
              </a:spcBef>
              <a:spcAft>
                <a:spcPts val="0"/>
              </a:spcAft>
              <a:buClr>
                <a:srgbClr val="212121"/>
              </a:buClr>
              <a:buSzPts val="3600"/>
              <a:buNone/>
              <a:defRPr sz="3600" b="1">
                <a:solidFill>
                  <a:srgbClr val="212121"/>
                </a:solidFill>
              </a:defRPr>
            </a:lvl7pPr>
            <a:lvl8pPr lvl="7" algn="l">
              <a:lnSpc>
                <a:spcPct val="100000"/>
              </a:lnSpc>
              <a:spcBef>
                <a:spcPts val="0"/>
              </a:spcBef>
              <a:spcAft>
                <a:spcPts val="0"/>
              </a:spcAft>
              <a:buClr>
                <a:srgbClr val="212121"/>
              </a:buClr>
              <a:buSzPts val="3600"/>
              <a:buNone/>
              <a:defRPr sz="3600" b="1">
                <a:solidFill>
                  <a:srgbClr val="212121"/>
                </a:solidFill>
              </a:defRPr>
            </a:lvl8pPr>
            <a:lvl9pPr lvl="8" algn="l">
              <a:lnSpc>
                <a:spcPct val="100000"/>
              </a:lnSpc>
              <a:spcBef>
                <a:spcPts val="0"/>
              </a:spcBef>
              <a:spcAft>
                <a:spcPts val="0"/>
              </a:spcAft>
              <a:buClr>
                <a:srgbClr val="212121"/>
              </a:buClr>
              <a:buSzPts val="3600"/>
              <a:buNone/>
              <a:defRPr sz="3600" b="1">
                <a:solidFill>
                  <a:srgbClr val="212121"/>
                </a:solidFill>
              </a:defRPr>
            </a:lvl9pPr>
          </a:lstStyle>
          <a:p>
            <a:endParaRPr/>
          </a:p>
        </p:txBody>
      </p:sp>
      <p:sp>
        <p:nvSpPr>
          <p:cNvPr id="23" name="Google Shape;23;p3"/>
          <p:cNvSpPr txBox="1">
            <a:spLocks noGrp="1"/>
          </p:cNvSpPr>
          <p:nvPr>
            <p:ph type="sldNum" idx="12"/>
          </p:nvPr>
        </p:nvSpPr>
        <p:spPr>
          <a:xfrm>
            <a:off x="8472458" y="6217622"/>
            <a:ext cx="548700" cy="524700"/>
          </a:xfrm>
          <a:prstGeom prst="rect">
            <a:avLst/>
          </a:prstGeom>
          <a:noFill/>
        </p:spPr>
        <p:txBody>
          <a:bodyPr spcFirstLastPara="1" wrap="square" lIns="0" tIns="0" rIns="0" bIns="0" anchor="ctr" anchorCtr="0">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86"/>
        <p:cNvGrpSpPr/>
        <p:nvPr/>
      </p:nvGrpSpPr>
      <p:grpSpPr>
        <a:xfrm>
          <a:off x="0" y="0"/>
          <a:ext cx="0" cy="0"/>
          <a:chOff x="0" y="0"/>
          <a:chExt cx="0" cy="0"/>
        </a:xfrm>
      </p:grpSpPr>
      <p:sp>
        <p:nvSpPr>
          <p:cNvPr id="187" name="Google Shape;187;p24"/>
          <p:cNvSpPr/>
          <p:nvPr/>
        </p:nvSpPr>
        <p:spPr>
          <a:xfrm>
            <a:off x="31" y="3766000"/>
            <a:ext cx="7370400" cy="30921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4"/>
          <p:cNvSpPr/>
          <p:nvPr/>
        </p:nvSpPr>
        <p:spPr>
          <a:xfrm flipH="1">
            <a:off x="3582600" y="2067600"/>
            <a:ext cx="5561400" cy="47904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4"/>
          <p:cNvSpPr/>
          <p:nvPr/>
        </p:nvSpPr>
        <p:spPr>
          <a:xfrm>
            <a:off x="203225" y="275000"/>
            <a:ext cx="87375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txBox="1">
            <a:spLocks noGrp="1"/>
          </p:cNvSpPr>
          <p:nvPr>
            <p:ph type="body" idx="1"/>
          </p:nvPr>
        </p:nvSpPr>
        <p:spPr>
          <a:xfrm>
            <a:off x="328025" y="5551333"/>
            <a:ext cx="7415100" cy="806700"/>
          </a:xfrm>
          <a:prstGeom prst="rect">
            <a:avLst/>
          </a:prstGeom>
        </p:spPr>
        <p:txBody>
          <a:bodyPr spcFirstLastPara="1" wrap="square" lIns="91425" tIns="91425" rIns="91425" bIns="91425" anchor="b" anchorCtr="0">
            <a:noAutofit/>
          </a:bodyPr>
          <a:lstStyle>
            <a:lvl1pPr marL="457200" lvl="0" indent="-228600" rtl="0">
              <a:lnSpc>
                <a:spcPct val="100000"/>
              </a:lnSpc>
              <a:spcBef>
                <a:spcPts val="0"/>
              </a:spcBef>
              <a:spcAft>
                <a:spcPts val="0"/>
              </a:spcAft>
              <a:buSzPts val="1300"/>
              <a:buNone/>
              <a:defRPr/>
            </a:lvl1pPr>
          </a:lstStyle>
          <a:p>
            <a:endParaRPr/>
          </a:p>
        </p:txBody>
      </p:sp>
      <p:sp>
        <p:nvSpPr>
          <p:cNvPr id="191" name="Google Shape;191;p24"/>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92"/>
        <p:cNvGrpSpPr/>
        <p:nvPr/>
      </p:nvGrpSpPr>
      <p:grpSpPr>
        <a:xfrm>
          <a:off x="0" y="0"/>
          <a:ext cx="0" cy="0"/>
          <a:chOff x="0" y="0"/>
          <a:chExt cx="0" cy="0"/>
        </a:xfrm>
      </p:grpSpPr>
      <p:sp>
        <p:nvSpPr>
          <p:cNvPr id="193" name="Google Shape;193;p25"/>
          <p:cNvSpPr/>
          <p:nvPr/>
        </p:nvSpPr>
        <p:spPr>
          <a:xfrm flipH="1">
            <a:off x="5569200" y="3778767"/>
            <a:ext cx="3574800" cy="3079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25"/>
          <p:cNvGrpSpPr/>
          <p:nvPr/>
        </p:nvGrpSpPr>
        <p:grpSpPr>
          <a:xfrm>
            <a:off x="5959222" y="5492768"/>
            <a:ext cx="2520952" cy="1365553"/>
            <a:chOff x="6917201" y="0"/>
            <a:chExt cx="2227777" cy="863400"/>
          </a:xfrm>
        </p:grpSpPr>
        <p:sp>
          <p:nvSpPr>
            <p:cNvPr id="195" name="Google Shape;195;p25"/>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5"/>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5"/>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25"/>
          <p:cNvGrpSpPr/>
          <p:nvPr/>
        </p:nvGrpSpPr>
        <p:grpSpPr>
          <a:xfrm>
            <a:off x="199149" y="3"/>
            <a:ext cx="2795414" cy="1444382"/>
            <a:chOff x="6917201" y="0"/>
            <a:chExt cx="2227777" cy="863400"/>
          </a:xfrm>
        </p:grpSpPr>
        <p:sp>
          <p:nvSpPr>
            <p:cNvPr id="199" name="Google Shape;199;p25"/>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5"/>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5"/>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 name="Google Shape;202;p25"/>
          <p:cNvSpPr txBox="1">
            <a:spLocks noGrp="1"/>
          </p:cNvSpPr>
          <p:nvPr>
            <p:ph type="title" hasCustomPrompt="1"/>
          </p:nvPr>
        </p:nvSpPr>
        <p:spPr>
          <a:xfrm>
            <a:off x="1385850" y="1845133"/>
            <a:ext cx="6372300" cy="183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8600"/>
              <a:buNone/>
              <a:defRPr sz="8600">
                <a:solidFill>
                  <a:schemeClr val="dk2"/>
                </a:solidFill>
              </a:defRPr>
            </a:lvl1pPr>
            <a:lvl2pPr lvl="1" algn="ctr" rtl="0">
              <a:spcBef>
                <a:spcPts val="0"/>
              </a:spcBef>
              <a:spcAft>
                <a:spcPts val="0"/>
              </a:spcAft>
              <a:buClr>
                <a:schemeClr val="dk2"/>
              </a:buClr>
              <a:buSzPts val="8600"/>
              <a:buNone/>
              <a:defRPr sz="8600">
                <a:solidFill>
                  <a:schemeClr val="dk2"/>
                </a:solidFill>
              </a:defRPr>
            </a:lvl2pPr>
            <a:lvl3pPr lvl="2" algn="ctr" rtl="0">
              <a:spcBef>
                <a:spcPts val="0"/>
              </a:spcBef>
              <a:spcAft>
                <a:spcPts val="0"/>
              </a:spcAft>
              <a:buClr>
                <a:schemeClr val="dk2"/>
              </a:buClr>
              <a:buSzPts val="8600"/>
              <a:buNone/>
              <a:defRPr sz="8600">
                <a:solidFill>
                  <a:schemeClr val="dk2"/>
                </a:solidFill>
              </a:defRPr>
            </a:lvl3pPr>
            <a:lvl4pPr lvl="3" algn="ctr" rtl="0">
              <a:spcBef>
                <a:spcPts val="0"/>
              </a:spcBef>
              <a:spcAft>
                <a:spcPts val="0"/>
              </a:spcAft>
              <a:buClr>
                <a:schemeClr val="dk2"/>
              </a:buClr>
              <a:buSzPts val="8600"/>
              <a:buNone/>
              <a:defRPr sz="8600">
                <a:solidFill>
                  <a:schemeClr val="dk2"/>
                </a:solidFill>
              </a:defRPr>
            </a:lvl4pPr>
            <a:lvl5pPr lvl="4" algn="ctr" rtl="0">
              <a:spcBef>
                <a:spcPts val="0"/>
              </a:spcBef>
              <a:spcAft>
                <a:spcPts val="0"/>
              </a:spcAft>
              <a:buClr>
                <a:schemeClr val="dk2"/>
              </a:buClr>
              <a:buSzPts val="8600"/>
              <a:buNone/>
              <a:defRPr sz="8600">
                <a:solidFill>
                  <a:schemeClr val="dk2"/>
                </a:solidFill>
              </a:defRPr>
            </a:lvl5pPr>
            <a:lvl6pPr lvl="5" algn="ctr" rtl="0">
              <a:spcBef>
                <a:spcPts val="0"/>
              </a:spcBef>
              <a:spcAft>
                <a:spcPts val="0"/>
              </a:spcAft>
              <a:buClr>
                <a:schemeClr val="dk2"/>
              </a:buClr>
              <a:buSzPts val="8600"/>
              <a:buNone/>
              <a:defRPr sz="8600">
                <a:solidFill>
                  <a:schemeClr val="dk2"/>
                </a:solidFill>
              </a:defRPr>
            </a:lvl6pPr>
            <a:lvl7pPr lvl="6" algn="ctr" rtl="0">
              <a:spcBef>
                <a:spcPts val="0"/>
              </a:spcBef>
              <a:spcAft>
                <a:spcPts val="0"/>
              </a:spcAft>
              <a:buClr>
                <a:schemeClr val="dk2"/>
              </a:buClr>
              <a:buSzPts val="8600"/>
              <a:buNone/>
              <a:defRPr sz="8600">
                <a:solidFill>
                  <a:schemeClr val="dk2"/>
                </a:solidFill>
              </a:defRPr>
            </a:lvl7pPr>
            <a:lvl8pPr lvl="7" algn="ctr" rtl="0">
              <a:spcBef>
                <a:spcPts val="0"/>
              </a:spcBef>
              <a:spcAft>
                <a:spcPts val="0"/>
              </a:spcAft>
              <a:buClr>
                <a:schemeClr val="dk2"/>
              </a:buClr>
              <a:buSzPts val="8600"/>
              <a:buNone/>
              <a:defRPr sz="8600">
                <a:solidFill>
                  <a:schemeClr val="dk2"/>
                </a:solidFill>
              </a:defRPr>
            </a:lvl8pPr>
            <a:lvl9pPr lvl="8" algn="ctr" rtl="0">
              <a:spcBef>
                <a:spcPts val="0"/>
              </a:spcBef>
              <a:spcAft>
                <a:spcPts val="0"/>
              </a:spcAft>
              <a:buClr>
                <a:schemeClr val="dk2"/>
              </a:buClr>
              <a:buSzPts val="8600"/>
              <a:buNone/>
              <a:defRPr sz="8600">
                <a:solidFill>
                  <a:schemeClr val="dk2"/>
                </a:solidFill>
              </a:defRPr>
            </a:lvl9pPr>
          </a:lstStyle>
          <a:p>
            <a:r>
              <a:t>xx%</a:t>
            </a:r>
          </a:p>
        </p:txBody>
      </p:sp>
      <p:sp>
        <p:nvSpPr>
          <p:cNvPr id="203" name="Google Shape;203;p25"/>
          <p:cNvSpPr txBox="1">
            <a:spLocks noGrp="1"/>
          </p:cNvSpPr>
          <p:nvPr>
            <p:ph type="body" idx="1"/>
          </p:nvPr>
        </p:nvSpPr>
        <p:spPr>
          <a:xfrm>
            <a:off x="1385850" y="3818467"/>
            <a:ext cx="6372300" cy="854700"/>
          </a:xfrm>
          <a:prstGeom prst="rect">
            <a:avLst/>
          </a:prstGeom>
        </p:spPr>
        <p:txBody>
          <a:bodyPr spcFirstLastPara="1" wrap="square" lIns="91425" tIns="91425" rIns="91425" bIns="91425" anchor="t" anchorCtr="0">
            <a:noAutofit/>
          </a:bodyPr>
          <a:lstStyle>
            <a:lvl1pPr marL="457200" lvl="0" indent="-311150" algn="ctr" rtl="0">
              <a:spcBef>
                <a:spcPts val="0"/>
              </a:spcBef>
              <a:spcAft>
                <a:spcPts val="0"/>
              </a:spcAft>
              <a:buSzPts val="1300"/>
              <a:buChar char="●"/>
              <a:defRPr/>
            </a:lvl1pPr>
            <a:lvl2pPr marL="914400" lvl="1" indent="-298450" algn="ctr" rtl="0">
              <a:spcBef>
                <a:spcPts val="1600"/>
              </a:spcBef>
              <a:spcAft>
                <a:spcPts val="0"/>
              </a:spcAft>
              <a:buSzPts val="1100"/>
              <a:buChar char="○"/>
              <a:defRPr/>
            </a:lvl2pPr>
            <a:lvl3pPr marL="1371600" lvl="2" indent="-298450" algn="ctr" rtl="0">
              <a:spcBef>
                <a:spcPts val="1600"/>
              </a:spcBef>
              <a:spcAft>
                <a:spcPts val="0"/>
              </a:spcAft>
              <a:buSzPts val="1100"/>
              <a:buChar char="■"/>
              <a:defRPr/>
            </a:lvl3pPr>
            <a:lvl4pPr marL="1828800" lvl="3" indent="-298450" algn="ctr" rtl="0">
              <a:spcBef>
                <a:spcPts val="1600"/>
              </a:spcBef>
              <a:spcAft>
                <a:spcPts val="0"/>
              </a:spcAft>
              <a:buSzPts val="1100"/>
              <a:buChar char="●"/>
              <a:defRPr/>
            </a:lvl4pPr>
            <a:lvl5pPr marL="2286000" lvl="4" indent="-298450" algn="ctr" rtl="0">
              <a:spcBef>
                <a:spcPts val="1600"/>
              </a:spcBef>
              <a:spcAft>
                <a:spcPts val="0"/>
              </a:spcAft>
              <a:buSzPts val="1100"/>
              <a:buChar char="○"/>
              <a:defRPr/>
            </a:lvl5pPr>
            <a:lvl6pPr marL="2743200" lvl="5" indent="-298450" algn="ctr" rtl="0">
              <a:spcBef>
                <a:spcPts val="1600"/>
              </a:spcBef>
              <a:spcAft>
                <a:spcPts val="0"/>
              </a:spcAft>
              <a:buSzPts val="1100"/>
              <a:buChar char="■"/>
              <a:defRPr/>
            </a:lvl6pPr>
            <a:lvl7pPr marL="3200400" lvl="6" indent="-298450" algn="ctr" rtl="0">
              <a:spcBef>
                <a:spcPts val="1600"/>
              </a:spcBef>
              <a:spcAft>
                <a:spcPts val="0"/>
              </a:spcAft>
              <a:buSzPts val="1100"/>
              <a:buChar char="●"/>
              <a:defRPr/>
            </a:lvl7pPr>
            <a:lvl8pPr marL="3657600" lvl="7" indent="-298450" algn="ctr" rtl="0">
              <a:spcBef>
                <a:spcPts val="1600"/>
              </a:spcBef>
              <a:spcAft>
                <a:spcPts val="0"/>
              </a:spcAft>
              <a:buSzPts val="1100"/>
              <a:buChar char="○"/>
              <a:defRPr/>
            </a:lvl8pPr>
            <a:lvl9pPr marL="4114800" lvl="8" indent="-298450" algn="ctr" rtl="0">
              <a:spcBef>
                <a:spcPts val="1600"/>
              </a:spcBef>
              <a:spcAft>
                <a:spcPts val="1600"/>
              </a:spcAft>
              <a:buSzPts val="1100"/>
              <a:buChar char="■"/>
              <a:defRPr/>
            </a:lvl9pPr>
          </a:lstStyle>
          <a:p>
            <a:endParaRPr/>
          </a:p>
        </p:txBody>
      </p:sp>
      <p:sp>
        <p:nvSpPr>
          <p:cNvPr id="204" name="Google Shape;204;p25"/>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26"/>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5"/>
        <p:cNvGrpSpPr/>
        <p:nvPr/>
      </p:nvGrpSpPr>
      <p:grpSpPr>
        <a:xfrm>
          <a:off x="0" y="0"/>
          <a:ext cx="0" cy="0"/>
          <a:chOff x="0" y="0"/>
          <a:chExt cx="0" cy="0"/>
        </a:xfrm>
      </p:grpSpPr>
      <p:sp>
        <p:nvSpPr>
          <p:cNvPr id="216" name="Google Shape;216;p28"/>
          <p:cNvSpPr txBox="1">
            <a:spLocks noGrp="1"/>
          </p:cNvSpPr>
          <p:nvPr>
            <p:ph type="title"/>
          </p:nvPr>
        </p:nvSpPr>
        <p:spPr>
          <a:xfrm>
            <a:off x="914400" y="274637"/>
            <a:ext cx="7772400" cy="11430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2pPr>
            <a:lvl3pPr marR="0" lvl="2"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3pPr>
            <a:lvl4pPr marR="0" lvl="3"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4pPr>
            <a:lvl5pPr marR="0" lvl="4"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217" name="Google Shape;217;p28"/>
          <p:cNvSpPr txBox="1">
            <a:spLocks noGrp="1"/>
          </p:cNvSpPr>
          <p:nvPr>
            <p:ph type="body" idx="1"/>
          </p:nvPr>
        </p:nvSpPr>
        <p:spPr>
          <a:xfrm>
            <a:off x="914400" y="1447800"/>
            <a:ext cx="7772400" cy="45720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218" name="Google Shape;218;p28"/>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Courier New"/>
                <a:ea typeface="Courier New"/>
                <a:cs typeface="Courier New"/>
                <a:sym typeface="Courier New"/>
              </a:defRPr>
            </a:lvl1pPr>
            <a:lvl2pPr marR="0" lvl="1"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19" name="Google Shape;219;p28"/>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SzPts val="1400"/>
              <a:buNone/>
              <a:defRPr sz="1800" b="0" i="0" u="none">
                <a:solidFill>
                  <a:schemeClr val="dk1"/>
                </a:solidFill>
                <a:latin typeface="Courier New"/>
                <a:ea typeface="Courier New"/>
                <a:cs typeface="Courier New"/>
                <a:sym typeface="Courier New"/>
              </a:defRPr>
            </a:lvl1pPr>
            <a:lvl2pPr marR="0" lvl="1"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20" name="Google Shape;220;p28"/>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1"/>
        <p:cNvGrpSpPr/>
        <p:nvPr/>
      </p:nvGrpSpPr>
      <p:grpSpPr>
        <a:xfrm>
          <a:off x="0" y="0"/>
          <a:ext cx="0" cy="0"/>
          <a:chOff x="0" y="0"/>
          <a:chExt cx="0" cy="0"/>
        </a:xfrm>
      </p:grpSpPr>
      <p:sp>
        <p:nvSpPr>
          <p:cNvPr id="222" name="Google Shape;222;p29"/>
          <p:cNvSpPr txBox="1">
            <a:spLocks noGrp="1"/>
          </p:cNvSpPr>
          <p:nvPr>
            <p:ph type="title"/>
          </p:nvPr>
        </p:nvSpPr>
        <p:spPr>
          <a:xfrm rot="5400000">
            <a:off x="4709430" y="2194491"/>
            <a:ext cx="5851500" cy="20118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2pPr>
            <a:lvl3pPr marR="0" lvl="2"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3pPr>
            <a:lvl4pPr marR="0" lvl="3"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4pPr>
            <a:lvl5pPr marR="0" lvl="4"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223" name="Google Shape;223;p29"/>
          <p:cNvSpPr txBox="1">
            <a:spLocks noGrp="1"/>
          </p:cNvSpPr>
          <p:nvPr>
            <p:ph type="body" idx="1"/>
          </p:nvPr>
        </p:nvSpPr>
        <p:spPr>
          <a:xfrm rot="5400000">
            <a:off x="769950" y="419090"/>
            <a:ext cx="5851500" cy="55626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224" name="Google Shape;224;p29"/>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Courier New"/>
                <a:ea typeface="Courier New"/>
                <a:cs typeface="Courier New"/>
                <a:sym typeface="Courier New"/>
              </a:defRPr>
            </a:lvl1pPr>
            <a:lvl2pPr marR="0" lvl="1"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25" name="Google Shape;225;p29"/>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SzPts val="1400"/>
              <a:buNone/>
              <a:defRPr sz="1800" b="0" i="0" u="none">
                <a:solidFill>
                  <a:schemeClr val="dk1"/>
                </a:solidFill>
                <a:latin typeface="Courier New"/>
                <a:ea typeface="Courier New"/>
                <a:cs typeface="Courier New"/>
                <a:sym typeface="Courier New"/>
              </a:defRPr>
            </a:lvl1pPr>
            <a:lvl2pPr marR="0" lvl="1"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26" name="Google Shape;226;p29"/>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7"/>
        <p:cNvGrpSpPr/>
        <p:nvPr/>
      </p:nvGrpSpPr>
      <p:grpSpPr>
        <a:xfrm>
          <a:off x="0" y="0"/>
          <a:ext cx="0" cy="0"/>
          <a:chOff x="0" y="0"/>
          <a:chExt cx="0" cy="0"/>
        </a:xfrm>
      </p:grpSpPr>
      <p:sp>
        <p:nvSpPr>
          <p:cNvPr id="228" name="Google Shape;228;p30"/>
          <p:cNvSpPr txBox="1">
            <a:spLocks noGrp="1"/>
          </p:cNvSpPr>
          <p:nvPr>
            <p:ph type="title"/>
          </p:nvPr>
        </p:nvSpPr>
        <p:spPr>
          <a:xfrm>
            <a:off x="914400" y="274637"/>
            <a:ext cx="7772400" cy="11430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2pPr>
            <a:lvl3pPr marR="0" lvl="2"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3pPr>
            <a:lvl4pPr marR="0" lvl="3"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4pPr>
            <a:lvl5pPr marR="0" lvl="4"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229" name="Google Shape;229;p30"/>
          <p:cNvSpPr txBox="1">
            <a:spLocks noGrp="1"/>
          </p:cNvSpPr>
          <p:nvPr>
            <p:ph type="body" idx="1"/>
          </p:nvPr>
        </p:nvSpPr>
        <p:spPr>
          <a:xfrm rot="5400000">
            <a:off x="2514600" y="-152400"/>
            <a:ext cx="4572000" cy="77724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230" name="Google Shape;230;p30"/>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Courier New"/>
                <a:ea typeface="Courier New"/>
                <a:cs typeface="Courier New"/>
                <a:sym typeface="Courier New"/>
              </a:defRPr>
            </a:lvl1pPr>
            <a:lvl2pPr marR="0" lvl="1"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31" name="Google Shape;231;p30"/>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SzPts val="1400"/>
              <a:buNone/>
              <a:defRPr sz="1800" b="0" i="0" u="none">
                <a:solidFill>
                  <a:schemeClr val="dk1"/>
                </a:solidFill>
                <a:latin typeface="Courier New"/>
                <a:ea typeface="Courier New"/>
                <a:cs typeface="Courier New"/>
                <a:sym typeface="Courier New"/>
              </a:defRPr>
            </a:lvl1pPr>
            <a:lvl2pPr marR="0" lvl="1"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32" name="Google Shape;232;p30"/>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3"/>
        <p:cNvGrpSpPr/>
        <p:nvPr/>
      </p:nvGrpSpPr>
      <p:grpSpPr>
        <a:xfrm>
          <a:off x="0" y="0"/>
          <a:ext cx="0" cy="0"/>
          <a:chOff x="0" y="0"/>
          <a:chExt cx="0" cy="0"/>
        </a:xfrm>
      </p:grpSpPr>
      <p:sp>
        <p:nvSpPr>
          <p:cNvPr id="234" name="Google Shape;234;p31"/>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Courier New"/>
                <a:ea typeface="Courier New"/>
                <a:cs typeface="Courier New"/>
                <a:sym typeface="Courier New"/>
              </a:defRPr>
            </a:lvl1pPr>
            <a:lvl2pPr marR="0" lvl="1"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35" name="Google Shape;235;p31"/>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SzPts val="1400"/>
              <a:buNone/>
              <a:defRPr sz="1800" b="0" i="0" u="none">
                <a:solidFill>
                  <a:schemeClr val="dk1"/>
                </a:solidFill>
                <a:latin typeface="Courier New"/>
                <a:ea typeface="Courier New"/>
                <a:cs typeface="Courier New"/>
                <a:sym typeface="Courier New"/>
              </a:defRPr>
            </a:lvl1pPr>
            <a:lvl2pPr marR="0" lvl="1"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36" name="Google Shape;236;p31"/>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7"/>
        <p:cNvGrpSpPr/>
        <p:nvPr/>
      </p:nvGrpSpPr>
      <p:grpSpPr>
        <a:xfrm>
          <a:off x="0" y="0"/>
          <a:ext cx="0" cy="0"/>
          <a:chOff x="0" y="0"/>
          <a:chExt cx="0" cy="0"/>
        </a:xfrm>
      </p:grpSpPr>
      <p:sp>
        <p:nvSpPr>
          <p:cNvPr id="238" name="Google Shape;238;p32"/>
          <p:cNvSpPr txBox="1">
            <a:spLocks noGrp="1"/>
          </p:cNvSpPr>
          <p:nvPr>
            <p:ph type="title"/>
          </p:nvPr>
        </p:nvSpPr>
        <p:spPr>
          <a:xfrm>
            <a:off x="914400" y="274637"/>
            <a:ext cx="7772400" cy="11430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2pPr>
            <a:lvl3pPr marR="0" lvl="2"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3pPr>
            <a:lvl4pPr marR="0" lvl="3"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4pPr>
            <a:lvl5pPr marR="0" lvl="4"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239" name="Google Shape;239;p32"/>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Courier New"/>
                <a:ea typeface="Courier New"/>
                <a:cs typeface="Courier New"/>
                <a:sym typeface="Courier New"/>
              </a:defRPr>
            </a:lvl1pPr>
            <a:lvl2pPr marR="0" lvl="1"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40" name="Google Shape;240;p32"/>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SzPts val="1400"/>
              <a:buNone/>
              <a:defRPr sz="1800" b="0" i="0" u="none">
                <a:solidFill>
                  <a:schemeClr val="dk1"/>
                </a:solidFill>
                <a:latin typeface="Courier New"/>
                <a:ea typeface="Courier New"/>
                <a:cs typeface="Courier New"/>
                <a:sym typeface="Courier New"/>
              </a:defRPr>
            </a:lvl1pPr>
            <a:lvl2pPr marR="0" lvl="1"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41" name="Google Shape;241;p32"/>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914400" y="273050"/>
            <a:ext cx="7772400" cy="11430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2pPr>
            <a:lvl3pPr marR="0" lvl="2"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3pPr>
            <a:lvl4pPr marR="0" lvl="3"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4pPr>
            <a:lvl5pPr marR="0" lvl="4"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244" name="Google Shape;244;p33"/>
          <p:cNvSpPr txBox="1">
            <a:spLocks noGrp="1"/>
          </p:cNvSpPr>
          <p:nvPr>
            <p:ph type="body" idx="1"/>
          </p:nvPr>
        </p:nvSpPr>
        <p:spPr>
          <a:xfrm>
            <a:off x="914400" y="1447800"/>
            <a:ext cx="3733800" cy="7620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575"/>
              </a:spcBef>
              <a:spcAft>
                <a:spcPts val="0"/>
              </a:spcAft>
              <a:buClr>
                <a:schemeClr val="accent1"/>
              </a:buClr>
              <a:buSzPts val="2040"/>
              <a:buFont typeface="Noto Sans Symbols"/>
              <a:buNone/>
              <a:defRPr sz="2400" b="1">
                <a:solidFill>
                  <a:schemeClr val="accent1"/>
                </a:solidFill>
                <a:latin typeface="Source Sans Pro"/>
                <a:ea typeface="Source Sans Pro"/>
                <a:cs typeface="Source Sans Pro"/>
                <a:sym typeface="Source Sans Pro"/>
              </a:defRPr>
            </a:lvl1pPr>
            <a:lvl2pPr marL="914400" marR="0" lvl="1" indent="-228600" algn="l" rtl="0">
              <a:spcBef>
                <a:spcPts val="375"/>
              </a:spcBef>
              <a:spcAft>
                <a:spcPts val="0"/>
              </a:spcAft>
              <a:buClr>
                <a:schemeClr val="accent2"/>
              </a:buClr>
              <a:buSzPts val="1700"/>
              <a:buFont typeface="Noto Sans Symbols"/>
              <a:buNone/>
              <a:defRPr sz="2000" b="1" i="0" u="none" strike="noStrike" cap="none">
                <a:solidFill>
                  <a:schemeClr val="dk1"/>
                </a:solidFill>
                <a:latin typeface="Libre Baskerville"/>
                <a:ea typeface="Libre Baskerville"/>
                <a:cs typeface="Libre Baskerville"/>
                <a:sym typeface="Libre Baskerville"/>
              </a:defRPr>
            </a:lvl2pPr>
            <a:lvl3pPr marL="1371600" marR="0" lvl="2" indent="-228600" algn="l" rtl="0">
              <a:spcBef>
                <a:spcPts val="375"/>
              </a:spcBef>
              <a:spcAft>
                <a:spcPts val="0"/>
              </a:spcAft>
              <a:buClr>
                <a:srgbClr val="B2C1DB"/>
              </a:buClr>
              <a:buSzPts val="1530"/>
              <a:buFont typeface="Noto Sans Symbols"/>
              <a:buNone/>
              <a:defRPr sz="1800" b="1" i="0" u="none" strike="noStrike" cap="none">
                <a:solidFill>
                  <a:schemeClr val="dk1"/>
                </a:solidFill>
                <a:latin typeface="Libre Baskerville"/>
                <a:ea typeface="Libre Baskerville"/>
                <a:cs typeface="Libre Baskerville"/>
                <a:sym typeface="Libre Baskerville"/>
              </a:defRPr>
            </a:lvl3pPr>
            <a:lvl4pPr marL="1828800" marR="0" lvl="3" indent="-228600" algn="l" rtl="0">
              <a:spcBef>
                <a:spcPts val="375"/>
              </a:spcBef>
              <a:spcAft>
                <a:spcPts val="0"/>
              </a:spcAft>
              <a:buClr>
                <a:srgbClr val="9BBB59"/>
              </a:buClr>
              <a:buSzPts val="1280"/>
              <a:buFont typeface="Noto Sans Symbols"/>
              <a:buNone/>
              <a:defRPr sz="1600" b="1" i="0" u="none" strike="noStrike" cap="none">
                <a:solidFill>
                  <a:schemeClr val="dk1"/>
                </a:solidFill>
                <a:latin typeface="Libre Baskerville"/>
                <a:ea typeface="Libre Baskerville"/>
                <a:cs typeface="Libre Baskerville"/>
                <a:sym typeface="Libre Baskerville"/>
              </a:defRPr>
            </a:lvl4pPr>
            <a:lvl5pPr marL="2286000" marR="0" lvl="4" indent="-228600" algn="l" rtl="0">
              <a:spcBef>
                <a:spcPts val="375"/>
              </a:spcBef>
              <a:spcAft>
                <a:spcPts val="0"/>
              </a:spcAft>
              <a:buClr>
                <a:srgbClr val="9BBB59"/>
              </a:buClr>
              <a:buSzPts val="1600"/>
              <a:buFont typeface="Libre Baskerville"/>
              <a:buNone/>
              <a:defRPr sz="1600" b="1"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245" name="Google Shape;245;p33"/>
          <p:cNvSpPr txBox="1">
            <a:spLocks noGrp="1"/>
          </p:cNvSpPr>
          <p:nvPr>
            <p:ph type="body" idx="2"/>
          </p:nvPr>
        </p:nvSpPr>
        <p:spPr>
          <a:xfrm>
            <a:off x="4953000" y="1447800"/>
            <a:ext cx="3733800" cy="7620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575"/>
              </a:spcBef>
              <a:spcAft>
                <a:spcPts val="0"/>
              </a:spcAft>
              <a:buClr>
                <a:schemeClr val="accent1"/>
              </a:buClr>
              <a:buSzPts val="2040"/>
              <a:buFont typeface="Noto Sans Symbols"/>
              <a:buNone/>
              <a:defRPr sz="2400" b="1">
                <a:solidFill>
                  <a:schemeClr val="accent1"/>
                </a:solidFill>
                <a:latin typeface="Source Sans Pro"/>
                <a:ea typeface="Source Sans Pro"/>
                <a:cs typeface="Source Sans Pro"/>
                <a:sym typeface="Source Sans Pro"/>
              </a:defRPr>
            </a:lvl1pPr>
            <a:lvl2pPr marL="914400" marR="0" lvl="1" indent="-228600" algn="l" rtl="0">
              <a:spcBef>
                <a:spcPts val="375"/>
              </a:spcBef>
              <a:spcAft>
                <a:spcPts val="0"/>
              </a:spcAft>
              <a:buClr>
                <a:schemeClr val="accent2"/>
              </a:buClr>
              <a:buSzPts val="1700"/>
              <a:buFont typeface="Noto Sans Symbols"/>
              <a:buNone/>
              <a:defRPr sz="2000" b="1" i="0" u="none" strike="noStrike" cap="none">
                <a:solidFill>
                  <a:schemeClr val="dk1"/>
                </a:solidFill>
                <a:latin typeface="Libre Baskerville"/>
                <a:ea typeface="Libre Baskerville"/>
                <a:cs typeface="Libre Baskerville"/>
                <a:sym typeface="Libre Baskerville"/>
              </a:defRPr>
            </a:lvl2pPr>
            <a:lvl3pPr marL="1371600" marR="0" lvl="2" indent="-228600" algn="l" rtl="0">
              <a:spcBef>
                <a:spcPts val="375"/>
              </a:spcBef>
              <a:spcAft>
                <a:spcPts val="0"/>
              </a:spcAft>
              <a:buClr>
                <a:srgbClr val="B2C1DB"/>
              </a:buClr>
              <a:buSzPts val="1530"/>
              <a:buFont typeface="Noto Sans Symbols"/>
              <a:buNone/>
              <a:defRPr sz="1800" b="1" i="0" u="none" strike="noStrike" cap="none">
                <a:solidFill>
                  <a:schemeClr val="dk1"/>
                </a:solidFill>
                <a:latin typeface="Libre Baskerville"/>
                <a:ea typeface="Libre Baskerville"/>
                <a:cs typeface="Libre Baskerville"/>
                <a:sym typeface="Libre Baskerville"/>
              </a:defRPr>
            </a:lvl3pPr>
            <a:lvl4pPr marL="1828800" marR="0" lvl="3" indent="-228600" algn="l" rtl="0">
              <a:spcBef>
                <a:spcPts val="375"/>
              </a:spcBef>
              <a:spcAft>
                <a:spcPts val="0"/>
              </a:spcAft>
              <a:buClr>
                <a:srgbClr val="9BBB59"/>
              </a:buClr>
              <a:buSzPts val="1280"/>
              <a:buFont typeface="Noto Sans Symbols"/>
              <a:buNone/>
              <a:defRPr sz="1600" b="1" i="0" u="none" strike="noStrike" cap="none">
                <a:solidFill>
                  <a:schemeClr val="dk1"/>
                </a:solidFill>
                <a:latin typeface="Libre Baskerville"/>
                <a:ea typeface="Libre Baskerville"/>
                <a:cs typeface="Libre Baskerville"/>
                <a:sym typeface="Libre Baskerville"/>
              </a:defRPr>
            </a:lvl4pPr>
            <a:lvl5pPr marL="2286000" marR="0" lvl="4" indent="-228600" algn="l" rtl="0">
              <a:spcBef>
                <a:spcPts val="375"/>
              </a:spcBef>
              <a:spcAft>
                <a:spcPts val="0"/>
              </a:spcAft>
              <a:buClr>
                <a:srgbClr val="9BBB59"/>
              </a:buClr>
              <a:buSzPts val="1600"/>
              <a:buFont typeface="Libre Baskerville"/>
              <a:buNone/>
              <a:defRPr sz="1600" b="1"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246" name="Google Shape;246;p33"/>
          <p:cNvSpPr txBox="1">
            <a:spLocks noGrp="1"/>
          </p:cNvSpPr>
          <p:nvPr>
            <p:ph type="body" idx="3"/>
          </p:nvPr>
        </p:nvSpPr>
        <p:spPr>
          <a:xfrm>
            <a:off x="914400" y="2247900"/>
            <a:ext cx="3733800" cy="38862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247" name="Google Shape;247;p33"/>
          <p:cNvSpPr txBox="1">
            <a:spLocks noGrp="1"/>
          </p:cNvSpPr>
          <p:nvPr>
            <p:ph type="body" idx="4"/>
          </p:nvPr>
        </p:nvSpPr>
        <p:spPr>
          <a:xfrm>
            <a:off x="4953000" y="2247900"/>
            <a:ext cx="3733800" cy="38862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248" name="Google Shape;248;p33"/>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Courier New"/>
                <a:ea typeface="Courier New"/>
                <a:cs typeface="Courier New"/>
                <a:sym typeface="Courier New"/>
              </a:defRPr>
            </a:lvl1pPr>
            <a:lvl2pPr marR="0" lvl="1"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49" name="Google Shape;249;p33"/>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SzPts val="1400"/>
              <a:buNone/>
              <a:defRPr sz="1800" b="0" i="0" u="none">
                <a:solidFill>
                  <a:schemeClr val="dk1"/>
                </a:solidFill>
                <a:latin typeface="Courier New"/>
                <a:ea typeface="Courier New"/>
                <a:cs typeface="Courier New"/>
                <a:sym typeface="Courier New"/>
              </a:defRPr>
            </a:lvl1pPr>
            <a:lvl2pPr marR="0" lvl="1"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50" name="Google Shape;250;p33"/>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51"/>
        <p:cNvGrpSpPr/>
        <p:nvPr/>
      </p:nvGrpSpPr>
      <p:grpSpPr>
        <a:xfrm>
          <a:off x="0" y="0"/>
          <a:ext cx="0" cy="0"/>
          <a:chOff x="0" y="0"/>
          <a:chExt cx="0" cy="0"/>
        </a:xfrm>
      </p:grpSpPr>
      <p:sp>
        <p:nvSpPr>
          <p:cNvPr id="252" name="Google Shape;252;p34"/>
          <p:cNvSpPr txBox="1">
            <a:spLocks noGrp="1"/>
          </p:cNvSpPr>
          <p:nvPr>
            <p:ph type="title"/>
          </p:nvPr>
        </p:nvSpPr>
        <p:spPr>
          <a:xfrm>
            <a:off x="914400" y="274637"/>
            <a:ext cx="7772400" cy="11430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2pPr>
            <a:lvl3pPr marR="0" lvl="2"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3pPr>
            <a:lvl4pPr marR="0" lvl="3"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4pPr>
            <a:lvl5pPr marR="0" lvl="4"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253" name="Google Shape;253;p34"/>
          <p:cNvSpPr txBox="1">
            <a:spLocks noGrp="1"/>
          </p:cNvSpPr>
          <p:nvPr>
            <p:ph type="body" idx="1"/>
          </p:nvPr>
        </p:nvSpPr>
        <p:spPr>
          <a:xfrm>
            <a:off x="914400" y="1447800"/>
            <a:ext cx="3749100" cy="45720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254" name="Google Shape;254;p34"/>
          <p:cNvSpPr txBox="1">
            <a:spLocks noGrp="1"/>
          </p:cNvSpPr>
          <p:nvPr>
            <p:ph type="body" idx="2"/>
          </p:nvPr>
        </p:nvSpPr>
        <p:spPr>
          <a:xfrm>
            <a:off x="4933950" y="1447800"/>
            <a:ext cx="3749100" cy="45720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255" name="Google Shape;255;p34"/>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Courier New"/>
                <a:ea typeface="Courier New"/>
                <a:cs typeface="Courier New"/>
                <a:sym typeface="Courier New"/>
              </a:defRPr>
            </a:lvl1pPr>
            <a:lvl2pPr marR="0" lvl="1"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56" name="Google Shape;256;p34"/>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SzPts val="1400"/>
              <a:buNone/>
              <a:defRPr sz="1800" b="0" i="0" u="none">
                <a:solidFill>
                  <a:schemeClr val="dk1"/>
                </a:solidFill>
                <a:latin typeface="Courier New"/>
                <a:ea typeface="Courier New"/>
                <a:cs typeface="Courier New"/>
                <a:sym typeface="Courier New"/>
              </a:defRPr>
            </a:lvl1pPr>
            <a:lvl2pPr marR="0" lvl="1"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57" name="Google Shape;257;p34"/>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762000" y="457200"/>
            <a:ext cx="7772400" cy="6096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1pPr>
            <a:lvl2pPr marR="0" lvl="1"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2pPr>
            <a:lvl3pPr marR="0" lvl="2"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3pPr>
            <a:lvl4pPr marR="0" lvl="3"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4pPr>
            <a:lvl5pPr marR="0" lvl="4"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31" name="Google Shape;31;p5"/>
          <p:cNvSpPr txBox="1">
            <a:spLocks noGrp="1"/>
          </p:cNvSpPr>
          <p:nvPr>
            <p:ph type="body" idx="1"/>
          </p:nvPr>
        </p:nvSpPr>
        <p:spPr>
          <a:xfrm>
            <a:off x="990600" y="1295400"/>
            <a:ext cx="3810000" cy="44958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b="0" i="0" u="none" strike="noStrike" cap="none">
                <a:solidFill>
                  <a:schemeClr val="dk1"/>
                </a:solidFill>
                <a:latin typeface="Calibri"/>
                <a:ea typeface="Calibri"/>
                <a:cs typeface="Calibri"/>
                <a:sym typeface="Calibri"/>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Calibri"/>
                <a:ea typeface="Calibri"/>
                <a:cs typeface="Calibri"/>
                <a:sym typeface="Calibri"/>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375"/>
              </a:spcBef>
              <a:spcAft>
                <a:spcPts val="0"/>
              </a:spcAft>
              <a:buClr>
                <a:srgbClr val="9BBB59"/>
              </a:buClr>
              <a:buSzPts val="2000"/>
              <a:buFont typeface="Calibri"/>
              <a:buChar char="o"/>
              <a:defRPr sz="2000" b="0" i="0" u="none" strike="noStrike" cap="none">
                <a:solidFill>
                  <a:schemeClr val="dk1"/>
                </a:solidFill>
                <a:latin typeface="Calibri"/>
                <a:ea typeface="Calibri"/>
                <a:cs typeface="Calibri"/>
                <a:sym typeface="Calibri"/>
              </a:defRPr>
            </a:lvl5pPr>
            <a:lvl6pPr marL="2743200" marR="0" lvl="5" indent="-342900" algn="l" rtl="0">
              <a:spcBef>
                <a:spcPts val="370"/>
              </a:spcBef>
              <a:spcAft>
                <a:spcPts val="0"/>
              </a:spcAft>
              <a:buClr>
                <a:schemeClr val="accent3"/>
              </a:buClr>
              <a:buSzPts val="1800"/>
              <a:buFont typeface="Calibri"/>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70"/>
              </a:spcBef>
              <a:spcAft>
                <a:spcPts val="0"/>
              </a:spcAft>
              <a:buClr>
                <a:schemeClr val="accent2"/>
              </a:buClr>
              <a:buSzPts val="1800"/>
              <a:buFont typeface="Calibri"/>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70"/>
              </a:spcBef>
              <a:spcAft>
                <a:spcPts val="0"/>
              </a:spcAft>
              <a:buClr>
                <a:srgbClr val="B1C0DA"/>
              </a:buClr>
              <a:buSzPts val="1800"/>
              <a:buFont typeface="Calibri"/>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70"/>
              </a:spcBef>
              <a:spcAft>
                <a:spcPts val="0"/>
              </a:spcAft>
              <a:buClr>
                <a:srgbClr val="DCB1B0"/>
              </a:buClr>
              <a:buSzPts val="1800"/>
              <a:buFont typeface="Calibri"/>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5"/>
          <p:cNvSpPr>
            <a:spLocks noGrp="1"/>
          </p:cNvSpPr>
          <p:nvPr>
            <p:ph type="chart" idx="2"/>
          </p:nvPr>
        </p:nvSpPr>
        <p:spPr>
          <a:xfrm>
            <a:off x="4953000" y="1295400"/>
            <a:ext cx="3810000" cy="4495800"/>
          </a:xfrm>
          <a:prstGeom prst="rect">
            <a:avLst/>
          </a:prstGeom>
          <a:noFill/>
          <a:ln>
            <a:noFill/>
          </a:ln>
        </p:spPr>
        <p:txBody>
          <a:bodyPr spcFirstLastPara="1" wrap="square" lIns="91425" tIns="91425" rIns="91425" bIns="91425" anchor="t" anchorCtr="0">
            <a:noAutofit/>
          </a:bodyPr>
          <a:lstStyle>
            <a:lvl1pPr marR="0" lvl="0" algn="l" rtl="0">
              <a:spcBef>
                <a:spcPts val="575"/>
              </a:spcBef>
              <a:spcAft>
                <a:spcPts val="0"/>
              </a:spcAft>
              <a:buClr>
                <a:schemeClr val="accent1"/>
              </a:buClr>
              <a:buSzPts val="2210"/>
              <a:buFont typeface="Noto Sans Symbols"/>
              <a:buChar char="●"/>
              <a:defRPr sz="2600" b="0" i="0" u="none" strike="noStrike" cap="none">
                <a:solidFill>
                  <a:schemeClr val="dk1"/>
                </a:solidFill>
                <a:latin typeface="Calibri"/>
                <a:ea typeface="Calibri"/>
                <a:cs typeface="Calibri"/>
                <a:sym typeface="Calibri"/>
              </a:defRPr>
            </a:lvl1pPr>
            <a:lvl2pPr marR="0" lvl="1" algn="l" rtl="0">
              <a:spcBef>
                <a:spcPts val="375"/>
              </a:spcBef>
              <a:spcAft>
                <a:spcPts val="0"/>
              </a:spcAft>
              <a:buClr>
                <a:schemeClr val="accent2"/>
              </a:buClr>
              <a:buSzPts val="2040"/>
              <a:buFont typeface="Noto Sans Symbols"/>
              <a:buChar char="●"/>
              <a:defRPr sz="2400" b="0" i="0" u="none" strike="noStrike" cap="none">
                <a:solidFill>
                  <a:schemeClr val="dk1"/>
                </a:solidFill>
                <a:latin typeface="Calibri"/>
                <a:ea typeface="Calibri"/>
                <a:cs typeface="Calibri"/>
                <a:sym typeface="Calibri"/>
              </a:defRPr>
            </a:lvl2pPr>
            <a:lvl3pPr marR="0" lvl="2" algn="l" rtl="0">
              <a:spcBef>
                <a:spcPts val="375"/>
              </a:spcBef>
              <a:spcAft>
                <a:spcPts val="0"/>
              </a:spcAft>
              <a:buClr>
                <a:srgbClr val="B2C1DB"/>
              </a:buClr>
              <a:buSzPts val="1700"/>
              <a:buFont typeface="Noto Sans Symbols"/>
              <a:buChar char="●"/>
              <a:defRPr sz="2000" b="0" i="0" u="none" strike="noStrike" cap="none">
                <a:solidFill>
                  <a:schemeClr val="dk1"/>
                </a:solidFill>
                <a:latin typeface="Calibri"/>
                <a:ea typeface="Calibri"/>
                <a:cs typeface="Calibri"/>
                <a:sym typeface="Calibri"/>
              </a:defRPr>
            </a:lvl3pPr>
            <a:lvl4pPr marR="0" lvl="3" algn="l" rtl="0">
              <a:spcBef>
                <a:spcPts val="375"/>
              </a:spcBef>
              <a:spcAft>
                <a:spcPts val="0"/>
              </a:spcAft>
              <a:buClr>
                <a:srgbClr val="9BBB59"/>
              </a:buClr>
              <a:buSzPts val="1600"/>
              <a:buFont typeface="Noto Sans Symbols"/>
              <a:buChar char="●"/>
              <a:defRPr sz="2000" b="0" i="0" u="none" strike="noStrike" cap="none">
                <a:solidFill>
                  <a:schemeClr val="dk1"/>
                </a:solidFill>
                <a:latin typeface="Calibri"/>
                <a:ea typeface="Calibri"/>
                <a:cs typeface="Calibri"/>
                <a:sym typeface="Calibri"/>
              </a:defRPr>
            </a:lvl4pPr>
            <a:lvl5pPr marR="0" lvl="4" algn="l" rtl="0">
              <a:spcBef>
                <a:spcPts val="375"/>
              </a:spcBef>
              <a:spcAft>
                <a:spcPts val="0"/>
              </a:spcAft>
              <a:buClr>
                <a:srgbClr val="9BBB59"/>
              </a:buClr>
              <a:buSzPts val="2000"/>
              <a:buFont typeface="Calibri"/>
              <a:buChar char="o"/>
              <a:defRPr sz="2000" b="0" i="0" u="none" strike="noStrike" cap="none">
                <a:solidFill>
                  <a:schemeClr val="dk1"/>
                </a:solidFill>
                <a:latin typeface="Calibri"/>
                <a:ea typeface="Calibri"/>
                <a:cs typeface="Calibri"/>
                <a:sym typeface="Calibri"/>
              </a:defRPr>
            </a:lvl5pPr>
            <a:lvl6pPr marR="0" lvl="5" algn="l" rtl="0">
              <a:spcBef>
                <a:spcPts val="370"/>
              </a:spcBef>
              <a:spcAft>
                <a:spcPts val="0"/>
              </a:spcAft>
              <a:buClr>
                <a:schemeClr val="accent3"/>
              </a:buClr>
              <a:buSzPts val="1800"/>
              <a:buFont typeface="Calibri"/>
              <a:buChar char="•"/>
              <a:defRPr sz="1800" b="0" i="0" u="none" strike="noStrike" cap="none">
                <a:solidFill>
                  <a:schemeClr val="dk1"/>
                </a:solidFill>
                <a:latin typeface="Calibri"/>
                <a:ea typeface="Calibri"/>
                <a:cs typeface="Calibri"/>
                <a:sym typeface="Calibri"/>
              </a:defRPr>
            </a:lvl6pPr>
            <a:lvl7pPr marR="0" lvl="6" algn="l" rtl="0">
              <a:spcBef>
                <a:spcPts val="370"/>
              </a:spcBef>
              <a:spcAft>
                <a:spcPts val="0"/>
              </a:spcAft>
              <a:buClr>
                <a:schemeClr val="accent2"/>
              </a:buClr>
              <a:buSzPts val="1800"/>
              <a:buFont typeface="Calibri"/>
              <a:buChar char="•"/>
              <a:defRPr sz="1800" b="0" i="0" u="none" strike="noStrike" cap="none">
                <a:solidFill>
                  <a:schemeClr val="dk1"/>
                </a:solidFill>
                <a:latin typeface="Calibri"/>
                <a:ea typeface="Calibri"/>
                <a:cs typeface="Calibri"/>
                <a:sym typeface="Calibri"/>
              </a:defRPr>
            </a:lvl7pPr>
            <a:lvl8pPr marR="0" lvl="7" algn="l" rtl="0">
              <a:spcBef>
                <a:spcPts val="370"/>
              </a:spcBef>
              <a:spcAft>
                <a:spcPts val="0"/>
              </a:spcAft>
              <a:buClr>
                <a:srgbClr val="B1C0DA"/>
              </a:buClr>
              <a:buSzPts val="1800"/>
              <a:buFont typeface="Calibri"/>
              <a:buChar char="•"/>
              <a:defRPr sz="1800" b="0" i="0" u="none" strike="noStrike" cap="none">
                <a:solidFill>
                  <a:schemeClr val="dk1"/>
                </a:solidFill>
                <a:latin typeface="Calibri"/>
                <a:ea typeface="Calibri"/>
                <a:cs typeface="Calibri"/>
                <a:sym typeface="Calibri"/>
              </a:defRPr>
            </a:lvl8pPr>
            <a:lvl9pPr marR="0" lvl="8" algn="l" rtl="0">
              <a:spcBef>
                <a:spcPts val="370"/>
              </a:spcBef>
              <a:spcAft>
                <a:spcPts val="0"/>
              </a:spcAft>
              <a:buClr>
                <a:srgbClr val="DCB1B0"/>
              </a:buClr>
              <a:buSzPts val="1800"/>
              <a:buFont typeface="Calibri"/>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6"/>
        <p:cNvGrpSpPr/>
        <p:nvPr/>
      </p:nvGrpSpPr>
      <p:grpSpPr>
        <a:xfrm>
          <a:off x="0" y="0"/>
          <a:ext cx="0" cy="0"/>
          <a:chOff x="0" y="0"/>
          <a:chExt cx="0" cy="0"/>
        </a:xfrm>
      </p:grpSpPr>
      <p:sp>
        <p:nvSpPr>
          <p:cNvPr id="267" name="Google Shape;267;p36"/>
          <p:cNvSpPr txBox="1">
            <a:spLocks noGrp="1"/>
          </p:cNvSpPr>
          <p:nvPr>
            <p:ph type="title"/>
          </p:nvPr>
        </p:nvSpPr>
        <p:spPr>
          <a:xfrm>
            <a:off x="914400" y="274637"/>
            <a:ext cx="7772400" cy="11430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2pPr>
            <a:lvl3pPr marR="0" lvl="2"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3pPr>
            <a:lvl4pPr marR="0" lvl="3"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4pPr>
            <a:lvl5pPr marR="0" lvl="4"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268" name="Google Shape;268;p36"/>
          <p:cNvSpPr txBox="1">
            <a:spLocks noGrp="1"/>
          </p:cNvSpPr>
          <p:nvPr>
            <p:ph type="body" idx="1"/>
          </p:nvPr>
        </p:nvSpPr>
        <p:spPr>
          <a:xfrm>
            <a:off x="914400" y="1447800"/>
            <a:ext cx="7772400" cy="45720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269" name="Google Shape;269;p36"/>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70" name="Google Shape;270;p36"/>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71" name="Google Shape;271;p36"/>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2"/>
        <p:cNvGrpSpPr/>
        <p:nvPr/>
      </p:nvGrpSpPr>
      <p:grpSpPr>
        <a:xfrm>
          <a:off x="0" y="0"/>
          <a:ext cx="0" cy="0"/>
          <a:chOff x="0" y="0"/>
          <a:chExt cx="0" cy="0"/>
        </a:xfrm>
      </p:grpSpPr>
      <p:sp>
        <p:nvSpPr>
          <p:cNvPr id="273" name="Google Shape;273;p37"/>
          <p:cNvSpPr txBox="1">
            <a:spLocks noGrp="1"/>
          </p:cNvSpPr>
          <p:nvPr>
            <p:ph type="title"/>
          </p:nvPr>
        </p:nvSpPr>
        <p:spPr>
          <a:xfrm rot="5400000">
            <a:off x="4709430" y="2194491"/>
            <a:ext cx="5851500" cy="20118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2pPr>
            <a:lvl3pPr marR="0" lvl="2"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3pPr>
            <a:lvl4pPr marR="0" lvl="3"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4pPr>
            <a:lvl5pPr marR="0" lvl="4"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274" name="Google Shape;274;p37"/>
          <p:cNvSpPr txBox="1">
            <a:spLocks noGrp="1"/>
          </p:cNvSpPr>
          <p:nvPr>
            <p:ph type="body" idx="1"/>
          </p:nvPr>
        </p:nvSpPr>
        <p:spPr>
          <a:xfrm rot="5400000">
            <a:off x="769950" y="419090"/>
            <a:ext cx="5851500" cy="55626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275" name="Google Shape;275;p37"/>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76" name="Google Shape;276;p37"/>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77" name="Google Shape;277;p37"/>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78"/>
        <p:cNvGrpSpPr/>
        <p:nvPr/>
      </p:nvGrpSpPr>
      <p:grpSpPr>
        <a:xfrm>
          <a:off x="0" y="0"/>
          <a:ext cx="0" cy="0"/>
          <a:chOff x="0" y="0"/>
          <a:chExt cx="0" cy="0"/>
        </a:xfrm>
      </p:grpSpPr>
      <p:sp>
        <p:nvSpPr>
          <p:cNvPr id="279" name="Google Shape;279;p38"/>
          <p:cNvSpPr txBox="1">
            <a:spLocks noGrp="1"/>
          </p:cNvSpPr>
          <p:nvPr>
            <p:ph type="title"/>
          </p:nvPr>
        </p:nvSpPr>
        <p:spPr>
          <a:xfrm>
            <a:off x="914400" y="274637"/>
            <a:ext cx="7772400" cy="11430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2pPr>
            <a:lvl3pPr marR="0" lvl="2"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3pPr>
            <a:lvl4pPr marR="0" lvl="3"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4pPr>
            <a:lvl5pPr marR="0" lvl="4"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280" name="Google Shape;280;p38"/>
          <p:cNvSpPr txBox="1">
            <a:spLocks noGrp="1"/>
          </p:cNvSpPr>
          <p:nvPr>
            <p:ph type="body" idx="1"/>
          </p:nvPr>
        </p:nvSpPr>
        <p:spPr>
          <a:xfrm rot="5400000">
            <a:off x="2514600" y="-152400"/>
            <a:ext cx="4572000" cy="77724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281" name="Google Shape;281;p38"/>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82" name="Google Shape;282;p38"/>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83" name="Google Shape;283;p38"/>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4"/>
        <p:cNvGrpSpPr/>
        <p:nvPr/>
      </p:nvGrpSpPr>
      <p:grpSpPr>
        <a:xfrm>
          <a:off x="0" y="0"/>
          <a:ext cx="0" cy="0"/>
          <a:chOff x="0" y="0"/>
          <a:chExt cx="0" cy="0"/>
        </a:xfrm>
      </p:grpSpPr>
      <p:sp>
        <p:nvSpPr>
          <p:cNvPr id="285" name="Google Shape;285;p39"/>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86" name="Google Shape;286;p39"/>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87" name="Google Shape;287;p39"/>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8"/>
        <p:cNvGrpSpPr/>
        <p:nvPr/>
      </p:nvGrpSpPr>
      <p:grpSpPr>
        <a:xfrm>
          <a:off x="0" y="0"/>
          <a:ext cx="0" cy="0"/>
          <a:chOff x="0" y="0"/>
          <a:chExt cx="0" cy="0"/>
        </a:xfrm>
      </p:grpSpPr>
      <p:sp>
        <p:nvSpPr>
          <p:cNvPr id="289" name="Google Shape;289;p40"/>
          <p:cNvSpPr txBox="1">
            <a:spLocks noGrp="1"/>
          </p:cNvSpPr>
          <p:nvPr>
            <p:ph type="title"/>
          </p:nvPr>
        </p:nvSpPr>
        <p:spPr>
          <a:xfrm>
            <a:off x="914400" y="274637"/>
            <a:ext cx="7772400" cy="11430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2pPr>
            <a:lvl3pPr marR="0" lvl="2"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3pPr>
            <a:lvl4pPr marR="0" lvl="3"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4pPr>
            <a:lvl5pPr marR="0" lvl="4"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290" name="Google Shape;290;p40"/>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91" name="Google Shape;291;p40"/>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92" name="Google Shape;292;p40"/>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93"/>
        <p:cNvGrpSpPr/>
        <p:nvPr/>
      </p:nvGrpSpPr>
      <p:grpSpPr>
        <a:xfrm>
          <a:off x="0" y="0"/>
          <a:ext cx="0" cy="0"/>
          <a:chOff x="0" y="0"/>
          <a:chExt cx="0" cy="0"/>
        </a:xfrm>
      </p:grpSpPr>
      <p:sp>
        <p:nvSpPr>
          <p:cNvPr id="294" name="Google Shape;294;p41"/>
          <p:cNvSpPr txBox="1">
            <a:spLocks noGrp="1"/>
          </p:cNvSpPr>
          <p:nvPr>
            <p:ph type="title"/>
          </p:nvPr>
        </p:nvSpPr>
        <p:spPr>
          <a:xfrm>
            <a:off x="914400" y="273050"/>
            <a:ext cx="7772400" cy="11430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2pPr>
            <a:lvl3pPr marR="0" lvl="2"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3pPr>
            <a:lvl4pPr marR="0" lvl="3"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4pPr>
            <a:lvl5pPr marR="0" lvl="4"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295" name="Google Shape;295;p41"/>
          <p:cNvSpPr txBox="1">
            <a:spLocks noGrp="1"/>
          </p:cNvSpPr>
          <p:nvPr>
            <p:ph type="body" idx="1"/>
          </p:nvPr>
        </p:nvSpPr>
        <p:spPr>
          <a:xfrm>
            <a:off x="914400" y="1447800"/>
            <a:ext cx="3733800" cy="7620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575"/>
              </a:spcBef>
              <a:spcAft>
                <a:spcPts val="0"/>
              </a:spcAft>
              <a:buClr>
                <a:schemeClr val="accent1"/>
              </a:buClr>
              <a:buSzPts val="2040"/>
              <a:buFont typeface="Noto Sans Symbols"/>
              <a:buNone/>
              <a:defRPr sz="2400" b="1">
                <a:solidFill>
                  <a:schemeClr val="accent1"/>
                </a:solidFill>
                <a:latin typeface="Source Sans Pro"/>
                <a:ea typeface="Source Sans Pro"/>
                <a:cs typeface="Source Sans Pro"/>
                <a:sym typeface="Source Sans Pro"/>
              </a:defRPr>
            </a:lvl1pPr>
            <a:lvl2pPr marL="914400" marR="0" lvl="1" indent="-228600" algn="l" rtl="0">
              <a:spcBef>
                <a:spcPts val="375"/>
              </a:spcBef>
              <a:spcAft>
                <a:spcPts val="0"/>
              </a:spcAft>
              <a:buClr>
                <a:schemeClr val="accent2"/>
              </a:buClr>
              <a:buSzPts val="1700"/>
              <a:buFont typeface="Noto Sans Symbols"/>
              <a:buNone/>
              <a:defRPr sz="2000" b="1" i="0" u="none" strike="noStrike" cap="none">
                <a:solidFill>
                  <a:schemeClr val="dk1"/>
                </a:solidFill>
                <a:latin typeface="Libre Baskerville"/>
                <a:ea typeface="Libre Baskerville"/>
                <a:cs typeface="Libre Baskerville"/>
                <a:sym typeface="Libre Baskerville"/>
              </a:defRPr>
            </a:lvl2pPr>
            <a:lvl3pPr marL="1371600" marR="0" lvl="2" indent="-228600" algn="l" rtl="0">
              <a:spcBef>
                <a:spcPts val="375"/>
              </a:spcBef>
              <a:spcAft>
                <a:spcPts val="0"/>
              </a:spcAft>
              <a:buClr>
                <a:srgbClr val="B2C1DB"/>
              </a:buClr>
              <a:buSzPts val="1530"/>
              <a:buFont typeface="Noto Sans Symbols"/>
              <a:buNone/>
              <a:defRPr sz="1800" b="1" i="0" u="none" strike="noStrike" cap="none">
                <a:solidFill>
                  <a:schemeClr val="dk1"/>
                </a:solidFill>
                <a:latin typeface="Libre Baskerville"/>
                <a:ea typeface="Libre Baskerville"/>
                <a:cs typeface="Libre Baskerville"/>
                <a:sym typeface="Libre Baskerville"/>
              </a:defRPr>
            </a:lvl3pPr>
            <a:lvl4pPr marL="1828800" marR="0" lvl="3" indent="-228600" algn="l" rtl="0">
              <a:spcBef>
                <a:spcPts val="375"/>
              </a:spcBef>
              <a:spcAft>
                <a:spcPts val="0"/>
              </a:spcAft>
              <a:buClr>
                <a:srgbClr val="9BBB59"/>
              </a:buClr>
              <a:buSzPts val="1280"/>
              <a:buFont typeface="Noto Sans Symbols"/>
              <a:buNone/>
              <a:defRPr sz="1600" b="1" i="0" u="none" strike="noStrike" cap="none">
                <a:solidFill>
                  <a:schemeClr val="dk1"/>
                </a:solidFill>
                <a:latin typeface="Libre Baskerville"/>
                <a:ea typeface="Libre Baskerville"/>
                <a:cs typeface="Libre Baskerville"/>
                <a:sym typeface="Libre Baskerville"/>
              </a:defRPr>
            </a:lvl4pPr>
            <a:lvl5pPr marL="2286000" marR="0" lvl="4" indent="-228600" algn="l" rtl="0">
              <a:spcBef>
                <a:spcPts val="375"/>
              </a:spcBef>
              <a:spcAft>
                <a:spcPts val="0"/>
              </a:spcAft>
              <a:buClr>
                <a:srgbClr val="9BBB59"/>
              </a:buClr>
              <a:buSzPts val="1600"/>
              <a:buFont typeface="Libre Baskerville"/>
              <a:buNone/>
              <a:defRPr sz="1600" b="1"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296" name="Google Shape;296;p41"/>
          <p:cNvSpPr txBox="1">
            <a:spLocks noGrp="1"/>
          </p:cNvSpPr>
          <p:nvPr>
            <p:ph type="body" idx="2"/>
          </p:nvPr>
        </p:nvSpPr>
        <p:spPr>
          <a:xfrm>
            <a:off x="4953000" y="1447800"/>
            <a:ext cx="3733800" cy="7620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575"/>
              </a:spcBef>
              <a:spcAft>
                <a:spcPts val="0"/>
              </a:spcAft>
              <a:buClr>
                <a:schemeClr val="accent1"/>
              </a:buClr>
              <a:buSzPts val="2040"/>
              <a:buFont typeface="Noto Sans Symbols"/>
              <a:buNone/>
              <a:defRPr sz="2400" b="1">
                <a:solidFill>
                  <a:schemeClr val="accent1"/>
                </a:solidFill>
                <a:latin typeface="Source Sans Pro"/>
                <a:ea typeface="Source Sans Pro"/>
                <a:cs typeface="Source Sans Pro"/>
                <a:sym typeface="Source Sans Pro"/>
              </a:defRPr>
            </a:lvl1pPr>
            <a:lvl2pPr marL="914400" marR="0" lvl="1" indent="-228600" algn="l" rtl="0">
              <a:spcBef>
                <a:spcPts val="375"/>
              </a:spcBef>
              <a:spcAft>
                <a:spcPts val="0"/>
              </a:spcAft>
              <a:buClr>
                <a:schemeClr val="accent2"/>
              </a:buClr>
              <a:buSzPts val="1700"/>
              <a:buFont typeface="Noto Sans Symbols"/>
              <a:buNone/>
              <a:defRPr sz="2000" b="1" i="0" u="none" strike="noStrike" cap="none">
                <a:solidFill>
                  <a:schemeClr val="dk1"/>
                </a:solidFill>
                <a:latin typeface="Libre Baskerville"/>
                <a:ea typeface="Libre Baskerville"/>
                <a:cs typeface="Libre Baskerville"/>
                <a:sym typeface="Libre Baskerville"/>
              </a:defRPr>
            </a:lvl2pPr>
            <a:lvl3pPr marL="1371600" marR="0" lvl="2" indent="-228600" algn="l" rtl="0">
              <a:spcBef>
                <a:spcPts val="375"/>
              </a:spcBef>
              <a:spcAft>
                <a:spcPts val="0"/>
              </a:spcAft>
              <a:buClr>
                <a:srgbClr val="B2C1DB"/>
              </a:buClr>
              <a:buSzPts val="1530"/>
              <a:buFont typeface="Noto Sans Symbols"/>
              <a:buNone/>
              <a:defRPr sz="1800" b="1" i="0" u="none" strike="noStrike" cap="none">
                <a:solidFill>
                  <a:schemeClr val="dk1"/>
                </a:solidFill>
                <a:latin typeface="Libre Baskerville"/>
                <a:ea typeface="Libre Baskerville"/>
                <a:cs typeface="Libre Baskerville"/>
                <a:sym typeface="Libre Baskerville"/>
              </a:defRPr>
            </a:lvl3pPr>
            <a:lvl4pPr marL="1828800" marR="0" lvl="3" indent="-228600" algn="l" rtl="0">
              <a:spcBef>
                <a:spcPts val="375"/>
              </a:spcBef>
              <a:spcAft>
                <a:spcPts val="0"/>
              </a:spcAft>
              <a:buClr>
                <a:srgbClr val="9BBB59"/>
              </a:buClr>
              <a:buSzPts val="1280"/>
              <a:buFont typeface="Noto Sans Symbols"/>
              <a:buNone/>
              <a:defRPr sz="1600" b="1" i="0" u="none" strike="noStrike" cap="none">
                <a:solidFill>
                  <a:schemeClr val="dk1"/>
                </a:solidFill>
                <a:latin typeface="Libre Baskerville"/>
                <a:ea typeface="Libre Baskerville"/>
                <a:cs typeface="Libre Baskerville"/>
                <a:sym typeface="Libre Baskerville"/>
              </a:defRPr>
            </a:lvl4pPr>
            <a:lvl5pPr marL="2286000" marR="0" lvl="4" indent="-228600" algn="l" rtl="0">
              <a:spcBef>
                <a:spcPts val="375"/>
              </a:spcBef>
              <a:spcAft>
                <a:spcPts val="0"/>
              </a:spcAft>
              <a:buClr>
                <a:srgbClr val="9BBB59"/>
              </a:buClr>
              <a:buSzPts val="1600"/>
              <a:buFont typeface="Libre Baskerville"/>
              <a:buNone/>
              <a:defRPr sz="1600" b="1"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297" name="Google Shape;297;p41"/>
          <p:cNvSpPr txBox="1">
            <a:spLocks noGrp="1"/>
          </p:cNvSpPr>
          <p:nvPr>
            <p:ph type="body" idx="3"/>
          </p:nvPr>
        </p:nvSpPr>
        <p:spPr>
          <a:xfrm>
            <a:off x="914400" y="2247900"/>
            <a:ext cx="3733800" cy="38862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298" name="Google Shape;298;p41"/>
          <p:cNvSpPr txBox="1">
            <a:spLocks noGrp="1"/>
          </p:cNvSpPr>
          <p:nvPr>
            <p:ph type="body" idx="4"/>
          </p:nvPr>
        </p:nvSpPr>
        <p:spPr>
          <a:xfrm>
            <a:off x="4953000" y="2247900"/>
            <a:ext cx="3733800" cy="38862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299" name="Google Shape;299;p41"/>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300" name="Google Shape;300;p41"/>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301" name="Google Shape;301;p41"/>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2"/>
        <p:cNvGrpSpPr/>
        <p:nvPr/>
      </p:nvGrpSpPr>
      <p:grpSpPr>
        <a:xfrm>
          <a:off x="0" y="0"/>
          <a:ext cx="0" cy="0"/>
          <a:chOff x="0" y="0"/>
          <a:chExt cx="0" cy="0"/>
        </a:xfrm>
      </p:grpSpPr>
      <p:sp>
        <p:nvSpPr>
          <p:cNvPr id="303" name="Google Shape;303;p42"/>
          <p:cNvSpPr txBox="1">
            <a:spLocks noGrp="1"/>
          </p:cNvSpPr>
          <p:nvPr>
            <p:ph type="title"/>
          </p:nvPr>
        </p:nvSpPr>
        <p:spPr>
          <a:xfrm>
            <a:off x="914400" y="274637"/>
            <a:ext cx="7772400" cy="11430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2pPr>
            <a:lvl3pPr marR="0" lvl="2"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3pPr>
            <a:lvl4pPr marR="0" lvl="3"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4pPr>
            <a:lvl5pPr marR="0" lvl="4"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304" name="Google Shape;304;p42"/>
          <p:cNvSpPr txBox="1">
            <a:spLocks noGrp="1"/>
          </p:cNvSpPr>
          <p:nvPr>
            <p:ph type="body" idx="1"/>
          </p:nvPr>
        </p:nvSpPr>
        <p:spPr>
          <a:xfrm>
            <a:off x="914400" y="1447800"/>
            <a:ext cx="3749100" cy="45720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305" name="Google Shape;305;p42"/>
          <p:cNvSpPr txBox="1">
            <a:spLocks noGrp="1"/>
          </p:cNvSpPr>
          <p:nvPr>
            <p:ph type="body" idx="2"/>
          </p:nvPr>
        </p:nvSpPr>
        <p:spPr>
          <a:xfrm>
            <a:off x="4933950" y="1447800"/>
            <a:ext cx="3749100" cy="45720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306" name="Google Shape;306;p42"/>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307" name="Google Shape;307;p42"/>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308" name="Google Shape;308;p42"/>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681725" y="274628"/>
            <a:ext cx="7772400" cy="821700"/>
          </a:xfrm>
          <a:prstGeom prst="rect">
            <a:avLst/>
          </a:prstGeom>
          <a:noFill/>
          <a:ln>
            <a:noFill/>
          </a:ln>
        </p:spPr>
        <p:txBody>
          <a:bodyPr spcFirstLastPara="1" wrap="square" lIns="91425" tIns="91425" rIns="91425" bIns="91425" anchor="b" anchorCtr="0">
            <a:noAutofit/>
          </a:bodyPr>
          <a:lstStyle>
            <a:lvl1pPr marR="0" lvl="0" algn="ctr" rtl="0">
              <a:spcBef>
                <a:spcPts val="0"/>
              </a:spcBef>
              <a:spcAft>
                <a:spcPts val="0"/>
              </a:spcAft>
              <a:buSzPts val="1400"/>
              <a:buFont typeface="Verdana"/>
              <a:buNone/>
              <a:defRPr sz="4000" i="0" u="none" strike="noStrike" cap="none">
                <a:solidFill>
                  <a:schemeClr val="dk2"/>
                </a:solidFill>
                <a:latin typeface="Verdana"/>
                <a:ea typeface="Verdana"/>
                <a:cs typeface="Verdana"/>
                <a:sym typeface="Verdana"/>
              </a:defRPr>
            </a:lvl1pPr>
            <a:lvl2pPr marR="0" lvl="1"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2pPr>
            <a:lvl3pPr marR="0" lvl="2"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3pPr>
            <a:lvl4pPr marR="0" lvl="3"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4pPr>
            <a:lvl5pPr marR="0" lvl="4"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43" name="Google Shape;43;p7"/>
          <p:cNvSpPr txBox="1">
            <a:spLocks noGrp="1"/>
          </p:cNvSpPr>
          <p:nvPr>
            <p:ph type="body" idx="1"/>
          </p:nvPr>
        </p:nvSpPr>
        <p:spPr>
          <a:xfrm>
            <a:off x="448925" y="1417625"/>
            <a:ext cx="8238000" cy="4572000"/>
          </a:xfrm>
          <a:prstGeom prst="rect">
            <a:avLst/>
          </a:prstGeom>
          <a:noFill/>
          <a:ln>
            <a:noFill/>
          </a:ln>
        </p:spPr>
        <p:txBody>
          <a:bodyPr spcFirstLastPara="1" wrap="square" lIns="91425" tIns="91425" rIns="91425" bIns="91425" anchor="ctr" anchorCtr="0">
            <a:noAutofit/>
          </a:bodyPr>
          <a:lstStyle>
            <a:lvl1pPr marL="457200" marR="0" lvl="0" indent="-355600" algn="l" rtl="0">
              <a:lnSpc>
                <a:spcPct val="115000"/>
              </a:lnSpc>
              <a:spcBef>
                <a:spcPts val="575"/>
              </a:spcBef>
              <a:spcAft>
                <a:spcPts val="0"/>
              </a:spcAft>
              <a:buClr>
                <a:schemeClr val="accent1"/>
              </a:buClr>
              <a:buSzPts val="2000"/>
              <a:buFont typeface="Verdana"/>
              <a:buChar char="●"/>
              <a:defRPr sz="2000" i="0" u="none" strike="noStrike" cap="none">
                <a:solidFill>
                  <a:schemeClr val="dk1"/>
                </a:solidFill>
                <a:latin typeface="Verdana"/>
                <a:ea typeface="Verdana"/>
                <a:cs typeface="Verdana"/>
                <a:sym typeface="Verdana"/>
              </a:defRPr>
            </a:lvl1pPr>
            <a:lvl2pPr marL="914400" marR="0" lvl="1" indent="-342900" algn="l" rtl="0">
              <a:lnSpc>
                <a:spcPct val="115000"/>
              </a:lnSpc>
              <a:spcBef>
                <a:spcPts val="375"/>
              </a:spcBef>
              <a:spcAft>
                <a:spcPts val="0"/>
              </a:spcAft>
              <a:buClr>
                <a:schemeClr val="accent2"/>
              </a:buClr>
              <a:buSzPts val="1800"/>
              <a:buFont typeface="Verdana"/>
              <a:buChar char="●"/>
              <a:defRPr sz="1800" i="0" u="none" strike="noStrike" cap="none">
                <a:solidFill>
                  <a:schemeClr val="dk1"/>
                </a:solidFill>
                <a:latin typeface="Verdana"/>
                <a:ea typeface="Verdana"/>
                <a:cs typeface="Verdana"/>
                <a:sym typeface="Verdana"/>
              </a:defRPr>
            </a:lvl2pPr>
            <a:lvl3pPr marL="1371600" marR="0" lvl="2" indent="-330200" algn="l" rtl="0">
              <a:lnSpc>
                <a:spcPct val="115000"/>
              </a:lnSpc>
              <a:spcBef>
                <a:spcPts val="375"/>
              </a:spcBef>
              <a:spcAft>
                <a:spcPts val="0"/>
              </a:spcAft>
              <a:buClr>
                <a:srgbClr val="B2C1DB"/>
              </a:buClr>
              <a:buSzPts val="1600"/>
              <a:buFont typeface="Verdana"/>
              <a:buChar char="●"/>
              <a:defRPr sz="1600" i="0" u="none" strike="noStrike" cap="none">
                <a:solidFill>
                  <a:schemeClr val="dk1"/>
                </a:solidFill>
                <a:latin typeface="Verdana"/>
                <a:ea typeface="Verdana"/>
                <a:cs typeface="Verdana"/>
                <a:sym typeface="Verdana"/>
              </a:defRPr>
            </a:lvl3pPr>
            <a:lvl4pPr marL="1828800" marR="0" lvl="3" indent="-317500" algn="l" rtl="0">
              <a:lnSpc>
                <a:spcPct val="115000"/>
              </a:lnSpc>
              <a:spcBef>
                <a:spcPts val="375"/>
              </a:spcBef>
              <a:spcAft>
                <a:spcPts val="0"/>
              </a:spcAft>
              <a:buClr>
                <a:srgbClr val="9BBB59"/>
              </a:buClr>
              <a:buSzPts val="1400"/>
              <a:buFont typeface="Verdana"/>
              <a:buChar char="●"/>
              <a:defRPr sz="1400" i="0" u="none" strike="noStrike" cap="none">
                <a:solidFill>
                  <a:schemeClr val="dk1"/>
                </a:solidFill>
                <a:latin typeface="Verdana"/>
                <a:ea typeface="Verdana"/>
                <a:cs typeface="Verdana"/>
                <a:sym typeface="Verdana"/>
              </a:defRPr>
            </a:lvl4pPr>
            <a:lvl5pPr marL="2286000" marR="0" lvl="4" indent="-355600" algn="l" rtl="0">
              <a:lnSpc>
                <a:spcPct val="115000"/>
              </a:lnSpc>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lnSpc>
                <a:spcPct val="115000"/>
              </a:lnSpc>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lnSpc>
                <a:spcPct val="115000"/>
              </a:lnSpc>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lnSpc>
                <a:spcPct val="115000"/>
              </a:lnSpc>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lnSpc>
                <a:spcPct val="115000"/>
              </a:lnSpc>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44" name="Google Shape;44;p7"/>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5" name="Google Shape;45;p7"/>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6" name="Google Shape;46;p7"/>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8"/>
          <p:cNvSpPr txBox="1">
            <a:spLocks noGrp="1"/>
          </p:cNvSpPr>
          <p:nvPr>
            <p:ph type="title"/>
          </p:nvPr>
        </p:nvSpPr>
        <p:spPr>
          <a:xfrm>
            <a:off x="914400" y="273050"/>
            <a:ext cx="7772400" cy="11430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2pPr>
            <a:lvl3pPr marR="0" lvl="2"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3pPr>
            <a:lvl4pPr marR="0" lvl="3"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4pPr>
            <a:lvl5pPr marR="0" lvl="4"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49" name="Google Shape;49;p8"/>
          <p:cNvSpPr txBox="1">
            <a:spLocks noGrp="1"/>
          </p:cNvSpPr>
          <p:nvPr>
            <p:ph type="body" idx="1"/>
          </p:nvPr>
        </p:nvSpPr>
        <p:spPr>
          <a:xfrm>
            <a:off x="914400" y="1447800"/>
            <a:ext cx="3733800" cy="7620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575"/>
              </a:spcBef>
              <a:spcAft>
                <a:spcPts val="0"/>
              </a:spcAft>
              <a:buClr>
                <a:schemeClr val="accent1"/>
              </a:buClr>
              <a:buSzPts val="2040"/>
              <a:buFont typeface="Noto Sans Symbols"/>
              <a:buNone/>
              <a:defRPr sz="2400" b="1">
                <a:solidFill>
                  <a:schemeClr val="accent1"/>
                </a:solidFill>
                <a:latin typeface="Source Sans Pro"/>
                <a:ea typeface="Source Sans Pro"/>
                <a:cs typeface="Source Sans Pro"/>
                <a:sym typeface="Source Sans Pro"/>
              </a:defRPr>
            </a:lvl1pPr>
            <a:lvl2pPr marL="914400" marR="0" lvl="1" indent="-228600" algn="l" rtl="0">
              <a:spcBef>
                <a:spcPts val="375"/>
              </a:spcBef>
              <a:spcAft>
                <a:spcPts val="0"/>
              </a:spcAft>
              <a:buClr>
                <a:schemeClr val="accent2"/>
              </a:buClr>
              <a:buSzPts val="1700"/>
              <a:buFont typeface="Noto Sans Symbols"/>
              <a:buNone/>
              <a:defRPr sz="2000" b="1" i="0" u="none" strike="noStrike" cap="none">
                <a:solidFill>
                  <a:schemeClr val="dk1"/>
                </a:solidFill>
                <a:latin typeface="Libre Baskerville"/>
                <a:ea typeface="Libre Baskerville"/>
                <a:cs typeface="Libre Baskerville"/>
                <a:sym typeface="Libre Baskerville"/>
              </a:defRPr>
            </a:lvl2pPr>
            <a:lvl3pPr marL="1371600" marR="0" lvl="2" indent="-228600" algn="l" rtl="0">
              <a:spcBef>
                <a:spcPts val="375"/>
              </a:spcBef>
              <a:spcAft>
                <a:spcPts val="0"/>
              </a:spcAft>
              <a:buClr>
                <a:srgbClr val="B2C1DB"/>
              </a:buClr>
              <a:buSzPts val="1530"/>
              <a:buFont typeface="Noto Sans Symbols"/>
              <a:buNone/>
              <a:defRPr sz="1800" b="1" i="0" u="none" strike="noStrike" cap="none">
                <a:solidFill>
                  <a:schemeClr val="dk1"/>
                </a:solidFill>
                <a:latin typeface="Libre Baskerville"/>
                <a:ea typeface="Libre Baskerville"/>
                <a:cs typeface="Libre Baskerville"/>
                <a:sym typeface="Libre Baskerville"/>
              </a:defRPr>
            </a:lvl3pPr>
            <a:lvl4pPr marL="1828800" marR="0" lvl="3" indent="-228600" algn="l" rtl="0">
              <a:spcBef>
                <a:spcPts val="375"/>
              </a:spcBef>
              <a:spcAft>
                <a:spcPts val="0"/>
              </a:spcAft>
              <a:buClr>
                <a:srgbClr val="9BBB59"/>
              </a:buClr>
              <a:buSzPts val="1280"/>
              <a:buFont typeface="Noto Sans Symbols"/>
              <a:buNone/>
              <a:defRPr sz="1600" b="1" i="0" u="none" strike="noStrike" cap="none">
                <a:solidFill>
                  <a:schemeClr val="dk1"/>
                </a:solidFill>
                <a:latin typeface="Libre Baskerville"/>
                <a:ea typeface="Libre Baskerville"/>
                <a:cs typeface="Libre Baskerville"/>
                <a:sym typeface="Libre Baskerville"/>
              </a:defRPr>
            </a:lvl4pPr>
            <a:lvl5pPr marL="2286000" marR="0" lvl="4" indent="-228600" algn="l" rtl="0">
              <a:spcBef>
                <a:spcPts val="375"/>
              </a:spcBef>
              <a:spcAft>
                <a:spcPts val="0"/>
              </a:spcAft>
              <a:buClr>
                <a:srgbClr val="9BBB59"/>
              </a:buClr>
              <a:buSzPts val="1600"/>
              <a:buFont typeface="Libre Baskerville"/>
              <a:buNone/>
              <a:defRPr sz="1600" b="1"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50" name="Google Shape;50;p8"/>
          <p:cNvSpPr txBox="1">
            <a:spLocks noGrp="1"/>
          </p:cNvSpPr>
          <p:nvPr>
            <p:ph type="body" idx="2"/>
          </p:nvPr>
        </p:nvSpPr>
        <p:spPr>
          <a:xfrm>
            <a:off x="4953000" y="1447800"/>
            <a:ext cx="3733800" cy="7620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575"/>
              </a:spcBef>
              <a:spcAft>
                <a:spcPts val="0"/>
              </a:spcAft>
              <a:buClr>
                <a:schemeClr val="accent1"/>
              </a:buClr>
              <a:buSzPts val="2040"/>
              <a:buFont typeface="Noto Sans Symbols"/>
              <a:buNone/>
              <a:defRPr sz="2400" b="1">
                <a:solidFill>
                  <a:schemeClr val="accent1"/>
                </a:solidFill>
                <a:latin typeface="Source Sans Pro"/>
                <a:ea typeface="Source Sans Pro"/>
                <a:cs typeface="Source Sans Pro"/>
                <a:sym typeface="Source Sans Pro"/>
              </a:defRPr>
            </a:lvl1pPr>
            <a:lvl2pPr marL="914400" marR="0" lvl="1" indent="-228600" algn="l" rtl="0">
              <a:spcBef>
                <a:spcPts val="375"/>
              </a:spcBef>
              <a:spcAft>
                <a:spcPts val="0"/>
              </a:spcAft>
              <a:buClr>
                <a:schemeClr val="accent2"/>
              </a:buClr>
              <a:buSzPts val="1700"/>
              <a:buFont typeface="Noto Sans Symbols"/>
              <a:buNone/>
              <a:defRPr sz="2000" b="1" i="0" u="none" strike="noStrike" cap="none">
                <a:solidFill>
                  <a:schemeClr val="dk1"/>
                </a:solidFill>
                <a:latin typeface="Libre Baskerville"/>
                <a:ea typeface="Libre Baskerville"/>
                <a:cs typeface="Libre Baskerville"/>
                <a:sym typeface="Libre Baskerville"/>
              </a:defRPr>
            </a:lvl2pPr>
            <a:lvl3pPr marL="1371600" marR="0" lvl="2" indent="-228600" algn="l" rtl="0">
              <a:spcBef>
                <a:spcPts val="375"/>
              </a:spcBef>
              <a:spcAft>
                <a:spcPts val="0"/>
              </a:spcAft>
              <a:buClr>
                <a:srgbClr val="B2C1DB"/>
              </a:buClr>
              <a:buSzPts val="1530"/>
              <a:buFont typeface="Noto Sans Symbols"/>
              <a:buNone/>
              <a:defRPr sz="1800" b="1" i="0" u="none" strike="noStrike" cap="none">
                <a:solidFill>
                  <a:schemeClr val="dk1"/>
                </a:solidFill>
                <a:latin typeface="Libre Baskerville"/>
                <a:ea typeface="Libre Baskerville"/>
                <a:cs typeface="Libre Baskerville"/>
                <a:sym typeface="Libre Baskerville"/>
              </a:defRPr>
            </a:lvl3pPr>
            <a:lvl4pPr marL="1828800" marR="0" lvl="3" indent="-228600" algn="l" rtl="0">
              <a:spcBef>
                <a:spcPts val="375"/>
              </a:spcBef>
              <a:spcAft>
                <a:spcPts val="0"/>
              </a:spcAft>
              <a:buClr>
                <a:srgbClr val="9BBB59"/>
              </a:buClr>
              <a:buSzPts val="1280"/>
              <a:buFont typeface="Noto Sans Symbols"/>
              <a:buNone/>
              <a:defRPr sz="1600" b="1" i="0" u="none" strike="noStrike" cap="none">
                <a:solidFill>
                  <a:schemeClr val="dk1"/>
                </a:solidFill>
                <a:latin typeface="Libre Baskerville"/>
                <a:ea typeface="Libre Baskerville"/>
                <a:cs typeface="Libre Baskerville"/>
                <a:sym typeface="Libre Baskerville"/>
              </a:defRPr>
            </a:lvl4pPr>
            <a:lvl5pPr marL="2286000" marR="0" lvl="4" indent="-228600" algn="l" rtl="0">
              <a:spcBef>
                <a:spcPts val="375"/>
              </a:spcBef>
              <a:spcAft>
                <a:spcPts val="0"/>
              </a:spcAft>
              <a:buClr>
                <a:srgbClr val="9BBB59"/>
              </a:buClr>
              <a:buSzPts val="1600"/>
              <a:buFont typeface="Libre Baskerville"/>
              <a:buNone/>
              <a:defRPr sz="1600" b="1"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51" name="Google Shape;51;p8"/>
          <p:cNvSpPr txBox="1">
            <a:spLocks noGrp="1"/>
          </p:cNvSpPr>
          <p:nvPr>
            <p:ph type="body" idx="3"/>
          </p:nvPr>
        </p:nvSpPr>
        <p:spPr>
          <a:xfrm>
            <a:off x="914400" y="2247900"/>
            <a:ext cx="3733800" cy="38862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52" name="Google Shape;52;p8"/>
          <p:cNvSpPr txBox="1">
            <a:spLocks noGrp="1"/>
          </p:cNvSpPr>
          <p:nvPr>
            <p:ph type="body" idx="4"/>
          </p:nvPr>
        </p:nvSpPr>
        <p:spPr>
          <a:xfrm>
            <a:off x="4953000" y="2247900"/>
            <a:ext cx="3733800" cy="38862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53" name="Google Shape;53;p8"/>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4" name="Google Shape;54;p8"/>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5" name="Google Shape;55;p8"/>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rot="5400000">
            <a:off x="4709430" y="2194491"/>
            <a:ext cx="5851500" cy="20118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2pPr>
            <a:lvl3pPr marR="0" lvl="2"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3pPr>
            <a:lvl4pPr marR="0" lvl="3"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4pPr>
            <a:lvl5pPr marR="0" lvl="4"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58" name="Google Shape;58;p9"/>
          <p:cNvSpPr txBox="1">
            <a:spLocks noGrp="1"/>
          </p:cNvSpPr>
          <p:nvPr>
            <p:ph type="body" idx="1"/>
          </p:nvPr>
        </p:nvSpPr>
        <p:spPr>
          <a:xfrm rot="5400000">
            <a:off x="769950" y="419090"/>
            <a:ext cx="5851500" cy="55626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59" name="Google Shape;59;p9"/>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0" name="Google Shape;60;p9"/>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1" name="Google Shape;61;p9"/>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914400" y="274637"/>
            <a:ext cx="7772400" cy="11430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2pPr>
            <a:lvl3pPr marR="0" lvl="2"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3pPr>
            <a:lvl4pPr marR="0" lvl="3"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4pPr>
            <a:lvl5pPr marR="0" lvl="4"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64" name="Google Shape;64;p10"/>
          <p:cNvSpPr txBox="1">
            <a:spLocks noGrp="1"/>
          </p:cNvSpPr>
          <p:nvPr>
            <p:ph type="body" idx="1"/>
          </p:nvPr>
        </p:nvSpPr>
        <p:spPr>
          <a:xfrm rot="5400000">
            <a:off x="2514600" y="-152400"/>
            <a:ext cx="4572000" cy="77724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65" name="Google Shape;65;p10"/>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6" name="Google Shape;66;p10"/>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7" name="Google Shape;67;p10"/>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
        <p:cNvGrpSpPr/>
        <p:nvPr/>
      </p:nvGrpSpPr>
      <p:grpSpPr>
        <a:xfrm>
          <a:off x="0" y="0"/>
          <a:ext cx="0" cy="0"/>
          <a:chOff x="0" y="0"/>
          <a:chExt cx="0" cy="0"/>
        </a:xfrm>
      </p:grpSpPr>
      <p:sp>
        <p:nvSpPr>
          <p:cNvPr id="69" name="Google Shape;69;p11"/>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0" name="Google Shape;70;p11"/>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1" name="Google Shape;71;p11"/>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914400" y="274637"/>
            <a:ext cx="7772400" cy="11430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2pPr>
            <a:lvl3pPr marR="0" lvl="2"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3pPr>
            <a:lvl4pPr marR="0" lvl="3"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4pPr>
            <a:lvl5pPr marR="0" lvl="4"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74" name="Google Shape;74;p12"/>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5" name="Google Shape;75;p12"/>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6" name="Google Shape;76;p12"/>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ourier New"/>
              <a:ea typeface="Courier New"/>
              <a:cs typeface="Courier New"/>
              <a:sym typeface="Courier New"/>
            </a:endParaRPr>
          </a:p>
        </p:txBody>
      </p:sp>
      <p:sp>
        <p:nvSpPr>
          <p:cNvPr id="7" name="Google Shape;7;p1"/>
          <p:cNvSpPr/>
          <p:nvPr/>
        </p:nvSpPr>
        <p:spPr>
          <a:xfrm>
            <a:off x="63500" y="69850"/>
            <a:ext cx="9013800" cy="6693000"/>
          </a:xfrm>
          <a:prstGeom prst="roundRect">
            <a:avLst>
              <a:gd name="adj" fmla="val 1065"/>
            </a:avLst>
          </a:prstGeom>
          <a:solidFill>
            <a:schemeClr val="lt1"/>
          </a:solid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ourier New"/>
              <a:ea typeface="Courier New"/>
              <a:cs typeface="Courier New"/>
              <a:sym typeface="Courier New"/>
            </a:endParaRPr>
          </a:p>
        </p:txBody>
      </p:sp>
      <p:sp>
        <p:nvSpPr>
          <p:cNvPr id="8" name="Google Shape;8;p1"/>
          <p:cNvSpPr txBox="1">
            <a:spLocks noGrp="1"/>
          </p:cNvSpPr>
          <p:nvPr>
            <p:ph type="title"/>
          </p:nvPr>
        </p:nvSpPr>
        <p:spPr>
          <a:xfrm>
            <a:off x="914400" y="274637"/>
            <a:ext cx="7772400" cy="11430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1pPr>
            <a:lvl2pPr marR="0" lvl="1"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2pPr>
            <a:lvl3pPr marR="0" lvl="2"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3pPr>
            <a:lvl4pPr marR="0" lvl="3"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4pPr>
            <a:lvl5pPr marR="0" lvl="4"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9" name="Google Shape;9;p1"/>
          <p:cNvSpPr txBox="1">
            <a:spLocks noGrp="1"/>
          </p:cNvSpPr>
          <p:nvPr>
            <p:ph type="body" idx="1"/>
          </p:nvPr>
        </p:nvSpPr>
        <p:spPr>
          <a:xfrm>
            <a:off x="914400" y="1447800"/>
            <a:ext cx="7772400" cy="45720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b="0" i="0" u="none" strike="noStrike" cap="none">
                <a:solidFill>
                  <a:schemeClr val="dk1"/>
                </a:solidFill>
                <a:latin typeface="Calibri"/>
                <a:ea typeface="Calibri"/>
                <a:cs typeface="Calibri"/>
                <a:sym typeface="Calibri"/>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Calibri"/>
                <a:ea typeface="Calibri"/>
                <a:cs typeface="Calibri"/>
                <a:sym typeface="Calibri"/>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375"/>
              </a:spcBef>
              <a:spcAft>
                <a:spcPts val="0"/>
              </a:spcAft>
              <a:buClr>
                <a:srgbClr val="9BBB59"/>
              </a:buClr>
              <a:buSzPts val="2000"/>
              <a:buFont typeface="Calibri"/>
              <a:buChar char="o"/>
              <a:defRPr sz="2000" b="0" i="0" u="none" strike="noStrike" cap="none">
                <a:solidFill>
                  <a:schemeClr val="dk1"/>
                </a:solidFill>
                <a:latin typeface="Calibri"/>
                <a:ea typeface="Calibri"/>
                <a:cs typeface="Calibri"/>
                <a:sym typeface="Calibri"/>
              </a:defRPr>
            </a:lvl5pPr>
            <a:lvl6pPr marL="2743200" marR="0" lvl="5" indent="-342900" algn="l" rtl="0">
              <a:spcBef>
                <a:spcPts val="370"/>
              </a:spcBef>
              <a:spcAft>
                <a:spcPts val="0"/>
              </a:spcAft>
              <a:buClr>
                <a:schemeClr val="accent3"/>
              </a:buClr>
              <a:buSzPts val="1800"/>
              <a:buFont typeface="Calibri"/>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70"/>
              </a:spcBef>
              <a:spcAft>
                <a:spcPts val="0"/>
              </a:spcAft>
              <a:buClr>
                <a:schemeClr val="accent2"/>
              </a:buClr>
              <a:buSzPts val="1800"/>
              <a:buFont typeface="Calibri"/>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70"/>
              </a:spcBef>
              <a:spcAft>
                <a:spcPts val="0"/>
              </a:spcAft>
              <a:buClr>
                <a:srgbClr val="B1C0DA"/>
              </a:buClr>
              <a:buSzPts val="1800"/>
              <a:buFont typeface="Calibri"/>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70"/>
              </a:spcBef>
              <a:spcAft>
                <a:spcPts val="0"/>
              </a:spcAft>
              <a:buClr>
                <a:srgbClr val="DCB1B0"/>
              </a:buClr>
              <a:buSzPts val="1800"/>
              <a:buFont typeface="Calibri"/>
              <a:buChar char="•"/>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11" name="Google Shape;11;p1"/>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12" name="Google Shape;12;p1"/>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1pPr>
            <a:lvl2pPr marL="0" marR="0" lvl="1" indent="0" algn="ctr" rtl="0">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2pPr>
            <a:lvl3pPr marL="0" marR="0" lvl="2" indent="0" algn="ctr" rtl="0">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3pPr>
            <a:lvl4pPr marL="0" marR="0" lvl="3" indent="0" algn="ctr" rtl="0">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4pPr>
            <a:lvl5pPr marL="0" marR="0" lvl="4" indent="0" algn="ctr" rtl="0">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5pPr>
            <a:lvl6pPr marL="0" marR="0" lvl="5" indent="0" algn="ctr" rtl="0">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6pPr>
            <a:lvl7pPr marL="0" marR="0" lvl="6" indent="0" algn="ctr" rtl="0">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7pPr>
            <a:lvl8pPr marL="0" marR="0" lvl="7" indent="0" algn="ctr" rtl="0">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8pPr>
            <a:lvl9pPr marL="0" marR="0" lvl="8" indent="0" algn="ctr" rtl="0">
              <a:lnSpc>
                <a:spcPct val="100000"/>
              </a:lnSpc>
              <a:spcBef>
                <a:spcPts val="0"/>
              </a:spcBef>
              <a:spcAft>
                <a:spcPts val="0"/>
              </a:spcAft>
              <a:buClr>
                <a:srgbClr val="FFFFFF"/>
              </a:buClr>
              <a:buSzPts val="1400"/>
              <a:buFont typeface="Calibri"/>
              <a:buNone/>
              <a:defRPr sz="1400" b="0" i="0" u="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
        <p:cNvGrpSpPr/>
        <p:nvPr/>
      </p:nvGrpSpPr>
      <p:grpSpPr>
        <a:xfrm>
          <a:off x="0" y="0"/>
          <a:ext cx="0" cy="0"/>
          <a:chOff x="0" y="0"/>
          <a:chExt cx="0" cy="0"/>
        </a:xfrm>
      </p:grpSpPr>
      <p:sp>
        <p:nvSpPr>
          <p:cNvPr id="25" name="Google Shape;25;p4"/>
          <p:cNvSpPr txBox="1"/>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ourier New"/>
              <a:ea typeface="Courier New"/>
              <a:cs typeface="Courier New"/>
              <a:sym typeface="Courier New"/>
            </a:endParaRPr>
          </a:p>
        </p:txBody>
      </p:sp>
      <p:sp>
        <p:nvSpPr>
          <p:cNvPr id="26" name="Google Shape;26;p4"/>
          <p:cNvSpPr/>
          <p:nvPr/>
        </p:nvSpPr>
        <p:spPr>
          <a:xfrm>
            <a:off x="63500" y="69850"/>
            <a:ext cx="9013800" cy="6693000"/>
          </a:xfrm>
          <a:prstGeom prst="roundRect">
            <a:avLst>
              <a:gd name="adj" fmla="val 1065"/>
            </a:avLst>
          </a:prstGeom>
          <a:solidFill>
            <a:schemeClr val="lt1"/>
          </a:solid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ourier New"/>
              <a:ea typeface="Courier New"/>
              <a:cs typeface="Courier New"/>
              <a:sym typeface="Courier New"/>
            </a:endParaRPr>
          </a:p>
        </p:txBody>
      </p:sp>
      <p:sp>
        <p:nvSpPr>
          <p:cNvPr id="27" name="Google Shape;27;p4"/>
          <p:cNvSpPr txBox="1">
            <a:spLocks noGrp="1"/>
          </p:cNvSpPr>
          <p:nvPr>
            <p:ph type="title"/>
          </p:nvPr>
        </p:nvSpPr>
        <p:spPr>
          <a:xfrm>
            <a:off x="914400" y="274637"/>
            <a:ext cx="7772400" cy="11430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1pPr>
            <a:lvl2pPr marR="0" lvl="1"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2pPr>
            <a:lvl3pPr marR="0" lvl="2"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3pPr>
            <a:lvl4pPr marR="0" lvl="3"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4pPr>
            <a:lvl5pPr marR="0" lvl="4" algn="l" rtl="0">
              <a:spcBef>
                <a:spcPts val="0"/>
              </a:spcBef>
              <a:spcAft>
                <a:spcPts val="0"/>
              </a:spcAft>
              <a:buSzPts val="1400"/>
              <a:buNone/>
              <a:defRPr sz="4000" b="0" i="0" u="none" strike="noStrike" cap="none">
                <a:solidFill>
                  <a:schemeClr val="dk2"/>
                </a:solidFill>
                <a:latin typeface="Calibri"/>
                <a:ea typeface="Calibri"/>
                <a:cs typeface="Calibri"/>
                <a:sym typeface="Calibri"/>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28" name="Google Shape;28;p4"/>
          <p:cNvSpPr txBox="1">
            <a:spLocks noGrp="1"/>
          </p:cNvSpPr>
          <p:nvPr>
            <p:ph type="body" idx="1"/>
          </p:nvPr>
        </p:nvSpPr>
        <p:spPr>
          <a:xfrm>
            <a:off x="914400" y="1447800"/>
            <a:ext cx="7772400" cy="45720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b="0" i="0" u="none" strike="noStrike" cap="none">
                <a:solidFill>
                  <a:schemeClr val="dk1"/>
                </a:solidFill>
                <a:latin typeface="Calibri"/>
                <a:ea typeface="Calibri"/>
                <a:cs typeface="Calibri"/>
                <a:sym typeface="Calibri"/>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Calibri"/>
                <a:ea typeface="Calibri"/>
                <a:cs typeface="Calibri"/>
                <a:sym typeface="Calibri"/>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375"/>
              </a:spcBef>
              <a:spcAft>
                <a:spcPts val="0"/>
              </a:spcAft>
              <a:buClr>
                <a:srgbClr val="9BBB59"/>
              </a:buClr>
              <a:buSzPts val="2000"/>
              <a:buFont typeface="Calibri"/>
              <a:buChar char="o"/>
              <a:defRPr sz="2000" b="0" i="0" u="none" strike="noStrike" cap="none">
                <a:solidFill>
                  <a:schemeClr val="dk1"/>
                </a:solidFill>
                <a:latin typeface="Calibri"/>
                <a:ea typeface="Calibri"/>
                <a:cs typeface="Calibri"/>
                <a:sym typeface="Calibri"/>
              </a:defRPr>
            </a:lvl5pPr>
            <a:lvl6pPr marL="2743200" marR="0" lvl="5" indent="-342900" algn="l" rtl="0">
              <a:spcBef>
                <a:spcPts val="370"/>
              </a:spcBef>
              <a:spcAft>
                <a:spcPts val="0"/>
              </a:spcAft>
              <a:buClr>
                <a:schemeClr val="accent3"/>
              </a:buClr>
              <a:buSzPts val="1800"/>
              <a:buFont typeface="Calibri"/>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70"/>
              </a:spcBef>
              <a:spcAft>
                <a:spcPts val="0"/>
              </a:spcAft>
              <a:buClr>
                <a:schemeClr val="accent2"/>
              </a:buClr>
              <a:buSzPts val="1800"/>
              <a:buFont typeface="Calibri"/>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70"/>
              </a:spcBef>
              <a:spcAft>
                <a:spcPts val="0"/>
              </a:spcAft>
              <a:buClr>
                <a:srgbClr val="B1C0DA"/>
              </a:buClr>
              <a:buSzPts val="1800"/>
              <a:buFont typeface="Calibri"/>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70"/>
              </a:spcBef>
              <a:spcAft>
                <a:spcPts val="0"/>
              </a:spcAft>
              <a:buClr>
                <a:srgbClr val="DCB1B0"/>
              </a:buClr>
              <a:buSzPts val="1800"/>
              <a:buFont typeface="Calibri"/>
              <a:buChar char="•"/>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
        <p:cNvGrpSpPr/>
        <p:nvPr/>
      </p:nvGrpSpPr>
      <p:grpSpPr>
        <a:xfrm>
          <a:off x="0" y="0"/>
          <a:ext cx="0" cy="0"/>
          <a:chOff x="0" y="0"/>
          <a:chExt cx="0" cy="0"/>
        </a:xfrm>
      </p:grpSpPr>
      <p:sp>
        <p:nvSpPr>
          <p:cNvPr id="34" name="Google Shape;34;p6"/>
          <p:cNvSpPr txBox="1"/>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5" name="Google Shape;35;p6"/>
          <p:cNvSpPr/>
          <p:nvPr/>
        </p:nvSpPr>
        <p:spPr>
          <a:xfrm>
            <a:off x="63500" y="69850"/>
            <a:ext cx="9013800" cy="6693000"/>
          </a:xfrm>
          <a:prstGeom prst="roundRect">
            <a:avLst>
              <a:gd name="adj" fmla="val 1065"/>
            </a:avLst>
          </a:prstGeom>
          <a:solidFill>
            <a:schemeClr val="lt1"/>
          </a:solid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6" name="Google Shape;36;p6"/>
          <p:cNvSpPr txBox="1">
            <a:spLocks noGrp="1"/>
          </p:cNvSpPr>
          <p:nvPr>
            <p:ph type="title"/>
          </p:nvPr>
        </p:nvSpPr>
        <p:spPr>
          <a:xfrm>
            <a:off x="914400" y="274637"/>
            <a:ext cx="7772400" cy="11430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2pPr>
            <a:lvl3pPr marR="0" lvl="2"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3pPr>
            <a:lvl4pPr marR="0" lvl="3"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4pPr>
            <a:lvl5pPr marR="0" lvl="4"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37" name="Google Shape;37;p6"/>
          <p:cNvSpPr txBox="1">
            <a:spLocks noGrp="1"/>
          </p:cNvSpPr>
          <p:nvPr>
            <p:ph type="body" idx="1"/>
          </p:nvPr>
        </p:nvSpPr>
        <p:spPr>
          <a:xfrm>
            <a:off x="914400" y="1447800"/>
            <a:ext cx="7772400" cy="45720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38" name="Google Shape;38;p6"/>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9" name="Google Shape;39;p6"/>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0" name="Google Shape;40;p6"/>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88"/>
        <p:cNvGrpSpPr/>
        <p:nvPr/>
      </p:nvGrpSpPr>
      <p:grpSpPr>
        <a:xfrm>
          <a:off x="0" y="0"/>
          <a:ext cx="0" cy="0"/>
          <a:chOff x="0" y="0"/>
          <a:chExt cx="0" cy="0"/>
        </a:xfrm>
      </p:grpSpPr>
      <p:sp>
        <p:nvSpPr>
          <p:cNvPr id="89" name="Google Shape;89;p15"/>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90" name="Google Shape;90;p15"/>
          <p:cNvSpPr txBox="1">
            <a:spLocks noGrp="1"/>
          </p:cNvSpPr>
          <p:nvPr>
            <p:ph type="body" idx="1"/>
          </p:nvPr>
        </p:nvSpPr>
        <p:spPr>
          <a:xfrm>
            <a:off x="311700" y="1536633"/>
            <a:ext cx="8520600" cy="4521600"/>
          </a:xfrm>
          <a:prstGeom prst="rect">
            <a:avLst/>
          </a:prstGeom>
          <a:noFill/>
          <a:ln>
            <a:noFill/>
          </a:ln>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rtl="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91" name="Google Shape;91;p15"/>
          <p:cNvSpPr txBox="1">
            <a:spLocks noGrp="1"/>
          </p:cNvSpPr>
          <p:nvPr>
            <p:ph type="sldNum" idx="12"/>
          </p:nvPr>
        </p:nvSpPr>
        <p:spPr>
          <a:xfrm>
            <a:off x="8390734" y="6058224"/>
            <a:ext cx="548700" cy="5247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Nunito"/>
                <a:ea typeface="Nunito"/>
                <a:cs typeface="Nunito"/>
                <a:sym typeface="Nunito"/>
              </a:defRPr>
            </a:lvl1pPr>
            <a:lvl2pPr lvl="1" algn="r" rtl="0">
              <a:buNone/>
              <a:defRPr sz="1000">
                <a:solidFill>
                  <a:schemeClr val="dk2"/>
                </a:solidFill>
                <a:latin typeface="Nunito"/>
                <a:ea typeface="Nunito"/>
                <a:cs typeface="Nunito"/>
                <a:sym typeface="Nunito"/>
              </a:defRPr>
            </a:lvl2pPr>
            <a:lvl3pPr lvl="2" algn="r" rtl="0">
              <a:buNone/>
              <a:defRPr sz="1000">
                <a:solidFill>
                  <a:schemeClr val="dk2"/>
                </a:solidFill>
                <a:latin typeface="Nunito"/>
                <a:ea typeface="Nunito"/>
                <a:cs typeface="Nunito"/>
                <a:sym typeface="Nunito"/>
              </a:defRPr>
            </a:lvl3pPr>
            <a:lvl4pPr lvl="3" algn="r" rtl="0">
              <a:buNone/>
              <a:defRPr sz="1000">
                <a:solidFill>
                  <a:schemeClr val="dk2"/>
                </a:solidFill>
                <a:latin typeface="Nunito"/>
                <a:ea typeface="Nunito"/>
                <a:cs typeface="Nunito"/>
                <a:sym typeface="Nunito"/>
              </a:defRPr>
            </a:lvl4pPr>
            <a:lvl5pPr lvl="4" algn="r" rtl="0">
              <a:buNone/>
              <a:defRPr sz="1000">
                <a:solidFill>
                  <a:schemeClr val="dk2"/>
                </a:solidFill>
                <a:latin typeface="Nunito"/>
                <a:ea typeface="Nunito"/>
                <a:cs typeface="Nunito"/>
                <a:sym typeface="Nunito"/>
              </a:defRPr>
            </a:lvl5pPr>
            <a:lvl6pPr lvl="5" algn="r" rtl="0">
              <a:buNone/>
              <a:defRPr sz="1000">
                <a:solidFill>
                  <a:schemeClr val="dk2"/>
                </a:solidFill>
                <a:latin typeface="Nunito"/>
                <a:ea typeface="Nunito"/>
                <a:cs typeface="Nunito"/>
                <a:sym typeface="Nunito"/>
              </a:defRPr>
            </a:lvl6pPr>
            <a:lvl7pPr lvl="6" algn="r" rtl="0">
              <a:buNone/>
              <a:defRPr sz="1000">
                <a:solidFill>
                  <a:schemeClr val="dk2"/>
                </a:solidFill>
                <a:latin typeface="Nunito"/>
                <a:ea typeface="Nunito"/>
                <a:cs typeface="Nunito"/>
                <a:sym typeface="Nunito"/>
              </a:defRPr>
            </a:lvl7pPr>
            <a:lvl8pPr lvl="7" algn="r" rtl="0">
              <a:buNone/>
              <a:defRPr sz="1000">
                <a:solidFill>
                  <a:schemeClr val="dk2"/>
                </a:solidFill>
                <a:latin typeface="Nunito"/>
                <a:ea typeface="Nunito"/>
                <a:cs typeface="Nunito"/>
                <a:sym typeface="Nunito"/>
              </a:defRPr>
            </a:lvl8pPr>
            <a:lvl9pPr lvl="8" algn="r" rtl="0">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208" name="Google Shape;208;p27"/>
          <p:cNvSpPr txBox="1"/>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0" i="0" u="none">
              <a:solidFill>
                <a:schemeClr val="dk1"/>
              </a:solidFill>
              <a:latin typeface="Courier New"/>
              <a:ea typeface="Courier New"/>
              <a:cs typeface="Courier New"/>
              <a:sym typeface="Courier New"/>
            </a:endParaRPr>
          </a:p>
        </p:txBody>
      </p:sp>
      <p:sp>
        <p:nvSpPr>
          <p:cNvPr id="209" name="Google Shape;209;p27"/>
          <p:cNvSpPr/>
          <p:nvPr/>
        </p:nvSpPr>
        <p:spPr>
          <a:xfrm>
            <a:off x="63500" y="69850"/>
            <a:ext cx="9013800" cy="6693000"/>
          </a:xfrm>
          <a:prstGeom prst="roundRect">
            <a:avLst>
              <a:gd name="adj" fmla="val 1065"/>
            </a:avLst>
          </a:prstGeom>
          <a:solidFill>
            <a:schemeClr val="lt1"/>
          </a:solid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0" i="0" u="none">
              <a:solidFill>
                <a:schemeClr val="dk1"/>
              </a:solidFill>
              <a:latin typeface="Courier New"/>
              <a:ea typeface="Courier New"/>
              <a:cs typeface="Courier New"/>
              <a:sym typeface="Courier New"/>
            </a:endParaRPr>
          </a:p>
        </p:txBody>
      </p:sp>
      <p:sp>
        <p:nvSpPr>
          <p:cNvPr id="210" name="Google Shape;210;p27"/>
          <p:cNvSpPr txBox="1">
            <a:spLocks noGrp="1"/>
          </p:cNvSpPr>
          <p:nvPr>
            <p:ph type="title"/>
          </p:nvPr>
        </p:nvSpPr>
        <p:spPr>
          <a:xfrm>
            <a:off x="914400" y="274637"/>
            <a:ext cx="7772400" cy="11430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2pPr>
            <a:lvl3pPr marR="0" lvl="2"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3pPr>
            <a:lvl4pPr marR="0" lvl="3"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4pPr>
            <a:lvl5pPr marR="0" lvl="4"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211" name="Google Shape;211;p27"/>
          <p:cNvSpPr txBox="1">
            <a:spLocks noGrp="1"/>
          </p:cNvSpPr>
          <p:nvPr>
            <p:ph type="body" idx="1"/>
          </p:nvPr>
        </p:nvSpPr>
        <p:spPr>
          <a:xfrm>
            <a:off x="914400" y="1447800"/>
            <a:ext cx="7772400" cy="45720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212" name="Google Shape;212;p27"/>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Courier New"/>
                <a:ea typeface="Courier New"/>
                <a:cs typeface="Courier New"/>
                <a:sym typeface="Courier New"/>
              </a:defRPr>
            </a:lvl1pPr>
            <a:lvl2pPr marR="0" lvl="1"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13" name="Google Shape;213;p27"/>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SzPts val="1400"/>
              <a:buNone/>
              <a:defRPr sz="1800" b="0" i="0" u="none">
                <a:solidFill>
                  <a:schemeClr val="dk1"/>
                </a:solidFill>
                <a:latin typeface="Courier New"/>
                <a:ea typeface="Courier New"/>
                <a:cs typeface="Courier New"/>
                <a:sym typeface="Courier New"/>
              </a:defRPr>
            </a:lvl1pPr>
            <a:lvl2pPr marR="0" lvl="1"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ctr"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14" name="Google Shape;214;p27"/>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8"/>
        <p:cNvGrpSpPr/>
        <p:nvPr/>
      </p:nvGrpSpPr>
      <p:grpSpPr>
        <a:xfrm>
          <a:off x="0" y="0"/>
          <a:ext cx="0" cy="0"/>
          <a:chOff x="0" y="0"/>
          <a:chExt cx="0" cy="0"/>
        </a:xfrm>
      </p:grpSpPr>
      <p:sp>
        <p:nvSpPr>
          <p:cNvPr id="259" name="Google Shape;259;p35"/>
          <p:cNvSpPr txBox="1"/>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ourier New"/>
              <a:ea typeface="Courier New"/>
              <a:cs typeface="Courier New"/>
              <a:sym typeface="Courier New"/>
            </a:endParaRPr>
          </a:p>
        </p:txBody>
      </p:sp>
      <p:sp>
        <p:nvSpPr>
          <p:cNvPr id="260" name="Google Shape;260;p35"/>
          <p:cNvSpPr/>
          <p:nvPr/>
        </p:nvSpPr>
        <p:spPr>
          <a:xfrm>
            <a:off x="63500" y="69850"/>
            <a:ext cx="9013800" cy="6693000"/>
          </a:xfrm>
          <a:prstGeom prst="roundRect">
            <a:avLst>
              <a:gd name="adj" fmla="val 1065"/>
            </a:avLst>
          </a:prstGeom>
          <a:solidFill>
            <a:schemeClr val="lt1"/>
          </a:solid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ourier New"/>
              <a:ea typeface="Courier New"/>
              <a:cs typeface="Courier New"/>
              <a:sym typeface="Courier New"/>
            </a:endParaRPr>
          </a:p>
        </p:txBody>
      </p:sp>
      <p:sp>
        <p:nvSpPr>
          <p:cNvPr id="261" name="Google Shape;261;p35"/>
          <p:cNvSpPr txBox="1">
            <a:spLocks noGrp="1"/>
          </p:cNvSpPr>
          <p:nvPr>
            <p:ph type="title"/>
          </p:nvPr>
        </p:nvSpPr>
        <p:spPr>
          <a:xfrm>
            <a:off x="914400" y="274637"/>
            <a:ext cx="7772400" cy="11430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2pPr>
            <a:lvl3pPr marR="0" lvl="2"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3pPr>
            <a:lvl4pPr marR="0" lvl="3"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4pPr>
            <a:lvl5pPr marR="0" lvl="4"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5pPr>
            <a:lvl6pPr marR="0" lvl="5"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6pPr>
            <a:lvl7pPr marR="0" lvl="6"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7pPr>
            <a:lvl8pPr marR="0" lvl="7"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8pPr>
            <a:lvl9pPr marR="0" lvl="8" algn="l" rtl="0">
              <a:spcBef>
                <a:spcPts val="0"/>
              </a:spcBef>
              <a:spcAft>
                <a:spcPts val="0"/>
              </a:spcAft>
              <a:buSzPts val="1400"/>
              <a:buNone/>
              <a:defRPr sz="4000" b="0" i="0" u="none" strike="noStrike" cap="none">
                <a:solidFill>
                  <a:schemeClr val="dk2"/>
                </a:solidFill>
                <a:latin typeface="Source Sans Pro"/>
                <a:ea typeface="Source Sans Pro"/>
                <a:cs typeface="Source Sans Pro"/>
                <a:sym typeface="Source Sans Pro"/>
              </a:defRPr>
            </a:lvl9pPr>
          </a:lstStyle>
          <a:p>
            <a:endParaRPr/>
          </a:p>
        </p:txBody>
      </p:sp>
      <p:sp>
        <p:nvSpPr>
          <p:cNvPr id="262" name="Google Shape;262;p35"/>
          <p:cNvSpPr txBox="1">
            <a:spLocks noGrp="1"/>
          </p:cNvSpPr>
          <p:nvPr>
            <p:ph type="body" idx="1"/>
          </p:nvPr>
        </p:nvSpPr>
        <p:spPr>
          <a:xfrm>
            <a:off x="914400" y="1447800"/>
            <a:ext cx="7772400" cy="4572000"/>
          </a:xfrm>
          <a:prstGeom prst="rect">
            <a:avLst/>
          </a:prstGeom>
          <a:noFill/>
          <a:ln>
            <a:noFill/>
          </a:ln>
        </p:spPr>
        <p:txBody>
          <a:bodyPr spcFirstLastPara="1" wrap="square" lIns="91425" tIns="91425" rIns="91425" bIns="91425" anchor="t" anchorCtr="0">
            <a:noAutofit/>
          </a:bodyPr>
          <a:lstStyle>
            <a:lvl1pPr marL="457200" marR="0" lvl="0" indent="-368935" algn="l" rtl="0">
              <a:spcBef>
                <a:spcPts val="575"/>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263" name="Google Shape;263;p35"/>
          <p:cNvSpPr txBox="1">
            <a:spLocks noGrp="1"/>
          </p:cNvSpPr>
          <p:nvPr>
            <p:ph type="dt" idx="10"/>
          </p:nvPr>
        </p:nvSpPr>
        <p:spPr>
          <a:xfrm>
            <a:off x="6172200" y="6191250"/>
            <a:ext cx="2476500" cy="476100"/>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SzPts val="1400"/>
              <a:buNone/>
              <a:defRPr sz="1400" b="0" i="0" u="none">
                <a:solidFill>
                  <a:schemeClr val="dk2"/>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64" name="Google Shape;264;p35"/>
          <p:cNvSpPr txBox="1">
            <a:spLocks noGrp="1"/>
          </p:cNvSpPr>
          <p:nvPr>
            <p:ph type="ftr" idx="11"/>
          </p:nvPr>
        </p:nvSpPr>
        <p:spPr>
          <a:xfrm>
            <a:off x="914400" y="6172200"/>
            <a:ext cx="3962400" cy="457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ourier New"/>
                <a:ea typeface="Courier New"/>
                <a:cs typeface="Courier New"/>
                <a:sym typeface="Courier New"/>
              </a:defRPr>
            </a:lvl1pPr>
            <a:lvl2pPr marR="0" lvl="1"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2pPr>
            <a:lvl3pPr marR="0" lvl="2"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3pPr>
            <a:lvl4pPr marR="0" lvl="3"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4pPr>
            <a:lvl5pPr marR="0" lvl="4"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SzPts val="1400"/>
              <a:buNone/>
              <a:defRPr sz="1800" b="0" i="0" u="none" strike="noStrike" cap="none">
                <a:solidFill>
                  <a:schemeClr val="dk1"/>
                </a:solidFill>
                <a:latin typeface="Courier New"/>
                <a:ea typeface="Courier New"/>
                <a:cs typeface="Courier New"/>
                <a:sym typeface="Courier New"/>
              </a:defRPr>
            </a:lvl9pPr>
          </a:lstStyle>
          <a:p>
            <a:endParaRPr/>
          </a:p>
        </p:txBody>
      </p:sp>
      <p:sp>
        <p:nvSpPr>
          <p:cNvPr id="265" name="Google Shape;265;p35"/>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1pPr>
            <a:lvl2pPr marL="0" marR="0" lvl="1"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2pPr>
            <a:lvl3pPr marL="0" marR="0" lvl="2"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3pPr>
            <a:lvl4pPr marL="0" marR="0" lvl="3"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4pPr>
            <a:lvl5pPr marL="0" marR="0" lvl="4"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5pPr>
            <a:lvl6pPr marL="0" marR="0" lvl="5"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6pPr>
            <a:lvl7pPr marL="0" marR="0" lvl="6"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7pPr>
            <a:lvl8pPr marL="0" marR="0" lvl="7"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8pPr>
            <a:lvl9pPr marL="0" marR="0" lvl="8" indent="0" algn="ctr" rtl="0">
              <a:lnSpc>
                <a:spcPct val="100000"/>
              </a:lnSpc>
              <a:spcBef>
                <a:spcPts val="0"/>
              </a:spcBef>
              <a:spcAft>
                <a:spcPts val="0"/>
              </a:spcAft>
              <a:buClr>
                <a:srgbClr val="FFFFFF"/>
              </a:buClr>
              <a:buSzPts val="1400"/>
              <a:buFont typeface="Source Sans Pro"/>
              <a:buNone/>
              <a:defRPr sz="1400" b="0" i="0" u="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8.xml"/><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Google Shape;313;p43"/>
          <p:cNvPicPr preferRelativeResize="0"/>
          <p:nvPr/>
        </p:nvPicPr>
        <p:blipFill>
          <a:blip r:embed="rId3">
            <a:alphaModFix/>
          </a:blip>
          <a:stretch>
            <a:fillRect/>
          </a:stretch>
        </p:blipFill>
        <p:spPr>
          <a:xfrm>
            <a:off x="152400" y="948238"/>
            <a:ext cx="8839194" cy="49615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2"/>
          <p:cNvSpPr txBox="1">
            <a:spLocks noGrp="1"/>
          </p:cNvSpPr>
          <p:nvPr>
            <p:ph type="title"/>
          </p:nvPr>
        </p:nvSpPr>
        <p:spPr>
          <a:xfrm>
            <a:off x="914400" y="209550"/>
            <a:ext cx="7772400" cy="8255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Calibri"/>
              <a:buNone/>
            </a:pPr>
            <a:r>
              <a:rPr lang="en-US" sz="3000" i="0" u="none" strike="noStrike" cap="none">
                <a:solidFill>
                  <a:schemeClr val="dk2"/>
                </a:solidFill>
                <a:latin typeface="Verdana"/>
                <a:ea typeface="Verdana"/>
                <a:cs typeface="Verdana"/>
                <a:sym typeface="Verdana"/>
              </a:rPr>
              <a:t>The class </a:t>
            </a:r>
            <a:r>
              <a:rPr lang="en-US" sz="3000" i="0" u="none" strike="noStrike" cap="none">
                <a:solidFill>
                  <a:schemeClr val="dk2"/>
                </a:solidFill>
                <a:latin typeface="Source Code Pro"/>
                <a:ea typeface="Source Code Pro"/>
                <a:cs typeface="Source Code Pro"/>
                <a:sym typeface="Source Code Pro"/>
              </a:rPr>
              <a:t>Date</a:t>
            </a:r>
            <a:endParaRPr sz="3000">
              <a:latin typeface="Source Code Pro"/>
              <a:ea typeface="Source Code Pro"/>
              <a:cs typeface="Source Code Pro"/>
              <a:sym typeface="Source Code Pro"/>
            </a:endParaRPr>
          </a:p>
        </p:txBody>
      </p:sp>
      <p:sp>
        <p:nvSpPr>
          <p:cNvPr id="395" name="Google Shape;395;p52"/>
          <p:cNvSpPr txBox="1">
            <a:spLocks noGrp="1"/>
          </p:cNvSpPr>
          <p:nvPr>
            <p:ph type="body" idx="1"/>
          </p:nvPr>
        </p:nvSpPr>
        <p:spPr>
          <a:xfrm>
            <a:off x="300550" y="1307225"/>
            <a:ext cx="8579400" cy="5324400"/>
          </a:xfrm>
          <a:prstGeom prst="rect">
            <a:avLst/>
          </a:prstGeom>
          <a:noFill/>
          <a:ln>
            <a:noFill/>
          </a:ln>
        </p:spPr>
        <p:txBody>
          <a:bodyPr spcFirstLastPara="1" wrap="square" lIns="91425" tIns="45700" rIns="91425" bIns="45700" anchor="t" anchorCtr="0">
            <a:noAutofit/>
          </a:bodyPr>
          <a:lstStyle/>
          <a:p>
            <a:pPr marL="273050" marR="0" lvl="0" indent="-270510" algn="l" rtl="0">
              <a:lnSpc>
                <a:spcPct val="115000"/>
              </a:lnSpc>
              <a:spcBef>
                <a:spcPts val="0"/>
              </a:spcBef>
              <a:spcAft>
                <a:spcPts val="0"/>
              </a:spcAft>
              <a:buClr>
                <a:schemeClr val="accent1"/>
              </a:buClr>
              <a:buSzPts val="2000"/>
              <a:buFont typeface="Noto Sans Symbols"/>
              <a:buChar char="●"/>
            </a:pPr>
            <a:r>
              <a:rPr lang="en-US" sz="2000" i="0" u="none">
                <a:solidFill>
                  <a:schemeClr val="dk1"/>
                </a:solidFill>
                <a:latin typeface="Verdana"/>
                <a:ea typeface="Verdana"/>
                <a:cs typeface="Verdana"/>
                <a:sym typeface="Verdana"/>
              </a:rPr>
              <a:t>The class </a:t>
            </a:r>
            <a:r>
              <a:rPr lang="en-US" sz="2000" i="0" u="none">
                <a:solidFill>
                  <a:schemeClr val="dk1"/>
                </a:solidFill>
                <a:latin typeface="Source Code Pro"/>
                <a:ea typeface="Source Code Pro"/>
                <a:cs typeface="Source Code Pro"/>
                <a:sym typeface="Source Code Pro"/>
              </a:rPr>
              <a:t>Date</a:t>
            </a:r>
            <a:r>
              <a:rPr lang="en-US" sz="2000" i="0" u="none">
                <a:solidFill>
                  <a:schemeClr val="dk1"/>
                </a:solidFill>
                <a:latin typeface="Verdana"/>
                <a:ea typeface="Verdana"/>
                <a:cs typeface="Verdana"/>
                <a:sym typeface="Verdana"/>
              </a:rPr>
              <a:t> is accessible to client programmers</a:t>
            </a:r>
            <a:endParaRPr sz="2000">
              <a:latin typeface="Verdana"/>
              <a:ea typeface="Verdana"/>
              <a:cs typeface="Verdana"/>
              <a:sym typeface="Verdana"/>
            </a:endParaRPr>
          </a:p>
          <a:p>
            <a:pPr marL="547687" marR="0" lvl="1" indent="-228599" algn="l" rtl="0">
              <a:lnSpc>
                <a:spcPct val="115000"/>
              </a:lnSpc>
              <a:spcBef>
                <a:spcPts val="300"/>
              </a:spcBef>
              <a:spcAft>
                <a:spcPts val="0"/>
              </a:spcAft>
              <a:buClr>
                <a:schemeClr val="accent2"/>
              </a:buClr>
              <a:buSzPts val="2040"/>
              <a:buFont typeface="Noto Sans Symbols"/>
              <a:buNone/>
            </a:pPr>
            <a:r>
              <a:rPr lang="en-US" sz="2000" i="0" u="none" strike="noStrike" cap="none">
                <a:solidFill>
                  <a:schemeClr val="dk1"/>
                </a:solidFill>
                <a:latin typeface="Source Code Pro"/>
                <a:ea typeface="Source Code Pro"/>
                <a:cs typeface="Source Code Pro"/>
                <a:sym typeface="Source Code Pro"/>
              </a:rPr>
              <a:t>#include "date.h" </a:t>
            </a:r>
            <a:endParaRPr sz="2000">
              <a:latin typeface="Source Code Pro"/>
              <a:ea typeface="Source Code Pro"/>
              <a:cs typeface="Source Code Pro"/>
              <a:sym typeface="Source Code Pro"/>
            </a:endParaRPr>
          </a:p>
          <a:p>
            <a:pPr marL="822325" marR="0" lvl="2" indent="-236855" algn="l" rtl="0">
              <a:lnSpc>
                <a:spcPct val="115000"/>
              </a:lnSpc>
              <a:spcBef>
                <a:spcPts val="300"/>
              </a:spcBef>
              <a:spcAft>
                <a:spcPts val="0"/>
              </a:spcAft>
              <a:buClr>
                <a:srgbClr val="B2C1DB"/>
              </a:buClr>
              <a:buSzPts val="2000"/>
              <a:buFont typeface="Verdana"/>
              <a:buChar char="●"/>
            </a:pPr>
            <a:r>
              <a:rPr lang="en-US">
                <a:latin typeface="Verdana"/>
                <a:ea typeface="Verdana"/>
                <a:cs typeface="Verdana"/>
                <a:sym typeface="Verdana"/>
              </a:rPr>
              <a:t>T</a:t>
            </a:r>
            <a:r>
              <a:rPr lang="en-US" i="0" u="none" strike="noStrike" cap="none">
                <a:solidFill>
                  <a:schemeClr val="dk1"/>
                </a:solidFill>
                <a:latin typeface="Verdana"/>
                <a:ea typeface="Verdana"/>
                <a:cs typeface="Verdana"/>
                <a:sym typeface="Verdana"/>
              </a:rPr>
              <a:t>o get access to the class</a:t>
            </a:r>
            <a:endParaRPr>
              <a:latin typeface="Verdana"/>
              <a:ea typeface="Verdana"/>
              <a:cs typeface="Verdana"/>
              <a:sym typeface="Verdana"/>
            </a:endParaRPr>
          </a:p>
          <a:p>
            <a:pPr marL="822325" marR="0" lvl="2" indent="-236855" algn="l" rtl="0">
              <a:lnSpc>
                <a:spcPct val="115000"/>
              </a:lnSpc>
              <a:spcBef>
                <a:spcPts val="300"/>
              </a:spcBef>
              <a:spcAft>
                <a:spcPts val="0"/>
              </a:spcAft>
              <a:buClr>
                <a:srgbClr val="B2C1DB"/>
              </a:buClr>
              <a:buSzPts val="2000"/>
              <a:buFont typeface="Verdana"/>
              <a:buChar char="●"/>
            </a:pPr>
            <a:r>
              <a:rPr lang="en-US" i="0" u="none" strike="noStrike" cap="none">
                <a:solidFill>
                  <a:schemeClr val="dk1"/>
                </a:solidFill>
                <a:latin typeface="Verdana"/>
                <a:ea typeface="Verdana"/>
                <a:cs typeface="Verdana"/>
                <a:sym typeface="Verdana"/>
              </a:rPr>
              <a:t>The compiler needs this information</a:t>
            </a:r>
            <a:endParaRPr>
              <a:latin typeface="Verdana"/>
              <a:ea typeface="Verdana"/>
              <a:cs typeface="Verdana"/>
              <a:sym typeface="Verdana"/>
            </a:endParaRPr>
          </a:p>
          <a:p>
            <a:pPr marL="822325" marR="0" lvl="2" indent="-236855" algn="l" rtl="0">
              <a:lnSpc>
                <a:spcPct val="115000"/>
              </a:lnSpc>
              <a:spcBef>
                <a:spcPts val="300"/>
              </a:spcBef>
              <a:spcAft>
                <a:spcPts val="0"/>
              </a:spcAft>
              <a:buClr>
                <a:srgbClr val="B2C1DB"/>
              </a:buClr>
              <a:buSzPts val="2000"/>
              <a:buFont typeface="Verdana"/>
              <a:buChar char="●"/>
            </a:pPr>
            <a:r>
              <a:rPr lang="en-US" i="0" u="none" strike="noStrike" cap="none">
                <a:solidFill>
                  <a:schemeClr val="dk1"/>
                </a:solidFill>
                <a:latin typeface="Verdana"/>
                <a:ea typeface="Verdana"/>
                <a:cs typeface="Verdana"/>
                <a:sym typeface="Verdana"/>
              </a:rPr>
              <a:t>It may also contain documentation for the programmer</a:t>
            </a:r>
            <a:endParaRPr>
              <a:latin typeface="Verdana"/>
              <a:ea typeface="Verdana"/>
              <a:cs typeface="Verdana"/>
              <a:sym typeface="Verdana"/>
            </a:endParaRPr>
          </a:p>
          <a:p>
            <a:pPr marL="547687" marR="0" lvl="1" indent="-226059" algn="l" rtl="0">
              <a:lnSpc>
                <a:spcPct val="115000"/>
              </a:lnSpc>
              <a:spcBef>
                <a:spcPts val="300"/>
              </a:spcBef>
              <a:spcAft>
                <a:spcPts val="0"/>
              </a:spcAft>
              <a:buClr>
                <a:schemeClr val="accent2"/>
              </a:buClr>
              <a:buSzPts val="2000"/>
              <a:buFont typeface="Verdana"/>
              <a:buChar char="●"/>
            </a:pPr>
            <a:r>
              <a:rPr lang="en-US" sz="2000" i="1" u="sng" strike="noStrike" cap="none">
                <a:solidFill>
                  <a:schemeClr val="dk1"/>
                </a:solidFill>
                <a:latin typeface="Verdana"/>
                <a:ea typeface="Verdana"/>
                <a:cs typeface="Verdana"/>
                <a:sym typeface="Verdana"/>
              </a:rPr>
              <a:t>Link</a:t>
            </a:r>
            <a:r>
              <a:rPr lang="en-US" sz="2000" i="0" u="none" strike="noStrike" cap="none">
                <a:solidFill>
                  <a:schemeClr val="dk1"/>
                </a:solidFill>
                <a:latin typeface="Verdana"/>
                <a:ea typeface="Verdana"/>
                <a:cs typeface="Verdana"/>
                <a:sym typeface="Verdana"/>
              </a:rPr>
              <a:t> the implementation in</a:t>
            </a:r>
            <a:r>
              <a:rPr lang="en-US" sz="2000" i="0" u="none" strike="noStrike" cap="none">
                <a:solidFill>
                  <a:schemeClr val="dk1"/>
                </a:solidFill>
                <a:latin typeface="Source Code Pro"/>
                <a:ea typeface="Source Code Pro"/>
                <a:cs typeface="Source Code Pro"/>
                <a:sym typeface="Source Code Pro"/>
              </a:rPr>
              <a:t> </a:t>
            </a:r>
            <a:r>
              <a:rPr lang="en-US" sz="2000" i="1" u="none" strike="noStrike" cap="none">
                <a:solidFill>
                  <a:srgbClr val="059B05"/>
                </a:solidFill>
                <a:latin typeface="Source Code Pro"/>
                <a:ea typeface="Source Code Pro"/>
                <a:cs typeface="Source Code Pro"/>
                <a:sym typeface="Source Code Pro"/>
              </a:rPr>
              <a:t>date.cpp</a:t>
            </a:r>
            <a:endParaRPr sz="2000">
              <a:latin typeface="Source Code Pro"/>
              <a:ea typeface="Source Code Pro"/>
              <a:cs typeface="Source Code Pro"/>
              <a:sym typeface="Source Code Pro"/>
            </a:endParaRPr>
          </a:p>
          <a:p>
            <a:pPr marL="822325" marR="0" lvl="2" indent="-236855" algn="l" rtl="0">
              <a:lnSpc>
                <a:spcPct val="115000"/>
              </a:lnSpc>
              <a:spcBef>
                <a:spcPts val="300"/>
              </a:spcBef>
              <a:spcAft>
                <a:spcPts val="0"/>
              </a:spcAft>
              <a:buClr>
                <a:srgbClr val="B2C1DB"/>
              </a:buClr>
              <a:buSzPts val="2000"/>
              <a:buFont typeface="Verdana"/>
              <a:buChar char="●"/>
            </a:pPr>
            <a:r>
              <a:rPr lang="en-US" i="0" u="none" strike="noStrike" cap="none">
                <a:solidFill>
                  <a:schemeClr val="dk1"/>
                </a:solidFill>
                <a:latin typeface="Verdana"/>
                <a:ea typeface="Verdana"/>
                <a:cs typeface="Verdana"/>
                <a:sym typeface="Verdana"/>
              </a:rPr>
              <a:t>Add this </a:t>
            </a:r>
            <a:r>
              <a:rPr lang="en-US" i="0" u="none" strike="noStrike" cap="none">
                <a:solidFill>
                  <a:schemeClr val="dk1"/>
                </a:solidFill>
                <a:latin typeface="Source Code Pro"/>
                <a:ea typeface="Source Code Pro"/>
                <a:cs typeface="Source Code Pro"/>
                <a:sym typeface="Source Code Pro"/>
              </a:rPr>
              <a:t>cpp</a:t>
            </a:r>
            <a:r>
              <a:rPr lang="en-US" i="0" u="none" strike="noStrike" cap="none">
                <a:solidFill>
                  <a:schemeClr val="dk1"/>
                </a:solidFill>
                <a:latin typeface="Verdana"/>
                <a:ea typeface="Verdana"/>
                <a:cs typeface="Verdana"/>
                <a:sym typeface="Verdana"/>
              </a:rPr>
              <a:t> to your project</a:t>
            </a:r>
            <a:endParaRPr>
              <a:latin typeface="Verdana"/>
              <a:ea typeface="Verdana"/>
              <a:cs typeface="Verdana"/>
              <a:sym typeface="Verdana"/>
            </a:endParaRPr>
          </a:p>
          <a:p>
            <a:pPr marL="273050" marR="0" lvl="0" indent="-259715" algn="l" rtl="0">
              <a:lnSpc>
                <a:spcPct val="115000"/>
              </a:lnSpc>
              <a:spcBef>
                <a:spcPts val="500"/>
              </a:spcBef>
              <a:spcAft>
                <a:spcPts val="0"/>
              </a:spcAft>
              <a:buClr>
                <a:schemeClr val="accent1"/>
              </a:buClr>
              <a:buSzPts val="2000"/>
              <a:buFont typeface="Noto Sans Symbols"/>
              <a:buChar char="●"/>
            </a:pPr>
            <a:r>
              <a:rPr lang="en-US" sz="2000" i="0" u="none">
                <a:solidFill>
                  <a:schemeClr val="dk1"/>
                </a:solidFill>
                <a:latin typeface="Verdana"/>
                <a:ea typeface="Verdana"/>
                <a:cs typeface="Verdana"/>
                <a:sym typeface="Verdana"/>
              </a:rPr>
              <a:t>The class </a:t>
            </a:r>
            <a:r>
              <a:rPr lang="en-US" sz="2000" i="0" u="none">
                <a:solidFill>
                  <a:schemeClr val="dk1"/>
                </a:solidFill>
                <a:latin typeface="Source Code Pro"/>
                <a:ea typeface="Source Code Pro"/>
                <a:cs typeface="Source Code Pro"/>
                <a:sym typeface="Source Code Pro"/>
              </a:rPr>
              <a:t>Date</a:t>
            </a:r>
            <a:r>
              <a:rPr lang="en-US" sz="2000" i="0" u="none">
                <a:solidFill>
                  <a:schemeClr val="dk1"/>
                </a:solidFill>
                <a:latin typeface="Verdana"/>
                <a:ea typeface="Verdana"/>
                <a:cs typeface="Verdana"/>
                <a:sym typeface="Verdana"/>
              </a:rPr>
              <a:t> models a calendar date:</a:t>
            </a:r>
            <a:endParaRPr sz="2000">
              <a:latin typeface="Verdana"/>
              <a:ea typeface="Verdana"/>
              <a:cs typeface="Verdana"/>
              <a:sym typeface="Verdana"/>
            </a:endParaRPr>
          </a:p>
          <a:p>
            <a:pPr marL="547687" marR="0" lvl="1" indent="-236854" algn="l" rtl="0">
              <a:lnSpc>
                <a:spcPct val="115000"/>
              </a:lnSpc>
              <a:spcBef>
                <a:spcPts val="300"/>
              </a:spcBef>
              <a:spcAft>
                <a:spcPts val="0"/>
              </a:spcAft>
              <a:buClr>
                <a:schemeClr val="accent2"/>
              </a:buClr>
              <a:buSzPts val="2000"/>
              <a:buFont typeface="Noto Sans Symbols"/>
              <a:buChar char="●"/>
            </a:pPr>
            <a:r>
              <a:rPr lang="en-US" sz="2000" i="0" u="none" strike="noStrike" cap="none">
                <a:solidFill>
                  <a:schemeClr val="dk1"/>
                </a:solidFill>
                <a:latin typeface="Source Code Pro"/>
                <a:ea typeface="Source Code Pro"/>
                <a:cs typeface="Source Code Pro"/>
                <a:sym typeface="Source Code Pro"/>
              </a:rPr>
              <a:t>Month</a:t>
            </a:r>
            <a:r>
              <a:rPr lang="en-US" sz="2000" i="0" u="none" strike="noStrike" cap="none">
                <a:solidFill>
                  <a:schemeClr val="dk1"/>
                </a:solidFill>
                <a:latin typeface="Verdana"/>
                <a:ea typeface="Verdana"/>
                <a:cs typeface="Verdana"/>
                <a:sym typeface="Verdana"/>
              </a:rPr>
              <a:t>, </a:t>
            </a:r>
            <a:r>
              <a:rPr lang="en-US" sz="2000" i="0" u="none" strike="noStrike" cap="none">
                <a:solidFill>
                  <a:schemeClr val="dk1"/>
                </a:solidFill>
                <a:latin typeface="Source Code Pro"/>
                <a:ea typeface="Source Code Pro"/>
                <a:cs typeface="Source Code Pro"/>
                <a:sym typeface="Source Code Pro"/>
              </a:rPr>
              <a:t>day</a:t>
            </a:r>
            <a:r>
              <a:rPr lang="en-US" sz="2000" i="0" u="none" strike="noStrike" cap="none">
                <a:solidFill>
                  <a:schemeClr val="dk1"/>
                </a:solidFill>
                <a:latin typeface="Verdana"/>
                <a:ea typeface="Verdana"/>
                <a:cs typeface="Verdana"/>
                <a:sym typeface="Verdana"/>
              </a:rPr>
              <a:t>, and </a:t>
            </a:r>
            <a:r>
              <a:rPr lang="en-US" sz="2000" i="0" u="none" strike="noStrike" cap="none">
                <a:solidFill>
                  <a:schemeClr val="dk1"/>
                </a:solidFill>
                <a:latin typeface="Source Code Pro"/>
                <a:ea typeface="Source Code Pro"/>
                <a:cs typeface="Source Code Pro"/>
                <a:sym typeface="Source Code Pro"/>
              </a:rPr>
              <a:t>year</a:t>
            </a:r>
            <a:r>
              <a:rPr lang="en-US" sz="2000" i="0" u="none" strike="noStrike" cap="none">
                <a:solidFill>
                  <a:schemeClr val="dk1"/>
                </a:solidFill>
                <a:latin typeface="Verdana"/>
                <a:ea typeface="Verdana"/>
                <a:cs typeface="Verdana"/>
                <a:sym typeface="Verdana"/>
              </a:rPr>
              <a:t> make up the </a:t>
            </a:r>
            <a:r>
              <a:rPr lang="en-US" sz="2000" i="1" u="none" strike="noStrike" cap="none">
                <a:solidFill>
                  <a:srgbClr val="FC0128"/>
                </a:solidFill>
                <a:latin typeface="Verdana"/>
                <a:ea typeface="Verdana"/>
                <a:cs typeface="Verdana"/>
                <a:sym typeface="Verdana"/>
              </a:rPr>
              <a:t>state</a:t>
            </a:r>
            <a:r>
              <a:rPr lang="en-US" sz="2000" i="0" u="none" strike="noStrike" cap="none">
                <a:solidFill>
                  <a:schemeClr val="dk1"/>
                </a:solidFill>
                <a:latin typeface="Verdana"/>
                <a:ea typeface="Verdana"/>
                <a:cs typeface="Verdana"/>
                <a:sym typeface="Verdana"/>
              </a:rPr>
              <a:t> of a</a:t>
            </a:r>
            <a:r>
              <a:rPr lang="en-US" sz="2000" i="0" u="none" strike="noStrike" cap="none">
                <a:solidFill>
                  <a:schemeClr val="dk1"/>
                </a:solidFill>
                <a:latin typeface="Source Code Pro"/>
                <a:ea typeface="Source Code Pro"/>
                <a:cs typeface="Source Code Pro"/>
                <a:sym typeface="Source Code Pro"/>
              </a:rPr>
              <a:t> Date object</a:t>
            </a:r>
            <a:endParaRPr sz="2000">
              <a:latin typeface="Source Code Pro"/>
              <a:ea typeface="Source Code Pro"/>
              <a:cs typeface="Source Code Pro"/>
              <a:sym typeface="Source Code Pro"/>
            </a:endParaRPr>
          </a:p>
          <a:p>
            <a:pPr marL="547687" marR="0" lvl="1" indent="-236854"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Dates can be printed, compared to each other, day-of-week determined, # days in month determined, many other </a:t>
            </a:r>
            <a:r>
              <a:rPr lang="en-US" sz="2000" i="1" u="none" strike="noStrike" cap="none">
                <a:solidFill>
                  <a:srgbClr val="FC0128"/>
                </a:solidFill>
                <a:latin typeface="Verdana"/>
                <a:ea typeface="Verdana"/>
                <a:cs typeface="Verdana"/>
                <a:sym typeface="Verdana"/>
              </a:rPr>
              <a:t>behaviors</a:t>
            </a:r>
            <a:endParaRPr sz="2000">
              <a:latin typeface="Verdana"/>
              <a:ea typeface="Verdana"/>
              <a:cs typeface="Verdana"/>
              <a:sym typeface="Verdana"/>
            </a:endParaRPr>
          </a:p>
          <a:p>
            <a:pPr marL="822325" marR="0" lvl="2" indent="-247650" algn="l" rtl="0">
              <a:lnSpc>
                <a:spcPct val="115000"/>
              </a:lnSpc>
              <a:spcBef>
                <a:spcPts val="300"/>
              </a:spcBef>
              <a:spcAft>
                <a:spcPts val="0"/>
              </a:spcAft>
              <a:buClr>
                <a:srgbClr val="B2C1DB"/>
              </a:buClr>
              <a:buSzPts val="2000"/>
              <a:buFont typeface="Verdana"/>
              <a:buChar char="●"/>
            </a:pPr>
            <a:r>
              <a:rPr lang="en-US" i="0" u="none" strike="noStrike" cap="none">
                <a:solidFill>
                  <a:schemeClr val="dk1"/>
                </a:solidFill>
                <a:latin typeface="Verdana"/>
                <a:ea typeface="Verdana"/>
                <a:cs typeface="Verdana"/>
                <a:sym typeface="Verdana"/>
              </a:rPr>
              <a:t>Behaviors are called </a:t>
            </a:r>
            <a:r>
              <a:rPr lang="en-US" i="1" u="none" strike="noStrike" cap="none">
                <a:solidFill>
                  <a:srgbClr val="FC0128"/>
                </a:solidFill>
                <a:latin typeface="Verdana"/>
                <a:ea typeface="Verdana"/>
                <a:cs typeface="Verdana"/>
                <a:sym typeface="Verdana"/>
              </a:rPr>
              <a:t>methods</a:t>
            </a:r>
            <a:r>
              <a:rPr lang="en-US" i="0" u="none" strike="noStrike" cap="none">
                <a:solidFill>
                  <a:schemeClr val="dk1"/>
                </a:solidFill>
                <a:latin typeface="Verdana"/>
                <a:ea typeface="Verdana"/>
                <a:cs typeface="Verdana"/>
                <a:sym typeface="Verdana"/>
              </a:rPr>
              <a:t> or </a:t>
            </a:r>
            <a:r>
              <a:rPr lang="en-US" i="1" u="none" strike="noStrike" cap="none">
                <a:solidFill>
                  <a:srgbClr val="FC0128"/>
                </a:solidFill>
                <a:latin typeface="Verdana"/>
                <a:ea typeface="Verdana"/>
                <a:cs typeface="Verdana"/>
                <a:sym typeface="Verdana"/>
              </a:rPr>
              <a:t>member functions</a:t>
            </a:r>
            <a:endParaRPr>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5">
                                            <p:txEl>
                                              <p:pRg st="0" end="0"/>
                                            </p:txEl>
                                          </p:spTgt>
                                        </p:tgtEl>
                                        <p:attrNameLst>
                                          <p:attrName>style.visibility</p:attrName>
                                        </p:attrNameLst>
                                      </p:cBhvr>
                                      <p:to>
                                        <p:strVal val="visible"/>
                                      </p:to>
                                    </p:set>
                                    <p:animEffect transition="in" filter="fade">
                                      <p:cBhvr>
                                        <p:cTn id="7" dur="1000"/>
                                        <p:tgtEl>
                                          <p:spTgt spid="3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5">
                                            <p:txEl>
                                              <p:pRg st="1" end="1"/>
                                            </p:txEl>
                                          </p:spTgt>
                                        </p:tgtEl>
                                        <p:attrNameLst>
                                          <p:attrName>style.visibility</p:attrName>
                                        </p:attrNameLst>
                                      </p:cBhvr>
                                      <p:to>
                                        <p:strVal val="visible"/>
                                      </p:to>
                                    </p:set>
                                    <p:animEffect transition="in" filter="fade">
                                      <p:cBhvr>
                                        <p:cTn id="12" dur="1000"/>
                                        <p:tgtEl>
                                          <p:spTgt spid="3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5">
                                            <p:txEl>
                                              <p:pRg st="2" end="2"/>
                                            </p:txEl>
                                          </p:spTgt>
                                        </p:tgtEl>
                                        <p:attrNameLst>
                                          <p:attrName>style.visibility</p:attrName>
                                        </p:attrNameLst>
                                      </p:cBhvr>
                                      <p:to>
                                        <p:strVal val="visible"/>
                                      </p:to>
                                    </p:set>
                                    <p:animEffect transition="in" filter="fade">
                                      <p:cBhvr>
                                        <p:cTn id="17" dur="1000"/>
                                        <p:tgtEl>
                                          <p:spTgt spid="3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95">
                                            <p:txEl>
                                              <p:pRg st="3" end="3"/>
                                            </p:txEl>
                                          </p:spTgt>
                                        </p:tgtEl>
                                        <p:attrNameLst>
                                          <p:attrName>style.visibility</p:attrName>
                                        </p:attrNameLst>
                                      </p:cBhvr>
                                      <p:to>
                                        <p:strVal val="visible"/>
                                      </p:to>
                                    </p:set>
                                    <p:animEffect transition="in" filter="fade">
                                      <p:cBhvr>
                                        <p:cTn id="22" dur="1000"/>
                                        <p:tgtEl>
                                          <p:spTgt spid="3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5">
                                            <p:txEl>
                                              <p:pRg st="4" end="4"/>
                                            </p:txEl>
                                          </p:spTgt>
                                        </p:tgtEl>
                                        <p:attrNameLst>
                                          <p:attrName>style.visibility</p:attrName>
                                        </p:attrNameLst>
                                      </p:cBhvr>
                                      <p:to>
                                        <p:strVal val="visible"/>
                                      </p:to>
                                    </p:set>
                                    <p:animEffect transition="in" filter="fade">
                                      <p:cBhvr>
                                        <p:cTn id="27" dur="1000"/>
                                        <p:tgtEl>
                                          <p:spTgt spid="3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95">
                                            <p:txEl>
                                              <p:pRg st="5" end="5"/>
                                            </p:txEl>
                                          </p:spTgt>
                                        </p:tgtEl>
                                        <p:attrNameLst>
                                          <p:attrName>style.visibility</p:attrName>
                                        </p:attrNameLst>
                                      </p:cBhvr>
                                      <p:to>
                                        <p:strVal val="visible"/>
                                      </p:to>
                                    </p:set>
                                    <p:animEffect transition="in" filter="fade">
                                      <p:cBhvr>
                                        <p:cTn id="32" dur="1000"/>
                                        <p:tgtEl>
                                          <p:spTgt spid="3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95">
                                            <p:txEl>
                                              <p:pRg st="6" end="6"/>
                                            </p:txEl>
                                          </p:spTgt>
                                        </p:tgtEl>
                                        <p:attrNameLst>
                                          <p:attrName>style.visibility</p:attrName>
                                        </p:attrNameLst>
                                      </p:cBhvr>
                                      <p:to>
                                        <p:strVal val="visible"/>
                                      </p:to>
                                    </p:set>
                                    <p:animEffect transition="in" filter="fade">
                                      <p:cBhvr>
                                        <p:cTn id="37" dur="1000"/>
                                        <p:tgtEl>
                                          <p:spTgt spid="39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5">
                                            <p:txEl>
                                              <p:pRg st="7" end="7"/>
                                            </p:txEl>
                                          </p:spTgt>
                                        </p:tgtEl>
                                        <p:attrNameLst>
                                          <p:attrName>style.visibility</p:attrName>
                                        </p:attrNameLst>
                                      </p:cBhvr>
                                      <p:to>
                                        <p:strVal val="visible"/>
                                      </p:to>
                                    </p:set>
                                    <p:animEffect transition="in" filter="fade">
                                      <p:cBhvr>
                                        <p:cTn id="42" dur="1000"/>
                                        <p:tgtEl>
                                          <p:spTgt spid="39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95">
                                            <p:txEl>
                                              <p:pRg st="8" end="8"/>
                                            </p:txEl>
                                          </p:spTgt>
                                        </p:tgtEl>
                                        <p:attrNameLst>
                                          <p:attrName>style.visibility</p:attrName>
                                        </p:attrNameLst>
                                      </p:cBhvr>
                                      <p:to>
                                        <p:strVal val="visible"/>
                                      </p:to>
                                    </p:set>
                                    <p:animEffect transition="in" filter="fade">
                                      <p:cBhvr>
                                        <p:cTn id="47" dur="1000"/>
                                        <p:tgtEl>
                                          <p:spTgt spid="39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95">
                                            <p:txEl>
                                              <p:pRg st="9" end="9"/>
                                            </p:txEl>
                                          </p:spTgt>
                                        </p:tgtEl>
                                        <p:attrNameLst>
                                          <p:attrName>style.visibility</p:attrName>
                                        </p:attrNameLst>
                                      </p:cBhvr>
                                      <p:to>
                                        <p:strVal val="visible"/>
                                      </p:to>
                                    </p:set>
                                    <p:animEffect transition="in" filter="fade">
                                      <p:cBhvr>
                                        <p:cTn id="52" dur="1000"/>
                                        <p:tgtEl>
                                          <p:spTgt spid="39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95">
                                            <p:txEl>
                                              <p:pRg st="10" end="10"/>
                                            </p:txEl>
                                          </p:spTgt>
                                        </p:tgtEl>
                                        <p:attrNameLst>
                                          <p:attrName>style.visibility</p:attrName>
                                        </p:attrNameLst>
                                      </p:cBhvr>
                                      <p:to>
                                        <p:strVal val="visible"/>
                                      </p:to>
                                    </p:set>
                                    <p:animEffect transition="in" filter="fade">
                                      <p:cBhvr>
                                        <p:cTn id="57" dur="1000"/>
                                        <p:tgtEl>
                                          <p:spTgt spid="39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53"/>
          <p:cNvSpPr txBox="1">
            <a:spLocks noGrp="1"/>
          </p:cNvSpPr>
          <p:nvPr>
            <p:ph type="title"/>
          </p:nvPr>
        </p:nvSpPr>
        <p:spPr>
          <a:xfrm>
            <a:off x="250825" y="304800"/>
            <a:ext cx="8669400" cy="8748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3600"/>
              <a:buFont typeface="Calibri"/>
              <a:buNone/>
            </a:pPr>
            <a:r>
              <a:rPr lang="en-US" sz="3000" i="0" u="none" strike="noStrike" cap="none">
                <a:solidFill>
                  <a:schemeClr val="dk2"/>
                </a:solidFill>
                <a:latin typeface="Verdana"/>
                <a:ea typeface="Verdana"/>
                <a:cs typeface="Verdana"/>
                <a:sym typeface="Verdana"/>
              </a:rPr>
              <a:t>Constructing</a:t>
            </a:r>
            <a:r>
              <a:rPr lang="en-US" sz="3000" i="0" u="none" strike="noStrike" cap="none">
                <a:solidFill>
                  <a:schemeClr val="dk2"/>
                </a:solidFill>
                <a:latin typeface="Source Code Pro"/>
                <a:ea typeface="Source Code Pro"/>
                <a:cs typeface="Source Code Pro"/>
                <a:sym typeface="Source Code Pro"/>
              </a:rPr>
              <a:t> Date </a:t>
            </a:r>
            <a:r>
              <a:rPr lang="en-US" sz="3000" i="0" u="none" strike="noStrike" cap="none">
                <a:solidFill>
                  <a:schemeClr val="dk2"/>
                </a:solidFill>
                <a:latin typeface="Verdana"/>
                <a:ea typeface="Verdana"/>
                <a:cs typeface="Verdana"/>
                <a:sym typeface="Verdana"/>
              </a:rPr>
              <a:t>objects</a:t>
            </a:r>
            <a:r>
              <a:rPr lang="en-US" sz="3000" i="0" u="none" strike="noStrike" cap="none">
                <a:solidFill>
                  <a:schemeClr val="dk2"/>
                </a:solidFill>
                <a:latin typeface="Source Code Pro"/>
                <a:ea typeface="Source Code Pro"/>
                <a:cs typeface="Source Code Pro"/>
                <a:sym typeface="Source Code Pro"/>
              </a:rPr>
              <a:t> </a:t>
            </a:r>
            <a:r>
              <a:rPr lang="en-US" sz="3000" i="0" u="none" strike="noStrike" cap="none">
                <a:solidFill>
                  <a:schemeClr val="dk2"/>
                </a:solidFill>
                <a:latin typeface="Verdana"/>
                <a:ea typeface="Verdana"/>
                <a:cs typeface="Verdana"/>
                <a:sym typeface="Verdana"/>
              </a:rPr>
              <a:t>– </a:t>
            </a:r>
            <a:r>
              <a:rPr lang="en-US" sz="3000" i="0" u="none" strike="noStrike" cap="none">
                <a:solidFill>
                  <a:srgbClr val="059B05"/>
                </a:solidFill>
                <a:latin typeface="Source Code Pro"/>
                <a:ea typeface="Source Code Pro"/>
                <a:cs typeface="Source Code Pro"/>
                <a:sym typeface="Source Code Pro"/>
              </a:rPr>
              <a:t>usedate.cpp</a:t>
            </a:r>
            <a:endParaRPr sz="3000">
              <a:latin typeface="Source Code Pro"/>
              <a:ea typeface="Source Code Pro"/>
              <a:cs typeface="Source Code Pro"/>
              <a:sym typeface="Source Code Pro"/>
            </a:endParaRPr>
          </a:p>
        </p:txBody>
      </p:sp>
      <p:sp>
        <p:nvSpPr>
          <p:cNvPr id="401" name="Google Shape;401;p53"/>
          <p:cNvSpPr txBox="1">
            <a:spLocks noGrp="1"/>
          </p:cNvSpPr>
          <p:nvPr>
            <p:ph type="body" idx="1"/>
          </p:nvPr>
        </p:nvSpPr>
        <p:spPr>
          <a:xfrm>
            <a:off x="234375" y="1485900"/>
            <a:ext cx="8469900" cy="51399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15000"/>
              </a:lnSpc>
              <a:spcBef>
                <a:spcPts val="0"/>
              </a:spcBef>
              <a:spcAft>
                <a:spcPts val="0"/>
              </a:spcAft>
              <a:buClr>
                <a:schemeClr val="accent1"/>
              </a:buClr>
              <a:buSzPts val="1700"/>
              <a:buFont typeface="Noto Sans Symbols"/>
              <a:buNone/>
            </a:pPr>
            <a:r>
              <a:rPr lang="en-US" sz="1800" i="0" u="none">
                <a:solidFill>
                  <a:schemeClr val="dk1"/>
                </a:solidFill>
                <a:latin typeface="Source Code Pro"/>
                <a:ea typeface="Source Code Pro"/>
                <a:cs typeface="Source Code Pro"/>
                <a:sym typeface="Source Code Pro"/>
              </a:rPr>
              <a:t>   Date today;</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700"/>
              <a:buFont typeface="Noto Sans Symbols"/>
              <a:buNone/>
            </a:pPr>
            <a:r>
              <a:rPr lang="en-US" sz="1800" i="0" u="none">
                <a:solidFill>
                  <a:schemeClr val="dk1"/>
                </a:solidFill>
                <a:latin typeface="Source Code Pro"/>
                <a:ea typeface="Source Code Pro"/>
                <a:cs typeface="Source Code Pro"/>
                <a:sym typeface="Source Code Pro"/>
              </a:rPr>
              <a:t>   Date republic(10,29,1923);</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700"/>
              <a:buFont typeface="Noto Sans Symbols"/>
              <a:buNone/>
            </a:pPr>
            <a:r>
              <a:rPr lang="en-US" sz="1800" i="0" u="none">
                <a:solidFill>
                  <a:schemeClr val="dk1"/>
                </a:solidFill>
                <a:latin typeface="Source Code Pro"/>
                <a:ea typeface="Source Code Pro"/>
                <a:cs typeface="Source Code Pro"/>
                <a:sym typeface="Source Code Pro"/>
              </a:rPr>
              <a:t>   Date million(1000000);</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700"/>
              <a:buFont typeface="Noto Sans Symbols"/>
              <a:buNone/>
            </a:pPr>
            <a:r>
              <a:rPr lang="en-US" sz="1800" i="0" u="none">
                <a:solidFill>
                  <a:schemeClr val="dk1"/>
                </a:solidFill>
                <a:latin typeface="Source Code Pro"/>
                <a:ea typeface="Source Code Pro"/>
                <a:cs typeface="Source Code Pro"/>
                <a:sym typeface="Source Code Pro"/>
              </a:rPr>
              <a:t>   Date y2k(1,1,2000);</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700"/>
              <a:buFont typeface="Noto Sans Symbols"/>
              <a:buNone/>
            </a:pPr>
            <a:r>
              <a:rPr lang="en-US" sz="1800" i="0" u="none">
                <a:solidFill>
                  <a:schemeClr val="dk1"/>
                </a:solidFill>
                <a:latin typeface="Source Code Pro"/>
                <a:ea typeface="Source Code Pro"/>
                <a:cs typeface="Source Code Pro"/>
                <a:sym typeface="Source Code Pro"/>
              </a:rPr>
              <a:t>   cout &lt;&lt; "today: "  &lt;&lt; today &lt;&lt; endl;</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700"/>
              <a:buFont typeface="Noto Sans Symbols"/>
              <a:buNone/>
            </a:pPr>
            <a:r>
              <a:rPr lang="en-US" sz="1800" i="0" u="none">
                <a:solidFill>
                  <a:schemeClr val="dk1"/>
                </a:solidFill>
                <a:latin typeface="Source Code Pro"/>
                <a:ea typeface="Source Code Pro"/>
                <a:cs typeface="Source Code Pro"/>
                <a:sym typeface="Source Code Pro"/>
              </a:rPr>
              <a:t>   cout &lt;&lt; "Republic of Turkey has been founded on: "   </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700"/>
              <a:buFont typeface="Noto Sans Symbols"/>
              <a:buNone/>
            </a:pPr>
            <a:r>
              <a:rPr lang="en-US" sz="1800" i="0" u="none">
                <a:solidFill>
                  <a:schemeClr val="dk1"/>
                </a:solidFill>
                <a:latin typeface="Source Code Pro"/>
                <a:ea typeface="Source Code Pro"/>
                <a:cs typeface="Source Code Pro"/>
                <a:sym typeface="Source Code Pro"/>
              </a:rPr>
              <a:t>						&lt;&lt; republic &lt;&lt; endl;</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700"/>
              <a:buFont typeface="Noto Sans Symbols"/>
              <a:buNone/>
            </a:pPr>
            <a:r>
              <a:rPr lang="en-US" sz="1800" i="0" u="none">
                <a:solidFill>
                  <a:schemeClr val="dk1"/>
                </a:solidFill>
                <a:latin typeface="Source Code Pro"/>
                <a:ea typeface="Source Code Pro"/>
                <a:cs typeface="Source Code Pro"/>
                <a:sym typeface="Source Code Pro"/>
              </a:rPr>
              <a:t>   cout &lt;&lt; "millionth day: " &lt;&lt; million  &lt;&lt; endl;     </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2040"/>
              <a:buFont typeface="Noto Sans Symbols"/>
              <a:buNone/>
            </a:pPr>
            <a:r>
              <a:rPr lang="en-US" sz="1800" i="0" u="none">
                <a:solidFill>
                  <a:schemeClr val="dk1"/>
                </a:solidFill>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2040"/>
              <a:buFont typeface="Noto Sans Symbols"/>
              <a:buNone/>
            </a:pPr>
            <a:r>
              <a:rPr lang="en-US" sz="1800" i="0" u="none">
                <a:solidFill>
                  <a:schemeClr val="dk1"/>
                </a:solidFill>
                <a:latin typeface="Source Code Pro"/>
                <a:ea typeface="Source Code Pro"/>
                <a:cs typeface="Source Code Pro"/>
                <a:sym typeface="Source Code Pro"/>
              </a:rPr>
              <a:t>OUTPUT</a:t>
            </a:r>
            <a:endParaRPr sz="1800">
              <a:latin typeface="Source Code Pro"/>
              <a:ea typeface="Source Code Pro"/>
              <a:cs typeface="Source Code Pro"/>
              <a:sym typeface="Source Code Pro"/>
            </a:endParaRPr>
          </a:p>
          <a:p>
            <a:pPr marL="547687" marR="0" lvl="1" indent="-228599" algn="l" rtl="0">
              <a:lnSpc>
                <a:spcPct val="115000"/>
              </a:lnSpc>
              <a:spcBef>
                <a:spcPts val="300"/>
              </a:spcBef>
              <a:spcAft>
                <a:spcPts val="0"/>
              </a:spcAft>
              <a:buClr>
                <a:schemeClr val="accent2"/>
              </a:buClr>
              <a:buSzPts val="1615"/>
              <a:buFont typeface="Noto Sans Symbols"/>
              <a:buNone/>
            </a:pPr>
            <a:r>
              <a:rPr lang="en-US" sz="1800" i="0" u="none" strike="noStrike" cap="none">
                <a:solidFill>
                  <a:schemeClr val="dk1"/>
                </a:solidFill>
                <a:latin typeface="Source Code Pro"/>
                <a:ea typeface="Source Code Pro"/>
                <a:cs typeface="Source Code Pro"/>
                <a:sym typeface="Source Code Pro"/>
              </a:rPr>
              <a:t>today: </a:t>
            </a:r>
            <a:r>
              <a:rPr lang="en-US" sz="1800">
                <a:latin typeface="Source Code Pro"/>
                <a:ea typeface="Source Code Pro"/>
                <a:cs typeface="Source Code Pro"/>
                <a:sym typeface="Source Code Pro"/>
              </a:rPr>
              <a:t>December 14</a:t>
            </a:r>
            <a:r>
              <a:rPr lang="en-US" sz="1800" i="0" u="none" strike="noStrike" cap="none">
                <a:solidFill>
                  <a:schemeClr val="dk1"/>
                </a:solidFill>
                <a:latin typeface="Source Code Pro"/>
                <a:ea typeface="Source Code Pro"/>
                <a:cs typeface="Source Code Pro"/>
                <a:sym typeface="Source Code Pro"/>
              </a:rPr>
              <a:t> 20</a:t>
            </a:r>
            <a:r>
              <a:rPr lang="en-US" sz="1800">
                <a:latin typeface="Source Code Pro"/>
                <a:ea typeface="Source Code Pro"/>
                <a:cs typeface="Source Code Pro"/>
                <a:sym typeface="Source Code Pro"/>
              </a:rPr>
              <a:t>20</a:t>
            </a:r>
            <a:endParaRPr sz="1800">
              <a:latin typeface="Source Code Pro"/>
              <a:ea typeface="Source Code Pro"/>
              <a:cs typeface="Source Code Pro"/>
              <a:sym typeface="Source Code Pro"/>
            </a:endParaRPr>
          </a:p>
          <a:p>
            <a:pPr marL="547687" marR="0" lvl="1" indent="-228599" algn="l" rtl="0">
              <a:lnSpc>
                <a:spcPct val="115000"/>
              </a:lnSpc>
              <a:spcBef>
                <a:spcPts val="300"/>
              </a:spcBef>
              <a:spcAft>
                <a:spcPts val="0"/>
              </a:spcAft>
              <a:buClr>
                <a:schemeClr val="accent2"/>
              </a:buClr>
              <a:buSzPts val="1615"/>
              <a:buFont typeface="Noto Sans Symbols"/>
              <a:buNone/>
            </a:pPr>
            <a:r>
              <a:rPr lang="en-US" sz="1800" i="0" u="none" strike="noStrike" cap="none">
                <a:solidFill>
                  <a:schemeClr val="dk1"/>
                </a:solidFill>
                <a:latin typeface="Source Code Pro"/>
                <a:ea typeface="Source Code Pro"/>
                <a:cs typeface="Source Code Pro"/>
                <a:sym typeface="Source Code Pro"/>
              </a:rPr>
              <a:t>Republic of Turkey has been founded on: October 29 1923</a:t>
            </a:r>
            <a:endParaRPr sz="1800">
              <a:latin typeface="Source Code Pro"/>
              <a:ea typeface="Source Code Pro"/>
              <a:cs typeface="Source Code Pro"/>
              <a:sym typeface="Source Code Pro"/>
            </a:endParaRPr>
          </a:p>
          <a:p>
            <a:pPr marL="547687" marR="0" lvl="1" indent="-228599" algn="l" rtl="0">
              <a:lnSpc>
                <a:spcPct val="115000"/>
              </a:lnSpc>
              <a:spcBef>
                <a:spcPts val="300"/>
              </a:spcBef>
              <a:spcAft>
                <a:spcPts val="0"/>
              </a:spcAft>
              <a:buClr>
                <a:schemeClr val="accent2"/>
              </a:buClr>
              <a:buSzPts val="1615"/>
              <a:buFont typeface="Noto Sans Symbols"/>
              <a:buNone/>
            </a:pPr>
            <a:r>
              <a:rPr lang="en-US" sz="1800" i="0" u="none" strike="noStrike" cap="none">
                <a:solidFill>
                  <a:schemeClr val="dk1"/>
                </a:solidFill>
                <a:latin typeface="Source Code Pro"/>
                <a:ea typeface="Source Code Pro"/>
                <a:cs typeface="Source Code Pro"/>
                <a:sym typeface="Source Code Pro"/>
              </a:rPr>
              <a:t>millionth day: November 28 2738</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2040"/>
              <a:buFont typeface="Noto Sans Symbols"/>
              <a:buNone/>
            </a:pPr>
            <a:r>
              <a:rPr lang="en-US" sz="1800" i="0" u="none">
                <a:solidFill>
                  <a:schemeClr val="dk1"/>
                </a:solidFill>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54"/>
          <p:cNvSpPr txBox="1">
            <a:spLocks noGrp="1"/>
          </p:cNvSpPr>
          <p:nvPr>
            <p:ph type="title"/>
          </p:nvPr>
        </p:nvSpPr>
        <p:spPr>
          <a:xfrm>
            <a:off x="533400" y="495300"/>
            <a:ext cx="8134200" cy="7476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Source Sans Pro"/>
              <a:buNone/>
            </a:pPr>
            <a:r>
              <a:rPr lang="en-US" sz="3000" i="0" u="none" strike="noStrike" cap="none">
                <a:solidFill>
                  <a:schemeClr val="dk2"/>
                </a:solidFill>
                <a:latin typeface="Verdana"/>
                <a:ea typeface="Verdana"/>
                <a:cs typeface="Verdana"/>
                <a:sym typeface="Verdana"/>
              </a:rPr>
              <a:t>Where is a Class Defined?</a:t>
            </a:r>
            <a:endParaRPr sz="3000">
              <a:latin typeface="Verdana"/>
              <a:ea typeface="Verdana"/>
              <a:cs typeface="Verdana"/>
              <a:sym typeface="Verdana"/>
            </a:endParaRPr>
          </a:p>
        </p:txBody>
      </p:sp>
      <p:sp>
        <p:nvSpPr>
          <p:cNvPr id="407" name="Google Shape;407;p54"/>
          <p:cNvSpPr txBox="1">
            <a:spLocks noGrp="1"/>
          </p:cNvSpPr>
          <p:nvPr>
            <p:ph type="body" idx="1"/>
          </p:nvPr>
        </p:nvSpPr>
        <p:spPr>
          <a:xfrm>
            <a:off x="265100" y="1555750"/>
            <a:ext cx="8287200" cy="4071600"/>
          </a:xfrm>
          <a:prstGeom prst="rect">
            <a:avLst/>
          </a:prstGeom>
          <a:noFill/>
          <a:ln>
            <a:noFill/>
          </a:ln>
        </p:spPr>
        <p:txBody>
          <a:bodyPr spcFirstLastPara="1" wrap="square" lIns="91425" tIns="45700" rIns="91425" bIns="45700" anchor="t" anchorCtr="0">
            <a:noAutofit/>
          </a:bodyPr>
          <a:lstStyle/>
          <a:p>
            <a:pPr marL="273050" marR="0" lvl="0" indent="-270510" algn="l" rtl="0">
              <a:lnSpc>
                <a:spcPct val="115000"/>
              </a:lnSpc>
              <a:spcBef>
                <a:spcPts val="0"/>
              </a:spcBef>
              <a:spcAft>
                <a:spcPts val="0"/>
              </a:spcAft>
              <a:buClr>
                <a:schemeClr val="accent1"/>
              </a:buClr>
              <a:buSzPts val="2000"/>
              <a:buFont typeface="Noto Sans Symbols"/>
              <a:buChar char="●"/>
            </a:pPr>
            <a:r>
              <a:rPr lang="en-US" sz="2000" i="0" u="none">
                <a:solidFill>
                  <a:schemeClr val="dk1"/>
                </a:solidFill>
                <a:latin typeface="Verdana"/>
                <a:ea typeface="Verdana"/>
                <a:cs typeface="Verdana"/>
                <a:sym typeface="Verdana"/>
              </a:rPr>
              <a:t>Class definition/interface is in a </a:t>
            </a:r>
            <a:r>
              <a:rPr lang="en-US" sz="2000" i="0" u="none">
                <a:solidFill>
                  <a:srgbClr val="000099"/>
                </a:solidFill>
                <a:latin typeface="Verdana"/>
                <a:ea typeface="Verdana"/>
                <a:cs typeface="Verdana"/>
                <a:sym typeface="Verdana"/>
              </a:rPr>
              <a:t>header file </a:t>
            </a:r>
            <a:r>
              <a:rPr lang="en-US" sz="2000" i="0" u="none">
                <a:solidFill>
                  <a:schemeClr val="dk1"/>
                </a:solidFill>
                <a:latin typeface="Verdana"/>
                <a:ea typeface="Verdana"/>
                <a:cs typeface="Verdana"/>
                <a:sym typeface="Verdana"/>
              </a:rPr>
              <a:t>(</a:t>
            </a:r>
            <a:r>
              <a:rPr lang="en-US" sz="2000" b="1" i="1" u="none">
                <a:solidFill>
                  <a:srgbClr val="C00000"/>
                </a:solidFill>
                <a:latin typeface="Verdana"/>
                <a:ea typeface="Verdana"/>
                <a:cs typeface="Verdana"/>
                <a:sym typeface="Verdana"/>
              </a:rPr>
              <a:t>.h</a:t>
            </a:r>
            <a:r>
              <a:rPr lang="en-US" sz="2000" i="1" u="none">
                <a:solidFill>
                  <a:schemeClr val="dk1"/>
                </a:solidFill>
                <a:latin typeface="Verdana"/>
                <a:ea typeface="Verdana"/>
                <a:cs typeface="Verdana"/>
                <a:sym typeface="Verdana"/>
              </a:rPr>
              <a:t> </a:t>
            </a:r>
            <a:r>
              <a:rPr lang="en-US" sz="2000" i="0" u="none">
                <a:solidFill>
                  <a:schemeClr val="dk1"/>
                </a:solidFill>
                <a:latin typeface="Verdana"/>
                <a:ea typeface="Verdana"/>
                <a:cs typeface="Verdana"/>
                <a:sym typeface="Verdana"/>
              </a:rPr>
              <a:t>file)</a:t>
            </a:r>
            <a:endParaRPr sz="2000" i="0" u="none">
              <a:solidFill>
                <a:schemeClr val="dk1"/>
              </a:solidFill>
              <a:latin typeface="Verdana"/>
              <a:ea typeface="Verdana"/>
              <a:cs typeface="Verdana"/>
              <a:sym typeface="Verdana"/>
            </a:endParaRPr>
          </a:p>
          <a:p>
            <a:pPr marL="547687" marR="0" lvl="1" indent="-247650" algn="l" rtl="0">
              <a:lnSpc>
                <a:spcPct val="115000"/>
              </a:lnSpc>
              <a:spcBef>
                <a:spcPts val="0"/>
              </a:spcBef>
              <a:spcAft>
                <a:spcPts val="0"/>
              </a:spcAft>
              <a:buClr>
                <a:schemeClr val="accent1"/>
              </a:buClr>
              <a:buSzPts val="2000"/>
              <a:buFont typeface="Verdana"/>
              <a:buChar char="●"/>
            </a:pPr>
            <a:r>
              <a:rPr lang="en-US" sz="2000">
                <a:latin typeface="Verdana"/>
                <a:ea typeface="Verdana"/>
                <a:cs typeface="Verdana"/>
                <a:sym typeface="Verdana"/>
              </a:rPr>
              <a:t>member function prototypes and some other declarations</a:t>
            </a:r>
            <a:br>
              <a:rPr lang="en-US" sz="2000">
                <a:latin typeface="Verdana"/>
                <a:ea typeface="Verdana"/>
                <a:cs typeface="Verdana"/>
                <a:sym typeface="Verdana"/>
              </a:rPr>
            </a:br>
            <a:endParaRPr sz="2000">
              <a:latin typeface="Verdana"/>
              <a:ea typeface="Verdana"/>
              <a:cs typeface="Verdana"/>
              <a:sym typeface="Verdana"/>
            </a:endParaRPr>
          </a:p>
          <a:p>
            <a:pPr marL="273050" marR="0" lvl="0" indent="-270510" algn="l" rtl="0">
              <a:lnSpc>
                <a:spcPct val="115000"/>
              </a:lnSpc>
              <a:spcBef>
                <a:spcPts val="500"/>
              </a:spcBef>
              <a:spcAft>
                <a:spcPts val="0"/>
              </a:spcAft>
              <a:buClr>
                <a:schemeClr val="accent1"/>
              </a:buClr>
              <a:buSzPts val="2000"/>
              <a:buFont typeface="Noto Sans Symbols"/>
              <a:buChar char="●"/>
            </a:pPr>
            <a:r>
              <a:rPr lang="en-US" sz="2000" i="0" u="none">
                <a:solidFill>
                  <a:schemeClr val="dk1"/>
                </a:solidFill>
                <a:latin typeface="Verdana"/>
                <a:ea typeface="Verdana"/>
                <a:cs typeface="Verdana"/>
                <a:sym typeface="Verdana"/>
              </a:rPr>
              <a:t>Implementations of the member functions are in a </a:t>
            </a:r>
            <a:r>
              <a:rPr lang="en-US" sz="2000" b="1" i="1" u="none">
                <a:solidFill>
                  <a:srgbClr val="C00000"/>
                </a:solidFill>
                <a:latin typeface="Verdana"/>
                <a:ea typeface="Verdana"/>
                <a:cs typeface="Verdana"/>
                <a:sym typeface="Verdana"/>
              </a:rPr>
              <a:t>.cpp</a:t>
            </a:r>
            <a:r>
              <a:rPr lang="en-US" sz="2000" b="1" i="0" u="none">
                <a:solidFill>
                  <a:srgbClr val="C00000"/>
                </a:solidFill>
                <a:latin typeface="Verdana"/>
                <a:ea typeface="Verdana"/>
                <a:cs typeface="Verdana"/>
                <a:sym typeface="Verdana"/>
              </a:rPr>
              <a:t> </a:t>
            </a:r>
            <a:r>
              <a:rPr lang="en-US" sz="2000" i="0" u="none">
                <a:solidFill>
                  <a:schemeClr val="dk1"/>
                </a:solidFill>
                <a:latin typeface="Verdana"/>
                <a:ea typeface="Verdana"/>
                <a:cs typeface="Verdana"/>
                <a:sym typeface="Verdana"/>
              </a:rPr>
              <a:t>file</a:t>
            </a:r>
            <a:br>
              <a:rPr lang="en-US" sz="2000" i="0" u="none">
                <a:solidFill>
                  <a:schemeClr val="dk1"/>
                </a:solidFill>
                <a:latin typeface="Verdana"/>
                <a:ea typeface="Verdana"/>
                <a:cs typeface="Verdana"/>
                <a:sym typeface="Verdana"/>
              </a:rPr>
            </a:br>
            <a:endParaRPr sz="2000">
              <a:latin typeface="Verdana"/>
              <a:ea typeface="Verdana"/>
              <a:cs typeface="Verdana"/>
              <a:sym typeface="Verdana"/>
            </a:endParaRPr>
          </a:p>
          <a:p>
            <a:pPr marL="273050" marR="0" lvl="0" indent="-270510" algn="l" rtl="0">
              <a:lnSpc>
                <a:spcPct val="115000"/>
              </a:lnSpc>
              <a:spcBef>
                <a:spcPts val="500"/>
              </a:spcBef>
              <a:spcAft>
                <a:spcPts val="0"/>
              </a:spcAft>
              <a:buClr>
                <a:schemeClr val="accent1"/>
              </a:buClr>
              <a:buSzPts val="2000"/>
              <a:buFont typeface="Verdana"/>
              <a:buChar char="●"/>
            </a:pPr>
            <a:r>
              <a:rPr lang="en-US" sz="2000">
                <a:latin typeface="Source Code Pro"/>
                <a:ea typeface="Source Code Pro"/>
                <a:cs typeface="Source Code Pro"/>
                <a:sym typeface="Source Code Pro"/>
              </a:rPr>
              <a:t>Date</a:t>
            </a:r>
            <a:r>
              <a:rPr lang="en-US" sz="2000" i="0" u="none">
                <a:solidFill>
                  <a:schemeClr val="dk1"/>
                </a:solidFill>
                <a:latin typeface="Verdana"/>
                <a:ea typeface="Verdana"/>
                <a:cs typeface="Verdana"/>
                <a:sym typeface="Verdana"/>
              </a:rPr>
              <a:t> example</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class definition/interface is in </a:t>
            </a:r>
            <a:r>
              <a:rPr lang="en-US" sz="2000" i="1">
                <a:latin typeface="Source Code Pro"/>
                <a:ea typeface="Source Code Pro"/>
                <a:cs typeface="Source Code Pro"/>
                <a:sym typeface="Source Code Pro"/>
              </a:rPr>
              <a:t>date</a:t>
            </a:r>
            <a:r>
              <a:rPr lang="en-US" sz="2000" i="1" u="none" strike="noStrike" cap="none">
                <a:solidFill>
                  <a:schemeClr val="dk1"/>
                </a:solidFill>
                <a:latin typeface="Source Code Pro"/>
                <a:ea typeface="Source Code Pro"/>
                <a:cs typeface="Source Code Pro"/>
                <a:sym typeface="Source Code Pro"/>
              </a:rPr>
              <a:t>.h</a:t>
            </a:r>
            <a:endParaRPr sz="2000">
              <a:latin typeface="Source Code Pro"/>
              <a:ea typeface="Source Code Pro"/>
              <a:cs typeface="Source Code Pro"/>
              <a:sym typeface="Source Code Pro"/>
            </a:endParaRPr>
          </a:p>
          <a:p>
            <a:pPr marL="822325" marR="0" lvl="2" indent="-258444" algn="l" rtl="0">
              <a:lnSpc>
                <a:spcPct val="115000"/>
              </a:lnSpc>
              <a:spcBef>
                <a:spcPts val="300"/>
              </a:spcBef>
              <a:spcAft>
                <a:spcPts val="0"/>
              </a:spcAft>
              <a:buClr>
                <a:srgbClr val="B2C1DB"/>
              </a:buClr>
              <a:buSzPts val="2000"/>
              <a:buFont typeface="Verdana"/>
              <a:buChar char="●"/>
            </a:pPr>
            <a:r>
              <a:rPr lang="en-US" i="0" u="none" strike="noStrike" cap="none">
                <a:solidFill>
                  <a:schemeClr val="dk1"/>
                </a:solidFill>
                <a:latin typeface="Verdana"/>
                <a:ea typeface="Verdana"/>
                <a:cs typeface="Verdana"/>
                <a:sym typeface="Verdana"/>
              </a:rPr>
              <a:t>that is why it is included in </a:t>
            </a:r>
            <a:r>
              <a:rPr lang="en-US" i="1">
                <a:latin typeface="Source Code Pro"/>
                <a:ea typeface="Source Code Pro"/>
                <a:cs typeface="Source Code Pro"/>
                <a:sym typeface="Source Code Pro"/>
              </a:rPr>
              <a:t>usedate</a:t>
            </a:r>
            <a:r>
              <a:rPr lang="en-US" i="1" u="none" strike="noStrike" cap="none">
                <a:solidFill>
                  <a:schemeClr val="dk1"/>
                </a:solidFill>
                <a:latin typeface="Source Code Pro"/>
                <a:ea typeface="Source Code Pro"/>
                <a:cs typeface="Source Code Pro"/>
                <a:sym typeface="Source Code Pro"/>
              </a:rPr>
              <a:t>.cpp</a:t>
            </a:r>
            <a:endParaRPr>
              <a:latin typeface="Source Code Pro"/>
              <a:ea typeface="Source Code Pro"/>
              <a:cs typeface="Source Code Pro"/>
              <a:sym typeface="Source Code Pro"/>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class implementation is in </a:t>
            </a:r>
            <a:r>
              <a:rPr lang="en-US" sz="2000" i="1">
                <a:latin typeface="Source Code Pro"/>
                <a:ea typeface="Source Code Pro"/>
                <a:cs typeface="Source Code Pro"/>
                <a:sym typeface="Source Code Pro"/>
              </a:rPr>
              <a:t>date</a:t>
            </a:r>
            <a:r>
              <a:rPr lang="en-US" sz="2000" i="1" u="none" strike="noStrike" cap="none">
                <a:solidFill>
                  <a:schemeClr val="dk1"/>
                </a:solidFill>
                <a:latin typeface="Source Code Pro"/>
                <a:ea typeface="Source Code Pro"/>
                <a:cs typeface="Source Code Pro"/>
                <a:sym typeface="Source Code Pro"/>
              </a:rPr>
              <a:t>.cpp</a:t>
            </a:r>
            <a:endParaRPr sz="2000">
              <a:latin typeface="Source Code Pro"/>
              <a:ea typeface="Source Code Pro"/>
              <a:cs typeface="Source Code Pro"/>
              <a:sym typeface="Source Code Pro"/>
            </a:endParaRPr>
          </a:p>
          <a:p>
            <a:pPr marL="822325" marR="0" lvl="2" indent="-258444" algn="l" rtl="0">
              <a:lnSpc>
                <a:spcPct val="115000"/>
              </a:lnSpc>
              <a:spcBef>
                <a:spcPts val="300"/>
              </a:spcBef>
              <a:spcAft>
                <a:spcPts val="0"/>
              </a:spcAft>
              <a:buClr>
                <a:srgbClr val="B2C1DB"/>
              </a:buClr>
              <a:buSzPts val="2000"/>
              <a:buFont typeface="Verdana"/>
              <a:buChar char="●"/>
            </a:pPr>
            <a:r>
              <a:rPr lang="en-US" i="0" u="none" strike="noStrike" cap="none">
                <a:solidFill>
                  <a:schemeClr val="dk1"/>
                </a:solidFill>
                <a:latin typeface="Verdana"/>
                <a:ea typeface="Verdana"/>
                <a:cs typeface="Verdana"/>
                <a:sym typeface="Verdana"/>
              </a:rPr>
              <a:t>part of the project – linked together</a:t>
            </a:r>
            <a:endParaRPr>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7">
                                            <p:txEl>
                                              <p:pRg st="0" end="0"/>
                                            </p:txEl>
                                          </p:spTgt>
                                        </p:tgtEl>
                                        <p:attrNameLst>
                                          <p:attrName>style.visibility</p:attrName>
                                        </p:attrNameLst>
                                      </p:cBhvr>
                                      <p:to>
                                        <p:strVal val="visible"/>
                                      </p:to>
                                    </p:set>
                                    <p:animEffect transition="in" filter="fade">
                                      <p:cBhvr>
                                        <p:cTn id="7" dur="1000"/>
                                        <p:tgtEl>
                                          <p:spTgt spid="4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7">
                                            <p:txEl>
                                              <p:pRg st="1" end="1"/>
                                            </p:txEl>
                                          </p:spTgt>
                                        </p:tgtEl>
                                        <p:attrNameLst>
                                          <p:attrName>style.visibility</p:attrName>
                                        </p:attrNameLst>
                                      </p:cBhvr>
                                      <p:to>
                                        <p:strVal val="visible"/>
                                      </p:to>
                                    </p:set>
                                    <p:animEffect transition="in" filter="fade">
                                      <p:cBhvr>
                                        <p:cTn id="12" dur="1000"/>
                                        <p:tgtEl>
                                          <p:spTgt spid="4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7">
                                            <p:txEl>
                                              <p:pRg st="2" end="2"/>
                                            </p:txEl>
                                          </p:spTgt>
                                        </p:tgtEl>
                                        <p:attrNameLst>
                                          <p:attrName>style.visibility</p:attrName>
                                        </p:attrNameLst>
                                      </p:cBhvr>
                                      <p:to>
                                        <p:strVal val="visible"/>
                                      </p:to>
                                    </p:set>
                                    <p:animEffect transition="in" filter="fade">
                                      <p:cBhvr>
                                        <p:cTn id="17" dur="1000"/>
                                        <p:tgtEl>
                                          <p:spTgt spid="4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7">
                                            <p:txEl>
                                              <p:pRg st="3" end="3"/>
                                            </p:txEl>
                                          </p:spTgt>
                                        </p:tgtEl>
                                        <p:attrNameLst>
                                          <p:attrName>style.visibility</p:attrName>
                                        </p:attrNameLst>
                                      </p:cBhvr>
                                      <p:to>
                                        <p:strVal val="visible"/>
                                      </p:to>
                                    </p:set>
                                    <p:animEffect transition="in" filter="fade">
                                      <p:cBhvr>
                                        <p:cTn id="22" dur="1000"/>
                                        <p:tgtEl>
                                          <p:spTgt spid="4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7">
                                            <p:txEl>
                                              <p:pRg st="4" end="4"/>
                                            </p:txEl>
                                          </p:spTgt>
                                        </p:tgtEl>
                                        <p:attrNameLst>
                                          <p:attrName>style.visibility</p:attrName>
                                        </p:attrNameLst>
                                      </p:cBhvr>
                                      <p:to>
                                        <p:strVal val="visible"/>
                                      </p:to>
                                    </p:set>
                                    <p:animEffect transition="in" filter="fade">
                                      <p:cBhvr>
                                        <p:cTn id="27" dur="1000"/>
                                        <p:tgtEl>
                                          <p:spTgt spid="4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07">
                                            <p:txEl>
                                              <p:pRg st="5" end="5"/>
                                            </p:txEl>
                                          </p:spTgt>
                                        </p:tgtEl>
                                        <p:attrNameLst>
                                          <p:attrName>style.visibility</p:attrName>
                                        </p:attrNameLst>
                                      </p:cBhvr>
                                      <p:to>
                                        <p:strVal val="visible"/>
                                      </p:to>
                                    </p:set>
                                    <p:animEffect transition="in" filter="fade">
                                      <p:cBhvr>
                                        <p:cTn id="32" dur="1000"/>
                                        <p:tgtEl>
                                          <p:spTgt spid="40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07">
                                            <p:txEl>
                                              <p:pRg st="6" end="6"/>
                                            </p:txEl>
                                          </p:spTgt>
                                        </p:tgtEl>
                                        <p:attrNameLst>
                                          <p:attrName>style.visibility</p:attrName>
                                        </p:attrNameLst>
                                      </p:cBhvr>
                                      <p:to>
                                        <p:strVal val="visible"/>
                                      </p:to>
                                    </p:set>
                                    <p:animEffect transition="in" filter="fade">
                                      <p:cBhvr>
                                        <p:cTn id="37" dur="1000"/>
                                        <p:tgtEl>
                                          <p:spTgt spid="40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07">
                                            <p:txEl>
                                              <p:pRg st="7" end="7"/>
                                            </p:txEl>
                                          </p:spTgt>
                                        </p:tgtEl>
                                        <p:attrNameLst>
                                          <p:attrName>style.visibility</p:attrName>
                                        </p:attrNameLst>
                                      </p:cBhvr>
                                      <p:to>
                                        <p:strVal val="visible"/>
                                      </p:to>
                                    </p:set>
                                    <p:animEffect transition="in" filter="fade">
                                      <p:cBhvr>
                                        <p:cTn id="42" dur="1000"/>
                                        <p:tgtEl>
                                          <p:spTgt spid="4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55"/>
          <p:cNvSpPr txBox="1">
            <a:spLocks noGrp="1"/>
          </p:cNvSpPr>
          <p:nvPr>
            <p:ph type="title"/>
          </p:nvPr>
        </p:nvSpPr>
        <p:spPr>
          <a:xfrm>
            <a:off x="4481575" y="538375"/>
            <a:ext cx="4021800" cy="64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latin typeface="Source Code Pro"/>
                <a:ea typeface="Source Code Pro"/>
                <a:cs typeface="Source Code Pro"/>
                <a:sym typeface="Source Code Pro"/>
              </a:rPr>
              <a:t>date.h </a:t>
            </a:r>
            <a:r>
              <a:rPr lang="en-US" sz="3000">
                <a:latin typeface="Verdana"/>
                <a:ea typeface="Verdana"/>
                <a:cs typeface="Verdana"/>
                <a:sym typeface="Verdana"/>
              </a:rPr>
              <a:t>(partial)</a:t>
            </a:r>
            <a:endParaRPr sz="3000">
              <a:latin typeface="Verdana"/>
              <a:ea typeface="Verdana"/>
              <a:cs typeface="Verdana"/>
              <a:sym typeface="Verdana"/>
            </a:endParaRPr>
          </a:p>
        </p:txBody>
      </p:sp>
      <p:sp>
        <p:nvSpPr>
          <p:cNvPr id="413" name="Google Shape;413;p55"/>
          <p:cNvSpPr txBox="1">
            <a:spLocks noGrp="1"/>
          </p:cNvSpPr>
          <p:nvPr>
            <p:ph type="body" idx="1"/>
          </p:nvPr>
        </p:nvSpPr>
        <p:spPr>
          <a:xfrm>
            <a:off x="238625" y="646050"/>
            <a:ext cx="8473200" cy="5565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300" b="1">
                <a:solidFill>
                  <a:srgbClr val="00279F"/>
                </a:solidFill>
                <a:latin typeface="Source Code Pro"/>
                <a:ea typeface="Source Code Pro"/>
                <a:cs typeface="Source Code Pro"/>
                <a:sym typeface="Source Code Pro"/>
              </a:rPr>
              <a:t>#ifndef _DATE_H</a:t>
            </a:r>
            <a:endParaRPr sz="1300" b="1">
              <a:solidFill>
                <a:srgbClr val="00279F"/>
              </a:solidFill>
              <a:latin typeface="Source Code Pro"/>
              <a:ea typeface="Source Code Pro"/>
              <a:cs typeface="Source Code Pro"/>
              <a:sym typeface="Source Code Pro"/>
            </a:endParaRPr>
          </a:p>
          <a:p>
            <a:pPr marL="0" lvl="0" indent="0" algn="l" rtl="0">
              <a:lnSpc>
                <a:spcPct val="115000"/>
              </a:lnSpc>
              <a:spcBef>
                <a:spcPts val="0"/>
              </a:spcBef>
              <a:spcAft>
                <a:spcPts val="0"/>
              </a:spcAft>
              <a:buClr>
                <a:schemeClr val="dk1"/>
              </a:buClr>
              <a:buSzPts val="1100"/>
              <a:buFont typeface="Arial"/>
              <a:buNone/>
            </a:pPr>
            <a:r>
              <a:rPr lang="en-US" sz="1300" b="1">
                <a:solidFill>
                  <a:srgbClr val="00279F"/>
                </a:solidFill>
                <a:latin typeface="Source Code Pro"/>
                <a:ea typeface="Source Code Pro"/>
                <a:cs typeface="Source Code Pro"/>
                <a:sym typeface="Source Code Pro"/>
              </a:rPr>
              <a:t>#define _DATE_H</a:t>
            </a:r>
            <a:endParaRPr sz="1300" b="1">
              <a:solidFill>
                <a:srgbClr val="00279F"/>
              </a:solidFill>
              <a:latin typeface="Source Code Pro"/>
              <a:ea typeface="Source Code Pro"/>
              <a:cs typeface="Source Code Pro"/>
              <a:sym typeface="Source Code Pro"/>
            </a:endParaRPr>
          </a:p>
          <a:p>
            <a:pPr marL="0" lvl="0" indent="0" algn="l" rtl="0">
              <a:lnSpc>
                <a:spcPct val="115000"/>
              </a:lnSpc>
              <a:spcBef>
                <a:spcPts val="0"/>
              </a:spcBef>
              <a:spcAft>
                <a:spcPts val="0"/>
              </a:spcAft>
              <a:buClr>
                <a:schemeClr val="dk1"/>
              </a:buClr>
              <a:buSzPts val="1100"/>
              <a:buFont typeface="Arial"/>
              <a:buNone/>
            </a:pPr>
            <a:r>
              <a:rPr lang="en-US" sz="1300" b="1">
                <a:solidFill>
                  <a:srgbClr val="00279F"/>
                </a:solidFill>
                <a:latin typeface="Source Code Pro"/>
                <a:ea typeface="Source Code Pro"/>
                <a:cs typeface="Source Code Pro"/>
                <a:sym typeface="Source Code Pro"/>
              </a:rPr>
              <a:t>class Date {</a:t>
            </a:r>
            <a:endParaRPr sz="1300" b="1">
              <a:solidFill>
                <a:srgbClr val="00279F"/>
              </a:solidFill>
              <a:latin typeface="Source Code Pro"/>
              <a:ea typeface="Source Code Pro"/>
              <a:cs typeface="Source Code Pro"/>
              <a:sym typeface="Source Code Pro"/>
            </a:endParaRPr>
          </a:p>
          <a:p>
            <a:pPr marL="0" lvl="0" indent="0" algn="l" rtl="0">
              <a:lnSpc>
                <a:spcPct val="115000"/>
              </a:lnSpc>
              <a:spcBef>
                <a:spcPts val="1000"/>
              </a:spcBef>
              <a:spcAft>
                <a:spcPts val="0"/>
              </a:spcAft>
              <a:buClr>
                <a:schemeClr val="dk1"/>
              </a:buClr>
              <a:buSzPts val="1100"/>
              <a:buFont typeface="Arial"/>
              <a:buNone/>
            </a:pPr>
            <a:r>
              <a:rPr lang="en-US" sz="1300" b="1">
                <a:solidFill>
                  <a:srgbClr val="00279F"/>
                </a:solidFill>
                <a:latin typeface="Source Code Pro"/>
                <a:ea typeface="Source Code Pro"/>
                <a:cs typeface="Source Code Pro"/>
                <a:sym typeface="Source Code Pro"/>
              </a:rPr>
              <a:t>  public:</a:t>
            </a:r>
            <a:endParaRPr sz="1300" b="1">
              <a:solidFill>
                <a:srgbClr val="00279F"/>
              </a:solidFill>
              <a:latin typeface="Source Code Pro"/>
              <a:ea typeface="Source Code Pro"/>
              <a:cs typeface="Source Code Pro"/>
              <a:sym typeface="Source Code Pro"/>
            </a:endParaRPr>
          </a:p>
          <a:p>
            <a:pPr marL="0" lvl="0" indent="0" algn="l" rtl="0">
              <a:lnSpc>
                <a:spcPct val="115000"/>
              </a:lnSpc>
              <a:spcBef>
                <a:spcPts val="1000"/>
              </a:spcBef>
              <a:spcAft>
                <a:spcPts val="0"/>
              </a:spcAft>
              <a:buClr>
                <a:schemeClr val="dk1"/>
              </a:buClr>
              <a:buSzPts val="1100"/>
              <a:buFont typeface="Arial"/>
              <a:buNone/>
            </a:pPr>
            <a:r>
              <a:rPr lang="en-US" sz="1300" b="1">
                <a:solidFill>
                  <a:srgbClr val="00279F"/>
                </a:solidFill>
                <a:latin typeface="Source Code Pro"/>
                <a:ea typeface="Source Code Pro"/>
                <a:cs typeface="Source Code Pro"/>
                <a:sym typeface="Source Code Pro"/>
              </a:rPr>
              <a:t>    // constructors</a:t>
            </a:r>
            <a:endParaRPr sz="1300" b="1">
              <a:solidFill>
                <a:srgbClr val="00279F"/>
              </a:solidFill>
              <a:latin typeface="Source Code Pro"/>
              <a:ea typeface="Source Code Pro"/>
              <a:cs typeface="Source Code Pro"/>
              <a:sym typeface="Source Code Pro"/>
            </a:endParaRPr>
          </a:p>
          <a:p>
            <a:pPr marL="0" lvl="0" indent="0" algn="l" rtl="0">
              <a:lnSpc>
                <a:spcPct val="115000"/>
              </a:lnSpc>
              <a:spcBef>
                <a:spcPts val="0"/>
              </a:spcBef>
              <a:spcAft>
                <a:spcPts val="0"/>
              </a:spcAft>
              <a:buClr>
                <a:schemeClr val="dk1"/>
              </a:buClr>
              <a:buSzPts val="1100"/>
              <a:buFont typeface="Arial"/>
              <a:buNone/>
            </a:pPr>
            <a:r>
              <a:rPr lang="en-US" sz="1300" b="1">
                <a:solidFill>
                  <a:srgbClr val="00279F"/>
                </a:solidFill>
                <a:latin typeface="Source Code Pro"/>
                <a:ea typeface="Source Code Pro"/>
                <a:cs typeface="Source Code Pro"/>
                <a:sym typeface="Source Code Pro"/>
              </a:rPr>
              <a:t>    Date();                       	// construct date with default value</a:t>
            </a:r>
            <a:endParaRPr sz="1300" b="1">
              <a:solidFill>
                <a:srgbClr val="00279F"/>
              </a:solidFill>
              <a:latin typeface="Source Code Pro"/>
              <a:ea typeface="Source Code Pro"/>
              <a:cs typeface="Source Code Pro"/>
              <a:sym typeface="Source Code Pro"/>
            </a:endParaRPr>
          </a:p>
          <a:p>
            <a:pPr marL="0" lvl="0" indent="0" algn="l" rtl="0">
              <a:lnSpc>
                <a:spcPct val="115000"/>
              </a:lnSpc>
              <a:spcBef>
                <a:spcPts val="0"/>
              </a:spcBef>
              <a:spcAft>
                <a:spcPts val="0"/>
              </a:spcAft>
              <a:buClr>
                <a:schemeClr val="dk1"/>
              </a:buClr>
              <a:buSzPts val="1100"/>
              <a:buFont typeface="Arial"/>
              <a:buNone/>
            </a:pPr>
            <a:r>
              <a:rPr lang="en-US" sz="1300" b="1">
                <a:solidFill>
                  <a:srgbClr val="00279F"/>
                </a:solidFill>
                <a:latin typeface="Source Code Pro"/>
                <a:ea typeface="Source Code Pro"/>
                <a:cs typeface="Source Code Pro"/>
                <a:sym typeface="Source Code Pro"/>
              </a:rPr>
              <a:t>    Date(long days);          		// construct date from absolute #</a:t>
            </a:r>
            <a:endParaRPr sz="1300" b="1">
              <a:solidFill>
                <a:srgbClr val="00279F"/>
              </a:solidFill>
              <a:latin typeface="Source Code Pro"/>
              <a:ea typeface="Source Code Pro"/>
              <a:cs typeface="Source Code Pro"/>
              <a:sym typeface="Source Code Pro"/>
            </a:endParaRPr>
          </a:p>
          <a:p>
            <a:pPr marL="0" lvl="0" indent="0" algn="l" rtl="0">
              <a:lnSpc>
                <a:spcPct val="115000"/>
              </a:lnSpc>
              <a:spcBef>
                <a:spcPts val="0"/>
              </a:spcBef>
              <a:spcAft>
                <a:spcPts val="0"/>
              </a:spcAft>
              <a:buClr>
                <a:schemeClr val="dk1"/>
              </a:buClr>
              <a:buSzPts val="1100"/>
              <a:buFont typeface="Arial"/>
              <a:buNone/>
            </a:pPr>
            <a:r>
              <a:rPr lang="en-US" sz="1300" b="1">
                <a:solidFill>
                  <a:srgbClr val="00279F"/>
                </a:solidFill>
                <a:latin typeface="Source Code Pro"/>
                <a:ea typeface="Source Code Pro"/>
                <a:cs typeface="Source Code Pro"/>
                <a:sym typeface="Source Code Pro"/>
              </a:rPr>
              <a:t>    Date(int m,int d,int y);   	   	// construct date with specified values</a:t>
            </a:r>
            <a:endParaRPr sz="1300" b="1">
              <a:solidFill>
                <a:srgbClr val="00279F"/>
              </a:solidFill>
              <a:latin typeface="Source Code Pro"/>
              <a:ea typeface="Source Code Pro"/>
              <a:cs typeface="Source Code Pro"/>
              <a:sym typeface="Source Code Pro"/>
            </a:endParaRPr>
          </a:p>
          <a:p>
            <a:pPr marL="0" lvl="0" indent="0" algn="l" rtl="0">
              <a:lnSpc>
                <a:spcPct val="115000"/>
              </a:lnSpc>
              <a:spcBef>
                <a:spcPts val="1000"/>
              </a:spcBef>
              <a:spcAft>
                <a:spcPts val="0"/>
              </a:spcAft>
              <a:buClr>
                <a:schemeClr val="dk1"/>
              </a:buClr>
              <a:buSzPts val="1100"/>
              <a:buFont typeface="Arial"/>
              <a:buNone/>
            </a:pPr>
            <a:r>
              <a:rPr lang="en-US" sz="1300" b="1">
                <a:solidFill>
                  <a:srgbClr val="00279F"/>
                </a:solidFill>
                <a:latin typeface="Source Code Pro"/>
                <a:ea typeface="Source Code Pro"/>
                <a:cs typeface="Source Code Pro"/>
                <a:sym typeface="Source Code Pro"/>
              </a:rPr>
              <a:t>    // accessor functions</a:t>
            </a:r>
            <a:endParaRPr sz="1300" b="1">
              <a:solidFill>
                <a:srgbClr val="00279F"/>
              </a:solidFill>
              <a:latin typeface="Source Code Pro"/>
              <a:ea typeface="Source Code Pro"/>
              <a:cs typeface="Source Code Pro"/>
              <a:sym typeface="Source Code Pro"/>
            </a:endParaRPr>
          </a:p>
          <a:p>
            <a:pPr marL="0" lvl="0" indent="0" algn="l" rtl="0">
              <a:lnSpc>
                <a:spcPct val="115000"/>
              </a:lnSpc>
              <a:spcBef>
                <a:spcPts val="0"/>
              </a:spcBef>
              <a:spcAft>
                <a:spcPts val="0"/>
              </a:spcAft>
              <a:buClr>
                <a:schemeClr val="dk1"/>
              </a:buClr>
              <a:buSzPts val="1100"/>
              <a:buFont typeface="Arial"/>
              <a:buNone/>
            </a:pPr>
            <a:r>
              <a:rPr lang="en-US" sz="1300" b="1">
                <a:solidFill>
                  <a:srgbClr val="00279F"/>
                </a:solidFill>
                <a:latin typeface="Source Code Pro"/>
                <a:ea typeface="Source Code Pro"/>
                <a:cs typeface="Source Code Pro"/>
                <a:sym typeface="Source Code Pro"/>
              </a:rPr>
              <a:t>    int Month()          const;     // return month corresponding to date</a:t>
            </a:r>
            <a:endParaRPr sz="1300" b="1">
              <a:solidFill>
                <a:srgbClr val="00279F"/>
              </a:solidFill>
              <a:latin typeface="Source Code Pro"/>
              <a:ea typeface="Source Code Pro"/>
              <a:cs typeface="Source Code Pro"/>
              <a:sym typeface="Source Code Pro"/>
            </a:endParaRPr>
          </a:p>
          <a:p>
            <a:pPr marL="0" lvl="0" indent="0" algn="l" rtl="0">
              <a:lnSpc>
                <a:spcPct val="115000"/>
              </a:lnSpc>
              <a:spcBef>
                <a:spcPts val="0"/>
              </a:spcBef>
              <a:spcAft>
                <a:spcPts val="0"/>
              </a:spcAft>
              <a:buClr>
                <a:schemeClr val="dk1"/>
              </a:buClr>
              <a:buSzPts val="1100"/>
              <a:buFont typeface="Arial"/>
              <a:buNone/>
            </a:pPr>
            <a:r>
              <a:rPr lang="en-US" sz="1300" b="1">
                <a:solidFill>
                  <a:srgbClr val="00279F"/>
                </a:solidFill>
                <a:latin typeface="Source Code Pro"/>
                <a:ea typeface="Source Code Pro"/>
                <a:cs typeface="Source Code Pro"/>
                <a:sym typeface="Source Code Pro"/>
              </a:rPr>
              <a:t>    int Day()            const;     // return day corresponding to date</a:t>
            </a:r>
            <a:endParaRPr sz="1300" b="1">
              <a:solidFill>
                <a:srgbClr val="00279F"/>
              </a:solidFill>
              <a:latin typeface="Source Code Pro"/>
              <a:ea typeface="Source Code Pro"/>
              <a:cs typeface="Source Code Pro"/>
              <a:sym typeface="Source Code Pro"/>
            </a:endParaRPr>
          </a:p>
          <a:p>
            <a:pPr marL="0" lvl="0" indent="0" algn="l" rtl="0">
              <a:lnSpc>
                <a:spcPct val="115000"/>
              </a:lnSpc>
              <a:spcBef>
                <a:spcPts val="0"/>
              </a:spcBef>
              <a:spcAft>
                <a:spcPts val="0"/>
              </a:spcAft>
              <a:buClr>
                <a:schemeClr val="dk1"/>
              </a:buClr>
              <a:buSzPts val="1100"/>
              <a:buFont typeface="Arial"/>
              <a:buNone/>
            </a:pPr>
            <a:r>
              <a:rPr lang="en-US" sz="1300" b="1">
                <a:solidFill>
                  <a:srgbClr val="00279F"/>
                </a:solidFill>
                <a:latin typeface="Source Code Pro"/>
                <a:ea typeface="Source Code Pro"/>
                <a:cs typeface="Source Code Pro"/>
                <a:sym typeface="Source Code Pro"/>
              </a:rPr>
              <a:t>    int Year()           const;     // return year corresponding to date</a:t>
            </a:r>
            <a:endParaRPr sz="1300" b="1">
              <a:solidFill>
                <a:srgbClr val="00279F"/>
              </a:solidFill>
              <a:latin typeface="Source Code Pro"/>
              <a:ea typeface="Source Code Pro"/>
              <a:cs typeface="Source Code Pro"/>
              <a:sym typeface="Source Code Pro"/>
            </a:endParaRPr>
          </a:p>
          <a:p>
            <a:pPr marL="0" lvl="0" indent="0" algn="l" rtl="0">
              <a:lnSpc>
                <a:spcPct val="115000"/>
              </a:lnSpc>
              <a:spcBef>
                <a:spcPts val="0"/>
              </a:spcBef>
              <a:spcAft>
                <a:spcPts val="0"/>
              </a:spcAft>
              <a:buClr>
                <a:schemeClr val="dk1"/>
              </a:buClr>
              <a:buSzPts val="1100"/>
              <a:buFont typeface="Arial"/>
              <a:buNone/>
            </a:pPr>
            <a:r>
              <a:rPr lang="en-US" sz="1300" b="1">
                <a:solidFill>
                  <a:srgbClr val="00279F"/>
                </a:solidFill>
                <a:latin typeface="Source Code Pro"/>
                <a:ea typeface="Source Code Pro"/>
                <a:cs typeface="Source Code Pro"/>
                <a:sym typeface="Source Code Pro"/>
              </a:rPr>
              <a:t>    int DaysIn()         const;     // return # of days in month</a:t>
            </a:r>
            <a:endParaRPr sz="1300" b="1">
              <a:solidFill>
                <a:srgbClr val="00279F"/>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US" sz="1300" b="1">
                <a:solidFill>
                  <a:srgbClr val="00279F"/>
                </a:solidFill>
                <a:latin typeface="Source Code Pro"/>
                <a:ea typeface="Source Code Pro"/>
                <a:cs typeface="Source Code Pro"/>
                <a:sym typeface="Source Code Pro"/>
              </a:rPr>
              <a:t>    </a:t>
            </a:r>
            <a:endParaRPr sz="1300" b="1">
              <a:solidFill>
                <a:srgbClr val="00279F"/>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US" sz="1300" b="1">
                <a:solidFill>
                  <a:srgbClr val="00279F"/>
                </a:solidFill>
                <a:latin typeface="Source Code Pro"/>
                <a:ea typeface="Source Code Pro"/>
                <a:cs typeface="Source Code Pro"/>
                <a:sym typeface="Source Code Pro"/>
              </a:rPr>
              <a:t>	...</a:t>
            </a:r>
            <a:endParaRPr sz="1300" b="1">
              <a:solidFill>
                <a:srgbClr val="00279F"/>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US" sz="1300" b="1">
                <a:solidFill>
                  <a:srgbClr val="00279F"/>
                </a:solidFill>
                <a:latin typeface="Source Code Pro"/>
                <a:ea typeface="Source Code Pro"/>
                <a:cs typeface="Source Code Pro"/>
                <a:sym typeface="Source Code Pro"/>
              </a:rPr>
              <a:t> private:</a:t>
            </a:r>
            <a:endParaRPr sz="1300" b="1">
              <a:solidFill>
                <a:srgbClr val="00279F"/>
              </a:solidFill>
              <a:latin typeface="Source Code Pro"/>
              <a:ea typeface="Source Code Pro"/>
              <a:cs typeface="Source Code Pro"/>
              <a:sym typeface="Source Code Pro"/>
            </a:endParaRPr>
          </a:p>
          <a:p>
            <a:pPr marL="0" lvl="0" indent="0" algn="l" rtl="0">
              <a:lnSpc>
                <a:spcPct val="115000"/>
              </a:lnSpc>
              <a:spcBef>
                <a:spcPts val="1000"/>
              </a:spcBef>
              <a:spcAft>
                <a:spcPts val="0"/>
              </a:spcAft>
              <a:buNone/>
            </a:pPr>
            <a:r>
              <a:rPr lang="en-US" sz="1300" b="1">
                <a:solidFill>
                  <a:srgbClr val="00279F"/>
                </a:solidFill>
                <a:latin typeface="Source Code Pro"/>
                <a:ea typeface="Source Code Pro"/>
                <a:cs typeface="Source Code Pro"/>
                <a:sym typeface="Source Code Pro"/>
              </a:rPr>
              <a:t>    int myDay;                    // day of week, 0-6</a:t>
            </a:r>
            <a:endParaRPr sz="1300" b="1">
              <a:solidFill>
                <a:srgbClr val="00279F"/>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US" sz="1300" b="1">
                <a:solidFill>
                  <a:srgbClr val="00279F"/>
                </a:solidFill>
                <a:latin typeface="Source Code Pro"/>
                <a:ea typeface="Source Code Pro"/>
                <a:cs typeface="Source Code Pro"/>
                <a:sym typeface="Source Code Pro"/>
              </a:rPr>
              <a:t>    int myMonth;                  // month, 0-11</a:t>
            </a:r>
            <a:endParaRPr sz="1300" b="1">
              <a:solidFill>
                <a:srgbClr val="00279F"/>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US" sz="1300" b="1">
                <a:solidFill>
                  <a:srgbClr val="00279F"/>
                </a:solidFill>
                <a:latin typeface="Source Code Pro"/>
                <a:ea typeface="Source Code Pro"/>
                <a:cs typeface="Source Code Pro"/>
                <a:sym typeface="Source Code Pro"/>
              </a:rPr>
              <a:t>    int myYear;                   // year in four digits, e.g., 1899</a:t>
            </a:r>
            <a:endParaRPr sz="1300" b="1">
              <a:solidFill>
                <a:srgbClr val="00279F"/>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endParaRPr sz="1300" b="1">
              <a:solidFill>
                <a:srgbClr val="00279F"/>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US" sz="1300" b="1">
                <a:solidFill>
                  <a:srgbClr val="00279F"/>
                </a:solidFill>
                <a:latin typeface="Source Code Pro"/>
                <a:ea typeface="Source Code Pro"/>
                <a:cs typeface="Source Code Pro"/>
                <a:sym typeface="Source Code Pro"/>
              </a:rPr>
              <a:t>	... </a:t>
            </a:r>
            <a:endParaRPr sz="1300" b="1">
              <a:solidFill>
                <a:srgbClr val="00279F"/>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US" sz="1300" b="1">
                <a:solidFill>
                  <a:srgbClr val="00279F"/>
                </a:solidFill>
                <a:latin typeface="Source Code Pro"/>
                <a:ea typeface="Source Code Pro"/>
                <a:cs typeface="Source Code Pro"/>
                <a:sym typeface="Source Code Pro"/>
              </a:rPr>
              <a:t>};</a:t>
            </a:r>
            <a:endParaRPr sz="1300" b="1">
              <a:solidFill>
                <a:srgbClr val="00279F"/>
              </a:solidFill>
              <a:latin typeface="Source Code Pro"/>
              <a:ea typeface="Source Code Pro"/>
              <a:cs typeface="Source Code Pro"/>
              <a:sym typeface="Source Code Pro"/>
            </a:endParaRPr>
          </a:p>
          <a:p>
            <a:pPr marL="0" lvl="0" indent="0" algn="l" rtl="0">
              <a:lnSpc>
                <a:spcPct val="115000"/>
              </a:lnSpc>
              <a:spcBef>
                <a:spcPts val="0"/>
              </a:spcBef>
              <a:spcAft>
                <a:spcPts val="0"/>
              </a:spcAft>
              <a:buClr>
                <a:schemeClr val="dk1"/>
              </a:buClr>
              <a:buSzPts val="1100"/>
              <a:buFont typeface="Arial"/>
              <a:buNone/>
            </a:pPr>
            <a:endParaRPr sz="1300" b="1">
              <a:solidFill>
                <a:srgbClr val="00279F"/>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endParaRPr sz="1300" b="1">
              <a:solidFill>
                <a:srgbClr val="00279F"/>
              </a:solidFill>
              <a:latin typeface="Source Code Pro"/>
              <a:ea typeface="Source Code Pro"/>
              <a:cs typeface="Source Code Pro"/>
              <a:sym typeface="Source Code Pr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6"/>
          <p:cNvSpPr txBox="1">
            <a:spLocks noGrp="1"/>
          </p:cNvSpPr>
          <p:nvPr>
            <p:ph type="title"/>
          </p:nvPr>
        </p:nvSpPr>
        <p:spPr>
          <a:xfrm>
            <a:off x="565150" y="166687"/>
            <a:ext cx="7772400" cy="7476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Source Sans Pro"/>
              <a:buNone/>
            </a:pPr>
            <a:r>
              <a:rPr lang="en-US" sz="3000" i="0" u="none" strike="noStrike" cap="none">
                <a:solidFill>
                  <a:schemeClr val="dk2"/>
                </a:solidFill>
                <a:latin typeface="Verdana"/>
                <a:ea typeface="Verdana"/>
                <a:cs typeface="Verdana"/>
                <a:sym typeface="Verdana"/>
              </a:rPr>
              <a:t>Parts of Class Definition</a:t>
            </a:r>
            <a:endParaRPr sz="3000">
              <a:latin typeface="Verdana"/>
              <a:ea typeface="Verdana"/>
              <a:cs typeface="Verdana"/>
              <a:sym typeface="Verdana"/>
            </a:endParaRPr>
          </a:p>
        </p:txBody>
      </p:sp>
      <p:sp>
        <p:nvSpPr>
          <p:cNvPr id="419" name="Google Shape;419;p56"/>
          <p:cNvSpPr txBox="1">
            <a:spLocks noGrp="1"/>
          </p:cNvSpPr>
          <p:nvPr>
            <p:ph type="body" idx="1"/>
          </p:nvPr>
        </p:nvSpPr>
        <p:spPr>
          <a:xfrm>
            <a:off x="217450" y="1071550"/>
            <a:ext cx="8585100" cy="5510100"/>
          </a:xfrm>
          <a:prstGeom prst="rect">
            <a:avLst/>
          </a:prstGeom>
          <a:noFill/>
          <a:ln>
            <a:noFill/>
          </a:ln>
        </p:spPr>
        <p:txBody>
          <a:bodyPr spcFirstLastPara="1" wrap="square" lIns="91425" tIns="45700" rIns="91425" bIns="45700" anchor="t" anchorCtr="0">
            <a:noAutofit/>
          </a:bodyPr>
          <a:lstStyle/>
          <a:p>
            <a:pPr marL="273050" marR="0" lvl="0" indent="-259715" algn="l" rtl="0">
              <a:lnSpc>
                <a:spcPct val="115000"/>
              </a:lnSpc>
              <a:spcBef>
                <a:spcPts val="0"/>
              </a:spcBef>
              <a:spcAft>
                <a:spcPts val="0"/>
              </a:spcAft>
              <a:buClr>
                <a:schemeClr val="accent1"/>
              </a:buClr>
              <a:buSzPts val="2000"/>
              <a:buFont typeface="Verdana"/>
              <a:buChar char="●"/>
            </a:pPr>
            <a:r>
              <a:rPr lang="en-US" sz="2000" i="0" u="none">
                <a:solidFill>
                  <a:srgbClr val="000099"/>
                </a:solidFill>
                <a:latin typeface="Verdana"/>
                <a:ea typeface="Verdana"/>
                <a:cs typeface="Verdana"/>
                <a:sym typeface="Verdana"/>
              </a:rPr>
              <a:t>Public </a:t>
            </a:r>
            <a:endParaRPr sz="2000">
              <a:latin typeface="Verdana"/>
              <a:ea typeface="Verdana"/>
              <a:cs typeface="Verdana"/>
              <a:sym typeface="Verdana"/>
            </a:endParaRPr>
          </a:p>
          <a:p>
            <a:pPr marL="547687" marR="0" lvl="1" indent="-226059" algn="l" rtl="0">
              <a:lnSpc>
                <a:spcPct val="115000"/>
              </a:lnSpc>
              <a:spcBef>
                <a:spcPts val="300"/>
              </a:spcBef>
              <a:spcAft>
                <a:spcPts val="0"/>
              </a:spcAft>
              <a:buClr>
                <a:schemeClr val="accent2"/>
              </a:buClr>
              <a:buSzPts val="2000"/>
              <a:buFont typeface="Verdana"/>
              <a:buChar char="●"/>
            </a:pPr>
            <a:r>
              <a:rPr lang="en-US" sz="2000" i="0" u="none" strike="noStrike" cap="none">
                <a:solidFill>
                  <a:srgbClr val="C00000"/>
                </a:solidFill>
                <a:latin typeface="Verdana"/>
                <a:ea typeface="Verdana"/>
                <a:cs typeface="Verdana"/>
                <a:sym typeface="Verdana"/>
              </a:rPr>
              <a:t>Member functions </a:t>
            </a:r>
            <a:r>
              <a:rPr lang="en-US" sz="2000" i="0" u="none" strike="noStrike" cap="none">
                <a:solidFill>
                  <a:schemeClr val="dk1"/>
                </a:solidFill>
                <a:latin typeface="Verdana"/>
                <a:ea typeface="Verdana"/>
                <a:cs typeface="Verdana"/>
                <a:sym typeface="Verdana"/>
              </a:rPr>
              <a:t>as seen by programmer</a:t>
            </a:r>
            <a:endParaRPr sz="2000">
              <a:latin typeface="Verdana"/>
              <a:ea typeface="Verdana"/>
              <a:cs typeface="Verdana"/>
              <a:sym typeface="Verdana"/>
            </a:endParaRPr>
          </a:p>
          <a:p>
            <a:pPr marL="547687" marR="0" lvl="1" indent="-226059"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Programmer can use functions defined in public section only</a:t>
            </a:r>
            <a:endParaRPr sz="2000">
              <a:latin typeface="Verdana"/>
              <a:ea typeface="Verdana"/>
              <a:cs typeface="Verdana"/>
              <a:sym typeface="Verdana"/>
            </a:endParaRPr>
          </a:p>
          <a:p>
            <a:pPr marL="547687" marR="0" lvl="1" indent="-226059" algn="l" rtl="0">
              <a:lnSpc>
                <a:spcPct val="115000"/>
              </a:lnSpc>
              <a:spcBef>
                <a:spcPts val="300"/>
              </a:spcBef>
              <a:spcAft>
                <a:spcPts val="0"/>
              </a:spcAft>
              <a:buClr>
                <a:schemeClr val="accent2"/>
              </a:buClr>
              <a:buSzPts val="2000"/>
              <a:buFont typeface="Verdana"/>
              <a:buChar char="●"/>
            </a:pPr>
            <a:r>
              <a:rPr lang="en-US" sz="2000" i="0" u="none" strike="noStrike" cap="none">
                <a:solidFill>
                  <a:srgbClr val="C00000"/>
                </a:solidFill>
                <a:latin typeface="Verdana"/>
                <a:ea typeface="Verdana"/>
                <a:cs typeface="Verdana"/>
                <a:sym typeface="Verdana"/>
              </a:rPr>
              <a:t>Constructors</a:t>
            </a:r>
            <a:endParaRPr sz="2000">
              <a:latin typeface="Verdana"/>
              <a:ea typeface="Verdana"/>
              <a:cs typeface="Verdana"/>
              <a:sym typeface="Verdana"/>
            </a:endParaRPr>
          </a:p>
          <a:p>
            <a:pPr marL="822325" marR="0" lvl="2" indent="-247650" algn="l" rtl="0">
              <a:lnSpc>
                <a:spcPct val="115000"/>
              </a:lnSpc>
              <a:spcBef>
                <a:spcPts val="300"/>
              </a:spcBef>
              <a:spcAft>
                <a:spcPts val="0"/>
              </a:spcAft>
              <a:buClr>
                <a:srgbClr val="B2C1DB"/>
              </a:buClr>
              <a:buSzPts val="2000"/>
              <a:buFont typeface="Verdana"/>
              <a:buChar char="●"/>
            </a:pPr>
            <a:r>
              <a:rPr lang="en-US" i="0" u="none" strike="noStrike" cap="none">
                <a:solidFill>
                  <a:schemeClr val="dk1"/>
                </a:solidFill>
                <a:latin typeface="Verdana"/>
                <a:ea typeface="Verdana"/>
                <a:cs typeface="Verdana"/>
                <a:sym typeface="Verdana"/>
              </a:rPr>
              <a:t>special member function to create objects (variables)</a:t>
            </a:r>
            <a:endParaRPr>
              <a:latin typeface="Verdana"/>
              <a:ea typeface="Verdana"/>
              <a:cs typeface="Verdana"/>
              <a:sym typeface="Verdana"/>
            </a:endParaRPr>
          </a:p>
          <a:p>
            <a:pPr marL="822325" marR="0" lvl="2" indent="-247650" algn="l" rtl="0">
              <a:lnSpc>
                <a:spcPct val="115000"/>
              </a:lnSpc>
              <a:spcBef>
                <a:spcPts val="300"/>
              </a:spcBef>
              <a:spcAft>
                <a:spcPts val="0"/>
              </a:spcAft>
              <a:buClr>
                <a:srgbClr val="B2C1DB"/>
              </a:buClr>
              <a:buSzPts val="2000"/>
              <a:buFont typeface="Verdana"/>
              <a:buChar char="●"/>
            </a:pPr>
            <a:r>
              <a:rPr lang="en-US" i="0" u="none" strike="noStrike" cap="none">
                <a:solidFill>
                  <a:schemeClr val="dk1"/>
                </a:solidFill>
                <a:latin typeface="Verdana"/>
                <a:ea typeface="Verdana"/>
                <a:cs typeface="Verdana"/>
                <a:sym typeface="Verdana"/>
              </a:rPr>
              <a:t>there might be several constructors with the same name, but different parameters (not</a:t>
            </a:r>
            <a:r>
              <a:rPr lang="en-US">
                <a:latin typeface="Verdana"/>
                <a:ea typeface="Verdana"/>
                <a:cs typeface="Verdana"/>
                <a:sym typeface="Verdana"/>
              </a:rPr>
              <a:t> necessarily, i.e. </a:t>
            </a:r>
            <a:r>
              <a:rPr lang="en-US">
                <a:latin typeface="Source Code Pro"/>
                <a:ea typeface="Source Code Pro"/>
                <a:cs typeface="Source Code Pro"/>
                <a:sym typeface="Source Code Pro"/>
              </a:rPr>
              <a:t>Dice</a:t>
            </a:r>
            <a:r>
              <a:rPr lang="en-US" i="0" u="none" strike="noStrike" cap="none">
                <a:solidFill>
                  <a:schemeClr val="dk1"/>
                </a:solidFill>
                <a:latin typeface="Verdana"/>
                <a:ea typeface="Verdana"/>
                <a:cs typeface="Verdana"/>
                <a:sym typeface="Verdana"/>
              </a:rPr>
              <a:t> class)</a:t>
            </a:r>
            <a:endParaRPr>
              <a:latin typeface="Verdana"/>
              <a:ea typeface="Verdana"/>
              <a:cs typeface="Verdana"/>
              <a:sym typeface="Verdana"/>
            </a:endParaRPr>
          </a:p>
          <a:p>
            <a:pPr marL="273050" marR="0" lvl="0" indent="-259715" algn="l" rtl="0">
              <a:lnSpc>
                <a:spcPct val="115000"/>
              </a:lnSpc>
              <a:spcBef>
                <a:spcPts val="500"/>
              </a:spcBef>
              <a:spcAft>
                <a:spcPts val="0"/>
              </a:spcAft>
              <a:buClr>
                <a:schemeClr val="accent1"/>
              </a:buClr>
              <a:buSzPts val="2000"/>
              <a:buFont typeface="Verdana"/>
              <a:buChar char="●"/>
            </a:pPr>
            <a:r>
              <a:rPr lang="en-US" sz="2000" i="0" u="none">
                <a:solidFill>
                  <a:srgbClr val="000099"/>
                </a:solidFill>
                <a:latin typeface="Verdana"/>
                <a:ea typeface="Verdana"/>
                <a:cs typeface="Verdana"/>
                <a:sym typeface="Verdana"/>
              </a:rPr>
              <a:t>Private</a:t>
            </a:r>
            <a:endParaRPr sz="2000">
              <a:latin typeface="Verdana"/>
              <a:ea typeface="Verdana"/>
              <a:cs typeface="Verdana"/>
              <a:sym typeface="Verdana"/>
            </a:endParaRPr>
          </a:p>
          <a:p>
            <a:pPr marL="547687" marR="0" lvl="1" indent="-226059"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Mostly the data part of the class </a:t>
            </a:r>
            <a:endParaRPr sz="2000">
              <a:latin typeface="Verdana"/>
              <a:ea typeface="Verdana"/>
              <a:cs typeface="Verdana"/>
              <a:sym typeface="Verdana"/>
            </a:endParaRPr>
          </a:p>
          <a:p>
            <a:pPr marL="547687" marR="0" lvl="1" indent="-226059"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Necessary for internal implementation of class</a:t>
            </a:r>
            <a:endParaRPr sz="2000">
              <a:latin typeface="Verdana"/>
              <a:ea typeface="Verdana"/>
              <a:cs typeface="Verdana"/>
              <a:sym typeface="Verdana"/>
            </a:endParaRPr>
          </a:p>
          <a:p>
            <a:pPr marL="822325" marR="0" lvl="2" indent="-234950" algn="l" rtl="0">
              <a:lnSpc>
                <a:spcPct val="115000"/>
              </a:lnSpc>
              <a:spcBef>
                <a:spcPts val="300"/>
              </a:spcBef>
              <a:spcAft>
                <a:spcPts val="0"/>
              </a:spcAft>
              <a:buClr>
                <a:srgbClr val="B2C1DB"/>
              </a:buClr>
              <a:buSzPts val="1800"/>
              <a:buFont typeface="Verdana"/>
              <a:buChar char="●"/>
            </a:pPr>
            <a:r>
              <a:rPr lang="en-US" sz="1800" i="0" u="none" strike="noStrike" cap="none">
                <a:solidFill>
                  <a:schemeClr val="dk1"/>
                </a:solidFill>
                <a:latin typeface="Verdana"/>
                <a:ea typeface="Verdana"/>
                <a:cs typeface="Verdana"/>
                <a:sym typeface="Verdana"/>
              </a:rPr>
              <a:t>e.g. </a:t>
            </a:r>
            <a:r>
              <a:rPr lang="en-US" sz="1800">
                <a:latin typeface="Source Code Pro"/>
                <a:ea typeface="Source Code Pro"/>
                <a:cs typeface="Source Code Pro"/>
                <a:sym typeface="Source Code Pro"/>
              </a:rPr>
              <a:t>myDay</a:t>
            </a:r>
            <a:r>
              <a:rPr lang="en-US" sz="1800">
                <a:latin typeface="Verdana"/>
                <a:ea typeface="Verdana"/>
                <a:cs typeface="Verdana"/>
                <a:sym typeface="Verdana"/>
              </a:rPr>
              <a:t> </a:t>
            </a:r>
            <a:r>
              <a:rPr lang="en-US" sz="1800" i="0" u="none" strike="noStrike" cap="none">
                <a:solidFill>
                  <a:schemeClr val="dk1"/>
                </a:solidFill>
                <a:latin typeface="Verdana"/>
                <a:ea typeface="Verdana"/>
                <a:cs typeface="Verdana"/>
                <a:sym typeface="Verdana"/>
              </a:rPr>
              <a:t>– used by </a:t>
            </a:r>
            <a:r>
              <a:rPr lang="en-US" sz="1800">
                <a:latin typeface="Source Code Pro"/>
                <a:ea typeface="Source Code Pro"/>
                <a:cs typeface="Source Code Pro"/>
                <a:sym typeface="Source Code Pro"/>
              </a:rPr>
              <a:t>Day()</a:t>
            </a:r>
            <a:r>
              <a:rPr lang="en-US" sz="1800">
                <a:latin typeface="Verdana"/>
                <a:ea typeface="Verdana"/>
                <a:cs typeface="Verdana"/>
                <a:sym typeface="Verdana"/>
              </a:rPr>
              <a:t>, </a:t>
            </a:r>
            <a:r>
              <a:rPr lang="en-US" sz="1800">
                <a:latin typeface="Source Code Pro"/>
                <a:ea typeface="Source Code Pro"/>
                <a:cs typeface="Source Code Pro"/>
                <a:sym typeface="Source Code Pro"/>
              </a:rPr>
              <a:t>Absolute()</a:t>
            </a:r>
            <a:endParaRPr sz="1800">
              <a:latin typeface="Source Code Pro"/>
              <a:ea typeface="Source Code Pro"/>
              <a:cs typeface="Source Code Pro"/>
              <a:sym typeface="Source Code Pro"/>
            </a:endParaRPr>
          </a:p>
          <a:p>
            <a:pPr marL="547687" marR="0" lvl="1" indent="-226059"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Not accessible by programmer</a:t>
            </a:r>
            <a:endParaRPr sz="2000">
              <a:latin typeface="Verdana"/>
              <a:ea typeface="Verdana"/>
              <a:cs typeface="Verdana"/>
              <a:sym typeface="Verdana"/>
            </a:endParaRPr>
          </a:p>
          <a:p>
            <a:pPr marL="822325" marR="0" lvl="2" indent="-234950" algn="l" rtl="0">
              <a:lnSpc>
                <a:spcPct val="115000"/>
              </a:lnSpc>
              <a:spcBef>
                <a:spcPts val="300"/>
              </a:spcBef>
              <a:spcAft>
                <a:spcPts val="0"/>
              </a:spcAft>
              <a:buClr>
                <a:srgbClr val="B2C1DB"/>
              </a:buClr>
              <a:buSzPts val="1800"/>
              <a:buFont typeface="Verdana"/>
              <a:buChar char="●"/>
            </a:pPr>
            <a:r>
              <a:rPr lang="en-US" sz="1800" i="0" u="none" strike="noStrike" cap="none">
                <a:solidFill>
                  <a:schemeClr val="dk1"/>
                </a:solidFill>
                <a:latin typeface="Verdana"/>
                <a:ea typeface="Verdana"/>
                <a:cs typeface="Verdana"/>
                <a:sym typeface="Verdana"/>
              </a:rPr>
              <a:t>e.g. in </a:t>
            </a:r>
            <a:r>
              <a:rPr lang="en-US" sz="1800">
                <a:latin typeface="Source Code Pro"/>
                <a:ea typeface="Source Code Pro"/>
                <a:cs typeface="Source Code Pro"/>
                <a:sym typeface="Source Code Pro"/>
              </a:rPr>
              <a:t>usedate</a:t>
            </a:r>
            <a:r>
              <a:rPr lang="en-US" sz="1800" i="0" u="none" strike="noStrike" cap="none">
                <a:solidFill>
                  <a:schemeClr val="dk1"/>
                </a:solidFill>
                <a:latin typeface="Source Code Pro"/>
                <a:ea typeface="Source Code Pro"/>
                <a:cs typeface="Source Code Pro"/>
                <a:sym typeface="Source Code Pro"/>
              </a:rPr>
              <a:t>.cpp</a:t>
            </a:r>
            <a:r>
              <a:rPr lang="en-US" sz="1800" i="0" u="none" strike="noStrike" cap="none">
                <a:solidFill>
                  <a:schemeClr val="dk1"/>
                </a:solidFill>
                <a:latin typeface="Verdana"/>
                <a:ea typeface="Verdana"/>
                <a:cs typeface="Verdana"/>
                <a:sym typeface="Verdana"/>
              </a:rPr>
              <a:t>, programmer cannot modify </a:t>
            </a:r>
            <a:r>
              <a:rPr lang="en-US" sz="1800">
                <a:latin typeface="Source Code Pro"/>
                <a:ea typeface="Source Code Pro"/>
                <a:cs typeface="Source Code Pro"/>
                <a:sym typeface="Source Code Pro"/>
              </a:rPr>
              <a:t>myDay </a:t>
            </a:r>
            <a:endParaRPr sz="1800">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9">
                                            <p:txEl>
                                              <p:pRg st="0" end="0"/>
                                            </p:txEl>
                                          </p:spTgt>
                                        </p:tgtEl>
                                        <p:attrNameLst>
                                          <p:attrName>style.visibility</p:attrName>
                                        </p:attrNameLst>
                                      </p:cBhvr>
                                      <p:to>
                                        <p:strVal val="visible"/>
                                      </p:to>
                                    </p:set>
                                    <p:animEffect transition="in" filter="fade">
                                      <p:cBhvr>
                                        <p:cTn id="7" dur="1000"/>
                                        <p:tgtEl>
                                          <p:spTgt spid="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9">
                                            <p:txEl>
                                              <p:pRg st="1" end="1"/>
                                            </p:txEl>
                                          </p:spTgt>
                                        </p:tgtEl>
                                        <p:attrNameLst>
                                          <p:attrName>style.visibility</p:attrName>
                                        </p:attrNameLst>
                                      </p:cBhvr>
                                      <p:to>
                                        <p:strVal val="visible"/>
                                      </p:to>
                                    </p:set>
                                    <p:animEffect transition="in" filter="fade">
                                      <p:cBhvr>
                                        <p:cTn id="12" dur="1000"/>
                                        <p:tgtEl>
                                          <p:spTgt spid="4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9">
                                            <p:txEl>
                                              <p:pRg st="2" end="2"/>
                                            </p:txEl>
                                          </p:spTgt>
                                        </p:tgtEl>
                                        <p:attrNameLst>
                                          <p:attrName>style.visibility</p:attrName>
                                        </p:attrNameLst>
                                      </p:cBhvr>
                                      <p:to>
                                        <p:strVal val="visible"/>
                                      </p:to>
                                    </p:set>
                                    <p:animEffect transition="in" filter="fade">
                                      <p:cBhvr>
                                        <p:cTn id="17" dur="1000"/>
                                        <p:tgtEl>
                                          <p:spTgt spid="4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9">
                                            <p:txEl>
                                              <p:pRg st="3" end="3"/>
                                            </p:txEl>
                                          </p:spTgt>
                                        </p:tgtEl>
                                        <p:attrNameLst>
                                          <p:attrName>style.visibility</p:attrName>
                                        </p:attrNameLst>
                                      </p:cBhvr>
                                      <p:to>
                                        <p:strVal val="visible"/>
                                      </p:to>
                                    </p:set>
                                    <p:animEffect transition="in" filter="fade">
                                      <p:cBhvr>
                                        <p:cTn id="22" dur="1000"/>
                                        <p:tgtEl>
                                          <p:spTgt spid="4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19">
                                            <p:txEl>
                                              <p:pRg st="4" end="4"/>
                                            </p:txEl>
                                          </p:spTgt>
                                        </p:tgtEl>
                                        <p:attrNameLst>
                                          <p:attrName>style.visibility</p:attrName>
                                        </p:attrNameLst>
                                      </p:cBhvr>
                                      <p:to>
                                        <p:strVal val="visible"/>
                                      </p:to>
                                    </p:set>
                                    <p:animEffect transition="in" filter="fade">
                                      <p:cBhvr>
                                        <p:cTn id="27" dur="1000"/>
                                        <p:tgtEl>
                                          <p:spTgt spid="4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19">
                                            <p:txEl>
                                              <p:pRg st="5" end="5"/>
                                            </p:txEl>
                                          </p:spTgt>
                                        </p:tgtEl>
                                        <p:attrNameLst>
                                          <p:attrName>style.visibility</p:attrName>
                                        </p:attrNameLst>
                                      </p:cBhvr>
                                      <p:to>
                                        <p:strVal val="visible"/>
                                      </p:to>
                                    </p:set>
                                    <p:animEffect transition="in" filter="fade">
                                      <p:cBhvr>
                                        <p:cTn id="32" dur="1000"/>
                                        <p:tgtEl>
                                          <p:spTgt spid="4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19">
                                            <p:txEl>
                                              <p:pRg st="6" end="6"/>
                                            </p:txEl>
                                          </p:spTgt>
                                        </p:tgtEl>
                                        <p:attrNameLst>
                                          <p:attrName>style.visibility</p:attrName>
                                        </p:attrNameLst>
                                      </p:cBhvr>
                                      <p:to>
                                        <p:strVal val="visible"/>
                                      </p:to>
                                    </p:set>
                                    <p:animEffect transition="in" filter="fade">
                                      <p:cBhvr>
                                        <p:cTn id="37" dur="1000"/>
                                        <p:tgtEl>
                                          <p:spTgt spid="41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19">
                                            <p:txEl>
                                              <p:pRg st="7" end="7"/>
                                            </p:txEl>
                                          </p:spTgt>
                                        </p:tgtEl>
                                        <p:attrNameLst>
                                          <p:attrName>style.visibility</p:attrName>
                                        </p:attrNameLst>
                                      </p:cBhvr>
                                      <p:to>
                                        <p:strVal val="visible"/>
                                      </p:to>
                                    </p:set>
                                    <p:animEffect transition="in" filter="fade">
                                      <p:cBhvr>
                                        <p:cTn id="42" dur="1000"/>
                                        <p:tgtEl>
                                          <p:spTgt spid="41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19">
                                            <p:txEl>
                                              <p:pRg st="8" end="8"/>
                                            </p:txEl>
                                          </p:spTgt>
                                        </p:tgtEl>
                                        <p:attrNameLst>
                                          <p:attrName>style.visibility</p:attrName>
                                        </p:attrNameLst>
                                      </p:cBhvr>
                                      <p:to>
                                        <p:strVal val="visible"/>
                                      </p:to>
                                    </p:set>
                                    <p:animEffect transition="in" filter="fade">
                                      <p:cBhvr>
                                        <p:cTn id="47" dur="1000"/>
                                        <p:tgtEl>
                                          <p:spTgt spid="41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19">
                                            <p:txEl>
                                              <p:pRg st="9" end="9"/>
                                            </p:txEl>
                                          </p:spTgt>
                                        </p:tgtEl>
                                        <p:attrNameLst>
                                          <p:attrName>style.visibility</p:attrName>
                                        </p:attrNameLst>
                                      </p:cBhvr>
                                      <p:to>
                                        <p:strVal val="visible"/>
                                      </p:to>
                                    </p:set>
                                    <p:animEffect transition="in" filter="fade">
                                      <p:cBhvr>
                                        <p:cTn id="52" dur="1000"/>
                                        <p:tgtEl>
                                          <p:spTgt spid="41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19">
                                            <p:txEl>
                                              <p:pRg st="10" end="10"/>
                                            </p:txEl>
                                          </p:spTgt>
                                        </p:tgtEl>
                                        <p:attrNameLst>
                                          <p:attrName>style.visibility</p:attrName>
                                        </p:attrNameLst>
                                      </p:cBhvr>
                                      <p:to>
                                        <p:strVal val="visible"/>
                                      </p:to>
                                    </p:set>
                                    <p:animEffect transition="in" filter="fade">
                                      <p:cBhvr>
                                        <p:cTn id="57" dur="1000"/>
                                        <p:tgtEl>
                                          <p:spTgt spid="41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19">
                                            <p:txEl>
                                              <p:pRg st="11" end="11"/>
                                            </p:txEl>
                                          </p:spTgt>
                                        </p:tgtEl>
                                        <p:attrNameLst>
                                          <p:attrName>style.visibility</p:attrName>
                                        </p:attrNameLst>
                                      </p:cBhvr>
                                      <p:to>
                                        <p:strVal val="visible"/>
                                      </p:to>
                                    </p:set>
                                    <p:animEffect transition="in" filter="fade">
                                      <p:cBhvr>
                                        <p:cTn id="62" dur="1000"/>
                                        <p:tgtEl>
                                          <p:spTgt spid="41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7"/>
          <p:cNvSpPr txBox="1">
            <a:spLocks noGrp="1"/>
          </p:cNvSpPr>
          <p:nvPr>
            <p:ph type="title"/>
          </p:nvPr>
        </p:nvSpPr>
        <p:spPr>
          <a:xfrm>
            <a:off x="914400" y="246062"/>
            <a:ext cx="7772400" cy="7605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Source Sans Pro"/>
              <a:buNone/>
            </a:pPr>
            <a:r>
              <a:rPr lang="en-US" sz="3000" i="0" u="none" strike="noStrike" cap="none">
                <a:solidFill>
                  <a:schemeClr val="dk2"/>
                </a:solidFill>
                <a:latin typeface="Verdana"/>
                <a:ea typeface="Verdana"/>
                <a:cs typeface="Verdana"/>
                <a:sym typeface="Verdana"/>
              </a:rPr>
              <a:t>How to</a:t>
            </a:r>
            <a:endParaRPr sz="3000">
              <a:latin typeface="Verdana"/>
              <a:ea typeface="Verdana"/>
              <a:cs typeface="Verdana"/>
              <a:sym typeface="Verdana"/>
            </a:endParaRPr>
          </a:p>
        </p:txBody>
      </p:sp>
      <p:sp>
        <p:nvSpPr>
          <p:cNvPr id="425" name="Google Shape;425;p57"/>
          <p:cNvSpPr txBox="1">
            <a:spLocks noGrp="1"/>
          </p:cNvSpPr>
          <p:nvPr>
            <p:ph type="body" idx="1"/>
          </p:nvPr>
        </p:nvSpPr>
        <p:spPr>
          <a:xfrm>
            <a:off x="298000" y="1235150"/>
            <a:ext cx="8130900" cy="49605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115000"/>
              </a:lnSpc>
              <a:spcBef>
                <a:spcPts val="300"/>
              </a:spcBef>
              <a:spcAft>
                <a:spcPts val="0"/>
              </a:spcAft>
              <a:buSzPts val="2000"/>
              <a:buFont typeface="Verdana"/>
              <a:buChar char="●"/>
            </a:pPr>
            <a:r>
              <a:rPr lang="en-US" sz="2000" dirty="0">
                <a:latin typeface="Verdana"/>
                <a:ea typeface="Verdana"/>
                <a:cs typeface="Verdana"/>
                <a:sym typeface="Verdana"/>
              </a:rPr>
              <a:t>How to define objects?</a:t>
            </a:r>
            <a:br>
              <a:rPr lang="en-US" sz="2000" dirty="0">
                <a:latin typeface="Verdana"/>
                <a:ea typeface="Verdana"/>
                <a:cs typeface="Verdana"/>
                <a:sym typeface="Verdana"/>
              </a:rPr>
            </a:br>
            <a:br>
              <a:rPr lang="en-US" sz="2000" dirty="0">
                <a:latin typeface="Verdana"/>
                <a:ea typeface="Verdana"/>
                <a:cs typeface="Verdana"/>
                <a:sym typeface="Verdana"/>
              </a:rPr>
            </a:br>
            <a:r>
              <a:rPr lang="en-US" sz="2000" b="1" dirty="0" err="1">
                <a:solidFill>
                  <a:srgbClr val="000099"/>
                </a:solidFill>
                <a:latin typeface="Source Code Pro"/>
                <a:ea typeface="Source Code Pro"/>
                <a:cs typeface="Source Code Pro"/>
                <a:sym typeface="Source Code Pro"/>
              </a:rPr>
              <a:t>class_name</a:t>
            </a:r>
            <a:r>
              <a:rPr lang="en-US" sz="2000" b="1" dirty="0">
                <a:solidFill>
                  <a:srgbClr val="000099"/>
                </a:solidFill>
                <a:latin typeface="Source Code Pro"/>
                <a:ea typeface="Source Code Pro"/>
                <a:cs typeface="Source Code Pro"/>
                <a:sym typeface="Source Code Pro"/>
              </a:rPr>
              <a:t> object_name_1, object_name_2, …, </a:t>
            </a:r>
            <a:br>
              <a:rPr lang="en-US" sz="2000" b="1" dirty="0">
                <a:solidFill>
                  <a:srgbClr val="000099"/>
                </a:solidFill>
                <a:latin typeface="Source Code Pro"/>
                <a:ea typeface="Source Code Pro"/>
                <a:cs typeface="Source Code Pro"/>
                <a:sym typeface="Source Code Pro"/>
              </a:rPr>
            </a:br>
            <a:r>
              <a:rPr lang="en-US" sz="2000" b="1" dirty="0">
                <a:solidFill>
                  <a:srgbClr val="000099"/>
                </a:solidFill>
                <a:latin typeface="Source Code Pro"/>
                <a:ea typeface="Source Code Pro"/>
                <a:cs typeface="Source Code Pro"/>
                <a:sym typeface="Source Code Pro"/>
              </a:rPr>
              <a:t>											</a:t>
            </a:r>
            <a:r>
              <a:rPr lang="en-US" sz="2000" b="1" dirty="0" err="1">
                <a:solidFill>
                  <a:srgbClr val="000099"/>
                </a:solidFill>
                <a:latin typeface="Source Code Pro"/>
                <a:ea typeface="Source Code Pro"/>
                <a:cs typeface="Source Code Pro"/>
                <a:sym typeface="Source Code Pro"/>
              </a:rPr>
              <a:t>object_name_n</a:t>
            </a:r>
            <a:r>
              <a:rPr lang="en-US" sz="2000" b="1" dirty="0">
                <a:solidFill>
                  <a:srgbClr val="000099"/>
                </a:solidFill>
                <a:latin typeface="Source Code Pro"/>
                <a:ea typeface="Source Code Pro"/>
                <a:cs typeface="Source Code Pro"/>
                <a:sym typeface="Source Code Pro"/>
              </a:rPr>
              <a:t>;</a:t>
            </a:r>
            <a:br>
              <a:rPr lang="en-US" sz="2000" dirty="0">
                <a:latin typeface="Verdana"/>
                <a:ea typeface="Verdana"/>
                <a:cs typeface="Verdana"/>
                <a:sym typeface="Verdana"/>
              </a:rPr>
            </a:br>
            <a:endParaRPr sz="2000" dirty="0">
              <a:latin typeface="Verdana"/>
              <a:ea typeface="Verdana"/>
              <a:cs typeface="Verdana"/>
              <a:sym typeface="Verdana"/>
            </a:endParaRPr>
          </a:p>
          <a:p>
            <a:pPr marL="914400" marR="0" lvl="1" indent="-355600" algn="l" rtl="0">
              <a:lnSpc>
                <a:spcPct val="115000"/>
              </a:lnSpc>
              <a:spcBef>
                <a:spcPts val="0"/>
              </a:spcBef>
              <a:spcAft>
                <a:spcPts val="0"/>
              </a:spcAft>
              <a:buSzPts val="2000"/>
              <a:buFont typeface="Verdana"/>
              <a:buChar char="●"/>
            </a:pPr>
            <a:r>
              <a:rPr lang="en-US" sz="2000" dirty="0">
                <a:latin typeface="Verdana"/>
                <a:ea typeface="Verdana"/>
                <a:cs typeface="Verdana"/>
                <a:sym typeface="Verdana"/>
              </a:rPr>
              <a:t>Do not forget the arguments for each object, if any</a:t>
            </a:r>
            <a:br>
              <a:rPr lang="en-US" sz="2000" dirty="0">
                <a:latin typeface="Verdana"/>
                <a:ea typeface="Verdana"/>
                <a:cs typeface="Verdana"/>
                <a:sym typeface="Verdana"/>
              </a:rPr>
            </a:br>
            <a:br>
              <a:rPr lang="en-US" sz="2000" dirty="0">
                <a:latin typeface="Verdana"/>
                <a:ea typeface="Verdana"/>
                <a:cs typeface="Verdana"/>
                <a:sym typeface="Verdana"/>
              </a:rPr>
            </a:br>
            <a:endParaRPr sz="2000" dirty="0">
              <a:latin typeface="Verdana"/>
              <a:ea typeface="Verdana"/>
              <a:cs typeface="Verdana"/>
              <a:sym typeface="Verdana"/>
            </a:endParaRPr>
          </a:p>
          <a:p>
            <a:pPr marL="457200" marR="0" lvl="0" indent="-355600" algn="l" rtl="0">
              <a:lnSpc>
                <a:spcPct val="115000"/>
              </a:lnSpc>
              <a:spcBef>
                <a:spcPts val="0"/>
              </a:spcBef>
              <a:spcAft>
                <a:spcPts val="0"/>
              </a:spcAft>
              <a:buSzPts val="2000"/>
              <a:buFont typeface="Verdana"/>
              <a:buChar char="●"/>
            </a:pPr>
            <a:r>
              <a:rPr lang="en-US" sz="2000" dirty="0">
                <a:latin typeface="Verdana"/>
                <a:ea typeface="Verdana"/>
                <a:cs typeface="Verdana"/>
                <a:sym typeface="Verdana"/>
              </a:rPr>
              <a:t>How to call a member function?</a:t>
            </a:r>
            <a:br>
              <a:rPr lang="en-US" sz="2000" dirty="0">
                <a:latin typeface="Verdana"/>
                <a:ea typeface="Verdana"/>
                <a:cs typeface="Verdana"/>
                <a:sym typeface="Verdana"/>
              </a:rPr>
            </a:br>
            <a:br>
              <a:rPr lang="en-US" sz="2000" dirty="0">
                <a:latin typeface="Verdana"/>
                <a:ea typeface="Verdana"/>
                <a:cs typeface="Verdana"/>
                <a:sym typeface="Verdana"/>
              </a:rPr>
            </a:br>
            <a:r>
              <a:rPr lang="en-US" sz="2000" b="1" dirty="0" err="1">
                <a:solidFill>
                  <a:srgbClr val="000099"/>
                </a:solidFill>
                <a:latin typeface="Source Code Pro"/>
                <a:ea typeface="Source Code Pro"/>
                <a:cs typeface="Source Code Pro"/>
                <a:sym typeface="Source Code Pro"/>
              </a:rPr>
              <a:t>object_name.function_name</a:t>
            </a:r>
            <a:r>
              <a:rPr lang="en-US" sz="2000" b="1" dirty="0">
                <a:solidFill>
                  <a:srgbClr val="000099"/>
                </a:solidFill>
                <a:latin typeface="Source Code Pro"/>
                <a:ea typeface="Source Code Pro"/>
                <a:cs typeface="Source Code Pro"/>
                <a:sym typeface="Source Code Pro"/>
              </a:rPr>
              <a:t>(arguments);</a:t>
            </a:r>
            <a:br>
              <a:rPr lang="en-US" sz="2000" dirty="0">
                <a:latin typeface="Source Code Pro"/>
                <a:ea typeface="Source Code Pro"/>
                <a:cs typeface="Source Code Pro"/>
                <a:sym typeface="Source Code Pro"/>
              </a:rPr>
            </a:br>
            <a:endParaRPr sz="2000" dirty="0">
              <a:latin typeface="Verdana"/>
              <a:ea typeface="Verdana"/>
              <a:cs typeface="Verdana"/>
              <a:sym typeface="Verdana"/>
            </a:endParaRPr>
          </a:p>
          <a:p>
            <a:pPr marL="914400" marR="0" lvl="1" indent="-355600" algn="l" rtl="0">
              <a:lnSpc>
                <a:spcPct val="115000"/>
              </a:lnSpc>
              <a:spcBef>
                <a:spcPts val="0"/>
              </a:spcBef>
              <a:spcAft>
                <a:spcPts val="0"/>
              </a:spcAft>
              <a:buSzPts val="2000"/>
              <a:buFont typeface="Verdana"/>
              <a:buChar char="●"/>
            </a:pPr>
            <a:r>
              <a:rPr lang="en-US" sz="2000" dirty="0">
                <a:latin typeface="Verdana"/>
                <a:ea typeface="Verdana"/>
                <a:cs typeface="Verdana"/>
                <a:sym typeface="Verdana"/>
              </a:rPr>
              <a:t>a member function operates on an object for which it is called</a:t>
            </a:r>
            <a:endParaRPr sz="2000" dirty="0">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5">
                                            <p:txEl>
                                              <p:pRg st="0" end="0"/>
                                            </p:txEl>
                                          </p:spTgt>
                                        </p:tgtEl>
                                        <p:attrNameLst>
                                          <p:attrName>style.visibility</p:attrName>
                                        </p:attrNameLst>
                                      </p:cBhvr>
                                      <p:to>
                                        <p:strVal val="visible"/>
                                      </p:to>
                                    </p:set>
                                    <p:animEffect transition="in" filter="fade">
                                      <p:cBhvr>
                                        <p:cTn id="7" dur="1000"/>
                                        <p:tgtEl>
                                          <p:spTgt spid="4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5">
                                            <p:txEl>
                                              <p:pRg st="1" end="1"/>
                                            </p:txEl>
                                          </p:spTgt>
                                        </p:tgtEl>
                                        <p:attrNameLst>
                                          <p:attrName>style.visibility</p:attrName>
                                        </p:attrNameLst>
                                      </p:cBhvr>
                                      <p:to>
                                        <p:strVal val="visible"/>
                                      </p:to>
                                    </p:set>
                                    <p:animEffect transition="in" filter="fade">
                                      <p:cBhvr>
                                        <p:cTn id="12" dur="1000"/>
                                        <p:tgtEl>
                                          <p:spTgt spid="4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25">
                                            <p:txEl>
                                              <p:pRg st="2" end="2"/>
                                            </p:txEl>
                                          </p:spTgt>
                                        </p:tgtEl>
                                        <p:attrNameLst>
                                          <p:attrName>style.visibility</p:attrName>
                                        </p:attrNameLst>
                                      </p:cBhvr>
                                      <p:to>
                                        <p:strVal val="visible"/>
                                      </p:to>
                                    </p:set>
                                    <p:animEffect transition="in" filter="fade">
                                      <p:cBhvr>
                                        <p:cTn id="17" dur="1000"/>
                                        <p:tgtEl>
                                          <p:spTgt spid="42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25">
                                            <p:txEl>
                                              <p:pRg st="3" end="3"/>
                                            </p:txEl>
                                          </p:spTgt>
                                        </p:tgtEl>
                                        <p:attrNameLst>
                                          <p:attrName>style.visibility</p:attrName>
                                        </p:attrNameLst>
                                      </p:cBhvr>
                                      <p:to>
                                        <p:strVal val="visible"/>
                                      </p:to>
                                    </p:set>
                                    <p:animEffect transition="in" filter="fade">
                                      <p:cBhvr>
                                        <p:cTn id="22" dur="1000"/>
                                        <p:tgtEl>
                                          <p:spTgt spid="42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58"/>
          <p:cNvSpPr txBox="1">
            <a:spLocks noGrp="1"/>
          </p:cNvSpPr>
          <p:nvPr>
            <p:ph type="title"/>
          </p:nvPr>
        </p:nvSpPr>
        <p:spPr>
          <a:xfrm>
            <a:off x="914400" y="306387"/>
            <a:ext cx="7772400" cy="7002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Source Sans Pro"/>
              <a:buNone/>
            </a:pPr>
            <a:r>
              <a:rPr lang="en-US" sz="3000" i="0" u="none" strike="noStrike" cap="none">
                <a:solidFill>
                  <a:schemeClr val="dk2"/>
                </a:solidFill>
                <a:latin typeface="Verdana"/>
                <a:ea typeface="Verdana"/>
                <a:cs typeface="Verdana"/>
                <a:sym typeface="Verdana"/>
              </a:rPr>
              <a:t>Some more recommendations</a:t>
            </a:r>
            <a:endParaRPr sz="3000">
              <a:latin typeface="Verdana"/>
              <a:ea typeface="Verdana"/>
              <a:cs typeface="Verdana"/>
              <a:sym typeface="Verdana"/>
            </a:endParaRPr>
          </a:p>
        </p:txBody>
      </p:sp>
      <p:sp>
        <p:nvSpPr>
          <p:cNvPr id="431" name="Google Shape;431;p58"/>
          <p:cNvSpPr txBox="1">
            <a:spLocks noGrp="1"/>
          </p:cNvSpPr>
          <p:nvPr>
            <p:ph type="body" idx="1"/>
          </p:nvPr>
        </p:nvSpPr>
        <p:spPr>
          <a:xfrm>
            <a:off x="280950" y="1154100"/>
            <a:ext cx="8556600" cy="3534300"/>
          </a:xfrm>
          <a:prstGeom prst="rect">
            <a:avLst/>
          </a:prstGeom>
          <a:noFill/>
          <a:ln>
            <a:noFill/>
          </a:ln>
        </p:spPr>
        <p:txBody>
          <a:bodyPr spcFirstLastPara="1" wrap="square" lIns="91425" tIns="45700" rIns="91425" bIns="45700" anchor="t" anchorCtr="0">
            <a:noAutofit/>
          </a:bodyPr>
          <a:lstStyle/>
          <a:p>
            <a:pPr marL="273050" marR="0" lvl="0" indent="-257809" algn="l" rtl="0">
              <a:lnSpc>
                <a:spcPct val="115000"/>
              </a:lnSpc>
              <a:spcBef>
                <a:spcPts val="300"/>
              </a:spcBef>
              <a:spcAft>
                <a:spcPts val="0"/>
              </a:spcAft>
              <a:buClr>
                <a:srgbClr val="B2C1DB"/>
              </a:buClr>
              <a:buSzPts val="1800"/>
              <a:buFont typeface="Verdana"/>
              <a:buChar char="●"/>
            </a:pPr>
            <a:r>
              <a:rPr lang="en-US" sz="1800" i="0" u="none" strike="noStrike" cap="none">
                <a:solidFill>
                  <a:srgbClr val="FC0128"/>
                </a:solidFill>
                <a:latin typeface="Verdana"/>
                <a:ea typeface="Verdana"/>
                <a:cs typeface="Verdana"/>
                <a:sym typeface="Verdana"/>
              </a:rPr>
              <a:t>IMPORTANT RULE:</a:t>
            </a:r>
            <a:r>
              <a:rPr lang="en-US" sz="1800" i="0" u="none" strike="noStrike" cap="none">
                <a:solidFill>
                  <a:schemeClr val="dk1"/>
                </a:solidFill>
                <a:latin typeface="Verdana"/>
                <a:ea typeface="Verdana"/>
                <a:cs typeface="Verdana"/>
                <a:sym typeface="Verdana"/>
              </a:rPr>
              <a:t> An object or a variable can be referred only in the compound block in which it is declared</a:t>
            </a:r>
            <a:endParaRPr sz="1800">
              <a:latin typeface="Verdana"/>
              <a:ea typeface="Verdana"/>
              <a:cs typeface="Verdana"/>
              <a:sym typeface="Verdana"/>
            </a:endParaRPr>
          </a:p>
          <a:p>
            <a:pPr marL="273050" marR="0" lvl="0" indent="-257809" algn="l" rtl="0">
              <a:lnSpc>
                <a:spcPct val="115000"/>
              </a:lnSpc>
              <a:spcBef>
                <a:spcPts val="1000"/>
              </a:spcBef>
              <a:spcAft>
                <a:spcPts val="0"/>
              </a:spcAft>
              <a:buClr>
                <a:srgbClr val="B2C1DB"/>
              </a:buClr>
              <a:buSzPts val="1800"/>
              <a:buFont typeface="Verdana"/>
              <a:buChar char="●"/>
            </a:pPr>
            <a:r>
              <a:rPr lang="en-US" sz="1800" i="0" u="none" strike="noStrike" cap="none">
                <a:solidFill>
                  <a:schemeClr val="dk1"/>
                </a:solidFill>
                <a:latin typeface="Verdana"/>
                <a:ea typeface="Verdana"/>
                <a:cs typeface="Verdana"/>
                <a:sym typeface="Verdana"/>
              </a:rPr>
              <a:t>A compound block is the statements and declarations within matching curly brackets</a:t>
            </a:r>
            <a:r>
              <a:rPr lang="en-US" sz="1800" i="0" u="none" strike="noStrike" cap="none">
                <a:solidFill>
                  <a:schemeClr val="dk1"/>
                </a:solidFill>
                <a:latin typeface="Source Code Pro"/>
                <a:ea typeface="Source Code Pro"/>
                <a:cs typeface="Source Code Pro"/>
                <a:sym typeface="Source Code Pro"/>
              </a:rPr>
              <a:t> { }</a:t>
            </a:r>
            <a:endParaRPr sz="1800">
              <a:latin typeface="Source Code Pro"/>
              <a:ea typeface="Source Code Pro"/>
              <a:cs typeface="Source Code Pro"/>
              <a:sym typeface="Source Code Pro"/>
            </a:endParaRPr>
          </a:p>
          <a:p>
            <a:pPr marL="547687" marR="0" lvl="1" indent="-234950" algn="l" rtl="0">
              <a:lnSpc>
                <a:spcPct val="115000"/>
              </a:lnSpc>
              <a:spcBef>
                <a:spcPts val="300"/>
              </a:spcBef>
              <a:spcAft>
                <a:spcPts val="0"/>
              </a:spcAft>
              <a:buClr>
                <a:srgbClr val="9BBB59"/>
              </a:buClr>
              <a:buSzPts val="1800"/>
              <a:buFont typeface="Verdana"/>
              <a:buChar char="●"/>
            </a:pPr>
            <a:r>
              <a:rPr lang="en-US" sz="1800" i="0" u="none" strike="noStrike" cap="none">
                <a:solidFill>
                  <a:schemeClr val="dk1"/>
                </a:solidFill>
                <a:latin typeface="Verdana"/>
                <a:ea typeface="Verdana"/>
                <a:cs typeface="Verdana"/>
                <a:sym typeface="Verdana"/>
              </a:rPr>
              <a:t>e.g. after </a:t>
            </a:r>
            <a:r>
              <a:rPr lang="en-US" sz="1800" i="0" u="none" strike="noStrike" cap="none">
                <a:solidFill>
                  <a:schemeClr val="dk1"/>
                </a:solidFill>
                <a:latin typeface="Source Code Pro"/>
                <a:ea typeface="Source Code Pro"/>
                <a:cs typeface="Source Code Pro"/>
                <a:sym typeface="Source Code Pro"/>
              </a:rPr>
              <a:t>if</a:t>
            </a:r>
            <a:r>
              <a:rPr lang="en-US" sz="1800" i="0" u="none" strike="noStrike" cap="none">
                <a:solidFill>
                  <a:schemeClr val="dk1"/>
                </a:solidFill>
                <a:latin typeface="Verdana"/>
                <a:ea typeface="Verdana"/>
                <a:cs typeface="Verdana"/>
                <a:sym typeface="Verdana"/>
              </a:rPr>
              <a:t> or </a:t>
            </a:r>
            <a:r>
              <a:rPr lang="en-US" sz="1800" i="0" u="none" strike="noStrike" cap="none">
                <a:solidFill>
                  <a:schemeClr val="dk1"/>
                </a:solidFill>
                <a:latin typeface="Source Code Pro"/>
                <a:ea typeface="Source Code Pro"/>
                <a:cs typeface="Source Code Pro"/>
                <a:sym typeface="Source Code Pro"/>
              </a:rPr>
              <a:t>else</a:t>
            </a:r>
            <a:r>
              <a:rPr lang="en-US" sz="1800" i="0" u="none" strike="noStrike" cap="none">
                <a:solidFill>
                  <a:schemeClr val="dk1"/>
                </a:solidFill>
                <a:latin typeface="Verdana"/>
                <a:ea typeface="Verdana"/>
                <a:cs typeface="Verdana"/>
                <a:sym typeface="Verdana"/>
              </a:rPr>
              <a:t>, after </a:t>
            </a:r>
            <a:r>
              <a:rPr lang="en-US" sz="1800" i="0" u="none" strike="noStrike" cap="none">
                <a:solidFill>
                  <a:schemeClr val="dk1"/>
                </a:solidFill>
                <a:latin typeface="Source Code Pro"/>
                <a:ea typeface="Source Code Pro"/>
                <a:cs typeface="Source Code Pro"/>
                <a:sym typeface="Source Code Pro"/>
              </a:rPr>
              <a:t>for</a:t>
            </a:r>
            <a:r>
              <a:rPr lang="en-US" sz="1800" i="0" u="none" strike="noStrike" cap="none">
                <a:solidFill>
                  <a:schemeClr val="dk1"/>
                </a:solidFill>
                <a:latin typeface="Verdana"/>
                <a:ea typeface="Verdana"/>
                <a:cs typeface="Verdana"/>
                <a:sym typeface="Verdana"/>
              </a:rPr>
              <a:t> or </a:t>
            </a:r>
            <a:r>
              <a:rPr lang="en-US" sz="1800" i="0" u="none" strike="noStrike" cap="none">
                <a:solidFill>
                  <a:schemeClr val="dk1"/>
                </a:solidFill>
                <a:latin typeface="Source Code Pro"/>
                <a:ea typeface="Source Code Pro"/>
                <a:cs typeface="Source Code Pro"/>
                <a:sym typeface="Source Code Pro"/>
              </a:rPr>
              <a:t>while</a:t>
            </a:r>
            <a:endParaRPr sz="1800">
              <a:latin typeface="Source Code Pro"/>
              <a:ea typeface="Source Code Pro"/>
              <a:cs typeface="Source Code Pro"/>
              <a:sym typeface="Source Code Pro"/>
            </a:endParaRPr>
          </a:p>
          <a:p>
            <a:pPr marL="273050" marR="0" lvl="0" indent="-257809" algn="l" rtl="0">
              <a:lnSpc>
                <a:spcPct val="115000"/>
              </a:lnSpc>
              <a:spcBef>
                <a:spcPts val="1000"/>
              </a:spcBef>
              <a:spcAft>
                <a:spcPts val="0"/>
              </a:spcAft>
              <a:buClr>
                <a:srgbClr val="B2C1DB"/>
              </a:buClr>
              <a:buSzPts val="1800"/>
              <a:buFont typeface="Verdana"/>
              <a:buChar char="●"/>
            </a:pPr>
            <a:r>
              <a:rPr lang="en-US" sz="1800" i="0" u="none" strike="noStrike" cap="none">
                <a:solidFill>
                  <a:schemeClr val="dk1"/>
                </a:solidFill>
                <a:latin typeface="Verdana"/>
                <a:ea typeface="Verdana"/>
                <a:cs typeface="Verdana"/>
                <a:sym typeface="Verdana"/>
              </a:rPr>
              <a:t>Implication of this rule in </a:t>
            </a:r>
            <a:r>
              <a:rPr lang="en-US" sz="1800">
                <a:latin typeface="Source Code Pro"/>
                <a:ea typeface="Source Code Pro"/>
                <a:cs typeface="Source Code Pro"/>
                <a:sym typeface="Source Code Pro"/>
              </a:rPr>
              <a:t>Date</a:t>
            </a:r>
            <a:r>
              <a:rPr lang="en-US" sz="1800" i="0" u="none" strike="noStrike" cap="none">
                <a:solidFill>
                  <a:schemeClr val="dk1"/>
                </a:solidFill>
                <a:latin typeface="Verdana"/>
                <a:ea typeface="Verdana"/>
                <a:cs typeface="Verdana"/>
                <a:sym typeface="Verdana"/>
              </a:rPr>
              <a:t> programs: when a </a:t>
            </a:r>
            <a:r>
              <a:rPr lang="en-US" sz="1800">
                <a:latin typeface="Source Code Pro"/>
                <a:ea typeface="Source Code Pro"/>
                <a:cs typeface="Source Code Pro"/>
                <a:sym typeface="Source Code Pro"/>
              </a:rPr>
              <a:t>Date</a:t>
            </a:r>
            <a:r>
              <a:rPr lang="en-US" sz="1800" i="0" u="none" strike="noStrike" cap="none">
                <a:solidFill>
                  <a:schemeClr val="dk1"/>
                </a:solidFill>
                <a:latin typeface="Verdana"/>
                <a:ea typeface="Verdana"/>
                <a:cs typeface="Verdana"/>
                <a:sym typeface="Verdana"/>
              </a:rPr>
              <a:t> object is created in a compound block, it can be referred only in that bloc</a:t>
            </a:r>
            <a:r>
              <a:rPr lang="en-US" sz="1800">
                <a:latin typeface="Verdana"/>
                <a:ea typeface="Verdana"/>
                <a:cs typeface="Verdana"/>
                <a:sym typeface="Verdana"/>
              </a:rPr>
              <a:t>k; ot</a:t>
            </a:r>
            <a:r>
              <a:rPr lang="en-US" sz="1800" i="0" u="none" strike="noStrike" cap="none">
                <a:solidFill>
                  <a:schemeClr val="dk1"/>
                </a:solidFill>
                <a:latin typeface="Verdana"/>
                <a:ea typeface="Verdana"/>
                <a:cs typeface="Verdana"/>
                <a:sym typeface="Verdana"/>
              </a:rPr>
              <a:t>herwise, undeclared identifier error occurs</a:t>
            </a:r>
            <a:endParaRPr sz="1800">
              <a:latin typeface="Verdana"/>
              <a:ea typeface="Verdana"/>
              <a:cs typeface="Verdana"/>
              <a:sym typeface="Verdana"/>
            </a:endParaRPr>
          </a:p>
          <a:p>
            <a:pPr marL="547687" marR="0" lvl="1" indent="-234950" algn="l" rtl="0">
              <a:lnSpc>
                <a:spcPct val="115000"/>
              </a:lnSpc>
              <a:spcBef>
                <a:spcPts val="300"/>
              </a:spcBef>
              <a:spcAft>
                <a:spcPts val="0"/>
              </a:spcAft>
              <a:buClr>
                <a:srgbClr val="B2C1DB"/>
              </a:buClr>
              <a:buSzPts val="1800"/>
              <a:buFont typeface="Verdana"/>
              <a:buChar char="●"/>
            </a:pPr>
            <a:r>
              <a:rPr lang="en-US" sz="1800" i="0" u="none" strike="noStrike" cap="none">
                <a:solidFill>
                  <a:schemeClr val="dk1"/>
                </a:solidFill>
                <a:latin typeface="Verdana"/>
                <a:ea typeface="Verdana"/>
                <a:cs typeface="Verdana"/>
                <a:sym typeface="Verdana"/>
              </a:rPr>
              <a:t>Solving this problem by re-creating it is NOT A SOLUTION</a:t>
            </a:r>
            <a:endParaRPr sz="1800">
              <a:latin typeface="Verdana"/>
              <a:ea typeface="Verdana"/>
              <a:cs typeface="Verdana"/>
              <a:sym typeface="Verdana"/>
            </a:endParaRPr>
          </a:p>
        </p:txBody>
      </p:sp>
      <p:sp>
        <p:nvSpPr>
          <p:cNvPr id="432" name="Google Shape;432;p58"/>
          <p:cNvSpPr txBox="1"/>
          <p:nvPr/>
        </p:nvSpPr>
        <p:spPr>
          <a:xfrm>
            <a:off x="1344587" y="4690587"/>
            <a:ext cx="2475000" cy="1892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99"/>
              </a:buClr>
              <a:buSzPts val="1800"/>
              <a:buFont typeface="Courier New"/>
              <a:buNone/>
            </a:pPr>
            <a:r>
              <a:rPr lang="en-US" sz="1800" b="1" i="0" u="none">
                <a:solidFill>
                  <a:srgbClr val="000099"/>
                </a:solidFill>
                <a:latin typeface="Source Code Pro"/>
                <a:ea typeface="Source Code Pro"/>
                <a:cs typeface="Source Code Pro"/>
                <a:sym typeface="Source Code Pro"/>
              </a:rPr>
              <a:t>if (x &gt; 0){</a:t>
            </a:r>
            <a:endParaRPr sz="1800">
              <a:latin typeface="Source Code Pro"/>
              <a:ea typeface="Source Code Pro"/>
              <a:cs typeface="Source Code Pro"/>
              <a:sym typeface="Source Code Pro"/>
            </a:endParaRPr>
          </a:p>
          <a:p>
            <a:pPr marL="0" marR="0" lvl="0" indent="0" algn="l" rtl="0">
              <a:lnSpc>
                <a:spcPct val="100000"/>
              </a:lnSpc>
              <a:spcBef>
                <a:spcPts val="180"/>
              </a:spcBef>
              <a:spcAft>
                <a:spcPts val="0"/>
              </a:spcAft>
              <a:buClr>
                <a:srgbClr val="000099"/>
              </a:buClr>
              <a:buSzPts val="1800"/>
              <a:buFont typeface="Courier New"/>
              <a:buNone/>
            </a:pPr>
            <a:r>
              <a:rPr lang="en-US" sz="1800" b="1" i="0" u="none">
                <a:solidFill>
                  <a:srgbClr val="000099"/>
                </a:solidFill>
                <a:latin typeface="Source Code Pro"/>
                <a:ea typeface="Source Code Pro"/>
                <a:cs typeface="Source Code Pro"/>
                <a:sym typeface="Source Code Pro"/>
              </a:rPr>
              <a:t>  </a:t>
            </a:r>
            <a:r>
              <a:rPr lang="en-US" sz="1800" b="1">
                <a:solidFill>
                  <a:srgbClr val="000099"/>
                </a:solidFill>
                <a:latin typeface="Source Code Pro"/>
                <a:ea typeface="Source Code Pro"/>
                <a:cs typeface="Source Code Pro"/>
                <a:sym typeface="Source Code Pro"/>
              </a:rPr>
              <a:t>Date</a:t>
            </a:r>
            <a:r>
              <a:rPr lang="en-US" sz="1800" b="1" i="0" u="none">
                <a:solidFill>
                  <a:srgbClr val="000099"/>
                </a:solidFill>
                <a:latin typeface="Source Code Pro"/>
                <a:ea typeface="Source Code Pro"/>
                <a:cs typeface="Source Code Pro"/>
                <a:sym typeface="Source Code Pro"/>
              </a:rPr>
              <a:t> </a:t>
            </a:r>
            <a:r>
              <a:rPr lang="en-US" sz="1800" b="1">
                <a:solidFill>
                  <a:srgbClr val="000099"/>
                </a:solidFill>
                <a:latin typeface="Source Code Pro"/>
                <a:ea typeface="Source Code Pro"/>
                <a:cs typeface="Source Code Pro"/>
                <a:sym typeface="Source Code Pro"/>
              </a:rPr>
              <a:t>d</a:t>
            </a:r>
            <a:r>
              <a:rPr lang="en-US" sz="1800" b="1" i="0" u="none">
                <a:solidFill>
                  <a:srgbClr val="000099"/>
                </a:solidFill>
                <a:latin typeface="Source Code Pro"/>
                <a:ea typeface="Source Code Pro"/>
                <a:cs typeface="Source Code Pro"/>
                <a:sym typeface="Source Code Pro"/>
              </a:rPr>
              <a:t>;</a:t>
            </a:r>
            <a:endParaRPr sz="1800">
              <a:latin typeface="Source Code Pro"/>
              <a:ea typeface="Source Code Pro"/>
              <a:cs typeface="Source Code Pro"/>
              <a:sym typeface="Source Code Pro"/>
            </a:endParaRPr>
          </a:p>
          <a:p>
            <a:pPr marL="0" marR="0" lvl="0" indent="0" algn="l" rtl="0">
              <a:lnSpc>
                <a:spcPct val="100000"/>
              </a:lnSpc>
              <a:spcBef>
                <a:spcPts val="180"/>
              </a:spcBef>
              <a:spcAft>
                <a:spcPts val="0"/>
              </a:spcAft>
              <a:buClr>
                <a:srgbClr val="000099"/>
              </a:buClr>
              <a:buSzPts val="1800"/>
              <a:buFont typeface="Courier New"/>
              <a:buNone/>
            </a:pPr>
            <a:r>
              <a:rPr lang="en-US" sz="1800" b="1" i="0" u="none">
                <a:solidFill>
                  <a:srgbClr val="000099"/>
                </a:solidFill>
                <a:latin typeface="Source Code Pro"/>
                <a:ea typeface="Source Code Pro"/>
                <a:cs typeface="Source Code Pro"/>
                <a:sym typeface="Source Code Pro"/>
              </a:rPr>
              <a:t>  </a:t>
            </a:r>
            <a:r>
              <a:rPr lang="en-US" sz="1800" b="1">
                <a:solidFill>
                  <a:srgbClr val="000099"/>
                </a:solidFill>
                <a:latin typeface="Source Code Pro"/>
                <a:ea typeface="Source Code Pro"/>
                <a:cs typeface="Source Code Pro"/>
                <a:sym typeface="Source Code Pro"/>
              </a:rPr>
              <a:t>d</a:t>
            </a:r>
            <a:r>
              <a:rPr lang="en-US" sz="1800" b="1" i="0" u="none">
                <a:solidFill>
                  <a:srgbClr val="000099"/>
                </a:solidFill>
                <a:latin typeface="Source Code Pro"/>
                <a:ea typeface="Source Code Pro"/>
                <a:cs typeface="Source Code Pro"/>
                <a:sym typeface="Source Code Pro"/>
              </a:rPr>
              <a:t>.</a:t>
            </a:r>
            <a:r>
              <a:rPr lang="en-US" sz="1800" b="1">
                <a:solidFill>
                  <a:srgbClr val="000099"/>
                </a:solidFill>
                <a:latin typeface="Source Code Pro"/>
                <a:ea typeface="Source Code Pro"/>
                <a:cs typeface="Source Code Pro"/>
                <a:sym typeface="Source Code Pro"/>
              </a:rPr>
              <a:t>Day</a:t>
            </a:r>
            <a:r>
              <a:rPr lang="en-US" sz="1800" b="1" i="0" u="none">
                <a:solidFill>
                  <a:srgbClr val="000099"/>
                </a:solidFill>
                <a:latin typeface="Source Code Pro"/>
                <a:ea typeface="Source Code Pro"/>
                <a:cs typeface="Source Code Pro"/>
                <a:sym typeface="Source Code Pro"/>
              </a:rPr>
              <a:t>();</a:t>
            </a:r>
            <a:endParaRPr sz="1800">
              <a:latin typeface="Source Code Pro"/>
              <a:ea typeface="Source Code Pro"/>
              <a:cs typeface="Source Code Pro"/>
              <a:sym typeface="Source Code Pro"/>
            </a:endParaRPr>
          </a:p>
          <a:p>
            <a:pPr marL="0" marR="0" lvl="0" indent="0" algn="l" rtl="0">
              <a:lnSpc>
                <a:spcPct val="100000"/>
              </a:lnSpc>
              <a:spcBef>
                <a:spcPts val="180"/>
              </a:spcBef>
              <a:spcAft>
                <a:spcPts val="0"/>
              </a:spcAft>
              <a:buClr>
                <a:srgbClr val="000099"/>
              </a:buClr>
              <a:buSzPts val="1800"/>
              <a:buFont typeface="Courier New"/>
              <a:buNone/>
            </a:pPr>
            <a:r>
              <a:rPr lang="en-US" sz="1800" b="1" i="0" u="none">
                <a:solidFill>
                  <a:srgbClr val="000099"/>
                </a:solidFill>
                <a:latin typeface="Source Code Pro"/>
                <a:ea typeface="Source Code Pro"/>
                <a:cs typeface="Source Code Pro"/>
                <a:sym typeface="Source Code Pro"/>
              </a:rPr>
              <a:t>}</a:t>
            </a:r>
            <a:endParaRPr sz="1800">
              <a:latin typeface="Source Code Pro"/>
              <a:ea typeface="Source Code Pro"/>
              <a:cs typeface="Source Code Pro"/>
              <a:sym typeface="Source Code Pro"/>
            </a:endParaRPr>
          </a:p>
          <a:p>
            <a:pPr marL="0" marR="0" lvl="0" indent="0" algn="l" rtl="0">
              <a:lnSpc>
                <a:spcPct val="100000"/>
              </a:lnSpc>
              <a:spcBef>
                <a:spcPts val="180"/>
              </a:spcBef>
              <a:spcAft>
                <a:spcPts val="0"/>
              </a:spcAft>
              <a:buClr>
                <a:srgbClr val="000099"/>
              </a:buClr>
              <a:buSzPts val="1800"/>
              <a:buFont typeface="Courier New"/>
              <a:buNone/>
            </a:pPr>
            <a:r>
              <a:rPr lang="en-US" sz="1800" b="1">
                <a:solidFill>
                  <a:srgbClr val="000099"/>
                </a:solidFill>
                <a:latin typeface="Source Code Pro"/>
                <a:ea typeface="Source Code Pro"/>
                <a:cs typeface="Source Code Pro"/>
                <a:sym typeface="Source Code Pro"/>
              </a:rPr>
              <a:t>d</a:t>
            </a:r>
            <a:r>
              <a:rPr lang="en-US" sz="1800" b="1" i="0" u="none">
                <a:solidFill>
                  <a:srgbClr val="000099"/>
                </a:solidFill>
                <a:latin typeface="Source Code Pro"/>
                <a:ea typeface="Source Code Pro"/>
                <a:cs typeface="Source Code Pro"/>
                <a:sym typeface="Source Code Pro"/>
              </a:rPr>
              <a:t>.</a:t>
            </a:r>
            <a:r>
              <a:rPr lang="en-US" sz="1800" b="1">
                <a:solidFill>
                  <a:srgbClr val="000099"/>
                </a:solidFill>
                <a:latin typeface="Source Code Pro"/>
                <a:ea typeface="Source Code Pro"/>
                <a:cs typeface="Source Code Pro"/>
                <a:sym typeface="Source Code Pro"/>
              </a:rPr>
              <a:t>DayName</a:t>
            </a:r>
            <a:r>
              <a:rPr lang="en-US" sz="1800" b="1" i="0" u="none">
                <a:solidFill>
                  <a:srgbClr val="000099"/>
                </a:solidFill>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p:txBody>
      </p:sp>
      <p:sp>
        <p:nvSpPr>
          <p:cNvPr id="433" name="Google Shape;433;p58"/>
          <p:cNvSpPr/>
          <p:nvPr/>
        </p:nvSpPr>
        <p:spPr>
          <a:xfrm>
            <a:off x="3953250" y="5707725"/>
            <a:ext cx="1694700" cy="534900"/>
          </a:xfrm>
          <a:prstGeom prst="wedgeRoundRectCallout">
            <a:avLst>
              <a:gd name="adj1" fmla="val -91360"/>
              <a:gd name="adj2" fmla="val 20836"/>
              <a:gd name="adj3" fmla="val 0"/>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00000"/>
              </a:buClr>
              <a:buSzPts val="1400"/>
              <a:buFont typeface="Arial"/>
              <a:buNone/>
            </a:pPr>
            <a:r>
              <a:rPr lang="en-US" sz="1400" b="1" i="0" u="none">
                <a:solidFill>
                  <a:srgbClr val="C00000"/>
                </a:solidFill>
                <a:latin typeface="Verdana"/>
                <a:ea typeface="Verdana"/>
                <a:cs typeface="Verdana"/>
                <a:sym typeface="Verdana"/>
              </a:rPr>
              <a:t>Undeclared identifier</a:t>
            </a:r>
            <a:endParaRPr>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9"/>
          <p:cNvSpPr txBox="1">
            <a:spLocks noGrp="1"/>
          </p:cNvSpPr>
          <p:nvPr>
            <p:ph type="title"/>
          </p:nvPr>
        </p:nvSpPr>
        <p:spPr>
          <a:xfrm>
            <a:off x="322262" y="196850"/>
            <a:ext cx="7772400" cy="6731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Calibri"/>
              <a:buNone/>
            </a:pPr>
            <a:r>
              <a:rPr lang="en-US" sz="3000" i="0" u="none" strike="noStrike" cap="none">
                <a:solidFill>
                  <a:schemeClr val="dk2"/>
                </a:solidFill>
                <a:latin typeface="Verdana"/>
                <a:ea typeface="Verdana"/>
                <a:cs typeface="Verdana"/>
                <a:sym typeface="Verdana"/>
              </a:rPr>
              <a:t>Constructing/defining an object</a:t>
            </a:r>
            <a:endParaRPr sz="3000">
              <a:latin typeface="Verdana"/>
              <a:ea typeface="Verdana"/>
              <a:cs typeface="Verdana"/>
              <a:sym typeface="Verdana"/>
            </a:endParaRPr>
          </a:p>
        </p:txBody>
      </p:sp>
      <p:sp>
        <p:nvSpPr>
          <p:cNvPr id="439" name="Google Shape;439;p59"/>
          <p:cNvSpPr txBox="1">
            <a:spLocks noGrp="1"/>
          </p:cNvSpPr>
          <p:nvPr>
            <p:ph type="body" idx="1"/>
          </p:nvPr>
        </p:nvSpPr>
        <p:spPr>
          <a:xfrm>
            <a:off x="322250" y="963600"/>
            <a:ext cx="8517000" cy="5565900"/>
          </a:xfrm>
          <a:prstGeom prst="rect">
            <a:avLst/>
          </a:prstGeom>
          <a:noFill/>
          <a:ln>
            <a:noFill/>
          </a:ln>
        </p:spPr>
        <p:txBody>
          <a:bodyPr spcFirstLastPara="1" wrap="square" lIns="91425" tIns="45700" rIns="91425" bIns="45700" anchor="t" anchorCtr="0">
            <a:noAutofit/>
          </a:bodyPr>
          <a:lstStyle/>
          <a:p>
            <a:pPr marL="273050" marR="0" lvl="0" indent="-257809" algn="l" rtl="0">
              <a:lnSpc>
                <a:spcPct val="115000"/>
              </a:lnSpc>
              <a:spcBef>
                <a:spcPts val="0"/>
              </a:spcBef>
              <a:spcAft>
                <a:spcPts val="0"/>
              </a:spcAft>
              <a:buClr>
                <a:schemeClr val="accent1"/>
              </a:buClr>
              <a:buSzPts val="1800"/>
              <a:buFont typeface="Verdana"/>
              <a:buChar char="●"/>
            </a:pPr>
            <a:r>
              <a:rPr lang="en-US" sz="1800" i="0" u="none">
                <a:solidFill>
                  <a:schemeClr val="dk1"/>
                </a:solidFill>
                <a:latin typeface="Source Code Pro"/>
                <a:ea typeface="Source Code Pro"/>
                <a:cs typeface="Source Code Pro"/>
                <a:sym typeface="Source Code Pro"/>
              </a:rPr>
              <a:t>Date</a:t>
            </a:r>
            <a:r>
              <a:rPr lang="en-US" sz="1800" i="0" u="none">
                <a:solidFill>
                  <a:schemeClr val="dk1"/>
                </a:solidFill>
                <a:latin typeface="Verdana"/>
                <a:ea typeface="Verdana"/>
                <a:cs typeface="Verdana"/>
                <a:sym typeface="Verdana"/>
              </a:rPr>
              <a:t> objects (as all other objects) are constructed when they</a:t>
            </a:r>
            <a:r>
              <a:rPr lang="en-US" sz="1800">
                <a:latin typeface="Verdana"/>
                <a:ea typeface="Verdana"/>
                <a:cs typeface="Verdana"/>
                <a:sym typeface="Verdana"/>
              </a:rPr>
              <a:t>'</a:t>
            </a:r>
            <a:r>
              <a:rPr lang="en-US" sz="1800" i="0" u="none">
                <a:solidFill>
                  <a:schemeClr val="dk1"/>
                </a:solidFill>
                <a:latin typeface="Verdana"/>
                <a:ea typeface="Verdana"/>
                <a:cs typeface="Verdana"/>
                <a:sym typeface="Verdana"/>
              </a:rPr>
              <a:t>re first defined</a:t>
            </a:r>
            <a:endParaRPr sz="1800">
              <a:latin typeface="Verdana"/>
              <a:ea typeface="Verdana"/>
              <a:cs typeface="Verdana"/>
              <a:sym typeface="Verdana"/>
            </a:endParaRPr>
          </a:p>
          <a:p>
            <a:pPr marL="547687" marR="0" lvl="1" indent="-224154"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Three ways to construct a </a:t>
            </a:r>
            <a:r>
              <a:rPr lang="en-US" sz="1800" i="0" u="none" strike="noStrike" cap="none">
                <a:solidFill>
                  <a:schemeClr val="dk1"/>
                </a:solidFill>
                <a:latin typeface="Source Code Pro"/>
                <a:ea typeface="Source Code Pro"/>
                <a:cs typeface="Source Code Pro"/>
                <a:sym typeface="Source Code Pro"/>
              </a:rPr>
              <a:t>Date</a:t>
            </a:r>
            <a:endParaRPr sz="1800">
              <a:latin typeface="Source Code Pro"/>
              <a:ea typeface="Source Code Pro"/>
              <a:cs typeface="Source Code Pro"/>
              <a:sym typeface="Source Code Pro"/>
            </a:endParaRPr>
          </a:p>
          <a:p>
            <a:pPr marL="822325" marR="0" lvl="2" indent="-234950" algn="l" rtl="0">
              <a:lnSpc>
                <a:spcPct val="115000"/>
              </a:lnSpc>
              <a:spcBef>
                <a:spcPts val="300"/>
              </a:spcBef>
              <a:spcAft>
                <a:spcPts val="0"/>
              </a:spcAft>
              <a:buClr>
                <a:srgbClr val="B2C1DB"/>
              </a:buClr>
              <a:buSzPts val="1800"/>
              <a:buFont typeface="Verdana"/>
              <a:buChar char="●"/>
            </a:pPr>
            <a:r>
              <a:rPr lang="en-US" sz="1800">
                <a:latin typeface="Verdana"/>
                <a:ea typeface="Verdana"/>
                <a:cs typeface="Verdana"/>
                <a:sym typeface="Verdana"/>
              </a:rPr>
              <a:t>D</a:t>
            </a:r>
            <a:r>
              <a:rPr lang="en-US" sz="1800" i="0" u="none" strike="noStrike" cap="none">
                <a:solidFill>
                  <a:schemeClr val="dk1"/>
                </a:solidFill>
                <a:latin typeface="Verdana"/>
                <a:ea typeface="Verdana"/>
                <a:cs typeface="Verdana"/>
                <a:sym typeface="Verdana"/>
              </a:rPr>
              <a:t>efault constructor, no params, initialized to today</a:t>
            </a:r>
            <a:r>
              <a:rPr lang="en-US" sz="1800">
                <a:latin typeface="Verdana"/>
                <a:ea typeface="Verdana"/>
                <a:cs typeface="Verdana"/>
                <a:sym typeface="Verdana"/>
              </a:rPr>
              <a:t>'</a:t>
            </a:r>
            <a:r>
              <a:rPr lang="en-US" sz="1800" i="0" u="none" strike="noStrike" cap="none">
                <a:solidFill>
                  <a:schemeClr val="dk1"/>
                </a:solidFill>
                <a:latin typeface="Verdana"/>
                <a:ea typeface="Verdana"/>
                <a:cs typeface="Verdana"/>
                <a:sym typeface="Verdana"/>
              </a:rPr>
              <a:t>s date</a:t>
            </a:r>
            <a:endParaRPr sz="1800">
              <a:latin typeface="Verdana"/>
              <a:ea typeface="Verdana"/>
              <a:cs typeface="Verdana"/>
              <a:sym typeface="Verdana"/>
            </a:endParaRPr>
          </a:p>
          <a:p>
            <a:pPr marL="822325" marR="0" lvl="2" indent="-234950" algn="l" rtl="0">
              <a:lnSpc>
                <a:spcPct val="115000"/>
              </a:lnSpc>
              <a:spcBef>
                <a:spcPts val="300"/>
              </a:spcBef>
              <a:spcAft>
                <a:spcPts val="0"/>
              </a:spcAft>
              <a:buClr>
                <a:srgbClr val="B2C1DB"/>
              </a:buClr>
              <a:buSzPts val="1800"/>
              <a:buFont typeface="Noto Sans Symbols"/>
              <a:buChar char="●"/>
            </a:pPr>
            <a:r>
              <a:rPr lang="en-US" sz="1800">
                <a:latin typeface="Verdana"/>
                <a:ea typeface="Verdana"/>
                <a:cs typeface="Verdana"/>
                <a:sym typeface="Verdana"/>
              </a:rPr>
              <a:t>S</a:t>
            </a:r>
            <a:r>
              <a:rPr lang="en-US" sz="1800" i="0" u="none" strike="noStrike" cap="none">
                <a:solidFill>
                  <a:schemeClr val="dk1"/>
                </a:solidFill>
                <a:latin typeface="Verdana"/>
                <a:ea typeface="Verdana"/>
                <a:cs typeface="Verdana"/>
                <a:sym typeface="Verdana"/>
              </a:rPr>
              <a:t>ingle </a:t>
            </a:r>
            <a:r>
              <a:rPr lang="en-US" sz="1800" b="1" i="0" u="none" strike="noStrike" cap="none">
                <a:solidFill>
                  <a:schemeClr val="dk1"/>
                </a:solidFill>
                <a:latin typeface="Source Code Pro"/>
                <a:ea typeface="Source Code Pro"/>
                <a:cs typeface="Source Code Pro"/>
                <a:sym typeface="Source Code Pro"/>
              </a:rPr>
              <a:t>long int</a:t>
            </a:r>
            <a:r>
              <a:rPr lang="en-US" sz="1800" b="1" i="0" u="none" strike="noStrike" cap="none">
                <a:solidFill>
                  <a:schemeClr val="dk1"/>
                </a:solidFill>
                <a:latin typeface="Verdana"/>
                <a:ea typeface="Verdana"/>
                <a:cs typeface="Verdana"/>
                <a:sym typeface="Verdana"/>
              </a:rPr>
              <a:t> </a:t>
            </a:r>
            <a:r>
              <a:rPr lang="en-US" sz="1800" i="0" u="none" strike="noStrike" cap="none">
                <a:solidFill>
                  <a:schemeClr val="dk1"/>
                </a:solidFill>
                <a:latin typeface="Verdana"/>
                <a:ea typeface="Verdana"/>
                <a:cs typeface="Verdana"/>
                <a:sym typeface="Verdana"/>
              </a:rPr>
              <a:t>parameter, number of days from </a:t>
            </a:r>
            <a:r>
              <a:rPr lang="en-US" sz="1800" i="0" u="none" strike="noStrike" cap="none">
                <a:solidFill>
                  <a:schemeClr val="dk1"/>
                </a:solidFill>
                <a:latin typeface="Source Code Pro"/>
                <a:ea typeface="Source Code Pro"/>
                <a:cs typeface="Source Code Pro"/>
                <a:sym typeface="Source Code Pro"/>
              </a:rPr>
              <a:t>January 1, 1</a:t>
            </a:r>
            <a:endParaRPr sz="1800">
              <a:latin typeface="Source Code Pro"/>
              <a:ea typeface="Source Code Pro"/>
              <a:cs typeface="Source Code Pro"/>
              <a:sym typeface="Source Code Pro"/>
            </a:endParaRPr>
          </a:p>
          <a:p>
            <a:pPr marL="822325" marR="0" lvl="2" indent="-234950" algn="l" rtl="0">
              <a:lnSpc>
                <a:spcPct val="115000"/>
              </a:lnSpc>
              <a:spcBef>
                <a:spcPts val="300"/>
              </a:spcBef>
              <a:spcAft>
                <a:spcPts val="0"/>
              </a:spcAft>
              <a:buClr>
                <a:srgbClr val="B2C1DB"/>
              </a:buClr>
              <a:buSzPts val="1800"/>
              <a:buFont typeface="Verdana"/>
              <a:buChar char="●"/>
            </a:pPr>
            <a:r>
              <a:rPr lang="en-US" sz="1800">
                <a:latin typeface="Verdana"/>
                <a:ea typeface="Verdana"/>
                <a:cs typeface="Verdana"/>
                <a:sym typeface="Verdana"/>
              </a:rPr>
              <a:t>T</a:t>
            </a:r>
            <a:r>
              <a:rPr lang="en-US" sz="1800" i="0" u="none" strike="noStrike" cap="none">
                <a:solidFill>
                  <a:schemeClr val="dk1"/>
                </a:solidFill>
                <a:latin typeface="Verdana"/>
                <a:ea typeface="Verdana"/>
                <a:cs typeface="Verdana"/>
                <a:sym typeface="Verdana"/>
              </a:rPr>
              <a:t>hree params: </a:t>
            </a:r>
            <a:r>
              <a:rPr lang="en-US" sz="1800" i="0" u="none" strike="noStrike" cap="none">
                <a:solidFill>
                  <a:schemeClr val="dk1"/>
                </a:solidFill>
                <a:latin typeface="Source Code Pro"/>
                <a:ea typeface="Source Code Pro"/>
                <a:cs typeface="Source Code Pro"/>
                <a:sym typeface="Source Code Pro"/>
              </a:rPr>
              <a:t>month</a:t>
            </a:r>
            <a:r>
              <a:rPr lang="en-US" sz="1800" i="0" u="none" strike="noStrike" cap="none">
                <a:solidFill>
                  <a:schemeClr val="dk1"/>
                </a:solidFill>
                <a:latin typeface="Verdana"/>
                <a:ea typeface="Verdana"/>
                <a:cs typeface="Verdana"/>
                <a:sym typeface="Verdana"/>
              </a:rPr>
              <a:t>, </a:t>
            </a:r>
            <a:r>
              <a:rPr lang="en-US" sz="1800" i="0" u="none" strike="noStrike" cap="none">
                <a:solidFill>
                  <a:schemeClr val="dk1"/>
                </a:solidFill>
                <a:latin typeface="Source Code Pro"/>
                <a:ea typeface="Source Code Pro"/>
                <a:cs typeface="Source Code Pro"/>
                <a:sym typeface="Source Code Pro"/>
              </a:rPr>
              <a:t>day</a:t>
            </a:r>
            <a:r>
              <a:rPr lang="en-US" sz="1800" i="0" u="none" strike="noStrike" cap="none">
                <a:solidFill>
                  <a:schemeClr val="dk1"/>
                </a:solidFill>
                <a:latin typeface="Verdana"/>
                <a:ea typeface="Verdana"/>
                <a:cs typeface="Verdana"/>
                <a:sym typeface="Verdana"/>
              </a:rPr>
              <a:t>, </a:t>
            </a:r>
            <a:r>
              <a:rPr lang="en-US" sz="1800" i="0" u="none" strike="noStrike" cap="none">
                <a:solidFill>
                  <a:schemeClr val="dk1"/>
                </a:solidFill>
                <a:latin typeface="Source Code Pro"/>
                <a:ea typeface="Source Code Pro"/>
                <a:cs typeface="Source Code Pro"/>
                <a:sym typeface="Source Code Pro"/>
              </a:rPr>
              <a:t>year</a:t>
            </a:r>
            <a:r>
              <a:rPr lang="en-US" sz="1800" i="0" u="none" strike="noStrike" cap="none">
                <a:solidFill>
                  <a:schemeClr val="dk1"/>
                </a:solidFill>
                <a:latin typeface="Verdana"/>
                <a:ea typeface="Verdana"/>
                <a:cs typeface="Verdana"/>
                <a:sym typeface="Verdana"/>
              </a:rPr>
              <a:t> (in this order)</a:t>
            </a:r>
            <a:endParaRPr sz="1800">
              <a:latin typeface="Verdana"/>
              <a:ea typeface="Verdana"/>
              <a:cs typeface="Verdana"/>
              <a:sym typeface="Verdana"/>
            </a:endParaRPr>
          </a:p>
          <a:p>
            <a:pPr marL="273050" marR="0" lvl="0" indent="-257809" algn="l" rtl="0">
              <a:lnSpc>
                <a:spcPct val="115000"/>
              </a:lnSpc>
              <a:spcBef>
                <a:spcPts val="500"/>
              </a:spcBef>
              <a:spcAft>
                <a:spcPts val="0"/>
              </a:spcAft>
              <a:buClr>
                <a:schemeClr val="accent1"/>
              </a:buClr>
              <a:buSzPts val="1800"/>
              <a:buFont typeface="Verdana"/>
              <a:buChar char="●"/>
            </a:pPr>
            <a:r>
              <a:rPr lang="en-US" sz="1800" i="0" u="none">
                <a:solidFill>
                  <a:schemeClr val="dk1"/>
                </a:solidFill>
                <a:latin typeface="Verdana"/>
                <a:ea typeface="Verdana"/>
                <a:cs typeface="Verdana"/>
                <a:sym typeface="Verdana"/>
              </a:rPr>
              <a:t>Constructors for </a:t>
            </a:r>
            <a:r>
              <a:rPr lang="en-US" sz="1800" i="0" u="none">
                <a:solidFill>
                  <a:schemeClr val="dk1"/>
                </a:solidFill>
                <a:latin typeface="Source Code Pro"/>
                <a:ea typeface="Source Code Pro"/>
                <a:cs typeface="Source Code Pro"/>
                <a:sym typeface="Source Code Pro"/>
              </a:rPr>
              <a:t>Date</a:t>
            </a:r>
            <a:r>
              <a:rPr lang="en-US" sz="1800" i="0" u="none">
                <a:solidFill>
                  <a:schemeClr val="dk1"/>
                </a:solidFill>
                <a:latin typeface="Verdana"/>
                <a:ea typeface="Verdana"/>
                <a:cs typeface="Verdana"/>
                <a:sym typeface="Verdana"/>
              </a:rPr>
              <a:t> objects look like function calls</a:t>
            </a:r>
            <a:endParaRPr sz="1800">
              <a:latin typeface="Verdana"/>
              <a:ea typeface="Verdana"/>
              <a:cs typeface="Verdana"/>
              <a:sym typeface="Verdana"/>
            </a:endParaRPr>
          </a:p>
          <a:p>
            <a:pPr marL="547687" marR="0" lvl="1" indent="-224154" algn="l" rtl="0">
              <a:lnSpc>
                <a:spcPct val="115000"/>
              </a:lnSpc>
              <a:spcBef>
                <a:spcPts val="300"/>
              </a:spcBef>
              <a:spcAft>
                <a:spcPts val="0"/>
              </a:spcAft>
              <a:buClr>
                <a:schemeClr val="accent2"/>
              </a:buClr>
              <a:buSzPts val="1800"/>
              <a:buFont typeface="Verdana"/>
              <a:buChar char="●"/>
            </a:pPr>
            <a:r>
              <a:rPr lang="en-US" sz="1800">
                <a:latin typeface="Verdana"/>
                <a:ea typeface="Verdana"/>
                <a:cs typeface="Verdana"/>
                <a:sym typeface="Verdana"/>
              </a:rPr>
              <a:t>C</a:t>
            </a:r>
            <a:r>
              <a:rPr lang="en-US" sz="1800" i="0" u="none" strike="noStrike" cap="none">
                <a:solidFill>
                  <a:schemeClr val="dk1"/>
                </a:solidFill>
                <a:latin typeface="Verdana"/>
                <a:ea typeface="Verdana"/>
                <a:cs typeface="Verdana"/>
                <a:sym typeface="Verdana"/>
              </a:rPr>
              <a:t>onstructor is a special member function</a:t>
            </a:r>
            <a:endParaRPr sz="1800">
              <a:latin typeface="Verdana"/>
              <a:ea typeface="Verdana"/>
              <a:cs typeface="Verdana"/>
              <a:sym typeface="Verdana"/>
            </a:endParaRPr>
          </a:p>
          <a:p>
            <a:pPr marL="547687" marR="0" lvl="1" indent="-224154"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Different parameter lists mean different constructors</a:t>
            </a:r>
            <a:endParaRPr sz="1800">
              <a:latin typeface="Verdana"/>
              <a:ea typeface="Verdana"/>
              <a:cs typeface="Verdana"/>
              <a:sym typeface="Verdana"/>
            </a:endParaRPr>
          </a:p>
          <a:p>
            <a:pPr marL="273050" marR="0" lvl="0" indent="-257809" algn="l" rtl="0">
              <a:lnSpc>
                <a:spcPct val="115000"/>
              </a:lnSpc>
              <a:spcBef>
                <a:spcPts val="500"/>
              </a:spcBef>
              <a:spcAft>
                <a:spcPts val="0"/>
              </a:spcAft>
              <a:buClr>
                <a:schemeClr val="accent1"/>
              </a:buClr>
              <a:buSzPts val="1800"/>
              <a:buFont typeface="Verdana"/>
              <a:buChar char="●"/>
            </a:pPr>
            <a:r>
              <a:rPr lang="en-US" sz="1800" i="0" u="none">
                <a:solidFill>
                  <a:schemeClr val="dk1"/>
                </a:solidFill>
                <a:latin typeface="Verdana"/>
                <a:ea typeface="Verdana"/>
                <a:cs typeface="Verdana"/>
                <a:sym typeface="Verdana"/>
              </a:rPr>
              <a:t>Once constructed, there are many ways to manipulate a </a:t>
            </a:r>
            <a:r>
              <a:rPr lang="en-US" sz="1800" i="0" u="none">
                <a:solidFill>
                  <a:schemeClr val="dk1"/>
                </a:solidFill>
                <a:latin typeface="Source Code Pro"/>
                <a:ea typeface="Source Code Pro"/>
                <a:cs typeface="Source Code Pro"/>
                <a:sym typeface="Source Code Pro"/>
              </a:rPr>
              <a:t>Date</a:t>
            </a:r>
            <a:endParaRPr sz="1800">
              <a:latin typeface="Source Code Pro"/>
              <a:ea typeface="Source Code Pro"/>
              <a:cs typeface="Source Code Pro"/>
              <a:sym typeface="Source Code Pro"/>
            </a:endParaRPr>
          </a:p>
          <a:p>
            <a:pPr marL="547687" marR="0" lvl="1" indent="-224154" algn="l" rtl="0">
              <a:lnSpc>
                <a:spcPct val="115000"/>
              </a:lnSpc>
              <a:spcBef>
                <a:spcPts val="300"/>
              </a:spcBef>
              <a:spcAft>
                <a:spcPts val="0"/>
              </a:spcAft>
              <a:buClr>
                <a:schemeClr val="accent2"/>
              </a:buClr>
              <a:buSzPts val="1800"/>
              <a:buFont typeface="Noto Sans Symbols"/>
              <a:buChar char="●"/>
            </a:pPr>
            <a:r>
              <a:rPr lang="en-US" sz="1800" i="0" u="none" strike="noStrike" cap="none">
                <a:solidFill>
                  <a:schemeClr val="dk1"/>
                </a:solidFill>
                <a:latin typeface="Verdana"/>
                <a:ea typeface="Verdana"/>
                <a:cs typeface="Verdana"/>
                <a:sym typeface="Verdana"/>
              </a:rPr>
              <a:t>Increment it using </a:t>
            </a:r>
            <a:r>
              <a:rPr lang="en-US" sz="1800" i="0" u="none" strike="noStrike" cap="none">
                <a:solidFill>
                  <a:schemeClr val="dk1"/>
                </a:solidFill>
                <a:latin typeface="Source Code Pro"/>
                <a:ea typeface="Source Code Pro"/>
                <a:cs typeface="Source Code Pro"/>
                <a:sym typeface="Source Code Pro"/>
              </a:rPr>
              <a:t>++</a:t>
            </a:r>
            <a:r>
              <a:rPr lang="en-US" sz="1800" i="0" u="none" strike="noStrike" cap="none">
                <a:solidFill>
                  <a:schemeClr val="dk1"/>
                </a:solidFill>
                <a:latin typeface="Verdana"/>
                <a:ea typeface="Verdana"/>
                <a:cs typeface="Verdana"/>
                <a:sym typeface="Verdana"/>
              </a:rPr>
              <a:t>, subtract an integer from it using </a:t>
            </a:r>
            <a:r>
              <a:rPr lang="en-US" sz="1800" i="0" u="none" strike="noStrike" cap="none">
                <a:solidFill>
                  <a:schemeClr val="dk1"/>
                </a:solidFill>
                <a:latin typeface="Source Code Pro"/>
                <a:ea typeface="Source Code Pro"/>
                <a:cs typeface="Source Code Pro"/>
                <a:sym typeface="Source Code Pro"/>
              </a:rPr>
              <a:t>-</a:t>
            </a:r>
            <a:r>
              <a:rPr lang="en-US" sz="1800" i="0" u="none" strike="noStrike" cap="none">
                <a:solidFill>
                  <a:schemeClr val="dk1"/>
                </a:solidFill>
                <a:latin typeface="Verdana"/>
                <a:ea typeface="Verdana"/>
                <a:cs typeface="Verdana"/>
                <a:sym typeface="Verdana"/>
              </a:rPr>
              <a:t>, print it using </a:t>
            </a:r>
            <a:r>
              <a:rPr lang="en-US" sz="1800" b="1" i="0" u="none" strike="noStrike" cap="none">
                <a:solidFill>
                  <a:schemeClr val="dk1"/>
                </a:solidFill>
                <a:latin typeface="Source Code Pro"/>
                <a:ea typeface="Source Code Pro"/>
                <a:cs typeface="Source Code Pro"/>
                <a:sym typeface="Source Code Pro"/>
              </a:rPr>
              <a:t>cout</a:t>
            </a:r>
            <a:r>
              <a:rPr lang="en-US" sz="1800" i="0" u="none" strike="noStrike" cap="none">
                <a:solidFill>
                  <a:schemeClr val="dk1"/>
                </a:solidFill>
                <a:latin typeface="Verdana"/>
                <a:ea typeface="Verdana"/>
                <a:cs typeface="Verdana"/>
                <a:sym typeface="Verdana"/>
              </a:rPr>
              <a:t>, …</a:t>
            </a:r>
            <a:endParaRPr sz="1800">
              <a:latin typeface="Verdana"/>
              <a:ea typeface="Verdana"/>
              <a:cs typeface="Verdana"/>
              <a:sym typeface="Verdana"/>
            </a:endParaRPr>
          </a:p>
          <a:p>
            <a:pPr marL="547687" marR="0" lvl="1" indent="-224154" algn="l" rtl="0">
              <a:lnSpc>
                <a:spcPct val="115000"/>
              </a:lnSpc>
              <a:spcBef>
                <a:spcPts val="300"/>
              </a:spcBef>
              <a:spcAft>
                <a:spcPts val="0"/>
              </a:spcAft>
              <a:buClr>
                <a:schemeClr val="accent2"/>
              </a:buClr>
              <a:buSzPts val="1800"/>
              <a:buFont typeface="Noto Sans Symbols"/>
              <a:buChar char="●"/>
            </a:pPr>
            <a:r>
              <a:rPr lang="en-US" sz="1800" b="1" i="0" u="none" strike="noStrike" cap="none">
                <a:solidFill>
                  <a:schemeClr val="dk1"/>
                </a:solidFill>
                <a:latin typeface="Source Code Pro"/>
                <a:ea typeface="Source Code Pro"/>
                <a:cs typeface="Source Code Pro"/>
                <a:sym typeface="Source Code Pro"/>
              </a:rPr>
              <a:t>MonthName</a:t>
            </a:r>
            <a:r>
              <a:rPr lang="en-US" sz="1800" i="0" u="none" strike="noStrike" cap="none">
                <a:solidFill>
                  <a:schemeClr val="dk1"/>
                </a:solidFill>
                <a:latin typeface="Source Code Pro"/>
                <a:ea typeface="Source Code Pro"/>
                <a:cs typeface="Source Code Pro"/>
                <a:sym typeface="Source Code Pro"/>
              </a:rPr>
              <a:t>()</a:t>
            </a:r>
            <a:r>
              <a:rPr lang="en-US" sz="1800" i="0" u="none" strike="noStrike" cap="none">
                <a:solidFill>
                  <a:schemeClr val="dk1"/>
                </a:solidFill>
                <a:latin typeface="Verdana"/>
                <a:ea typeface="Verdana"/>
                <a:cs typeface="Verdana"/>
                <a:sym typeface="Verdana"/>
              </a:rPr>
              <a:t>, </a:t>
            </a:r>
            <a:r>
              <a:rPr lang="en-US" sz="1800" b="1" i="0" u="none" strike="noStrike" cap="none">
                <a:solidFill>
                  <a:schemeClr val="dk1"/>
                </a:solidFill>
                <a:latin typeface="Source Code Pro"/>
                <a:ea typeface="Source Code Pro"/>
                <a:cs typeface="Source Code Pro"/>
                <a:sym typeface="Source Code Pro"/>
              </a:rPr>
              <a:t>DayName</a:t>
            </a:r>
            <a:r>
              <a:rPr lang="en-US" sz="1800" i="0" u="none" strike="noStrike" cap="none">
                <a:solidFill>
                  <a:schemeClr val="dk1"/>
                </a:solidFill>
                <a:latin typeface="Source Code Pro"/>
                <a:ea typeface="Source Code Pro"/>
                <a:cs typeface="Source Code Pro"/>
                <a:sym typeface="Source Code Pro"/>
              </a:rPr>
              <a:t>()</a:t>
            </a:r>
            <a:r>
              <a:rPr lang="en-US" sz="1800" i="0" u="none" strike="noStrike" cap="none">
                <a:solidFill>
                  <a:schemeClr val="dk1"/>
                </a:solidFill>
                <a:latin typeface="Verdana"/>
                <a:ea typeface="Verdana"/>
                <a:cs typeface="Verdana"/>
                <a:sym typeface="Verdana"/>
              </a:rPr>
              <a:t>, </a:t>
            </a:r>
            <a:r>
              <a:rPr lang="en-US" sz="1800" b="1" i="0" u="none" strike="noStrike" cap="none">
                <a:solidFill>
                  <a:schemeClr val="dk1"/>
                </a:solidFill>
                <a:latin typeface="Source Code Pro"/>
                <a:ea typeface="Source Code Pro"/>
                <a:cs typeface="Source Code Pro"/>
                <a:sym typeface="Source Code Pro"/>
              </a:rPr>
              <a:t>DaysIn</a:t>
            </a:r>
            <a:r>
              <a:rPr lang="en-US" sz="1800" i="0" u="none" strike="noStrike" cap="none">
                <a:solidFill>
                  <a:schemeClr val="dk1"/>
                </a:solidFill>
                <a:latin typeface="Source Code Pro"/>
                <a:ea typeface="Source Code Pro"/>
                <a:cs typeface="Source Code Pro"/>
                <a:sym typeface="Source Code Pro"/>
              </a:rPr>
              <a:t>()</a:t>
            </a:r>
            <a:r>
              <a:rPr lang="en-US" sz="1800" i="0" u="none" strike="noStrike" cap="none">
                <a:solidFill>
                  <a:schemeClr val="dk1"/>
                </a:solidFill>
                <a:latin typeface="Verdana"/>
                <a:ea typeface="Verdana"/>
                <a:cs typeface="Verdana"/>
                <a:sym typeface="Verdana"/>
              </a:rPr>
              <a:t>, …</a:t>
            </a:r>
            <a:endParaRPr sz="1800">
              <a:latin typeface="Verdana"/>
              <a:ea typeface="Verdana"/>
              <a:cs typeface="Verdana"/>
              <a:sym typeface="Verdana"/>
            </a:endParaRPr>
          </a:p>
          <a:p>
            <a:pPr marL="273050" marR="0" lvl="0" indent="-268605" algn="l" rtl="0">
              <a:lnSpc>
                <a:spcPct val="115000"/>
              </a:lnSpc>
              <a:spcBef>
                <a:spcPts val="500"/>
              </a:spcBef>
              <a:spcAft>
                <a:spcPts val="0"/>
              </a:spcAft>
              <a:buClr>
                <a:schemeClr val="accent1"/>
              </a:buClr>
              <a:buSzPts val="1800"/>
              <a:buFont typeface="Verdana"/>
              <a:buChar char="●"/>
            </a:pPr>
            <a:r>
              <a:rPr lang="en-US" sz="1800" i="0" u="none">
                <a:solidFill>
                  <a:schemeClr val="dk1"/>
                </a:solidFill>
                <a:latin typeface="Verdana"/>
                <a:ea typeface="Verdana"/>
                <a:cs typeface="Verdana"/>
                <a:sym typeface="Verdana"/>
              </a:rPr>
              <a:t>See </a:t>
            </a:r>
            <a:r>
              <a:rPr lang="en-US" sz="1800" i="0" u="none">
                <a:solidFill>
                  <a:srgbClr val="059B05"/>
                </a:solidFill>
                <a:latin typeface="Source Code Pro"/>
                <a:ea typeface="Source Code Pro"/>
                <a:cs typeface="Source Code Pro"/>
                <a:sym typeface="Source Code Pro"/>
              </a:rPr>
              <a:t>date.h</a:t>
            </a:r>
            <a:r>
              <a:rPr lang="en-US" sz="1800" i="0" u="none">
                <a:solidFill>
                  <a:schemeClr val="dk1"/>
                </a:solidFill>
                <a:latin typeface="Verdana"/>
                <a:ea typeface="Verdana"/>
                <a:cs typeface="Verdana"/>
                <a:sym typeface="Verdana"/>
              </a:rPr>
              <a:t> for more info on date constructors and member functions</a:t>
            </a:r>
            <a:endParaRPr sz="1800">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9">
                                            <p:txEl>
                                              <p:pRg st="0" end="0"/>
                                            </p:txEl>
                                          </p:spTgt>
                                        </p:tgtEl>
                                        <p:attrNameLst>
                                          <p:attrName>style.visibility</p:attrName>
                                        </p:attrNameLst>
                                      </p:cBhvr>
                                      <p:to>
                                        <p:strVal val="visible"/>
                                      </p:to>
                                    </p:set>
                                    <p:animEffect transition="in" filter="fade">
                                      <p:cBhvr>
                                        <p:cTn id="7" dur="1000"/>
                                        <p:tgtEl>
                                          <p:spTgt spid="4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9">
                                            <p:txEl>
                                              <p:pRg st="1" end="1"/>
                                            </p:txEl>
                                          </p:spTgt>
                                        </p:tgtEl>
                                        <p:attrNameLst>
                                          <p:attrName>style.visibility</p:attrName>
                                        </p:attrNameLst>
                                      </p:cBhvr>
                                      <p:to>
                                        <p:strVal val="visible"/>
                                      </p:to>
                                    </p:set>
                                    <p:animEffect transition="in" filter="fade">
                                      <p:cBhvr>
                                        <p:cTn id="12" dur="1000"/>
                                        <p:tgtEl>
                                          <p:spTgt spid="4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9">
                                            <p:txEl>
                                              <p:pRg st="2" end="2"/>
                                            </p:txEl>
                                          </p:spTgt>
                                        </p:tgtEl>
                                        <p:attrNameLst>
                                          <p:attrName>style.visibility</p:attrName>
                                        </p:attrNameLst>
                                      </p:cBhvr>
                                      <p:to>
                                        <p:strVal val="visible"/>
                                      </p:to>
                                    </p:set>
                                    <p:animEffect transition="in" filter="fade">
                                      <p:cBhvr>
                                        <p:cTn id="17" dur="1000"/>
                                        <p:tgtEl>
                                          <p:spTgt spid="4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39">
                                            <p:txEl>
                                              <p:pRg st="3" end="3"/>
                                            </p:txEl>
                                          </p:spTgt>
                                        </p:tgtEl>
                                        <p:attrNameLst>
                                          <p:attrName>style.visibility</p:attrName>
                                        </p:attrNameLst>
                                      </p:cBhvr>
                                      <p:to>
                                        <p:strVal val="visible"/>
                                      </p:to>
                                    </p:set>
                                    <p:animEffect transition="in" filter="fade">
                                      <p:cBhvr>
                                        <p:cTn id="22" dur="1000"/>
                                        <p:tgtEl>
                                          <p:spTgt spid="4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9">
                                            <p:txEl>
                                              <p:pRg st="4" end="4"/>
                                            </p:txEl>
                                          </p:spTgt>
                                        </p:tgtEl>
                                        <p:attrNameLst>
                                          <p:attrName>style.visibility</p:attrName>
                                        </p:attrNameLst>
                                      </p:cBhvr>
                                      <p:to>
                                        <p:strVal val="visible"/>
                                      </p:to>
                                    </p:set>
                                    <p:animEffect transition="in" filter="fade">
                                      <p:cBhvr>
                                        <p:cTn id="27" dur="1000"/>
                                        <p:tgtEl>
                                          <p:spTgt spid="4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39">
                                            <p:txEl>
                                              <p:pRg st="5" end="5"/>
                                            </p:txEl>
                                          </p:spTgt>
                                        </p:tgtEl>
                                        <p:attrNameLst>
                                          <p:attrName>style.visibility</p:attrName>
                                        </p:attrNameLst>
                                      </p:cBhvr>
                                      <p:to>
                                        <p:strVal val="visible"/>
                                      </p:to>
                                    </p:set>
                                    <p:animEffect transition="in" filter="fade">
                                      <p:cBhvr>
                                        <p:cTn id="32" dur="1000"/>
                                        <p:tgtEl>
                                          <p:spTgt spid="4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39">
                                            <p:txEl>
                                              <p:pRg st="6" end="6"/>
                                            </p:txEl>
                                          </p:spTgt>
                                        </p:tgtEl>
                                        <p:attrNameLst>
                                          <p:attrName>style.visibility</p:attrName>
                                        </p:attrNameLst>
                                      </p:cBhvr>
                                      <p:to>
                                        <p:strVal val="visible"/>
                                      </p:to>
                                    </p:set>
                                    <p:animEffect transition="in" filter="fade">
                                      <p:cBhvr>
                                        <p:cTn id="37" dur="1000"/>
                                        <p:tgtEl>
                                          <p:spTgt spid="43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39">
                                            <p:txEl>
                                              <p:pRg st="7" end="7"/>
                                            </p:txEl>
                                          </p:spTgt>
                                        </p:tgtEl>
                                        <p:attrNameLst>
                                          <p:attrName>style.visibility</p:attrName>
                                        </p:attrNameLst>
                                      </p:cBhvr>
                                      <p:to>
                                        <p:strVal val="visible"/>
                                      </p:to>
                                    </p:set>
                                    <p:animEffect transition="in" filter="fade">
                                      <p:cBhvr>
                                        <p:cTn id="42" dur="1000"/>
                                        <p:tgtEl>
                                          <p:spTgt spid="43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39">
                                            <p:txEl>
                                              <p:pRg st="8" end="8"/>
                                            </p:txEl>
                                          </p:spTgt>
                                        </p:tgtEl>
                                        <p:attrNameLst>
                                          <p:attrName>style.visibility</p:attrName>
                                        </p:attrNameLst>
                                      </p:cBhvr>
                                      <p:to>
                                        <p:strVal val="visible"/>
                                      </p:to>
                                    </p:set>
                                    <p:animEffect transition="in" filter="fade">
                                      <p:cBhvr>
                                        <p:cTn id="47" dur="1000"/>
                                        <p:tgtEl>
                                          <p:spTgt spid="43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39">
                                            <p:txEl>
                                              <p:pRg st="9" end="9"/>
                                            </p:txEl>
                                          </p:spTgt>
                                        </p:tgtEl>
                                        <p:attrNameLst>
                                          <p:attrName>style.visibility</p:attrName>
                                        </p:attrNameLst>
                                      </p:cBhvr>
                                      <p:to>
                                        <p:strVal val="visible"/>
                                      </p:to>
                                    </p:set>
                                    <p:animEffect transition="in" filter="fade">
                                      <p:cBhvr>
                                        <p:cTn id="52" dur="1000"/>
                                        <p:tgtEl>
                                          <p:spTgt spid="43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39">
                                            <p:txEl>
                                              <p:pRg st="10" end="10"/>
                                            </p:txEl>
                                          </p:spTgt>
                                        </p:tgtEl>
                                        <p:attrNameLst>
                                          <p:attrName>style.visibility</p:attrName>
                                        </p:attrNameLst>
                                      </p:cBhvr>
                                      <p:to>
                                        <p:strVal val="visible"/>
                                      </p:to>
                                    </p:set>
                                    <p:animEffect transition="in" filter="fade">
                                      <p:cBhvr>
                                        <p:cTn id="57" dur="1000"/>
                                        <p:tgtEl>
                                          <p:spTgt spid="43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39">
                                            <p:txEl>
                                              <p:pRg st="11" end="11"/>
                                            </p:txEl>
                                          </p:spTgt>
                                        </p:tgtEl>
                                        <p:attrNameLst>
                                          <p:attrName>style.visibility</p:attrName>
                                        </p:attrNameLst>
                                      </p:cBhvr>
                                      <p:to>
                                        <p:strVal val="visible"/>
                                      </p:to>
                                    </p:set>
                                    <p:animEffect transition="in" filter="fade">
                                      <p:cBhvr>
                                        <p:cTn id="62" dur="1000"/>
                                        <p:tgtEl>
                                          <p:spTgt spid="43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60"/>
          <p:cNvSpPr txBox="1">
            <a:spLocks noGrp="1"/>
          </p:cNvSpPr>
          <p:nvPr>
            <p:ph type="title"/>
          </p:nvPr>
        </p:nvSpPr>
        <p:spPr>
          <a:xfrm>
            <a:off x="795337" y="209550"/>
            <a:ext cx="7772400" cy="803275"/>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Calibri"/>
              <a:buNone/>
            </a:pPr>
            <a:r>
              <a:rPr lang="en-US" sz="3000" i="0" u="none" strike="noStrike" cap="none">
                <a:solidFill>
                  <a:schemeClr val="dk2"/>
                </a:solidFill>
                <a:latin typeface="Verdana"/>
                <a:ea typeface="Verdana"/>
                <a:cs typeface="Verdana"/>
                <a:sym typeface="Verdana"/>
              </a:rPr>
              <a:t>Date Member Functions</a:t>
            </a:r>
            <a:endParaRPr sz="3000">
              <a:latin typeface="Verdana"/>
              <a:ea typeface="Verdana"/>
              <a:cs typeface="Verdana"/>
              <a:sym typeface="Verdana"/>
            </a:endParaRPr>
          </a:p>
        </p:txBody>
      </p:sp>
      <p:sp>
        <p:nvSpPr>
          <p:cNvPr id="445" name="Google Shape;445;p60"/>
          <p:cNvSpPr txBox="1">
            <a:spLocks noGrp="1"/>
          </p:cNvSpPr>
          <p:nvPr>
            <p:ph type="body" idx="1"/>
          </p:nvPr>
        </p:nvSpPr>
        <p:spPr>
          <a:xfrm>
            <a:off x="194425" y="1241425"/>
            <a:ext cx="8865900" cy="52665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15000"/>
              </a:lnSpc>
              <a:spcBef>
                <a:spcPts val="0"/>
              </a:spcBef>
              <a:spcAft>
                <a:spcPts val="0"/>
              </a:spcAft>
              <a:buClr>
                <a:schemeClr val="accent1"/>
              </a:buClr>
              <a:buSzPts val="2040"/>
              <a:buFont typeface="Noto Sans Symbols"/>
              <a:buNone/>
            </a:pPr>
            <a:r>
              <a:rPr lang="en-US" sz="1900" b="1" i="0" u="none" dirty="0">
                <a:solidFill>
                  <a:schemeClr val="dk1"/>
                </a:solidFill>
                <a:latin typeface="Source Code Pro"/>
                <a:ea typeface="Source Code Pro"/>
                <a:cs typeface="Source Code Pro"/>
                <a:sym typeface="Source Code Pro"/>
              </a:rPr>
              <a:t>Date </a:t>
            </a:r>
            <a:r>
              <a:rPr lang="en-US" sz="1900" b="1" i="0" u="none" dirty="0" err="1">
                <a:solidFill>
                  <a:schemeClr val="dk1"/>
                </a:solidFill>
                <a:latin typeface="Source Code Pro"/>
                <a:ea typeface="Source Code Pro"/>
                <a:cs typeface="Source Code Pro"/>
                <a:sym typeface="Source Code Pro"/>
              </a:rPr>
              <a:t>MidtermExam</a:t>
            </a:r>
            <a:r>
              <a:rPr lang="en-US" sz="1900" b="1" i="0" u="none" dirty="0">
                <a:solidFill>
                  <a:schemeClr val="dk1"/>
                </a:solidFill>
                <a:latin typeface="Source Code Pro"/>
                <a:ea typeface="Source Code Pro"/>
                <a:cs typeface="Source Code Pro"/>
                <a:sym typeface="Source Code Pro"/>
              </a:rPr>
              <a:t>(</a:t>
            </a:r>
            <a:r>
              <a:rPr lang="en-US" sz="1900" b="1" dirty="0">
                <a:latin typeface="Source Code Pro"/>
                <a:ea typeface="Source Code Pro"/>
                <a:cs typeface="Source Code Pro"/>
                <a:sym typeface="Source Code Pro"/>
              </a:rPr>
              <a:t>11</a:t>
            </a:r>
            <a:r>
              <a:rPr lang="en-US" sz="1900" b="1" i="0" u="none" dirty="0">
                <a:solidFill>
                  <a:schemeClr val="dk1"/>
                </a:solidFill>
                <a:latin typeface="Source Code Pro"/>
                <a:ea typeface="Source Code Pro"/>
                <a:cs typeface="Source Code Pro"/>
                <a:sym typeface="Source Code Pro"/>
              </a:rPr>
              <a:t>,</a:t>
            </a:r>
            <a:r>
              <a:rPr lang="en-US" sz="1900" b="1" dirty="0">
                <a:latin typeface="Source Code Pro"/>
                <a:ea typeface="Source Code Pro"/>
                <a:cs typeface="Source Code Pro"/>
                <a:sym typeface="Source Code Pro"/>
              </a:rPr>
              <a:t>27</a:t>
            </a:r>
            <a:r>
              <a:rPr lang="en-US" sz="1900" b="1" i="0" u="none" dirty="0">
                <a:solidFill>
                  <a:schemeClr val="dk1"/>
                </a:solidFill>
                <a:latin typeface="Source Code Pro"/>
                <a:ea typeface="Source Code Pro"/>
                <a:cs typeface="Source Code Pro"/>
                <a:sym typeface="Source Code Pro"/>
              </a:rPr>
              <a:t>,20</a:t>
            </a:r>
            <a:r>
              <a:rPr lang="en-US" sz="1900" b="1" dirty="0">
                <a:latin typeface="Source Code Pro"/>
                <a:ea typeface="Source Code Pro"/>
                <a:cs typeface="Source Code Pro"/>
                <a:sym typeface="Source Code Pro"/>
              </a:rPr>
              <a:t>21</a:t>
            </a:r>
            <a:r>
              <a:rPr lang="en-US" sz="1900" b="1" i="0" u="none" dirty="0">
                <a:solidFill>
                  <a:schemeClr val="dk1"/>
                </a:solidFill>
                <a:latin typeface="Source Code Pro"/>
                <a:ea typeface="Source Code Pro"/>
                <a:cs typeface="Source Code Pro"/>
                <a:sym typeface="Source Code Pro"/>
              </a:rPr>
              <a:t>);</a:t>
            </a:r>
            <a:endParaRPr sz="1900" dirty="0">
              <a:latin typeface="Source Code Pro"/>
              <a:ea typeface="Source Code Pro"/>
              <a:cs typeface="Source Code Pro"/>
              <a:sym typeface="Source Code Pro"/>
            </a:endParaRPr>
          </a:p>
          <a:p>
            <a:pPr marL="547687" marR="0" lvl="1" indent="-230504" algn="l" rtl="0">
              <a:lnSpc>
                <a:spcPct val="115000"/>
              </a:lnSpc>
              <a:spcBef>
                <a:spcPts val="300"/>
              </a:spcBef>
              <a:spcAft>
                <a:spcPts val="0"/>
              </a:spcAft>
              <a:buClr>
                <a:schemeClr val="accent2"/>
              </a:buClr>
              <a:buSzPts val="1900"/>
              <a:buFont typeface="Verdana"/>
              <a:buChar char="●"/>
            </a:pPr>
            <a:r>
              <a:rPr lang="en-US" sz="1900" i="1" u="none" strike="noStrike" cap="none" dirty="0">
                <a:solidFill>
                  <a:schemeClr val="dk1"/>
                </a:solidFill>
                <a:latin typeface="Verdana"/>
                <a:ea typeface="Verdana"/>
                <a:cs typeface="Verdana"/>
                <a:sym typeface="Verdana"/>
              </a:rPr>
              <a:t>Construct</a:t>
            </a:r>
            <a:r>
              <a:rPr lang="en-US" sz="1900" i="0" u="none" strike="noStrike" cap="none" dirty="0">
                <a:solidFill>
                  <a:schemeClr val="dk1"/>
                </a:solidFill>
                <a:latin typeface="Verdana"/>
                <a:ea typeface="Verdana"/>
                <a:cs typeface="Verdana"/>
                <a:sym typeface="Verdana"/>
              </a:rPr>
              <a:t> a </a:t>
            </a:r>
            <a:r>
              <a:rPr lang="en-US" sz="1900" i="0" u="none" strike="noStrike" cap="none" dirty="0">
                <a:solidFill>
                  <a:schemeClr val="dk1"/>
                </a:solidFill>
                <a:latin typeface="Source Code Pro"/>
                <a:ea typeface="Source Code Pro"/>
                <a:cs typeface="Source Code Pro"/>
                <a:sym typeface="Source Code Pro"/>
              </a:rPr>
              <a:t>Date</a:t>
            </a:r>
            <a:r>
              <a:rPr lang="en-US" sz="1900" i="0" u="none" strike="noStrike" cap="none" dirty="0">
                <a:solidFill>
                  <a:schemeClr val="dk1"/>
                </a:solidFill>
                <a:latin typeface="Verdana"/>
                <a:ea typeface="Verdana"/>
                <a:cs typeface="Verdana"/>
                <a:sym typeface="Verdana"/>
              </a:rPr>
              <a:t> object given </a:t>
            </a:r>
            <a:r>
              <a:rPr lang="en-US" sz="1900" i="0" u="none" strike="noStrike" cap="none" dirty="0">
                <a:solidFill>
                  <a:schemeClr val="dk1"/>
                </a:solidFill>
                <a:latin typeface="Source Code Pro"/>
                <a:ea typeface="Source Code Pro"/>
                <a:cs typeface="Source Code Pro"/>
                <a:sym typeface="Source Code Pro"/>
              </a:rPr>
              <a:t>month</a:t>
            </a:r>
            <a:r>
              <a:rPr lang="en-US" sz="1900" i="0" u="none" strike="noStrike" cap="none" dirty="0">
                <a:solidFill>
                  <a:schemeClr val="dk1"/>
                </a:solidFill>
                <a:latin typeface="Verdana"/>
                <a:ea typeface="Verdana"/>
                <a:cs typeface="Verdana"/>
                <a:sym typeface="Verdana"/>
              </a:rPr>
              <a:t>, </a:t>
            </a:r>
            <a:r>
              <a:rPr lang="en-US" sz="1900" i="0" u="none" strike="noStrike" cap="none" dirty="0">
                <a:solidFill>
                  <a:schemeClr val="dk1"/>
                </a:solidFill>
                <a:latin typeface="Source Code Pro"/>
                <a:ea typeface="Source Code Pro"/>
                <a:cs typeface="Source Code Pro"/>
                <a:sym typeface="Source Code Pro"/>
              </a:rPr>
              <a:t>day</a:t>
            </a:r>
            <a:r>
              <a:rPr lang="en-US" sz="1900" i="0" u="none" strike="noStrike" cap="none" dirty="0">
                <a:solidFill>
                  <a:schemeClr val="dk1"/>
                </a:solidFill>
                <a:latin typeface="Verdana"/>
                <a:ea typeface="Verdana"/>
                <a:cs typeface="Verdana"/>
                <a:sym typeface="Verdana"/>
              </a:rPr>
              <a:t>, </a:t>
            </a:r>
            <a:r>
              <a:rPr lang="en-US" sz="1900" i="0" u="none" strike="noStrike" cap="none" dirty="0">
                <a:solidFill>
                  <a:schemeClr val="dk1"/>
                </a:solidFill>
                <a:latin typeface="Source Code Pro"/>
                <a:ea typeface="Source Code Pro"/>
                <a:cs typeface="Source Code Pro"/>
                <a:sym typeface="Source Code Pro"/>
              </a:rPr>
              <a:t>year</a:t>
            </a:r>
            <a:endParaRPr sz="1900" dirty="0">
              <a:latin typeface="Source Code Pro"/>
              <a:ea typeface="Source Code Pro"/>
              <a:cs typeface="Source Code Pro"/>
              <a:sym typeface="Source Code Pro"/>
            </a:endParaRPr>
          </a:p>
          <a:p>
            <a:pPr marL="273050" marR="0" lvl="0" indent="-273050" algn="l" rtl="0">
              <a:lnSpc>
                <a:spcPct val="115000"/>
              </a:lnSpc>
              <a:spcBef>
                <a:spcPts val="1000"/>
              </a:spcBef>
              <a:spcAft>
                <a:spcPts val="0"/>
              </a:spcAft>
              <a:buClr>
                <a:schemeClr val="accent1"/>
              </a:buClr>
              <a:buSzPts val="2040"/>
              <a:buFont typeface="Noto Sans Symbols"/>
              <a:buNone/>
            </a:pPr>
            <a:r>
              <a:rPr lang="en-US" sz="1900" b="1" i="0" u="none" dirty="0" err="1">
                <a:solidFill>
                  <a:schemeClr val="dk1"/>
                </a:solidFill>
                <a:latin typeface="Source Code Pro"/>
                <a:ea typeface="Source Code Pro"/>
                <a:cs typeface="Source Code Pro"/>
                <a:sym typeface="Source Code Pro"/>
              </a:rPr>
              <a:t>MidtermExam.DayName</a:t>
            </a:r>
            <a:r>
              <a:rPr lang="en-US" sz="1900" b="1" i="0" u="none" dirty="0">
                <a:solidFill>
                  <a:schemeClr val="dk1"/>
                </a:solidFill>
                <a:latin typeface="Source Code Pro"/>
                <a:ea typeface="Source Code Pro"/>
                <a:cs typeface="Source Code Pro"/>
                <a:sym typeface="Source Code Pro"/>
              </a:rPr>
              <a:t>()</a:t>
            </a:r>
            <a:endParaRPr sz="1900" dirty="0">
              <a:latin typeface="Source Code Pro"/>
              <a:ea typeface="Source Code Pro"/>
              <a:cs typeface="Source Code Pro"/>
              <a:sym typeface="Source Code Pro"/>
            </a:endParaRPr>
          </a:p>
          <a:p>
            <a:pPr marL="547687" marR="0" lvl="1" indent="-230504" algn="l" rtl="0">
              <a:lnSpc>
                <a:spcPct val="115000"/>
              </a:lnSpc>
              <a:spcBef>
                <a:spcPts val="300"/>
              </a:spcBef>
              <a:spcAft>
                <a:spcPts val="0"/>
              </a:spcAft>
              <a:buClr>
                <a:schemeClr val="accent2"/>
              </a:buClr>
              <a:buSzPts val="1900"/>
              <a:buFont typeface="Verdana"/>
              <a:buChar char="●"/>
            </a:pPr>
            <a:r>
              <a:rPr lang="en-US" sz="1900" i="0" u="none" strike="noStrike" cap="none" dirty="0">
                <a:solidFill>
                  <a:schemeClr val="dk1"/>
                </a:solidFill>
                <a:latin typeface="Verdana"/>
                <a:ea typeface="Verdana"/>
                <a:cs typeface="Verdana"/>
                <a:sym typeface="Verdana"/>
              </a:rPr>
              <a:t>Returns the name of the day (</a:t>
            </a:r>
            <a:r>
              <a:rPr lang="en-US" sz="1900" dirty="0">
                <a:latin typeface="Verdana"/>
                <a:ea typeface="Verdana"/>
                <a:cs typeface="Verdana"/>
                <a:sym typeface="Verdana"/>
              </a:rPr>
              <a:t>"</a:t>
            </a:r>
            <a:r>
              <a:rPr lang="en-US" sz="1900" i="0" u="none" strike="noStrike" cap="none" dirty="0">
                <a:solidFill>
                  <a:schemeClr val="dk1"/>
                </a:solidFill>
                <a:latin typeface="Verdana"/>
                <a:ea typeface="Verdana"/>
                <a:cs typeface="Verdana"/>
                <a:sym typeface="Verdana"/>
              </a:rPr>
              <a:t>Monday</a:t>
            </a:r>
            <a:r>
              <a:rPr lang="en-US" sz="1900" dirty="0">
                <a:latin typeface="Verdana"/>
                <a:ea typeface="Verdana"/>
                <a:cs typeface="Verdana"/>
                <a:sym typeface="Verdana"/>
              </a:rPr>
              <a:t>"</a:t>
            </a:r>
            <a:r>
              <a:rPr lang="en-US" sz="1900" i="0" u="none" strike="noStrike" cap="none" dirty="0">
                <a:solidFill>
                  <a:schemeClr val="dk1"/>
                </a:solidFill>
                <a:latin typeface="Verdana"/>
                <a:ea typeface="Verdana"/>
                <a:cs typeface="Verdana"/>
                <a:sym typeface="Verdana"/>
              </a:rPr>
              <a:t> or </a:t>
            </a:r>
            <a:r>
              <a:rPr lang="en-US" sz="1900" dirty="0">
                <a:latin typeface="Verdana"/>
                <a:ea typeface="Verdana"/>
                <a:cs typeface="Verdana"/>
                <a:sym typeface="Verdana"/>
              </a:rPr>
              <a:t>"</a:t>
            </a:r>
            <a:r>
              <a:rPr lang="en-US" sz="1900" i="0" u="none" strike="noStrike" cap="none" dirty="0">
                <a:solidFill>
                  <a:schemeClr val="dk1"/>
                </a:solidFill>
                <a:latin typeface="Verdana"/>
                <a:ea typeface="Verdana"/>
                <a:cs typeface="Verdana"/>
                <a:sym typeface="Verdana"/>
              </a:rPr>
              <a:t>Tuesday</a:t>
            </a:r>
            <a:r>
              <a:rPr lang="en-US" sz="1900" dirty="0">
                <a:latin typeface="Verdana"/>
                <a:ea typeface="Verdana"/>
                <a:cs typeface="Verdana"/>
                <a:sym typeface="Verdana"/>
              </a:rPr>
              <a:t>"</a:t>
            </a:r>
            <a:r>
              <a:rPr lang="en-US" sz="1900" i="0" u="none" strike="noStrike" cap="none" dirty="0">
                <a:solidFill>
                  <a:schemeClr val="dk1"/>
                </a:solidFill>
                <a:latin typeface="Verdana"/>
                <a:ea typeface="Verdana"/>
                <a:cs typeface="Verdana"/>
                <a:sym typeface="Verdana"/>
              </a:rPr>
              <a:t>, or ...)</a:t>
            </a:r>
            <a:endParaRPr sz="1900" dirty="0">
              <a:latin typeface="Verdana"/>
              <a:ea typeface="Verdana"/>
              <a:cs typeface="Verdana"/>
              <a:sym typeface="Verdana"/>
            </a:endParaRPr>
          </a:p>
          <a:p>
            <a:pPr marL="822325" lvl="2" indent="-245744">
              <a:lnSpc>
                <a:spcPct val="115000"/>
              </a:lnSpc>
              <a:spcBef>
                <a:spcPts val="300"/>
              </a:spcBef>
              <a:buSzPts val="1800"/>
              <a:buFont typeface="Verdana"/>
              <a:buChar char="●"/>
            </a:pPr>
            <a:r>
              <a:rPr lang="en-US" sz="1800" dirty="0">
                <a:latin typeface="Verdana"/>
                <a:ea typeface="Verdana"/>
                <a:cs typeface="Verdana"/>
                <a:sym typeface="Verdana"/>
              </a:rPr>
              <a:t>This </a:t>
            </a:r>
            <a:r>
              <a:rPr lang="en-US" sz="1800" i="0" u="none" strike="noStrike" cap="none" dirty="0">
                <a:solidFill>
                  <a:schemeClr val="dk1"/>
                </a:solidFill>
                <a:latin typeface="Verdana"/>
                <a:ea typeface="Verdana"/>
                <a:cs typeface="Verdana"/>
                <a:sym typeface="Verdana"/>
              </a:rPr>
              <a:t>returns </a:t>
            </a:r>
            <a:r>
              <a:rPr lang="en-US" sz="1800" dirty="0">
                <a:latin typeface="Verdana"/>
                <a:ea typeface="Verdana"/>
                <a:cs typeface="Verdana"/>
                <a:sym typeface="Verdana"/>
              </a:rPr>
              <a:t>“Saturday"</a:t>
            </a:r>
            <a:r>
              <a:rPr lang="en-US" sz="1800" i="0" u="none" strike="noStrike" cap="none" dirty="0">
                <a:solidFill>
                  <a:schemeClr val="dk1"/>
                </a:solidFill>
                <a:latin typeface="Verdana"/>
                <a:ea typeface="Verdana"/>
                <a:cs typeface="Verdana"/>
                <a:sym typeface="Verdana"/>
              </a:rPr>
              <a:t> since </a:t>
            </a:r>
            <a:r>
              <a:rPr lang="en-US" sz="1800" dirty="0">
                <a:latin typeface="Verdana"/>
                <a:ea typeface="Verdana"/>
                <a:cs typeface="Verdana"/>
                <a:sym typeface="Verdana"/>
              </a:rPr>
              <a:t>November 27</a:t>
            </a:r>
            <a:r>
              <a:rPr lang="en-US" sz="1800" i="0" u="none" strike="noStrike" cap="none" dirty="0">
                <a:solidFill>
                  <a:schemeClr val="dk1"/>
                </a:solidFill>
                <a:latin typeface="Verdana"/>
                <a:ea typeface="Verdana"/>
                <a:cs typeface="Verdana"/>
                <a:sym typeface="Verdana"/>
              </a:rPr>
              <a:t>, 20</a:t>
            </a:r>
            <a:r>
              <a:rPr lang="en-US" sz="1800" dirty="0">
                <a:latin typeface="Verdana"/>
                <a:ea typeface="Verdana"/>
                <a:cs typeface="Verdana"/>
                <a:sym typeface="Verdana"/>
              </a:rPr>
              <a:t>21</a:t>
            </a:r>
            <a:r>
              <a:rPr lang="en-US" sz="1800" i="0" u="none" strike="noStrike" cap="none" dirty="0">
                <a:solidFill>
                  <a:schemeClr val="dk1"/>
                </a:solidFill>
                <a:latin typeface="Verdana"/>
                <a:ea typeface="Verdana"/>
                <a:cs typeface="Verdana"/>
                <a:sym typeface="Verdana"/>
              </a:rPr>
              <a:t> is </a:t>
            </a:r>
            <a:r>
              <a:rPr lang="en-US" sz="1800" dirty="0">
                <a:latin typeface="Verdana"/>
                <a:ea typeface="Verdana"/>
                <a:cs typeface="Verdana"/>
                <a:sym typeface="Verdana"/>
              </a:rPr>
              <a:t>Saturday</a:t>
            </a:r>
            <a:endParaRPr sz="1800" i="0" u="none" strike="noStrike" cap="none" dirty="0">
              <a:solidFill>
                <a:schemeClr val="dk1"/>
              </a:solidFill>
              <a:latin typeface="Verdana"/>
              <a:ea typeface="Verdana"/>
              <a:cs typeface="Verdana"/>
              <a:sym typeface="Verdana"/>
            </a:endParaRPr>
          </a:p>
          <a:p>
            <a:pPr marL="273050" marR="0" lvl="0" indent="-273050" algn="l" rtl="0">
              <a:lnSpc>
                <a:spcPct val="115000"/>
              </a:lnSpc>
              <a:spcBef>
                <a:spcPts val="1000"/>
              </a:spcBef>
              <a:spcAft>
                <a:spcPts val="0"/>
              </a:spcAft>
              <a:buClr>
                <a:schemeClr val="accent1"/>
              </a:buClr>
              <a:buSzPts val="2040"/>
              <a:buFont typeface="Noto Sans Symbols"/>
              <a:buNone/>
            </a:pPr>
            <a:r>
              <a:rPr lang="en-US" sz="1900" b="1" i="0" u="none" dirty="0" err="1">
                <a:solidFill>
                  <a:schemeClr val="dk1"/>
                </a:solidFill>
                <a:latin typeface="Source Code Pro"/>
                <a:ea typeface="Source Code Pro"/>
                <a:cs typeface="Source Code Pro"/>
                <a:sym typeface="Source Code Pro"/>
              </a:rPr>
              <a:t>MidtermExam.DaysIn</a:t>
            </a:r>
            <a:r>
              <a:rPr lang="en-US" sz="1900" b="1" i="0" u="none" dirty="0">
                <a:solidFill>
                  <a:schemeClr val="dk1"/>
                </a:solidFill>
                <a:latin typeface="Source Code Pro"/>
                <a:ea typeface="Source Code Pro"/>
                <a:cs typeface="Source Code Pro"/>
                <a:sym typeface="Source Code Pro"/>
              </a:rPr>
              <a:t>()</a:t>
            </a:r>
            <a:endParaRPr sz="1900" dirty="0">
              <a:latin typeface="Source Code Pro"/>
              <a:ea typeface="Source Code Pro"/>
              <a:cs typeface="Source Code Pro"/>
              <a:sym typeface="Source Code Pro"/>
            </a:endParaRPr>
          </a:p>
          <a:p>
            <a:pPr marL="547687" marR="0" lvl="1" indent="-230504" algn="l" rtl="0">
              <a:lnSpc>
                <a:spcPct val="115000"/>
              </a:lnSpc>
              <a:spcBef>
                <a:spcPts val="300"/>
              </a:spcBef>
              <a:spcAft>
                <a:spcPts val="0"/>
              </a:spcAft>
              <a:buClr>
                <a:schemeClr val="accent2"/>
              </a:buClr>
              <a:buSzPts val="1900"/>
              <a:buFont typeface="Verdana"/>
              <a:buChar char="●"/>
            </a:pPr>
            <a:r>
              <a:rPr lang="en-US" sz="1900" i="0" u="none" strike="noStrike" cap="none" dirty="0">
                <a:solidFill>
                  <a:schemeClr val="dk1"/>
                </a:solidFill>
                <a:latin typeface="Verdana"/>
                <a:ea typeface="Verdana"/>
                <a:cs typeface="Verdana"/>
                <a:sym typeface="Verdana"/>
              </a:rPr>
              <a:t>Returns the number of days in the particular month</a:t>
            </a:r>
            <a:endParaRPr sz="1900" dirty="0">
              <a:latin typeface="Verdana"/>
              <a:ea typeface="Verdana"/>
              <a:cs typeface="Verdana"/>
              <a:sym typeface="Verdana"/>
            </a:endParaRPr>
          </a:p>
          <a:p>
            <a:pPr marL="822325" marR="0" lvl="2" indent="-241300" algn="l" rtl="0">
              <a:lnSpc>
                <a:spcPct val="115000"/>
              </a:lnSpc>
              <a:spcBef>
                <a:spcPts val="300"/>
              </a:spcBef>
              <a:spcAft>
                <a:spcPts val="0"/>
              </a:spcAft>
              <a:buClr>
                <a:srgbClr val="B2C1DB"/>
              </a:buClr>
              <a:buSzPts val="1900"/>
              <a:buFont typeface="Verdana"/>
              <a:buChar char="●"/>
            </a:pPr>
            <a:r>
              <a:rPr lang="en-US" sz="1900" i="0" u="none" strike="noStrike" cap="none" dirty="0">
                <a:solidFill>
                  <a:schemeClr val="dk1"/>
                </a:solidFill>
                <a:latin typeface="Verdana"/>
                <a:ea typeface="Verdana"/>
                <a:cs typeface="Verdana"/>
                <a:sym typeface="Verdana"/>
              </a:rPr>
              <a:t>in our case return 3</a:t>
            </a:r>
            <a:r>
              <a:rPr lang="en-US" sz="1900" dirty="0">
                <a:latin typeface="Verdana"/>
                <a:ea typeface="Verdana"/>
                <a:cs typeface="Verdana"/>
                <a:sym typeface="Verdana"/>
              </a:rPr>
              <a:t>0</a:t>
            </a:r>
            <a:r>
              <a:rPr lang="en-US" sz="1900" i="0" u="none" strike="noStrike" cap="none" dirty="0">
                <a:solidFill>
                  <a:schemeClr val="dk1"/>
                </a:solidFill>
                <a:latin typeface="Verdana"/>
                <a:ea typeface="Verdana"/>
                <a:cs typeface="Verdana"/>
                <a:sym typeface="Verdana"/>
              </a:rPr>
              <a:t>, since </a:t>
            </a:r>
            <a:r>
              <a:rPr lang="en-US" sz="1900" dirty="0">
                <a:latin typeface="Verdana"/>
                <a:ea typeface="Verdana"/>
                <a:cs typeface="Verdana"/>
                <a:sym typeface="Verdana"/>
              </a:rPr>
              <a:t>December </a:t>
            </a:r>
            <a:r>
              <a:rPr lang="en-US" sz="1900" i="0" u="none" strike="noStrike" cap="none" dirty="0">
                <a:solidFill>
                  <a:schemeClr val="dk1"/>
                </a:solidFill>
                <a:latin typeface="Verdana"/>
                <a:ea typeface="Verdana"/>
                <a:cs typeface="Verdana"/>
                <a:sym typeface="Verdana"/>
              </a:rPr>
              <a:t>20</a:t>
            </a:r>
            <a:r>
              <a:rPr lang="en-US" sz="1900" dirty="0">
                <a:latin typeface="Verdana"/>
                <a:ea typeface="Verdana"/>
                <a:cs typeface="Verdana"/>
                <a:sym typeface="Verdana"/>
              </a:rPr>
              <a:t>21</a:t>
            </a:r>
            <a:r>
              <a:rPr lang="en-US" sz="1900" i="0" u="none" strike="noStrike" cap="none" dirty="0">
                <a:solidFill>
                  <a:schemeClr val="dk1"/>
                </a:solidFill>
                <a:latin typeface="Verdana"/>
                <a:ea typeface="Verdana"/>
                <a:cs typeface="Verdana"/>
                <a:sym typeface="Verdana"/>
              </a:rPr>
              <a:t> has 3</a:t>
            </a:r>
            <a:r>
              <a:rPr lang="en-US" sz="1900" dirty="0">
                <a:latin typeface="Verdana"/>
                <a:ea typeface="Verdana"/>
                <a:cs typeface="Verdana"/>
                <a:sym typeface="Verdana"/>
              </a:rPr>
              <a:t>0 </a:t>
            </a:r>
            <a:r>
              <a:rPr lang="en-US" sz="1900" i="0" u="none" strike="noStrike" cap="none" dirty="0">
                <a:solidFill>
                  <a:schemeClr val="dk1"/>
                </a:solidFill>
                <a:latin typeface="Verdana"/>
                <a:ea typeface="Verdana"/>
                <a:cs typeface="Verdana"/>
                <a:sym typeface="Verdana"/>
              </a:rPr>
              <a:t>days in it</a:t>
            </a:r>
            <a:endParaRPr sz="1900" dirty="0">
              <a:latin typeface="Verdana"/>
              <a:ea typeface="Verdana"/>
              <a:cs typeface="Verdana"/>
              <a:sym typeface="Verdana"/>
            </a:endParaRPr>
          </a:p>
          <a:p>
            <a:pPr marL="273050" marR="0" lvl="0" indent="-264160" algn="l" rtl="0">
              <a:lnSpc>
                <a:spcPct val="115000"/>
              </a:lnSpc>
              <a:spcBef>
                <a:spcPts val="1000"/>
              </a:spcBef>
              <a:spcAft>
                <a:spcPts val="0"/>
              </a:spcAft>
              <a:buClr>
                <a:schemeClr val="accent1"/>
              </a:buClr>
              <a:buSzPts val="1900"/>
              <a:buFont typeface="Verdana"/>
              <a:buChar char="●"/>
            </a:pPr>
            <a:r>
              <a:rPr lang="en-US" sz="1900" i="0" u="none" dirty="0">
                <a:solidFill>
                  <a:schemeClr val="dk1"/>
                </a:solidFill>
                <a:latin typeface="Verdana"/>
                <a:ea typeface="Verdana"/>
                <a:cs typeface="Verdana"/>
                <a:sym typeface="Verdana"/>
              </a:rPr>
              <a:t>Add, subtract, increment, decrement days from a date</a:t>
            </a:r>
            <a:endParaRPr sz="1900" dirty="0">
              <a:latin typeface="Verdana"/>
              <a:ea typeface="Verdana"/>
              <a:cs typeface="Verdana"/>
              <a:sym typeface="Verdana"/>
            </a:endParaRPr>
          </a:p>
          <a:p>
            <a:pPr marL="547687" marR="0" lvl="1" indent="-228599" algn="l" rtl="0">
              <a:lnSpc>
                <a:spcPct val="115000"/>
              </a:lnSpc>
              <a:spcBef>
                <a:spcPts val="300"/>
              </a:spcBef>
              <a:spcAft>
                <a:spcPts val="0"/>
              </a:spcAft>
              <a:buClr>
                <a:schemeClr val="accent2"/>
              </a:buClr>
              <a:buSzPts val="1700"/>
              <a:buFont typeface="Noto Sans Symbols"/>
              <a:buNone/>
            </a:pPr>
            <a:r>
              <a:rPr lang="en-US" sz="1900" b="1" i="0" u="none" strike="noStrike" cap="none" dirty="0">
                <a:solidFill>
                  <a:schemeClr val="dk1"/>
                </a:solidFill>
                <a:latin typeface="Source Code Pro"/>
                <a:ea typeface="Source Code Pro"/>
                <a:cs typeface="Source Code Pro"/>
                <a:sym typeface="Source Code Pro"/>
              </a:rPr>
              <a:t>Date </a:t>
            </a:r>
            <a:r>
              <a:rPr lang="en-US" sz="1900" b="1" i="0" u="none" strike="noStrike" cap="none" dirty="0" err="1">
                <a:solidFill>
                  <a:schemeClr val="dk1"/>
                </a:solidFill>
                <a:latin typeface="Source Code Pro"/>
                <a:ea typeface="Source Code Pro"/>
                <a:cs typeface="Source Code Pro"/>
                <a:sym typeface="Source Code Pro"/>
              </a:rPr>
              <a:t>GradesDue</a:t>
            </a:r>
            <a:r>
              <a:rPr lang="en-US" sz="1900" b="1" i="0" u="none" strike="noStrike" cap="none" dirty="0">
                <a:solidFill>
                  <a:schemeClr val="dk1"/>
                </a:solidFill>
                <a:latin typeface="Source Code Pro"/>
                <a:ea typeface="Source Code Pro"/>
                <a:cs typeface="Source Code Pro"/>
                <a:sym typeface="Source Code Pro"/>
              </a:rPr>
              <a:t> = </a:t>
            </a:r>
            <a:r>
              <a:rPr lang="en-US" sz="1900" b="1" i="0" u="none" strike="noStrike" cap="none" dirty="0" err="1">
                <a:solidFill>
                  <a:schemeClr val="dk1"/>
                </a:solidFill>
                <a:latin typeface="Source Code Pro"/>
                <a:ea typeface="Source Code Pro"/>
                <a:cs typeface="Source Code Pro"/>
                <a:sym typeface="Source Code Pro"/>
              </a:rPr>
              <a:t>MidtermExam</a:t>
            </a:r>
            <a:r>
              <a:rPr lang="en-US" sz="1900" b="1" i="0" u="none" strike="noStrike" cap="none" dirty="0">
                <a:solidFill>
                  <a:schemeClr val="dk1"/>
                </a:solidFill>
                <a:latin typeface="Source Code Pro"/>
                <a:ea typeface="Source Code Pro"/>
                <a:cs typeface="Source Code Pro"/>
                <a:sym typeface="Source Code Pro"/>
              </a:rPr>
              <a:t> + </a:t>
            </a:r>
            <a:r>
              <a:rPr lang="en-US" sz="1900" b="1" dirty="0">
                <a:latin typeface="Source Code Pro"/>
                <a:ea typeface="Source Code Pro"/>
                <a:cs typeface="Source Code Pro"/>
                <a:sym typeface="Source Code Pro"/>
              </a:rPr>
              <a:t>10</a:t>
            </a:r>
            <a:r>
              <a:rPr lang="en-US" sz="1900" b="1" i="0" u="none" strike="noStrike" cap="none" dirty="0">
                <a:solidFill>
                  <a:schemeClr val="dk1"/>
                </a:solidFill>
                <a:latin typeface="Source Code Pro"/>
                <a:ea typeface="Source Code Pro"/>
                <a:cs typeface="Source Code Pro"/>
                <a:sym typeface="Source Code Pro"/>
              </a:rPr>
              <a:t>;</a:t>
            </a:r>
            <a:endParaRPr sz="1900" dirty="0">
              <a:latin typeface="Source Code Pro"/>
              <a:ea typeface="Source Code Pro"/>
              <a:cs typeface="Source Code Pro"/>
              <a:sym typeface="Source Code Pro"/>
            </a:endParaRPr>
          </a:p>
          <a:p>
            <a:pPr marL="547687" marR="0" lvl="1" indent="-241299" algn="l" rtl="0">
              <a:lnSpc>
                <a:spcPct val="115000"/>
              </a:lnSpc>
              <a:spcBef>
                <a:spcPts val="300"/>
              </a:spcBef>
              <a:spcAft>
                <a:spcPts val="0"/>
              </a:spcAft>
              <a:buClr>
                <a:schemeClr val="accent2"/>
              </a:buClr>
              <a:buSzPts val="1900"/>
              <a:buFont typeface="Noto Sans Symbols"/>
              <a:buChar char="●"/>
            </a:pPr>
            <a:r>
              <a:rPr lang="en-US" sz="1900" i="0" u="none" strike="noStrike" cap="none" dirty="0" err="1">
                <a:solidFill>
                  <a:schemeClr val="dk1"/>
                </a:solidFill>
                <a:latin typeface="Verdana"/>
                <a:ea typeface="Verdana"/>
                <a:cs typeface="Verdana"/>
                <a:sym typeface="Verdana"/>
              </a:rPr>
              <a:t>GradesDue</a:t>
            </a:r>
            <a:r>
              <a:rPr lang="en-US" sz="1900" i="0" u="none" strike="noStrike" cap="none" dirty="0">
                <a:solidFill>
                  <a:schemeClr val="dk1"/>
                </a:solidFill>
                <a:latin typeface="Verdana"/>
                <a:ea typeface="Verdana"/>
                <a:cs typeface="Verdana"/>
                <a:sym typeface="Verdana"/>
              </a:rPr>
              <a:t> is </a:t>
            </a:r>
            <a:r>
              <a:rPr lang="en-US" sz="1900" dirty="0">
                <a:latin typeface="Verdana"/>
                <a:ea typeface="Verdana"/>
                <a:cs typeface="Verdana"/>
                <a:sym typeface="Verdana"/>
              </a:rPr>
              <a:t>December 7</a:t>
            </a:r>
            <a:r>
              <a:rPr lang="en-US" sz="1900" i="0" u="none" strike="noStrike" cap="none" dirty="0">
                <a:solidFill>
                  <a:schemeClr val="dk1"/>
                </a:solidFill>
                <a:latin typeface="Verdana"/>
                <a:ea typeface="Verdana"/>
                <a:cs typeface="Verdana"/>
                <a:sym typeface="Verdana"/>
              </a:rPr>
              <a:t>, 20</a:t>
            </a:r>
            <a:r>
              <a:rPr lang="en-US" sz="1900" dirty="0">
                <a:latin typeface="Verdana"/>
                <a:ea typeface="Verdana"/>
                <a:cs typeface="Verdana"/>
                <a:sym typeface="Verdana"/>
              </a:rPr>
              <a:t>21</a:t>
            </a:r>
            <a:endParaRPr sz="1900" dirty="0">
              <a:latin typeface="Verdana"/>
              <a:ea typeface="Verdana"/>
              <a:cs typeface="Verdana"/>
              <a:sym typeface="Verdana"/>
            </a:endParaRPr>
          </a:p>
          <a:p>
            <a:pPr marL="547687" marR="0" lvl="1" indent="-174624" algn="l" rtl="0">
              <a:lnSpc>
                <a:spcPct val="115000"/>
              </a:lnSpc>
              <a:spcBef>
                <a:spcPts val="300"/>
              </a:spcBef>
              <a:spcAft>
                <a:spcPts val="0"/>
              </a:spcAft>
              <a:buClr>
                <a:schemeClr val="accent2"/>
              </a:buClr>
              <a:buSzPts val="850"/>
              <a:buFont typeface="Noto Sans Symbols"/>
              <a:buNone/>
            </a:pPr>
            <a:endParaRPr sz="1900" i="0" u="none" strike="noStrike" cap="none" dirty="0">
              <a:solidFill>
                <a:schemeClr val="dk1"/>
              </a:solidFill>
              <a:latin typeface="Verdana"/>
              <a:ea typeface="Verdana"/>
              <a:cs typeface="Verdana"/>
              <a:sym typeface="Verdana"/>
            </a:endParaRPr>
          </a:p>
          <a:p>
            <a:pPr marL="273050" marR="0" lvl="0" indent="-264160" algn="l" rtl="0">
              <a:lnSpc>
                <a:spcPct val="115000"/>
              </a:lnSpc>
              <a:spcBef>
                <a:spcPts val="500"/>
              </a:spcBef>
              <a:spcAft>
                <a:spcPts val="0"/>
              </a:spcAft>
              <a:buClr>
                <a:schemeClr val="accent1"/>
              </a:buClr>
              <a:buSzPts val="1900"/>
              <a:buFont typeface="Verdana"/>
              <a:buChar char="●"/>
            </a:pPr>
            <a:r>
              <a:rPr lang="en-US" sz="1900" i="0" u="none" dirty="0">
                <a:solidFill>
                  <a:schemeClr val="dk1"/>
                </a:solidFill>
                <a:latin typeface="Verdana"/>
                <a:ea typeface="Verdana"/>
                <a:cs typeface="Verdana"/>
                <a:sym typeface="Verdana"/>
              </a:rPr>
              <a:t>Let</a:t>
            </a:r>
            <a:r>
              <a:rPr lang="en-US" sz="1900" dirty="0">
                <a:latin typeface="Verdana"/>
                <a:ea typeface="Verdana"/>
                <a:cs typeface="Verdana"/>
                <a:sym typeface="Verdana"/>
              </a:rPr>
              <a:t>'</a:t>
            </a:r>
            <a:r>
              <a:rPr lang="en-US" sz="1900" i="0" u="none" dirty="0">
                <a:solidFill>
                  <a:schemeClr val="dk1"/>
                </a:solidFill>
                <a:latin typeface="Verdana"/>
                <a:ea typeface="Verdana"/>
                <a:cs typeface="Verdana"/>
                <a:sym typeface="Verdana"/>
              </a:rPr>
              <a:t>s see </a:t>
            </a:r>
            <a:r>
              <a:rPr lang="en-US" sz="1900" i="0" u="none" dirty="0">
                <a:solidFill>
                  <a:srgbClr val="059B05"/>
                </a:solidFill>
                <a:latin typeface="Verdana"/>
                <a:ea typeface="Verdana"/>
                <a:cs typeface="Verdana"/>
                <a:sym typeface="Verdana"/>
              </a:rPr>
              <a:t>u</a:t>
            </a:r>
            <a:r>
              <a:rPr lang="en-US" sz="1900" i="0" u="none" dirty="0">
                <a:solidFill>
                  <a:srgbClr val="059B05"/>
                </a:solidFill>
                <a:latin typeface="Source Code Pro"/>
                <a:ea typeface="Source Code Pro"/>
                <a:cs typeface="Source Code Pro"/>
                <a:sym typeface="Source Code Pro"/>
              </a:rPr>
              <a:t>sedate.cpp</a:t>
            </a:r>
            <a:r>
              <a:rPr lang="en-US" sz="1900" i="0" u="none" dirty="0">
                <a:solidFill>
                  <a:schemeClr val="dk1"/>
                </a:solidFill>
                <a:latin typeface="Verdana"/>
                <a:ea typeface="Verdana"/>
                <a:cs typeface="Verdana"/>
                <a:sym typeface="Verdana"/>
              </a:rPr>
              <a:t> in full and </a:t>
            </a:r>
            <a:r>
              <a:rPr lang="en-US" sz="1900" i="0" u="none" dirty="0">
                <a:solidFill>
                  <a:srgbClr val="059B05"/>
                </a:solidFill>
                <a:latin typeface="Source Code Pro"/>
                <a:ea typeface="Source Code Pro"/>
                <a:cs typeface="Source Code Pro"/>
                <a:sym typeface="Source Code Pro"/>
              </a:rPr>
              <a:t>datedemo.cpp</a:t>
            </a:r>
            <a:r>
              <a:rPr lang="en-US" sz="1900" i="0" u="none" dirty="0">
                <a:solidFill>
                  <a:schemeClr val="dk1"/>
                </a:solidFill>
                <a:latin typeface="Verdana"/>
                <a:ea typeface="Verdana"/>
                <a:cs typeface="Verdana"/>
                <a:sym typeface="Verdana"/>
              </a:rPr>
              <a:t> now</a:t>
            </a:r>
            <a:endParaRPr sz="1900" dirty="0">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5">
                                            <p:txEl>
                                              <p:pRg st="0" end="0"/>
                                            </p:txEl>
                                          </p:spTgt>
                                        </p:tgtEl>
                                        <p:attrNameLst>
                                          <p:attrName>style.visibility</p:attrName>
                                        </p:attrNameLst>
                                      </p:cBhvr>
                                      <p:to>
                                        <p:strVal val="visible"/>
                                      </p:to>
                                    </p:set>
                                    <p:animEffect transition="in" filter="fade">
                                      <p:cBhvr>
                                        <p:cTn id="7" dur="1000"/>
                                        <p:tgtEl>
                                          <p:spTgt spid="4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5">
                                            <p:txEl>
                                              <p:pRg st="1" end="1"/>
                                            </p:txEl>
                                          </p:spTgt>
                                        </p:tgtEl>
                                        <p:attrNameLst>
                                          <p:attrName>style.visibility</p:attrName>
                                        </p:attrNameLst>
                                      </p:cBhvr>
                                      <p:to>
                                        <p:strVal val="visible"/>
                                      </p:to>
                                    </p:set>
                                    <p:animEffect transition="in" filter="fade">
                                      <p:cBhvr>
                                        <p:cTn id="12" dur="1000"/>
                                        <p:tgtEl>
                                          <p:spTgt spid="4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5">
                                            <p:txEl>
                                              <p:pRg st="2" end="2"/>
                                            </p:txEl>
                                          </p:spTgt>
                                        </p:tgtEl>
                                        <p:attrNameLst>
                                          <p:attrName>style.visibility</p:attrName>
                                        </p:attrNameLst>
                                      </p:cBhvr>
                                      <p:to>
                                        <p:strVal val="visible"/>
                                      </p:to>
                                    </p:set>
                                    <p:animEffect transition="in" filter="fade">
                                      <p:cBhvr>
                                        <p:cTn id="17" dur="1000"/>
                                        <p:tgtEl>
                                          <p:spTgt spid="4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5">
                                            <p:txEl>
                                              <p:pRg st="3" end="3"/>
                                            </p:txEl>
                                          </p:spTgt>
                                        </p:tgtEl>
                                        <p:attrNameLst>
                                          <p:attrName>style.visibility</p:attrName>
                                        </p:attrNameLst>
                                      </p:cBhvr>
                                      <p:to>
                                        <p:strVal val="visible"/>
                                      </p:to>
                                    </p:set>
                                    <p:animEffect transition="in" filter="fade">
                                      <p:cBhvr>
                                        <p:cTn id="22" dur="1000"/>
                                        <p:tgtEl>
                                          <p:spTgt spid="44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45">
                                            <p:txEl>
                                              <p:pRg st="4" end="4"/>
                                            </p:txEl>
                                          </p:spTgt>
                                        </p:tgtEl>
                                        <p:attrNameLst>
                                          <p:attrName>style.visibility</p:attrName>
                                        </p:attrNameLst>
                                      </p:cBhvr>
                                      <p:to>
                                        <p:strVal val="visible"/>
                                      </p:to>
                                    </p:set>
                                    <p:animEffect transition="in" filter="fade">
                                      <p:cBhvr>
                                        <p:cTn id="27" dur="1000"/>
                                        <p:tgtEl>
                                          <p:spTgt spid="44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45">
                                            <p:txEl>
                                              <p:pRg st="5" end="5"/>
                                            </p:txEl>
                                          </p:spTgt>
                                        </p:tgtEl>
                                        <p:attrNameLst>
                                          <p:attrName>style.visibility</p:attrName>
                                        </p:attrNameLst>
                                      </p:cBhvr>
                                      <p:to>
                                        <p:strVal val="visible"/>
                                      </p:to>
                                    </p:set>
                                    <p:animEffect transition="in" filter="fade">
                                      <p:cBhvr>
                                        <p:cTn id="32" dur="1000"/>
                                        <p:tgtEl>
                                          <p:spTgt spid="44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45">
                                            <p:txEl>
                                              <p:pRg st="6" end="6"/>
                                            </p:txEl>
                                          </p:spTgt>
                                        </p:tgtEl>
                                        <p:attrNameLst>
                                          <p:attrName>style.visibility</p:attrName>
                                        </p:attrNameLst>
                                      </p:cBhvr>
                                      <p:to>
                                        <p:strVal val="visible"/>
                                      </p:to>
                                    </p:set>
                                    <p:animEffect transition="in" filter="fade">
                                      <p:cBhvr>
                                        <p:cTn id="37" dur="1000"/>
                                        <p:tgtEl>
                                          <p:spTgt spid="44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45">
                                            <p:txEl>
                                              <p:pRg st="7" end="7"/>
                                            </p:txEl>
                                          </p:spTgt>
                                        </p:tgtEl>
                                        <p:attrNameLst>
                                          <p:attrName>style.visibility</p:attrName>
                                        </p:attrNameLst>
                                      </p:cBhvr>
                                      <p:to>
                                        <p:strVal val="visible"/>
                                      </p:to>
                                    </p:set>
                                    <p:animEffect transition="in" filter="fade">
                                      <p:cBhvr>
                                        <p:cTn id="42" dur="1000"/>
                                        <p:tgtEl>
                                          <p:spTgt spid="44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45">
                                            <p:txEl>
                                              <p:pRg st="8" end="8"/>
                                            </p:txEl>
                                          </p:spTgt>
                                        </p:tgtEl>
                                        <p:attrNameLst>
                                          <p:attrName>style.visibility</p:attrName>
                                        </p:attrNameLst>
                                      </p:cBhvr>
                                      <p:to>
                                        <p:strVal val="visible"/>
                                      </p:to>
                                    </p:set>
                                    <p:animEffect transition="in" filter="fade">
                                      <p:cBhvr>
                                        <p:cTn id="47" dur="1000"/>
                                        <p:tgtEl>
                                          <p:spTgt spid="44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45">
                                            <p:txEl>
                                              <p:pRg st="9" end="9"/>
                                            </p:txEl>
                                          </p:spTgt>
                                        </p:tgtEl>
                                        <p:attrNameLst>
                                          <p:attrName>style.visibility</p:attrName>
                                        </p:attrNameLst>
                                      </p:cBhvr>
                                      <p:to>
                                        <p:strVal val="visible"/>
                                      </p:to>
                                    </p:set>
                                    <p:animEffect transition="in" filter="fade">
                                      <p:cBhvr>
                                        <p:cTn id="52" dur="1000"/>
                                        <p:tgtEl>
                                          <p:spTgt spid="44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45">
                                            <p:txEl>
                                              <p:pRg st="10" end="10"/>
                                            </p:txEl>
                                          </p:spTgt>
                                        </p:tgtEl>
                                        <p:attrNameLst>
                                          <p:attrName>style.visibility</p:attrName>
                                        </p:attrNameLst>
                                      </p:cBhvr>
                                      <p:to>
                                        <p:strVal val="visible"/>
                                      </p:to>
                                    </p:set>
                                    <p:animEffect transition="in" filter="fade">
                                      <p:cBhvr>
                                        <p:cTn id="57" dur="1000"/>
                                        <p:tgtEl>
                                          <p:spTgt spid="44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45">
                                            <p:txEl>
                                              <p:pRg st="12" end="12"/>
                                            </p:txEl>
                                          </p:spTgt>
                                        </p:tgtEl>
                                        <p:attrNameLst>
                                          <p:attrName>style.visibility</p:attrName>
                                        </p:attrNameLst>
                                      </p:cBhvr>
                                      <p:to>
                                        <p:strVal val="visible"/>
                                      </p:to>
                                    </p:set>
                                    <p:animEffect transition="in" filter="fade">
                                      <p:cBhvr>
                                        <p:cTn id="62" dur="1000"/>
                                        <p:tgtEl>
                                          <p:spTgt spid="44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61"/>
          <p:cNvSpPr txBox="1">
            <a:spLocks noGrp="1"/>
          </p:cNvSpPr>
          <p:nvPr>
            <p:ph type="title"/>
          </p:nvPr>
        </p:nvSpPr>
        <p:spPr>
          <a:xfrm>
            <a:off x="914400" y="350837"/>
            <a:ext cx="7772400" cy="6825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Calibri"/>
              <a:buNone/>
            </a:pPr>
            <a:r>
              <a:rPr lang="en-US" sz="3000" i="0" u="none" strike="noStrike" cap="none">
                <a:solidFill>
                  <a:schemeClr val="dk2"/>
                </a:solidFill>
                <a:latin typeface="Verdana"/>
                <a:ea typeface="Verdana"/>
                <a:cs typeface="Verdana"/>
                <a:sym typeface="Verdana"/>
              </a:rPr>
              <a:t>Example: Father</a:t>
            </a:r>
            <a:r>
              <a:rPr lang="en-US" sz="3000">
                <a:latin typeface="Verdana"/>
                <a:ea typeface="Verdana"/>
                <a:cs typeface="Verdana"/>
                <a:sym typeface="Verdana"/>
              </a:rPr>
              <a:t>'</a:t>
            </a:r>
            <a:r>
              <a:rPr lang="en-US" sz="3000" i="0" u="none" strike="noStrike" cap="none">
                <a:solidFill>
                  <a:schemeClr val="dk2"/>
                </a:solidFill>
                <a:latin typeface="Verdana"/>
                <a:ea typeface="Verdana"/>
                <a:cs typeface="Verdana"/>
                <a:sym typeface="Verdana"/>
              </a:rPr>
              <a:t>s day (not in book)</a:t>
            </a:r>
            <a:endParaRPr sz="3000">
              <a:latin typeface="Verdana"/>
              <a:ea typeface="Verdana"/>
              <a:cs typeface="Verdana"/>
              <a:sym typeface="Verdana"/>
            </a:endParaRPr>
          </a:p>
        </p:txBody>
      </p:sp>
      <p:sp>
        <p:nvSpPr>
          <p:cNvPr id="451" name="Google Shape;451;p61"/>
          <p:cNvSpPr txBox="1">
            <a:spLocks noGrp="1"/>
          </p:cNvSpPr>
          <p:nvPr>
            <p:ph type="body" idx="1"/>
          </p:nvPr>
        </p:nvSpPr>
        <p:spPr>
          <a:xfrm>
            <a:off x="99650" y="1241425"/>
            <a:ext cx="9031800" cy="1836600"/>
          </a:xfrm>
          <a:prstGeom prst="rect">
            <a:avLst/>
          </a:prstGeom>
          <a:noFill/>
          <a:ln>
            <a:noFill/>
          </a:ln>
        </p:spPr>
        <p:txBody>
          <a:bodyPr spcFirstLastPara="1" wrap="square" lIns="91425" tIns="45700" rIns="91425" bIns="45700" anchor="t" anchorCtr="0">
            <a:noAutofit/>
          </a:bodyPr>
          <a:lstStyle/>
          <a:p>
            <a:pPr marL="273050" marR="0" lvl="0" indent="-270510" algn="l" rtl="0">
              <a:lnSpc>
                <a:spcPct val="115000"/>
              </a:lnSpc>
              <a:spcBef>
                <a:spcPts val="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Father</a:t>
            </a:r>
            <a:r>
              <a:rPr lang="en-US" sz="2000">
                <a:latin typeface="Verdana"/>
                <a:ea typeface="Verdana"/>
                <a:cs typeface="Verdana"/>
                <a:sym typeface="Verdana"/>
              </a:rPr>
              <a:t>'</a:t>
            </a:r>
            <a:r>
              <a:rPr lang="en-US" sz="2000" i="0" u="none">
                <a:solidFill>
                  <a:schemeClr val="dk1"/>
                </a:solidFill>
                <a:latin typeface="Verdana"/>
                <a:ea typeface="Verdana"/>
                <a:cs typeface="Verdana"/>
                <a:sym typeface="Verdana"/>
              </a:rPr>
              <a:t>s day is the third Sunday of June</a:t>
            </a:r>
            <a:endParaRPr sz="2000">
              <a:latin typeface="Verdana"/>
              <a:ea typeface="Verdana"/>
              <a:cs typeface="Verdana"/>
              <a:sym typeface="Verdana"/>
            </a:endParaRPr>
          </a:p>
          <a:p>
            <a:pPr marL="547687" marR="0" lvl="1" indent="-247649" algn="l" rtl="0">
              <a:lnSpc>
                <a:spcPct val="115000"/>
              </a:lnSpc>
              <a:spcBef>
                <a:spcPts val="300"/>
              </a:spcBef>
              <a:spcAft>
                <a:spcPts val="0"/>
              </a:spcAft>
              <a:buClr>
                <a:schemeClr val="accent2"/>
              </a:buClr>
              <a:buSzPts val="2000"/>
              <a:buFont typeface="Verdana"/>
              <a:buChar char="●"/>
            </a:pPr>
            <a:r>
              <a:rPr lang="en-US" sz="2000">
                <a:latin typeface="Verdana"/>
                <a:ea typeface="Verdana"/>
                <a:cs typeface="Verdana"/>
                <a:sym typeface="Verdana"/>
              </a:rPr>
              <a:t>W</a:t>
            </a:r>
            <a:r>
              <a:rPr lang="en-US" sz="2000" i="0" u="none" strike="noStrike" cap="none">
                <a:solidFill>
                  <a:schemeClr val="dk1"/>
                </a:solidFill>
                <a:latin typeface="Verdana"/>
                <a:ea typeface="Verdana"/>
                <a:cs typeface="Verdana"/>
                <a:sym typeface="Verdana"/>
              </a:rPr>
              <a:t>rite a function that returns the date for the father</a:t>
            </a:r>
            <a:r>
              <a:rPr lang="en-US" sz="2000">
                <a:latin typeface="Verdana"/>
                <a:ea typeface="Verdana"/>
                <a:cs typeface="Verdana"/>
                <a:sym typeface="Verdana"/>
              </a:rPr>
              <a:t>'</a:t>
            </a:r>
            <a:r>
              <a:rPr lang="en-US" sz="2000" i="0" u="none" strike="noStrike" cap="none">
                <a:solidFill>
                  <a:schemeClr val="dk1"/>
                </a:solidFill>
                <a:latin typeface="Verdana"/>
                <a:ea typeface="Verdana"/>
                <a:cs typeface="Verdana"/>
                <a:sym typeface="Verdana"/>
              </a:rPr>
              <a:t>s day of a given year which is the parameter of the function</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In main, input two years </a:t>
            </a:r>
            <a:r>
              <a:rPr lang="en-US" sz="2000">
                <a:latin typeface="Verdana"/>
                <a:ea typeface="Verdana"/>
                <a:cs typeface="Verdana"/>
                <a:sym typeface="Verdana"/>
              </a:rPr>
              <a:t>&amp;</a:t>
            </a:r>
            <a:r>
              <a:rPr lang="en-US" sz="2000" i="0" u="none" strike="noStrike" cap="none">
                <a:solidFill>
                  <a:schemeClr val="dk1"/>
                </a:solidFill>
                <a:latin typeface="Verdana"/>
                <a:ea typeface="Verdana"/>
                <a:cs typeface="Verdana"/>
                <a:sym typeface="Verdana"/>
              </a:rPr>
              <a:t> display father</a:t>
            </a:r>
            <a:r>
              <a:rPr lang="en-US" sz="2000">
                <a:latin typeface="Verdana"/>
                <a:ea typeface="Verdana"/>
                <a:cs typeface="Verdana"/>
                <a:sym typeface="Verdana"/>
              </a:rPr>
              <a:t>'</a:t>
            </a:r>
            <a:r>
              <a:rPr lang="en-US" sz="2000" i="0" u="none" strike="noStrike" cap="none">
                <a:solidFill>
                  <a:schemeClr val="dk1"/>
                </a:solidFill>
                <a:latin typeface="Verdana"/>
                <a:ea typeface="Verdana"/>
                <a:cs typeface="Verdana"/>
                <a:sym typeface="Verdana"/>
              </a:rPr>
              <a:t>s days between them</a:t>
            </a:r>
            <a:endParaRPr sz="2000" i="0" u="none">
              <a:solidFill>
                <a:schemeClr val="dk1"/>
              </a:solidFill>
              <a:latin typeface="Verdana"/>
              <a:ea typeface="Verdana"/>
              <a:cs typeface="Verdana"/>
              <a:sym typeface="Verdana"/>
            </a:endParaRPr>
          </a:p>
          <a:p>
            <a:pPr marL="0" marR="0" lvl="0" indent="0" algn="l" rtl="0">
              <a:lnSpc>
                <a:spcPct val="115000"/>
              </a:lnSpc>
              <a:spcBef>
                <a:spcPts val="0"/>
              </a:spcBef>
              <a:spcAft>
                <a:spcPts val="0"/>
              </a:spcAft>
              <a:buNone/>
            </a:pPr>
            <a:endParaRPr sz="2000">
              <a:latin typeface="Verdana"/>
              <a:ea typeface="Verdana"/>
              <a:cs typeface="Verdana"/>
              <a:sym typeface="Verdana"/>
            </a:endParaRPr>
          </a:p>
        </p:txBody>
      </p:sp>
      <p:sp>
        <p:nvSpPr>
          <p:cNvPr id="452" name="Google Shape;452;p61"/>
          <p:cNvSpPr txBox="1"/>
          <p:nvPr/>
        </p:nvSpPr>
        <p:spPr>
          <a:xfrm>
            <a:off x="427950" y="3080650"/>
            <a:ext cx="8288100" cy="3520800"/>
          </a:xfrm>
          <a:prstGeom prst="rect">
            <a:avLst/>
          </a:prstGeom>
          <a:noFill/>
          <a:ln>
            <a:noFill/>
          </a:ln>
        </p:spPr>
        <p:txBody>
          <a:bodyPr spcFirstLastPara="1" wrap="square" lIns="91425" tIns="91425" rIns="91425" bIns="91425" anchor="t" anchorCtr="0">
            <a:noAutofit/>
          </a:bodyPr>
          <a:lstStyle/>
          <a:p>
            <a:pPr marL="547687" lvl="1" indent="-228600" algn="l" rtl="0">
              <a:lnSpc>
                <a:spcPct val="115000"/>
              </a:lnSpc>
              <a:spcBef>
                <a:spcPts val="0"/>
              </a:spcBef>
              <a:spcAft>
                <a:spcPts val="0"/>
              </a:spcAft>
              <a:buClr>
                <a:schemeClr val="accent2"/>
              </a:buClr>
              <a:buSzPts val="1530"/>
              <a:buFont typeface="Noto Sans Symbols"/>
              <a:buNone/>
            </a:pPr>
            <a:r>
              <a:rPr lang="en-US" sz="1800" b="1">
                <a:solidFill>
                  <a:srgbClr val="000099"/>
                </a:solidFill>
                <a:latin typeface="Source Code Pro"/>
                <a:ea typeface="Source Code Pro"/>
                <a:cs typeface="Source Code Pro"/>
                <a:sym typeface="Source Code Pro"/>
              </a:rPr>
              <a:t>Date fathersday(int year){</a:t>
            </a:r>
            <a:endParaRPr sz="1800">
              <a:solidFill>
                <a:schemeClr val="dk1"/>
              </a:solidFill>
              <a:latin typeface="Source Code Pro"/>
              <a:ea typeface="Source Code Pro"/>
              <a:cs typeface="Source Code Pro"/>
              <a:sym typeface="Source Code Pro"/>
            </a:endParaRPr>
          </a:p>
          <a:p>
            <a:pPr marL="547687" lvl="1" indent="-228600" algn="l" rtl="0">
              <a:lnSpc>
                <a:spcPct val="115000"/>
              </a:lnSpc>
              <a:spcBef>
                <a:spcPts val="0"/>
              </a:spcBef>
              <a:spcAft>
                <a:spcPts val="0"/>
              </a:spcAft>
              <a:buClr>
                <a:schemeClr val="accent2"/>
              </a:buClr>
              <a:buSzPts val="1530"/>
              <a:buFont typeface="Noto Sans Symbols"/>
              <a:buNone/>
            </a:pPr>
            <a:r>
              <a:rPr lang="en-US" sz="1800" i="1">
                <a:solidFill>
                  <a:srgbClr val="000099"/>
                </a:solidFill>
                <a:latin typeface="Source Code Pro"/>
                <a:ea typeface="Source Code Pro"/>
                <a:cs typeface="Source Code Pro"/>
                <a:sym typeface="Source Code Pro"/>
              </a:rPr>
              <a:t>// post: returns fathers day of year</a:t>
            </a:r>
            <a:endParaRPr sz="1800">
              <a:solidFill>
                <a:schemeClr val="dk1"/>
              </a:solidFill>
              <a:latin typeface="Source Code Pro"/>
              <a:ea typeface="Source Code Pro"/>
              <a:cs typeface="Source Code Pro"/>
              <a:sym typeface="Source Code Pro"/>
            </a:endParaRPr>
          </a:p>
          <a:p>
            <a:pPr marL="547687" lvl="1" indent="-228600" algn="l" rtl="0">
              <a:lnSpc>
                <a:spcPct val="115000"/>
              </a:lnSpc>
              <a:spcBef>
                <a:spcPts val="0"/>
              </a:spcBef>
              <a:spcAft>
                <a:spcPts val="0"/>
              </a:spcAft>
              <a:buClr>
                <a:schemeClr val="accent2"/>
              </a:buClr>
              <a:buSzPts val="1530"/>
              <a:buFont typeface="Noto Sans Symbols"/>
              <a:buNone/>
            </a:pPr>
            <a:r>
              <a:rPr lang="en-US" sz="1800" b="1">
                <a:solidFill>
                  <a:srgbClr val="000099"/>
                </a:solidFill>
                <a:latin typeface="Source Code Pro"/>
                <a:ea typeface="Source Code Pro"/>
                <a:cs typeface="Source Code Pro"/>
                <a:sym typeface="Source Code Pro"/>
              </a:rPr>
              <a:t>   Date d(6,1,year);  // June 1</a:t>
            </a:r>
            <a:endParaRPr sz="1800" b="1">
              <a:solidFill>
                <a:srgbClr val="000099"/>
              </a:solidFill>
              <a:latin typeface="Source Code Pro"/>
              <a:ea typeface="Source Code Pro"/>
              <a:cs typeface="Source Code Pro"/>
              <a:sym typeface="Source Code Pro"/>
            </a:endParaRPr>
          </a:p>
          <a:p>
            <a:pPr marL="547687" lvl="1" indent="-228600" algn="l" rtl="0">
              <a:lnSpc>
                <a:spcPct val="115000"/>
              </a:lnSpc>
              <a:spcBef>
                <a:spcPts val="0"/>
              </a:spcBef>
              <a:spcAft>
                <a:spcPts val="0"/>
              </a:spcAft>
              <a:buClr>
                <a:schemeClr val="accent2"/>
              </a:buClr>
              <a:buSzPts val="1530"/>
              <a:buFont typeface="Noto Sans Symbols"/>
              <a:buNone/>
            </a:pPr>
            <a:r>
              <a:rPr lang="en-US" sz="1800" b="1">
                <a:solidFill>
                  <a:srgbClr val="000099"/>
                </a:solidFill>
                <a:latin typeface="Source Code Pro"/>
                <a:ea typeface="Source Code Pro"/>
                <a:cs typeface="Source Code Pro"/>
                <a:sym typeface="Source Code Pro"/>
              </a:rPr>
              <a:t>   while (d.DayName() != "Sunday")</a:t>
            </a:r>
            <a:endParaRPr sz="1800">
              <a:solidFill>
                <a:schemeClr val="dk1"/>
              </a:solidFill>
              <a:latin typeface="Source Code Pro"/>
              <a:ea typeface="Source Code Pro"/>
              <a:cs typeface="Source Code Pro"/>
              <a:sym typeface="Source Code Pro"/>
            </a:endParaRPr>
          </a:p>
          <a:p>
            <a:pPr marL="547687" lvl="1" indent="-228600" algn="l" rtl="0">
              <a:lnSpc>
                <a:spcPct val="115000"/>
              </a:lnSpc>
              <a:spcBef>
                <a:spcPts val="0"/>
              </a:spcBef>
              <a:spcAft>
                <a:spcPts val="0"/>
              </a:spcAft>
              <a:buClr>
                <a:schemeClr val="accent2"/>
              </a:buClr>
              <a:buSzPts val="1530"/>
              <a:buFont typeface="Noto Sans Symbols"/>
              <a:buNone/>
            </a:pPr>
            <a:r>
              <a:rPr lang="en-US" sz="1800" b="1">
                <a:solidFill>
                  <a:srgbClr val="000099"/>
                </a:solidFill>
                <a:latin typeface="Source Code Pro"/>
                <a:ea typeface="Source Code Pro"/>
                <a:cs typeface="Source Code Pro"/>
                <a:sym typeface="Source Code Pro"/>
              </a:rPr>
              <a:t>      d += 1;</a:t>
            </a:r>
            <a:endParaRPr sz="1800" b="1">
              <a:solidFill>
                <a:srgbClr val="000099"/>
              </a:solidFill>
              <a:latin typeface="Source Code Pro"/>
              <a:ea typeface="Source Code Pro"/>
              <a:cs typeface="Source Code Pro"/>
              <a:sym typeface="Source Code Pro"/>
            </a:endParaRPr>
          </a:p>
          <a:p>
            <a:pPr marL="547687" lvl="1" indent="-228600" algn="l" rtl="0">
              <a:lnSpc>
                <a:spcPct val="115000"/>
              </a:lnSpc>
              <a:spcBef>
                <a:spcPts val="0"/>
              </a:spcBef>
              <a:spcAft>
                <a:spcPts val="0"/>
              </a:spcAft>
              <a:buClr>
                <a:schemeClr val="accent2"/>
              </a:buClr>
              <a:buSzPts val="1530"/>
              <a:buFont typeface="Noto Sans Symbols"/>
              <a:buNone/>
            </a:pPr>
            <a:r>
              <a:rPr lang="en-US" sz="1800" i="1">
                <a:solidFill>
                  <a:srgbClr val="000099"/>
                </a:solidFill>
                <a:latin typeface="Source Code Pro"/>
                <a:ea typeface="Source Code Pro"/>
                <a:cs typeface="Source Code Pro"/>
                <a:sym typeface="Source Code Pro"/>
              </a:rPr>
              <a:t>   //d is now the first Sunday, 3rd is 14 days later</a:t>
            </a:r>
            <a:endParaRPr sz="1800">
              <a:solidFill>
                <a:schemeClr val="dk1"/>
              </a:solidFill>
              <a:latin typeface="Source Code Pro"/>
              <a:ea typeface="Source Code Pro"/>
              <a:cs typeface="Source Code Pro"/>
              <a:sym typeface="Source Code Pro"/>
            </a:endParaRPr>
          </a:p>
          <a:p>
            <a:pPr marL="547687" lvl="1" indent="-228600" algn="l" rtl="0">
              <a:lnSpc>
                <a:spcPct val="115000"/>
              </a:lnSpc>
              <a:spcBef>
                <a:spcPts val="0"/>
              </a:spcBef>
              <a:spcAft>
                <a:spcPts val="0"/>
              </a:spcAft>
              <a:buClr>
                <a:schemeClr val="accent2"/>
              </a:buClr>
              <a:buSzPts val="1530"/>
              <a:buFont typeface="Noto Sans Symbols"/>
              <a:buNone/>
            </a:pPr>
            <a:r>
              <a:rPr lang="en-US" sz="1800" b="1">
                <a:solidFill>
                  <a:srgbClr val="000099"/>
                </a:solidFill>
                <a:latin typeface="Source Code Pro"/>
                <a:ea typeface="Source Code Pro"/>
                <a:cs typeface="Source Code Pro"/>
                <a:sym typeface="Source Code Pro"/>
              </a:rPr>
              <a:t>   return d + 14;</a:t>
            </a:r>
            <a:endParaRPr sz="1800">
              <a:solidFill>
                <a:schemeClr val="dk1"/>
              </a:solidFill>
              <a:latin typeface="Source Code Pro"/>
              <a:ea typeface="Source Code Pro"/>
              <a:cs typeface="Source Code Pro"/>
              <a:sym typeface="Source Code Pro"/>
            </a:endParaRPr>
          </a:p>
          <a:p>
            <a:pPr marL="547687" lvl="1" indent="-228600" algn="l" rtl="0">
              <a:lnSpc>
                <a:spcPct val="115000"/>
              </a:lnSpc>
              <a:spcBef>
                <a:spcPts val="0"/>
              </a:spcBef>
              <a:spcAft>
                <a:spcPts val="0"/>
              </a:spcAft>
              <a:buClr>
                <a:schemeClr val="accent2"/>
              </a:buClr>
              <a:buSzPts val="1530"/>
              <a:buFont typeface="Noto Sans Symbols"/>
              <a:buNone/>
            </a:pPr>
            <a:r>
              <a:rPr lang="en-US" sz="1800" b="1">
                <a:solidFill>
                  <a:srgbClr val="000099"/>
                </a:solidFill>
                <a:latin typeface="Source Code Pro"/>
                <a:ea typeface="Source Code Pro"/>
                <a:cs typeface="Source Code Pro"/>
                <a:sym typeface="Source Code Pro"/>
              </a:rPr>
              <a:t>}</a:t>
            </a:r>
            <a:endParaRPr sz="1800">
              <a:solidFill>
                <a:schemeClr val="dk1"/>
              </a:solidFill>
              <a:latin typeface="Source Code Pro"/>
              <a:ea typeface="Source Code Pro"/>
              <a:cs typeface="Source Code Pro"/>
              <a:sym typeface="Source Code Pro"/>
            </a:endParaRPr>
          </a:p>
          <a:p>
            <a:pPr marL="547687" lvl="1" indent="-228600" algn="l" rtl="0">
              <a:lnSpc>
                <a:spcPct val="115000"/>
              </a:lnSpc>
              <a:spcBef>
                <a:spcPts val="0"/>
              </a:spcBef>
              <a:spcAft>
                <a:spcPts val="0"/>
              </a:spcAft>
              <a:buClr>
                <a:schemeClr val="accent2"/>
              </a:buClr>
              <a:buSzPts val="1360"/>
              <a:buFont typeface="Noto Sans Symbols"/>
              <a:buNone/>
            </a:pPr>
            <a:endParaRPr sz="1800">
              <a:solidFill>
                <a:schemeClr val="dk1"/>
              </a:solidFill>
              <a:latin typeface="Source Code Pro"/>
              <a:ea typeface="Source Code Pro"/>
              <a:cs typeface="Source Code Pro"/>
              <a:sym typeface="Source Code Pro"/>
            </a:endParaRPr>
          </a:p>
          <a:p>
            <a:pPr marL="273050" lvl="0" indent="-290195" algn="l" rtl="0">
              <a:lnSpc>
                <a:spcPct val="115000"/>
              </a:lnSpc>
              <a:spcBef>
                <a:spcPts val="0"/>
              </a:spcBef>
              <a:spcAft>
                <a:spcPts val="0"/>
              </a:spcAft>
              <a:buClr>
                <a:schemeClr val="accent1"/>
              </a:buClr>
              <a:buSzPts val="1800"/>
              <a:buFont typeface="Source Code Pro"/>
              <a:buChar char="●"/>
            </a:pPr>
            <a:r>
              <a:rPr lang="en-US" sz="1800">
                <a:solidFill>
                  <a:schemeClr val="dk1"/>
                </a:solidFill>
                <a:latin typeface="Source Code Pro"/>
                <a:ea typeface="Source Code Pro"/>
                <a:cs typeface="Source Code Pro"/>
                <a:sym typeface="Source Code Pro"/>
              </a:rPr>
              <a:t>  </a:t>
            </a:r>
            <a:r>
              <a:rPr lang="en-US" sz="2000">
                <a:solidFill>
                  <a:schemeClr val="dk1"/>
                </a:solidFill>
                <a:latin typeface="Verdana"/>
                <a:ea typeface="Verdana"/>
                <a:cs typeface="Verdana"/>
                <a:sym typeface="Verdana"/>
              </a:rPr>
              <a:t>See </a:t>
            </a:r>
            <a:r>
              <a:rPr lang="en-US" sz="2000">
                <a:solidFill>
                  <a:srgbClr val="059B05"/>
                </a:solidFill>
                <a:latin typeface="Source Code Pro"/>
                <a:ea typeface="Source Code Pro"/>
                <a:cs typeface="Source Code Pro"/>
                <a:sym typeface="Source Code Pro"/>
              </a:rPr>
              <a:t>fathersday.cpp</a:t>
            </a:r>
            <a:r>
              <a:rPr lang="en-US" sz="2000">
                <a:solidFill>
                  <a:srgbClr val="059B05"/>
                </a:solidFill>
                <a:latin typeface="Verdana"/>
                <a:ea typeface="Verdana"/>
                <a:cs typeface="Verdana"/>
                <a:sym typeface="Verdana"/>
              </a:rPr>
              <a:t> </a:t>
            </a:r>
            <a:r>
              <a:rPr lang="en-US" sz="2000">
                <a:solidFill>
                  <a:schemeClr val="dk1"/>
                </a:solidFill>
                <a:latin typeface="Verdana"/>
                <a:ea typeface="Verdana"/>
                <a:cs typeface="Verdana"/>
                <a:sym typeface="Verdana"/>
              </a:rPr>
              <a:t>for full program</a:t>
            </a:r>
            <a:endParaRPr sz="2000">
              <a:solidFill>
                <a:schemeClr val="dk1"/>
              </a:solidFill>
              <a:latin typeface="Verdana"/>
              <a:ea typeface="Verdana"/>
              <a:cs typeface="Verdana"/>
              <a:sym typeface="Verdana"/>
            </a:endParaRPr>
          </a:p>
          <a:p>
            <a:pPr marL="0" lvl="0" indent="0" algn="l" rtl="0">
              <a:lnSpc>
                <a:spcPct val="115000"/>
              </a:lnSpc>
              <a:spcBef>
                <a:spcPts val="0"/>
              </a:spcBef>
              <a:spcAft>
                <a:spcPts val="0"/>
              </a:spcAft>
              <a:buNone/>
            </a:pPr>
            <a:endParaRPr sz="1800">
              <a:latin typeface="Source Code Pro"/>
              <a:ea typeface="Source Code Pro"/>
              <a:cs typeface="Source Code Pro"/>
              <a:sym typeface="Source Code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2"/>
                                        </p:tgtEl>
                                        <p:attrNameLst>
                                          <p:attrName>style.visibility</p:attrName>
                                        </p:attrNameLst>
                                      </p:cBhvr>
                                      <p:to>
                                        <p:strVal val="visible"/>
                                      </p:to>
                                    </p:set>
                                    <p:animEffect transition="in" filter="fade">
                                      <p:cBhvr>
                                        <p:cTn id="7" dur="1000"/>
                                        <p:tgtEl>
                                          <p:spTgt spid="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4"/>
          <p:cNvSpPr txBox="1"/>
          <p:nvPr/>
        </p:nvSpPr>
        <p:spPr>
          <a:xfrm>
            <a:off x="63500" y="1449387"/>
            <a:ext cx="9020100" cy="1527300"/>
          </a:xfrm>
          <a:prstGeom prst="rect">
            <a:avLst/>
          </a:prstGeom>
          <a:solidFill>
            <a:srgbClr val="6095C9"/>
          </a:solidFill>
          <a:ln>
            <a:noFill/>
          </a:ln>
        </p:spPr>
        <p:txBody>
          <a:bodyPr spcFirstLastPara="1" wrap="square" lIns="0" tIns="0" rIns="0" bIns="0" anchor="ctr" anchorCtr="0">
            <a:noAutofit/>
          </a:bodyPr>
          <a:lstStyle/>
          <a:p>
            <a:pPr marL="39687" marR="0" lvl="0" indent="-39687" algn="l" rtl="0">
              <a:lnSpc>
                <a:spcPct val="100000"/>
              </a:lnSpc>
              <a:spcBef>
                <a:spcPts val="0"/>
              </a:spcBef>
              <a:spcAft>
                <a:spcPts val="0"/>
              </a:spcAft>
              <a:buNone/>
            </a:pPr>
            <a:endParaRPr sz="2400" b="0" i="0" u="none">
              <a:solidFill>
                <a:schemeClr val="dk1"/>
              </a:solidFill>
              <a:latin typeface="Garamond"/>
              <a:ea typeface="Garamond"/>
              <a:cs typeface="Garamond"/>
              <a:sym typeface="Garamond"/>
            </a:endParaRPr>
          </a:p>
        </p:txBody>
      </p:sp>
      <p:sp>
        <p:nvSpPr>
          <p:cNvPr id="319" name="Google Shape;319;p44"/>
          <p:cNvSpPr txBox="1"/>
          <p:nvPr/>
        </p:nvSpPr>
        <p:spPr>
          <a:xfrm>
            <a:off x="63500" y="1397000"/>
            <a:ext cx="9020100" cy="120600"/>
          </a:xfrm>
          <a:prstGeom prst="rect">
            <a:avLst/>
          </a:prstGeom>
          <a:solidFill>
            <a:srgbClr val="BFCDE2"/>
          </a:solidFill>
          <a:ln>
            <a:noFill/>
          </a:ln>
        </p:spPr>
        <p:txBody>
          <a:bodyPr spcFirstLastPara="1" wrap="square" lIns="0" tIns="0" rIns="0" bIns="0" anchor="ctr" anchorCtr="0">
            <a:noAutofit/>
          </a:bodyPr>
          <a:lstStyle/>
          <a:p>
            <a:pPr marL="39687" marR="0" lvl="0" indent="-39687" algn="l" rtl="0">
              <a:lnSpc>
                <a:spcPct val="100000"/>
              </a:lnSpc>
              <a:spcBef>
                <a:spcPts val="0"/>
              </a:spcBef>
              <a:spcAft>
                <a:spcPts val="0"/>
              </a:spcAft>
              <a:buNone/>
            </a:pPr>
            <a:endParaRPr sz="2400" b="0" i="0" u="none">
              <a:solidFill>
                <a:schemeClr val="dk1"/>
              </a:solidFill>
              <a:latin typeface="Garamond"/>
              <a:ea typeface="Garamond"/>
              <a:cs typeface="Garamond"/>
              <a:sym typeface="Garamond"/>
            </a:endParaRPr>
          </a:p>
        </p:txBody>
      </p:sp>
      <p:sp>
        <p:nvSpPr>
          <p:cNvPr id="320" name="Google Shape;320;p44"/>
          <p:cNvSpPr txBox="1"/>
          <p:nvPr/>
        </p:nvSpPr>
        <p:spPr>
          <a:xfrm>
            <a:off x="63500" y="2976562"/>
            <a:ext cx="9020100" cy="111000"/>
          </a:xfrm>
          <a:prstGeom prst="rect">
            <a:avLst/>
          </a:prstGeom>
          <a:solidFill>
            <a:srgbClr val="59BAD1"/>
          </a:solidFill>
          <a:ln>
            <a:noFill/>
          </a:ln>
        </p:spPr>
        <p:txBody>
          <a:bodyPr spcFirstLastPara="1" wrap="square" lIns="0" tIns="0" rIns="0" bIns="0" anchor="ctr" anchorCtr="0">
            <a:noAutofit/>
          </a:bodyPr>
          <a:lstStyle/>
          <a:p>
            <a:pPr marL="39687" marR="0" lvl="0" indent="-39687" algn="l" rtl="0">
              <a:lnSpc>
                <a:spcPct val="100000"/>
              </a:lnSpc>
              <a:spcBef>
                <a:spcPts val="0"/>
              </a:spcBef>
              <a:spcAft>
                <a:spcPts val="0"/>
              </a:spcAft>
              <a:buNone/>
            </a:pPr>
            <a:endParaRPr sz="2400" b="0" i="0" u="none">
              <a:solidFill>
                <a:schemeClr val="dk1"/>
              </a:solidFill>
              <a:latin typeface="Garamond"/>
              <a:ea typeface="Garamond"/>
              <a:cs typeface="Garamond"/>
              <a:sym typeface="Garamond"/>
            </a:endParaRPr>
          </a:p>
        </p:txBody>
      </p:sp>
      <p:sp>
        <p:nvSpPr>
          <p:cNvPr id="321" name="Google Shape;321;p44"/>
          <p:cNvSpPr txBox="1">
            <a:spLocks noGrp="1"/>
          </p:cNvSpPr>
          <p:nvPr>
            <p:ph type="body" idx="1"/>
          </p:nvPr>
        </p:nvSpPr>
        <p:spPr>
          <a:xfrm>
            <a:off x="1295400" y="3200400"/>
            <a:ext cx="6400800" cy="3314700"/>
          </a:xfrm>
          <a:prstGeom prst="rect">
            <a:avLst/>
          </a:prstGeom>
          <a:noFill/>
          <a:ln>
            <a:noFill/>
          </a:ln>
        </p:spPr>
        <p:txBody>
          <a:bodyPr spcFirstLastPara="1" wrap="square" lIns="0" tIns="0" rIns="0" bIns="0" anchor="t" anchorCtr="0">
            <a:noAutofit/>
          </a:bodyPr>
          <a:lstStyle/>
          <a:p>
            <a:pPr marL="39687" marR="0" lvl="0" indent="0" algn="ctr" rtl="0">
              <a:lnSpc>
                <a:spcPct val="100000"/>
              </a:lnSpc>
              <a:spcBef>
                <a:spcPts val="0"/>
              </a:spcBef>
              <a:spcAft>
                <a:spcPts val="0"/>
              </a:spcAft>
              <a:buClr>
                <a:srgbClr val="6095C9"/>
              </a:buClr>
              <a:buSzPts val="2210"/>
              <a:buFont typeface="Noto Sans Symbols"/>
              <a:buNone/>
            </a:pPr>
            <a:endParaRPr sz="2600" b="0" i="0" u="none" strike="noStrike" cap="none" dirty="0">
              <a:solidFill>
                <a:srgbClr val="275D90"/>
              </a:solidFill>
              <a:latin typeface="Arial"/>
              <a:ea typeface="Arial"/>
              <a:cs typeface="Arial"/>
              <a:sym typeface="Arial"/>
            </a:endParaRPr>
          </a:p>
          <a:p>
            <a:pPr marL="39687" marR="0" lvl="0" indent="0" algn="ctr" rtl="0">
              <a:lnSpc>
                <a:spcPct val="100000"/>
              </a:lnSpc>
              <a:spcBef>
                <a:spcPts val="500"/>
              </a:spcBef>
              <a:spcAft>
                <a:spcPts val="0"/>
              </a:spcAft>
              <a:buClr>
                <a:srgbClr val="6095C9"/>
              </a:buClr>
              <a:buSzPts val="2380"/>
              <a:buFont typeface="Noto Sans Symbols"/>
              <a:buNone/>
            </a:pPr>
            <a:r>
              <a:rPr lang="en-US" sz="2800">
                <a:solidFill>
                  <a:srgbClr val="275D90"/>
                </a:solidFill>
                <a:latin typeface="Arial"/>
                <a:ea typeface="Arial"/>
                <a:cs typeface="Arial"/>
                <a:sym typeface="Arial"/>
              </a:rPr>
              <a:t>Fall </a:t>
            </a:r>
            <a:r>
              <a:rPr lang="en-US" sz="2800" b="0" i="0" u="none" strike="noStrike" cap="none">
                <a:solidFill>
                  <a:srgbClr val="275D90"/>
                </a:solidFill>
                <a:latin typeface="Arial"/>
                <a:ea typeface="Arial"/>
                <a:cs typeface="Arial"/>
                <a:sym typeface="Arial"/>
              </a:rPr>
              <a:t>20</a:t>
            </a:r>
            <a:r>
              <a:rPr lang="en-US" sz="2800">
                <a:solidFill>
                  <a:srgbClr val="275D90"/>
                </a:solidFill>
                <a:latin typeface="Arial"/>
                <a:ea typeface="Arial"/>
                <a:cs typeface="Arial"/>
                <a:sym typeface="Arial"/>
              </a:rPr>
              <a:t>21</a:t>
            </a:r>
            <a:r>
              <a:rPr lang="en-US" sz="2800" b="0" i="0" u="none" strike="noStrike" cap="none">
                <a:solidFill>
                  <a:srgbClr val="275D90"/>
                </a:solidFill>
                <a:latin typeface="Arial"/>
                <a:ea typeface="Arial"/>
                <a:cs typeface="Arial"/>
                <a:sym typeface="Arial"/>
              </a:rPr>
              <a:t>-20</a:t>
            </a:r>
            <a:r>
              <a:rPr lang="en-US" sz="2800">
                <a:solidFill>
                  <a:srgbClr val="275D90"/>
                </a:solidFill>
                <a:latin typeface="Arial"/>
                <a:ea typeface="Arial"/>
                <a:cs typeface="Arial"/>
                <a:sym typeface="Arial"/>
              </a:rPr>
              <a:t>22</a:t>
            </a:r>
            <a:endParaRPr sz="2800" dirty="0">
              <a:solidFill>
                <a:srgbClr val="275D90"/>
              </a:solidFill>
              <a:latin typeface="Arial"/>
              <a:ea typeface="Arial"/>
              <a:cs typeface="Arial"/>
              <a:sym typeface="Arial"/>
            </a:endParaRPr>
          </a:p>
          <a:p>
            <a:pPr marL="0" marR="0" lvl="0" indent="0" algn="l" rtl="0">
              <a:lnSpc>
                <a:spcPct val="100000"/>
              </a:lnSpc>
              <a:spcBef>
                <a:spcPts val="500"/>
              </a:spcBef>
              <a:spcAft>
                <a:spcPts val="0"/>
              </a:spcAft>
              <a:buClr>
                <a:srgbClr val="6095C9"/>
              </a:buClr>
              <a:buSzPts val="2380"/>
              <a:buFont typeface="Noto Sans Symbols"/>
              <a:buNone/>
            </a:pPr>
            <a:endParaRPr dirty="0"/>
          </a:p>
        </p:txBody>
      </p:sp>
      <p:sp>
        <p:nvSpPr>
          <p:cNvPr id="322" name="Google Shape;322;p44"/>
          <p:cNvSpPr txBox="1">
            <a:spLocks noGrp="1"/>
          </p:cNvSpPr>
          <p:nvPr>
            <p:ph type="title"/>
          </p:nvPr>
        </p:nvSpPr>
        <p:spPr>
          <a:xfrm>
            <a:off x="457200" y="1282700"/>
            <a:ext cx="8229600" cy="1917600"/>
          </a:xfrm>
          <a:prstGeom prst="rect">
            <a:avLst/>
          </a:prstGeom>
          <a:noFill/>
          <a:ln>
            <a:noFill/>
          </a:ln>
        </p:spPr>
        <p:txBody>
          <a:bodyPr spcFirstLastPara="1" wrap="square" lIns="50800" tIns="50800" rIns="50800" bIns="50800" anchor="ctr" anchorCtr="0">
            <a:noAutofit/>
          </a:bodyPr>
          <a:lstStyle/>
          <a:p>
            <a:pPr marL="39687" marR="0" lvl="0" indent="0" algn="ctr" rtl="0">
              <a:lnSpc>
                <a:spcPct val="100000"/>
              </a:lnSpc>
              <a:spcBef>
                <a:spcPts val="0"/>
              </a:spcBef>
              <a:spcAft>
                <a:spcPts val="0"/>
              </a:spcAft>
              <a:buClr>
                <a:srgbClr val="FFFFFF"/>
              </a:buClr>
              <a:buSzPts val="4500"/>
              <a:buFont typeface="Source Sans Pro"/>
              <a:buNone/>
            </a:pPr>
            <a:r>
              <a:rPr lang="en-US" sz="4500" b="0" i="0" u="none" strike="noStrike" cap="none">
                <a:solidFill>
                  <a:srgbClr val="FFFFFF"/>
                </a:solidFill>
                <a:latin typeface="Source Sans Pro"/>
                <a:ea typeface="Source Sans Pro"/>
                <a:cs typeface="Source Sans Pro"/>
                <a:sym typeface="Source Sans Pro"/>
              </a:rPr>
              <a:t>CS 201 </a:t>
            </a:r>
            <a:br>
              <a:rPr lang="en-US" sz="4500" b="0" i="0" u="none" strike="noStrike" cap="none">
                <a:solidFill>
                  <a:srgbClr val="FFFFFF"/>
                </a:solidFill>
                <a:latin typeface="MS PGothic"/>
                <a:ea typeface="MS PGothic"/>
                <a:cs typeface="MS PGothic"/>
                <a:sym typeface="MS PGothic"/>
              </a:rPr>
            </a:br>
            <a:r>
              <a:rPr lang="en-US" sz="4500" b="0" i="0" u="none" strike="noStrike" cap="none">
                <a:solidFill>
                  <a:srgbClr val="FFFFFF"/>
                </a:solidFill>
                <a:latin typeface="Source Sans Pro"/>
                <a:ea typeface="Source Sans Pro"/>
                <a:cs typeface="Source Sans Pro"/>
                <a:sym typeface="Source Sans Pro"/>
              </a:rPr>
              <a:t>Introduction to Computing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62"/>
          <p:cNvSpPr txBox="1">
            <a:spLocks noGrp="1"/>
          </p:cNvSpPr>
          <p:nvPr>
            <p:ph type="body" idx="1"/>
          </p:nvPr>
        </p:nvSpPr>
        <p:spPr>
          <a:xfrm>
            <a:off x="272450" y="1400175"/>
            <a:ext cx="8647800" cy="4840500"/>
          </a:xfrm>
          <a:prstGeom prst="rect">
            <a:avLst/>
          </a:prstGeom>
          <a:noFill/>
          <a:ln>
            <a:noFill/>
          </a:ln>
        </p:spPr>
        <p:txBody>
          <a:bodyPr spcFirstLastPara="1" wrap="square" lIns="91425" tIns="45700" rIns="91425" bIns="45700" anchor="t" anchorCtr="0">
            <a:noAutofit/>
          </a:bodyPr>
          <a:lstStyle/>
          <a:p>
            <a:pPr marL="273050" marR="0" lvl="0" indent="-270510" algn="l" rtl="0">
              <a:lnSpc>
                <a:spcPct val="115000"/>
              </a:lnSpc>
              <a:spcBef>
                <a:spcPts val="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How to use </a:t>
            </a:r>
            <a:r>
              <a:rPr lang="en-US" sz="2000">
                <a:latin typeface="Source Code Pro"/>
                <a:ea typeface="Source Code Pro"/>
                <a:cs typeface="Source Code Pro"/>
                <a:sym typeface="Source Code Pro"/>
              </a:rPr>
              <a:t>Date</a:t>
            </a:r>
            <a:r>
              <a:rPr lang="en-US" sz="2000" i="0" u="none">
                <a:solidFill>
                  <a:schemeClr val="dk1"/>
                </a:solidFill>
                <a:latin typeface="Verdana"/>
                <a:ea typeface="Verdana"/>
                <a:cs typeface="Verdana"/>
                <a:sym typeface="Verdana"/>
              </a:rPr>
              <a:t> class object as a parameter</a:t>
            </a:r>
            <a:endParaRPr sz="2000">
              <a:latin typeface="Verdana"/>
              <a:ea typeface="Verdana"/>
              <a:cs typeface="Verdana"/>
              <a:sym typeface="Verdana"/>
            </a:endParaRPr>
          </a:p>
          <a:p>
            <a:pPr marL="547687" marR="0" lvl="1" indent="-247650" algn="l" rtl="0">
              <a:lnSpc>
                <a:spcPct val="115000"/>
              </a:lnSpc>
              <a:spcBef>
                <a:spcPts val="1000"/>
              </a:spcBef>
              <a:spcAft>
                <a:spcPts val="0"/>
              </a:spcAft>
              <a:buClr>
                <a:schemeClr val="accent2"/>
              </a:buClr>
              <a:buSzPts val="2000"/>
              <a:buFont typeface="Verdana"/>
              <a:buChar char="●"/>
            </a:pPr>
            <a:r>
              <a:rPr lang="en-US" sz="2000">
                <a:latin typeface="Verdana"/>
                <a:ea typeface="Verdana"/>
                <a:cs typeface="Verdana"/>
                <a:sym typeface="Verdana"/>
              </a:rPr>
              <a:t>I</a:t>
            </a:r>
            <a:r>
              <a:rPr lang="en-US" sz="2000" i="0" u="none" strike="noStrike" cap="none">
                <a:solidFill>
                  <a:schemeClr val="dk1"/>
                </a:solidFill>
                <a:latin typeface="Verdana"/>
                <a:ea typeface="Verdana"/>
                <a:cs typeface="Verdana"/>
                <a:sym typeface="Verdana"/>
              </a:rPr>
              <a:t>f you don</a:t>
            </a:r>
            <a:r>
              <a:rPr lang="en-US" sz="2000">
                <a:latin typeface="Verdana"/>
                <a:ea typeface="Verdana"/>
                <a:cs typeface="Verdana"/>
                <a:sym typeface="Verdana"/>
              </a:rPr>
              <a:t>'</a:t>
            </a:r>
            <a:r>
              <a:rPr lang="en-US" sz="2000" i="0" u="none" strike="noStrike" cap="none">
                <a:solidFill>
                  <a:schemeClr val="dk1"/>
                </a:solidFill>
                <a:latin typeface="Verdana"/>
                <a:ea typeface="Verdana"/>
                <a:cs typeface="Verdana"/>
                <a:sym typeface="Verdana"/>
              </a:rPr>
              <a:t>t </a:t>
            </a:r>
            <a:r>
              <a:rPr lang="en-US" sz="2000">
                <a:latin typeface="Verdana"/>
                <a:ea typeface="Verdana"/>
                <a:cs typeface="Verdana"/>
                <a:sym typeface="Verdana"/>
              </a:rPr>
              <a:t>change the date's characteristics (</a:t>
            </a:r>
            <a:r>
              <a:rPr lang="en-US" sz="2000">
                <a:latin typeface="Source Code Pro"/>
                <a:ea typeface="Source Code Pro"/>
                <a:cs typeface="Source Code Pro"/>
                <a:sym typeface="Source Code Pro"/>
              </a:rPr>
              <a:t>myDay, myMonth, myYear</a:t>
            </a:r>
            <a:r>
              <a:rPr lang="en-US" sz="2000">
                <a:latin typeface="Verdana"/>
                <a:ea typeface="Verdana"/>
                <a:cs typeface="Verdana"/>
                <a:sym typeface="Verdana"/>
              </a:rPr>
              <a:t>), </a:t>
            </a:r>
            <a:r>
              <a:rPr lang="en-US" sz="2000" i="0" u="none" strike="noStrike" cap="none">
                <a:solidFill>
                  <a:schemeClr val="dk1"/>
                </a:solidFill>
                <a:latin typeface="Verdana"/>
                <a:ea typeface="Verdana"/>
                <a:cs typeface="Verdana"/>
                <a:sym typeface="Verdana"/>
              </a:rPr>
              <a:t>then use as </a:t>
            </a:r>
            <a:r>
              <a:rPr lang="en-US" sz="2000">
                <a:latin typeface="Verdana"/>
                <a:ea typeface="Verdana"/>
                <a:cs typeface="Verdana"/>
                <a:sym typeface="Verdana"/>
              </a:rPr>
              <a:t>const-reference</a:t>
            </a:r>
            <a:r>
              <a:rPr lang="en-US" sz="2000" i="0" u="none" strike="noStrike" cap="none">
                <a:solidFill>
                  <a:schemeClr val="dk1"/>
                </a:solidFill>
                <a:latin typeface="Verdana"/>
                <a:ea typeface="Verdana"/>
                <a:cs typeface="Verdana"/>
                <a:sym typeface="Verdana"/>
              </a:rPr>
              <a:t> parameter</a:t>
            </a:r>
            <a:endParaRPr sz="2000" i="0" u="none" strike="noStrike" cap="none">
              <a:solidFill>
                <a:schemeClr val="dk1"/>
              </a:solidFill>
              <a:latin typeface="Verdana"/>
              <a:ea typeface="Verdana"/>
              <a:cs typeface="Verdana"/>
              <a:sym typeface="Verdana"/>
            </a:endParaRPr>
          </a:p>
          <a:p>
            <a:pPr marL="822325" marR="0" lvl="2" indent="-228600" algn="l" rtl="0">
              <a:lnSpc>
                <a:spcPct val="115000"/>
              </a:lnSpc>
              <a:spcBef>
                <a:spcPts val="300"/>
              </a:spcBef>
              <a:spcAft>
                <a:spcPts val="0"/>
              </a:spcAft>
              <a:buClr>
                <a:srgbClr val="B2C1DB"/>
              </a:buClr>
              <a:buSzPts val="1700"/>
              <a:buFont typeface="Noto Sans Symbols"/>
              <a:buNone/>
            </a:pPr>
            <a:r>
              <a:rPr lang="en-US" b="1" i="0" u="none" strike="noStrike" cap="none">
                <a:solidFill>
                  <a:srgbClr val="000099"/>
                </a:solidFill>
                <a:latin typeface="Source Code Pro"/>
                <a:ea typeface="Source Code Pro"/>
                <a:cs typeface="Source Code Pro"/>
                <a:sym typeface="Source Code Pro"/>
              </a:rPr>
              <a:t>void do</a:t>
            </a:r>
            <a:r>
              <a:rPr lang="en-US" b="1">
                <a:solidFill>
                  <a:srgbClr val="000099"/>
                </a:solidFill>
                <a:latin typeface="Source Code Pro"/>
                <a:ea typeface="Source Code Pro"/>
                <a:cs typeface="Source Code Pro"/>
                <a:sym typeface="Source Code Pro"/>
              </a:rPr>
              <a:t>T</a:t>
            </a:r>
            <a:r>
              <a:rPr lang="en-US" b="1" i="0" u="none" strike="noStrike" cap="none">
                <a:solidFill>
                  <a:srgbClr val="000099"/>
                </a:solidFill>
                <a:latin typeface="Source Code Pro"/>
                <a:ea typeface="Source Code Pro"/>
                <a:cs typeface="Source Code Pro"/>
                <a:sym typeface="Source Code Pro"/>
              </a:rPr>
              <a:t>his (</a:t>
            </a:r>
            <a:r>
              <a:rPr lang="en-US" b="1" i="0" u="none" strike="noStrike" cap="none">
                <a:solidFill>
                  <a:srgbClr val="C00000"/>
                </a:solidFill>
                <a:latin typeface="Source Code Pro"/>
                <a:ea typeface="Source Code Pro"/>
                <a:cs typeface="Source Code Pro"/>
                <a:sym typeface="Source Code Pro"/>
              </a:rPr>
              <a:t>cons</a:t>
            </a:r>
            <a:r>
              <a:rPr lang="en-US" b="1">
                <a:solidFill>
                  <a:srgbClr val="C00000"/>
                </a:solidFill>
                <a:latin typeface="Source Code Pro"/>
                <a:ea typeface="Source Code Pro"/>
                <a:cs typeface="Source Code Pro"/>
                <a:sym typeface="Source Code Pro"/>
              </a:rPr>
              <a:t>t</a:t>
            </a:r>
            <a:r>
              <a:rPr lang="en-US" b="1">
                <a:solidFill>
                  <a:srgbClr val="000099"/>
                </a:solidFill>
                <a:latin typeface="Source Code Pro"/>
                <a:ea typeface="Source Code Pro"/>
                <a:cs typeface="Source Code Pro"/>
                <a:sym typeface="Source Code Pro"/>
              </a:rPr>
              <a:t> Date</a:t>
            </a:r>
            <a:r>
              <a:rPr lang="en-US" b="1" i="0" u="none" strike="noStrike" cap="none">
                <a:solidFill>
                  <a:srgbClr val="000099"/>
                </a:solidFill>
                <a:latin typeface="Source Code Pro"/>
                <a:ea typeface="Source Code Pro"/>
                <a:cs typeface="Source Code Pro"/>
                <a:sym typeface="Source Code Pro"/>
              </a:rPr>
              <a:t> </a:t>
            </a:r>
            <a:r>
              <a:rPr lang="en-US" b="1" i="0" u="none" strike="noStrike" cap="none">
                <a:solidFill>
                  <a:srgbClr val="C00000"/>
                </a:solidFill>
                <a:latin typeface="Consolas"/>
                <a:ea typeface="Consolas"/>
                <a:cs typeface="Consolas"/>
                <a:sym typeface="Consolas"/>
              </a:rPr>
              <a:t>&amp;</a:t>
            </a:r>
            <a:r>
              <a:rPr lang="en-US" b="1" i="0" u="none" strike="noStrike" cap="none">
                <a:solidFill>
                  <a:srgbClr val="000099"/>
                </a:solidFill>
                <a:latin typeface="Source Code Pro"/>
                <a:ea typeface="Source Code Pro"/>
                <a:cs typeface="Source Code Pro"/>
                <a:sym typeface="Source Code Pro"/>
              </a:rPr>
              <a:t> my</a:t>
            </a:r>
            <a:r>
              <a:rPr lang="en-US" b="1">
                <a:solidFill>
                  <a:srgbClr val="000099"/>
                </a:solidFill>
                <a:latin typeface="Source Code Pro"/>
                <a:ea typeface="Source Code Pro"/>
                <a:cs typeface="Source Code Pro"/>
                <a:sym typeface="Source Code Pro"/>
              </a:rPr>
              <a:t>Date</a:t>
            </a:r>
            <a:r>
              <a:rPr lang="en-US" b="1" i="0" u="none" strike="noStrike" cap="none">
                <a:solidFill>
                  <a:srgbClr val="000099"/>
                </a:solidFill>
                <a:latin typeface="Source Code Pro"/>
                <a:ea typeface="Source Code Pro"/>
                <a:cs typeface="Source Code Pro"/>
                <a:sym typeface="Source Code Pro"/>
              </a:rPr>
              <a:t>)</a:t>
            </a:r>
            <a:endParaRPr b="1" i="0" u="none" strike="noStrike" cap="none">
              <a:solidFill>
                <a:srgbClr val="000099"/>
              </a:solidFill>
              <a:latin typeface="Verdana"/>
              <a:ea typeface="Verdana"/>
              <a:cs typeface="Verdana"/>
              <a:sym typeface="Verdana"/>
            </a:endParaRPr>
          </a:p>
          <a:p>
            <a:pPr marL="547687" marR="0" lvl="1" indent="-247650" algn="l" rtl="0">
              <a:lnSpc>
                <a:spcPct val="115000"/>
              </a:lnSpc>
              <a:spcBef>
                <a:spcPts val="1000"/>
              </a:spcBef>
              <a:spcAft>
                <a:spcPts val="0"/>
              </a:spcAft>
              <a:buClr>
                <a:schemeClr val="accent2"/>
              </a:buClr>
              <a:buSzPts val="2000"/>
              <a:buFont typeface="Verdana"/>
              <a:buChar char="●"/>
            </a:pPr>
            <a:r>
              <a:rPr lang="en-US" sz="2000">
                <a:latin typeface="Verdana"/>
                <a:ea typeface="Verdana"/>
                <a:cs typeface="Verdana"/>
                <a:sym typeface="Verdana"/>
              </a:rPr>
              <a:t>I</a:t>
            </a:r>
            <a:r>
              <a:rPr lang="en-US" sz="2000" i="0" u="none" strike="noStrike" cap="none">
                <a:solidFill>
                  <a:schemeClr val="dk1"/>
                </a:solidFill>
                <a:latin typeface="Verdana"/>
                <a:ea typeface="Verdana"/>
                <a:cs typeface="Verdana"/>
                <a:sym typeface="Verdana"/>
              </a:rPr>
              <a:t>f you change the </a:t>
            </a:r>
            <a:r>
              <a:rPr lang="en-US" sz="2000">
                <a:latin typeface="Verdana"/>
                <a:ea typeface="Verdana"/>
                <a:cs typeface="Verdana"/>
                <a:sym typeface="Verdana"/>
              </a:rPr>
              <a:t>the date's characteristics (</a:t>
            </a:r>
            <a:r>
              <a:rPr lang="en-US" sz="2000">
                <a:latin typeface="Source Code Pro"/>
                <a:ea typeface="Source Code Pro"/>
                <a:cs typeface="Source Code Pro"/>
                <a:sym typeface="Source Code Pro"/>
              </a:rPr>
              <a:t>myDay, myMonth, myYear</a:t>
            </a:r>
            <a:r>
              <a:rPr lang="en-US" sz="2000">
                <a:latin typeface="Verdana"/>
                <a:ea typeface="Verdana"/>
                <a:cs typeface="Verdana"/>
                <a:sym typeface="Verdana"/>
              </a:rPr>
              <a:t>)</a:t>
            </a:r>
            <a:r>
              <a:rPr lang="en-US" sz="2000" i="0" u="none" strike="noStrike" cap="none">
                <a:solidFill>
                  <a:schemeClr val="dk1"/>
                </a:solidFill>
                <a:latin typeface="Verdana"/>
                <a:ea typeface="Verdana"/>
                <a:cs typeface="Verdana"/>
                <a:sym typeface="Verdana"/>
              </a:rPr>
              <a:t>, then </a:t>
            </a:r>
            <a:r>
              <a:rPr lang="en-US" sz="2000">
                <a:latin typeface="Verdana"/>
                <a:ea typeface="Verdana"/>
                <a:cs typeface="Verdana"/>
                <a:sym typeface="Verdana"/>
              </a:rPr>
              <a:t>use as reference parameter</a:t>
            </a:r>
            <a:endParaRPr sz="2000" i="0" u="none" strike="noStrike" cap="none">
              <a:solidFill>
                <a:schemeClr val="dk1"/>
              </a:solidFill>
              <a:latin typeface="Verdana"/>
              <a:ea typeface="Verdana"/>
              <a:cs typeface="Verdana"/>
              <a:sym typeface="Verdana"/>
            </a:endParaRPr>
          </a:p>
          <a:p>
            <a:pPr marL="822325" marR="0" lvl="2" indent="-228600" algn="l" rtl="0">
              <a:lnSpc>
                <a:spcPct val="115000"/>
              </a:lnSpc>
              <a:spcBef>
                <a:spcPts val="300"/>
              </a:spcBef>
              <a:spcAft>
                <a:spcPts val="0"/>
              </a:spcAft>
              <a:buClr>
                <a:srgbClr val="B2C1DB"/>
              </a:buClr>
              <a:buSzPts val="1700"/>
              <a:buFont typeface="Noto Sans Symbols"/>
              <a:buNone/>
            </a:pPr>
            <a:r>
              <a:rPr lang="en-US" b="1" i="0" u="none" strike="noStrike" cap="none">
                <a:solidFill>
                  <a:srgbClr val="000099"/>
                </a:solidFill>
                <a:latin typeface="Source Code Pro"/>
                <a:ea typeface="Source Code Pro"/>
                <a:cs typeface="Source Code Pro"/>
                <a:sym typeface="Source Code Pro"/>
              </a:rPr>
              <a:t>void </a:t>
            </a:r>
            <a:r>
              <a:rPr lang="en-US" b="1">
                <a:solidFill>
                  <a:srgbClr val="000099"/>
                </a:solidFill>
                <a:latin typeface="Source Code Pro"/>
                <a:ea typeface="Source Code Pro"/>
                <a:cs typeface="Source Code Pro"/>
                <a:sym typeface="Source Code Pro"/>
              </a:rPr>
              <a:t>doThat</a:t>
            </a:r>
            <a:r>
              <a:rPr lang="en-US" b="1" i="0" u="none" strike="noStrike" cap="none">
                <a:solidFill>
                  <a:srgbClr val="000099"/>
                </a:solidFill>
                <a:latin typeface="Source Code Pro"/>
                <a:ea typeface="Source Code Pro"/>
                <a:cs typeface="Source Code Pro"/>
                <a:sym typeface="Source Code Pro"/>
              </a:rPr>
              <a:t> (</a:t>
            </a:r>
            <a:r>
              <a:rPr lang="en-US" b="1">
                <a:solidFill>
                  <a:srgbClr val="000099"/>
                </a:solidFill>
                <a:latin typeface="Source Code Pro"/>
                <a:ea typeface="Source Code Pro"/>
                <a:cs typeface="Source Code Pro"/>
                <a:sym typeface="Source Code Pro"/>
              </a:rPr>
              <a:t>Date</a:t>
            </a:r>
            <a:r>
              <a:rPr lang="en-US" b="1" i="0" u="none" strike="noStrike" cap="none">
                <a:solidFill>
                  <a:srgbClr val="000099"/>
                </a:solidFill>
                <a:latin typeface="Consolas"/>
                <a:ea typeface="Consolas"/>
                <a:cs typeface="Consolas"/>
                <a:sym typeface="Consolas"/>
              </a:rPr>
              <a:t> </a:t>
            </a:r>
            <a:r>
              <a:rPr lang="en-US" b="1" i="0" u="none" strike="noStrike" cap="none">
                <a:solidFill>
                  <a:srgbClr val="C00000"/>
                </a:solidFill>
                <a:latin typeface="Consolas"/>
                <a:ea typeface="Consolas"/>
                <a:cs typeface="Consolas"/>
                <a:sym typeface="Consolas"/>
              </a:rPr>
              <a:t>&amp;</a:t>
            </a:r>
            <a:r>
              <a:rPr lang="en-US" b="1" i="0" u="none" strike="noStrike" cap="none">
                <a:solidFill>
                  <a:srgbClr val="000099"/>
                </a:solidFill>
                <a:latin typeface="Source Code Pro"/>
                <a:ea typeface="Source Code Pro"/>
                <a:cs typeface="Source Code Pro"/>
                <a:sym typeface="Source Code Pro"/>
              </a:rPr>
              <a:t> </a:t>
            </a:r>
            <a:r>
              <a:rPr lang="en-US" b="1">
                <a:solidFill>
                  <a:srgbClr val="000099"/>
                </a:solidFill>
                <a:latin typeface="Source Code Pro"/>
                <a:ea typeface="Source Code Pro"/>
                <a:cs typeface="Source Code Pro"/>
                <a:sym typeface="Source Code Pro"/>
              </a:rPr>
              <a:t>myDate</a:t>
            </a:r>
            <a:r>
              <a:rPr lang="en-US" b="1" i="0" u="none" strike="noStrike" cap="none">
                <a:solidFill>
                  <a:srgbClr val="000099"/>
                </a:solidFill>
                <a:latin typeface="Source Code Pro"/>
                <a:ea typeface="Source Code Pro"/>
                <a:cs typeface="Source Code Pro"/>
                <a:sym typeface="Source Code Pro"/>
              </a:rPr>
              <a:t>)</a:t>
            </a:r>
            <a:endParaRPr b="1" i="0" u="none" strike="noStrike" cap="none">
              <a:solidFill>
                <a:srgbClr val="000099"/>
              </a:solidFill>
              <a:latin typeface="Verdana"/>
              <a:ea typeface="Verdana"/>
              <a:cs typeface="Verdana"/>
              <a:sym typeface="Verdana"/>
            </a:endParaRPr>
          </a:p>
          <a:p>
            <a:pPr marL="547687" marR="0" lvl="1" indent="-247650" algn="l" rtl="0">
              <a:lnSpc>
                <a:spcPct val="115000"/>
              </a:lnSpc>
              <a:spcBef>
                <a:spcPts val="10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Calling such functions is not different</a:t>
            </a:r>
            <a:endParaRPr sz="2000">
              <a:latin typeface="Verdana"/>
              <a:ea typeface="Verdana"/>
              <a:cs typeface="Verdana"/>
              <a:sym typeface="Verdana"/>
            </a:endParaRPr>
          </a:p>
          <a:p>
            <a:pPr marL="822325" marR="0" lvl="2" indent="-258444" algn="l" rtl="0">
              <a:lnSpc>
                <a:spcPct val="115000"/>
              </a:lnSpc>
              <a:spcBef>
                <a:spcPts val="300"/>
              </a:spcBef>
              <a:spcAft>
                <a:spcPts val="0"/>
              </a:spcAft>
              <a:buClr>
                <a:srgbClr val="B2C1DB"/>
              </a:buClr>
              <a:buSzPts val="2000"/>
              <a:buFont typeface="Verdana"/>
              <a:buChar char="●"/>
            </a:pPr>
            <a:r>
              <a:rPr lang="en-US" i="0" u="none" strike="noStrike" cap="none">
                <a:solidFill>
                  <a:schemeClr val="dk1"/>
                </a:solidFill>
                <a:latin typeface="Verdana"/>
                <a:ea typeface="Verdana"/>
                <a:cs typeface="Verdana"/>
                <a:sym typeface="Verdana"/>
              </a:rPr>
              <a:t>Do not use </a:t>
            </a:r>
            <a:r>
              <a:rPr lang="en-US" i="0" u="none" strike="noStrike" cap="none">
                <a:solidFill>
                  <a:srgbClr val="C00000"/>
                </a:solidFill>
                <a:latin typeface="Verdana"/>
                <a:ea typeface="Verdana"/>
                <a:cs typeface="Verdana"/>
                <a:sym typeface="Verdana"/>
              </a:rPr>
              <a:t>&amp;</a:t>
            </a:r>
            <a:r>
              <a:rPr lang="en-US" i="0" u="none" strike="noStrike" cap="none">
                <a:solidFill>
                  <a:schemeClr val="dk1"/>
                </a:solidFill>
                <a:latin typeface="Verdana"/>
                <a:ea typeface="Verdana"/>
                <a:cs typeface="Verdana"/>
                <a:sym typeface="Verdana"/>
              </a:rPr>
              <a:t> while calling the function</a:t>
            </a:r>
            <a:endParaRPr i="0" u="none" strike="noStrike" cap="none">
              <a:solidFill>
                <a:schemeClr val="dk1"/>
              </a:solidFill>
              <a:latin typeface="Verdana"/>
              <a:ea typeface="Verdana"/>
              <a:cs typeface="Verdana"/>
              <a:sym typeface="Verdana"/>
            </a:endParaRPr>
          </a:p>
          <a:p>
            <a:pPr marL="1096962" marR="0" lvl="3" indent="-228600" algn="l" rtl="0">
              <a:lnSpc>
                <a:spcPct val="115000"/>
              </a:lnSpc>
              <a:spcBef>
                <a:spcPts val="300"/>
              </a:spcBef>
              <a:spcAft>
                <a:spcPts val="0"/>
              </a:spcAft>
              <a:buClr>
                <a:srgbClr val="9BBB59"/>
              </a:buClr>
              <a:buSzPts val="1440"/>
              <a:buFont typeface="Noto Sans Symbols"/>
              <a:buNone/>
            </a:pPr>
            <a:r>
              <a:rPr lang="en-US" b="1">
                <a:solidFill>
                  <a:srgbClr val="000099"/>
                </a:solidFill>
                <a:latin typeface="Source Code Pro"/>
                <a:ea typeface="Source Code Pro"/>
                <a:cs typeface="Source Code Pro"/>
                <a:sym typeface="Source Code Pro"/>
              </a:rPr>
              <a:t>Date</a:t>
            </a:r>
            <a:r>
              <a:rPr lang="en-US" b="1" i="0" u="none" strike="noStrike" cap="none">
                <a:solidFill>
                  <a:srgbClr val="000099"/>
                </a:solidFill>
                <a:latin typeface="Source Code Pro"/>
                <a:ea typeface="Source Code Pro"/>
                <a:cs typeface="Source Code Pro"/>
                <a:sym typeface="Source Code Pro"/>
              </a:rPr>
              <a:t> </a:t>
            </a:r>
            <a:r>
              <a:rPr lang="en-US" b="1">
                <a:solidFill>
                  <a:srgbClr val="000099"/>
                </a:solidFill>
                <a:latin typeface="Source Code Pro"/>
                <a:ea typeface="Source Code Pro"/>
                <a:cs typeface="Source Code Pro"/>
                <a:sym typeface="Source Code Pro"/>
              </a:rPr>
              <a:t>d</a:t>
            </a:r>
            <a:r>
              <a:rPr lang="en-US" b="1" i="0" u="none" strike="noStrike" cap="none">
                <a:solidFill>
                  <a:srgbClr val="000099"/>
                </a:solidFill>
                <a:latin typeface="Source Code Pro"/>
                <a:ea typeface="Source Code Pro"/>
                <a:cs typeface="Source Code Pro"/>
                <a:sym typeface="Source Code Pro"/>
              </a:rPr>
              <a:t>;</a:t>
            </a:r>
            <a:endParaRPr>
              <a:latin typeface="Source Code Pro"/>
              <a:ea typeface="Source Code Pro"/>
              <a:cs typeface="Source Code Pro"/>
              <a:sym typeface="Source Code Pro"/>
            </a:endParaRPr>
          </a:p>
          <a:p>
            <a:pPr marL="1096962" marR="0" lvl="3" indent="-228600" algn="l" rtl="0">
              <a:lnSpc>
                <a:spcPct val="115000"/>
              </a:lnSpc>
              <a:spcBef>
                <a:spcPts val="300"/>
              </a:spcBef>
              <a:spcAft>
                <a:spcPts val="0"/>
              </a:spcAft>
              <a:buClr>
                <a:srgbClr val="9BBB59"/>
              </a:buClr>
              <a:buSzPts val="1440"/>
              <a:buFont typeface="Noto Sans Symbols"/>
              <a:buNone/>
            </a:pPr>
            <a:r>
              <a:rPr lang="en-US" b="1">
                <a:solidFill>
                  <a:srgbClr val="000099"/>
                </a:solidFill>
                <a:latin typeface="Source Code Pro"/>
                <a:ea typeface="Source Code Pro"/>
                <a:cs typeface="Source Code Pro"/>
                <a:sym typeface="Source Code Pro"/>
              </a:rPr>
              <a:t>doThis</a:t>
            </a:r>
            <a:r>
              <a:rPr lang="en-US" b="1" i="0" u="none" strike="noStrike" cap="none">
                <a:solidFill>
                  <a:srgbClr val="000099"/>
                </a:solidFill>
                <a:latin typeface="Source Code Pro"/>
                <a:ea typeface="Source Code Pro"/>
                <a:cs typeface="Source Code Pro"/>
                <a:sym typeface="Source Code Pro"/>
              </a:rPr>
              <a:t>(</a:t>
            </a:r>
            <a:r>
              <a:rPr lang="en-US" b="1">
                <a:solidFill>
                  <a:srgbClr val="000099"/>
                </a:solidFill>
                <a:latin typeface="Source Code Pro"/>
                <a:ea typeface="Source Code Pro"/>
                <a:cs typeface="Source Code Pro"/>
                <a:sym typeface="Source Code Pro"/>
              </a:rPr>
              <a:t>d</a:t>
            </a:r>
            <a:r>
              <a:rPr lang="en-US" b="1" i="0" u="none" strike="noStrike" cap="none">
                <a:solidFill>
                  <a:srgbClr val="000099"/>
                </a:solidFill>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458" name="Google Shape;458;p62"/>
          <p:cNvSpPr txBox="1"/>
          <p:nvPr/>
        </p:nvSpPr>
        <p:spPr>
          <a:xfrm>
            <a:off x="6287350" y="4104491"/>
            <a:ext cx="2724300" cy="1708800"/>
          </a:xfrm>
          <a:prstGeom prst="rect">
            <a:avLst/>
          </a:prstGeom>
          <a:noFill/>
          <a:ln w="9525" cap="flat" cmpd="sng">
            <a:solidFill>
              <a:srgbClr val="98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00000"/>
              </a:buClr>
              <a:buSzPts val="1600"/>
              <a:buFont typeface="Calibri"/>
              <a:buNone/>
            </a:pPr>
            <a:r>
              <a:rPr lang="en-US" b="1" i="0" u="none">
                <a:solidFill>
                  <a:srgbClr val="C00000"/>
                </a:solidFill>
                <a:latin typeface="Verdana"/>
                <a:ea typeface="Verdana"/>
                <a:cs typeface="Verdana"/>
                <a:sym typeface="Verdana"/>
              </a:rPr>
              <a:t>Recommended since </a:t>
            </a:r>
            <a:br>
              <a:rPr lang="en-US" b="1" i="0" u="none">
                <a:solidFill>
                  <a:srgbClr val="C00000"/>
                </a:solidFill>
                <a:latin typeface="Verdana"/>
                <a:ea typeface="Verdana"/>
                <a:cs typeface="Verdana"/>
                <a:sym typeface="Verdana"/>
              </a:rPr>
            </a:br>
            <a:r>
              <a:rPr lang="en-US" b="1" i="0" u="none">
                <a:solidFill>
                  <a:srgbClr val="C00000"/>
                </a:solidFill>
                <a:latin typeface="Verdana"/>
                <a:ea typeface="Verdana"/>
                <a:cs typeface="Verdana"/>
                <a:sym typeface="Verdana"/>
              </a:rPr>
              <a:t>you generally change the </a:t>
            </a:r>
            <a:r>
              <a:rPr lang="en-US" b="1">
                <a:solidFill>
                  <a:srgbClr val="C00000"/>
                </a:solidFill>
                <a:latin typeface="Verdana"/>
                <a:ea typeface="Verdana"/>
                <a:cs typeface="Verdana"/>
                <a:sym typeface="Verdana"/>
              </a:rPr>
              <a:t>Date</a:t>
            </a:r>
            <a:r>
              <a:rPr lang="en-US" b="1" i="0" u="none">
                <a:solidFill>
                  <a:srgbClr val="C00000"/>
                </a:solidFill>
                <a:latin typeface="Verdana"/>
                <a:ea typeface="Verdana"/>
                <a:cs typeface="Verdana"/>
                <a:sym typeface="Verdana"/>
              </a:rPr>
              <a:t> characteristics in functions and it</a:t>
            </a:r>
            <a:r>
              <a:rPr lang="en-US" b="1">
                <a:solidFill>
                  <a:srgbClr val="C00000"/>
                </a:solidFill>
                <a:latin typeface="Verdana"/>
                <a:ea typeface="Verdana"/>
                <a:cs typeface="Verdana"/>
                <a:sym typeface="Verdana"/>
              </a:rPr>
              <a:t>'s much more efficient in terms of memory</a:t>
            </a:r>
            <a:endParaRPr>
              <a:latin typeface="Verdana"/>
              <a:ea typeface="Verdana"/>
              <a:cs typeface="Verdana"/>
              <a:sym typeface="Verdana"/>
            </a:endParaRPr>
          </a:p>
        </p:txBody>
      </p:sp>
      <p:sp>
        <p:nvSpPr>
          <p:cNvPr id="459" name="Google Shape;459;p62"/>
          <p:cNvSpPr txBox="1">
            <a:spLocks noGrp="1"/>
          </p:cNvSpPr>
          <p:nvPr>
            <p:ph type="title"/>
          </p:nvPr>
        </p:nvSpPr>
        <p:spPr>
          <a:xfrm>
            <a:off x="914400" y="246062"/>
            <a:ext cx="7772400" cy="7605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Source Sans Pro"/>
              <a:buNone/>
            </a:pPr>
            <a:r>
              <a:rPr lang="en-US" sz="3000" i="0" u="none" strike="noStrike" cap="none">
                <a:solidFill>
                  <a:schemeClr val="dk2"/>
                </a:solidFill>
                <a:latin typeface="Verdana"/>
                <a:ea typeface="Verdana"/>
                <a:cs typeface="Verdana"/>
                <a:sym typeface="Verdana"/>
              </a:rPr>
              <a:t>How to</a:t>
            </a:r>
            <a:endParaRPr sz="3000">
              <a:latin typeface="Verdana"/>
              <a:ea typeface="Verdana"/>
              <a:cs typeface="Verdana"/>
              <a:sym typeface="Verdana"/>
            </a:endParaRPr>
          </a:p>
        </p:txBody>
      </p:sp>
      <p:cxnSp>
        <p:nvCxnSpPr>
          <p:cNvPr id="460" name="Google Shape;460;p62"/>
          <p:cNvCxnSpPr/>
          <p:nvPr/>
        </p:nvCxnSpPr>
        <p:spPr>
          <a:xfrm rot="10800000">
            <a:off x="5200150" y="4038591"/>
            <a:ext cx="1087200" cy="480000"/>
          </a:xfrm>
          <a:prstGeom prst="straightConnector1">
            <a:avLst/>
          </a:prstGeom>
          <a:noFill/>
          <a:ln w="19050" cap="flat" cmpd="sng">
            <a:solidFill>
              <a:srgbClr val="980000"/>
            </a:solidFill>
            <a:prstDash val="solid"/>
            <a:round/>
            <a:headEnd type="none" w="med" len="med"/>
            <a:tailEnd type="stealth"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3"/>
          <p:cNvSpPr txBox="1">
            <a:spLocks noGrp="1"/>
          </p:cNvSpPr>
          <p:nvPr>
            <p:ph type="title"/>
          </p:nvPr>
        </p:nvSpPr>
        <p:spPr>
          <a:xfrm>
            <a:off x="914400" y="427037"/>
            <a:ext cx="7772400" cy="7272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Calibri"/>
              <a:buNone/>
            </a:pPr>
            <a:r>
              <a:rPr lang="en-US" sz="3000" i="0" u="none" strike="noStrike" cap="none">
                <a:solidFill>
                  <a:schemeClr val="dk2"/>
                </a:solidFill>
                <a:latin typeface="Verdana"/>
                <a:ea typeface="Verdana"/>
                <a:cs typeface="Verdana"/>
                <a:sym typeface="Verdana"/>
              </a:rPr>
              <a:t>What if there were no date class?</a:t>
            </a:r>
            <a:endParaRPr sz="3000">
              <a:latin typeface="Verdana"/>
              <a:ea typeface="Verdana"/>
              <a:cs typeface="Verdana"/>
              <a:sym typeface="Verdana"/>
            </a:endParaRPr>
          </a:p>
        </p:txBody>
      </p:sp>
      <p:sp>
        <p:nvSpPr>
          <p:cNvPr id="466" name="Google Shape;466;p63"/>
          <p:cNvSpPr txBox="1">
            <a:spLocks noGrp="1"/>
          </p:cNvSpPr>
          <p:nvPr>
            <p:ph type="body" idx="1"/>
          </p:nvPr>
        </p:nvSpPr>
        <p:spPr>
          <a:xfrm>
            <a:off x="414500" y="1447800"/>
            <a:ext cx="8390400" cy="4572000"/>
          </a:xfrm>
          <a:prstGeom prst="rect">
            <a:avLst/>
          </a:prstGeom>
          <a:noFill/>
          <a:ln>
            <a:noFill/>
          </a:ln>
        </p:spPr>
        <p:txBody>
          <a:bodyPr spcFirstLastPara="1" wrap="square" lIns="91425" tIns="45700" rIns="91425" bIns="45700" anchor="t" anchorCtr="0">
            <a:noAutofit/>
          </a:bodyPr>
          <a:lstStyle/>
          <a:p>
            <a:pPr marL="273050" marR="0" lvl="0" indent="-270510" algn="l" rtl="0">
              <a:lnSpc>
                <a:spcPct val="115000"/>
              </a:lnSpc>
              <a:spcBef>
                <a:spcPts val="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It would be very cumbersome to deal with dates without a date class</a:t>
            </a:r>
            <a:endParaRPr sz="2000">
              <a:latin typeface="Verdana"/>
              <a:ea typeface="Verdana"/>
              <a:cs typeface="Verdana"/>
              <a:sym typeface="Verdana"/>
            </a:endParaRPr>
          </a:p>
          <a:p>
            <a:pPr marL="547687" marR="0" lvl="1" indent="-236854" algn="l" rtl="0">
              <a:lnSpc>
                <a:spcPct val="115000"/>
              </a:lnSpc>
              <a:spcBef>
                <a:spcPts val="300"/>
              </a:spcBef>
              <a:spcAft>
                <a:spcPts val="0"/>
              </a:spcAft>
              <a:buClr>
                <a:schemeClr val="accent2"/>
              </a:buClr>
              <a:buSzPts val="2000"/>
              <a:buFont typeface="Verdana"/>
              <a:buChar char="●"/>
            </a:pPr>
            <a:r>
              <a:rPr lang="en-US" sz="2000">
                <a:latin typeface="Verdana"/>
                <a:ea typeface="Verdana"/>
                <a:cs typeface="Verdana"/>
                <a:sym typeface="Verdana"/>
              </a:rPr>
              <a:t>I</a:t>
            </a:r>
            <a:r>
              <a:rPr lang="en-US" sz="2000" i="0" u="none" strike="noStrike" cap="none">
                <a:solidFill>
                  <a:schemeClr val="dk1"/>
                </a:solidFill>
                <a:latin typeface="Verdana"/>
                <a:ea typeface="Verdana"/>
                <a:cs typeface="Verdana"/>
                <a:sym typeface="Verdana"/>
              </a:rPr>
              <a:t>magine banking applications where each transaction has associated date fields</a:t>
            </a:r>
            <a:endParaRPr sz="2000">
              <a:latin typeface="Verdana"/>
              <a:ea typeface="Verdana"/>
              <a:cs typeface="Verdana"/>
              <a:sym typeface="Verdana"/>
            </a:endParaRPr>
          </a:p>
          <a:p>
            <a:pPr marL="547687" marR="0" lvl="1" indent="-109854" algn="l" rtl="0">
              <a:lnSpc>
                <a:spcPct val="115000"/>
              </a:lnSpc>
              <a:spcBef>
                <a:spcPts val="300"/>
              </a:spcBef>
              <a:spcAft>
                <a:spcPts val="0"/>
              </a:spcAft>
              <a:buClr>
                <a:schemeClr val="accent2"/>
              </a:buClr>
              <a:buSzPts val="1870"/>
              <a:buFont typeface="Noto Sans Symbols"/>
              <a:buNone/>
            </a:pPr>
            <a:endParaRPr sz="2000" i="0" u="none" strike="noStrike" cap="none">
              <a:solidFill>
                <a:schemeClr val="dk1"/>
              </a:solidFill>
              <a:latin typeface="Verdana"/>
              <a:ea typeface="Verdana"/>
              <a:cs typeface="Verdana"/>
              <a:sym typeface="Verdana"/>
            </a:endParaRPr>
          </a:p>
          <a:p>
            <a:pPr marL="273050" marR="0" lvl="0" indent="-270510" algn="l" rtl="0">
              <a:lnSpc>
                <a:spcPct val="115000"/>
              </a:lnSpc>
              <a:spcBef>
                <a:spcPts val="50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Classes simplify programming </a:t>
            </a:r>
            <a:endParaRPr sz="2000">
              <a:latin typeface="Verdana"/>
              <a:ea typeface="Verdana"/>
              <a:cs typeface="Verdana"/>
              <a:sym typeface="Verdana"/>
            </a:endParaRPr>
          </a:p>
          <a:p>
            <a:pPr marL="547687" marR="0" lvl="1" indent="-236854" algn="l" rtl="0">
              <a:lnSpc>
                <a:spcPct val="115000"/>
              </a:lnSpc>
              <a:spcBef>
                <a:spcPts val="300"/>
              </a:spcBef>
              <a:spcAft>
                <a:spcPts val="0"/>
              </a:spcAft>
              <a:buClr>
                <a:schemeClr val="accent2"/>
              </a:buClr>
              <a:buSzPts val="2000"/>
              <a:buFont typeface="Verdana"/>
              <a:buChar char="●"/>
            </a:pPr>
            <a:r>
              <a:rPr lang="en-US" sz="2000">
                <a:latin typeface="Verdana"/>
                <a:ea typeface="Verdana"/>
                <a:cs typeface="Verdana"/>
                <a:sym typeface="Verdana"/>
              </a:rPr>
              <a:t>T</a:t>
            </a:r>
            <a:r>
              <a:rPr lang="en-US" sz="2000" i="0" u="none" strike="noStrike" cap="none">
                <a:solidFill>
                  <a:schemeClr val="dk1"/>
                </a:solidFill>
                <a:latin typeface="Verdana"/>
                <a:ea typeface="Verdana"/>
                <a:cs typeface="Verdana"/>
                <a:sym typeface="Verdana"/>
              </a:rPr>
              <a:t>hey are designed and tested</a:t>
            </a:r>
            <a:endParaRPr sz="2000">
              <a:latin typeface="Verdana"/>
              <a:ea typeface="Verdana"/>
              <a:cs typeface="Verdana"/>
              <a:sym typeface="Verdana"/>
            </a:endParaRPr>
          </a:p>
          <a:p>
            <a:pPr marL="547687" marR="0" lvl="1" indent="-236854" algn="l" rtl="0">
              <a:lnSpc>
                <a:spcPct val="115000"/>
              </a:lnSpc>
              <a:spcBef>
                <a:spcPts val="300"/>
              </a:spcBef>
              <a:spcAft>
                <a:spcPts val="0"/>
              </a:spcAft>
              <a:buClr>
                <a:schemeClr val="accent2"/>
              </a:buClr>
              <a:buSzPts val="2000"/>
              <a:buFont typeface="Verdana"/>
              <a:buChar char="●"/>
            </a:pPr>
            <a:r>
              <a:rPr lang="en-US" sz="2000">
                <a:latin typeface="Verdana"/>
                <a:ea typeface="Verdana"/>
                <a:cs typeface="Verdana"/>
                <a:sym typeface="Verdana"/>
              </a:rPr>
              <a:t>T</a:t>
            </a:r>
            <a:r>
              <a:rPr lang="en-US" sz="2000" i="0" u="none" strike="noStrike" cap="none">
                <a:solidFill>
                  <a:schemeClr val="dk1"/>
                </a:solidFill>
                <a:latin typeface="Verdana"/>
                <a:ea typeface="Verdana"/>
                <a:cs typeface="Verdana"/>
                <a:sym typeface="Verdana"/>
              </a:rPr>
              <a:t>hen they can be used by programmers</a:t>
            </a:r>
            <a:endParaRPr sz="2000">
              <a:latin typeface="Verdana"/>
              <a:ea typeface="Verdana"/>
              <a:cs typeface="Verdana"/>
              <a:sym typeface="Verdana"/>
            </a:endParaRPr>
          </a:p>
          <a:p>
            <a:pPr marL="547687" marR="0" lvl="1" indent="-109854" algn="l" rtl="0">
              <a:lnSpc>
                <a:spcPct val="115000"/>
              </a:lnSpc>
              <a:spcBef>
                <a:spcPts val="300"/>
              </a:spcBef>
              <a:spcAft>
                <a:spcPts val="0"/>
              </a:spcAft>
              <a:buClr>
                <a:schemeClr val="accent2"/>
              </a:buClr>
              <a:buSzPts val="1870"/>
              <a:buFont typeface="Noto Sans Symbols"/>
              <a:buNone/>
            </a:pPr>
            <a:endParaRPr sz="2000" i="0" u="none" strike="noStrike" cap="none">
              <a:solidFill>
                <a:schemeClr val="dk1"/>
              </a:solidFill>
              <a:latin typeface="Verdana"/>
              <a:ea typeface="Verdana"/>
              <a:cs typeface="Verdana"/>
              <a:sym typeface="Verdana"/>
            </a:endParaRPr>
          </a:p>
          <a:p>
            <a:pPr marL="273050" marR="0" lvl="0" indent="-270510" algn="l" rtl="0">
              <a:lnSpc>
                <a:spcPct val="115000"/>
              </a:lnSpc>
              <a:spcBef>
                <a:spcPts val="50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You are lucky if you can find ready-to-use classes for your needs</a:t>
            </a:r>
            <a:endParaRPr sz="2000">
              <a:latin typeface="Verdana"/>
              <a:ea typeface="Verdana"/>
              <a:cs typeface="Verdana"/>
              <a:sym typeface="Verdana"/>
            </a:endParaRPr>
          </a:p>
          <a:p>
            <a:pPr marL="547687" marR="0" lvl="1" indent="-236854" algn="l" rtl="0">
              <a:lnSpc>
                <a:spcPct val="115000"/>
              </a:lnSpc>
              <a:spcBef>
                <a:spcPts val="300"/>
              </a:spcBef>
              <a:spcAft>
                <a:spcPts val="0"/>
              </a:spcAft>
              <a:buClr>
                <a:schemeClr val="accent2"/>
              </a:buClr>
              <a:buSzPts val="2000"/>
              <a:buFont typeface="Verdana"/>
              <a:buChar char="●"/>
            </a:pPr>
            <a:r>
              <a:rPr lang="en-US" sz="2000">
                <a:latin typeface="Verdana"/>
                <a:ea typeface="Verdana"/>
                <a:cs typeface="Verdana"/>
                <a:sym typeface="Verdana"/>
              </a:rPr>
              <a:t>O</a:t>
            </a:r>
            <a:r>
              <a:rPr lang="en-US" sz="2000" i="0" u="none" strike="noStrike" cap="none">
                <a:solidFill>
                  <a:schemeClr val="dk1"/>
                </a:solidFill>
                <a:latin typeface="Verdana"/>
                <a:ea typeface="Verdana"/>
                <a:cs typeface="Verdana"/>
                <a:sym typeface="Verdana"/>
              </a:rPr>
              <a:t>therwise ???</a:t>
            </a:r>
            <a:endParaRPr sz="2000">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6">
                                            <p:txEl>
                                              <p:pRg st="0" end="0"/>
                                            </p:txEl>
                                          </p:spTgt>
                                        </p:tgtEl>
                                        <p:attrNameLst>
                                          <p:attrName>style.visibility</p:attrName>
                                        </p:attrNameLst>
                                      </p:cBhvr>
                                      <p:to>
                                        <p:strVal val="visible"/>
                                      </p:to>
                                    </p:set>
                                    <p:animEffect transition="in" filter="fade">
                                      <p:cBhvr>
                                        <p:cTn id="7" dur="1000"/>
                                        <p:tgtEl>
                                          <p:spTgt spid="4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6">
                                            <p:txEl>
                                              <p:pRg st="1" end="1"/>
                                            </p:txEl>
                                          </p:spTgt>
                                        </p:tgtEl>
                                        <p:attrNameLst>
                                          <p:attrName>style.visibility</p:attrName>
                                        </p:attrNameLst>
                                      </p:cBhvr>
                                      <p:to>
                                        <p:strVal val="visible"/>
                                      </p:to>
                                    </p:set>
                                    <p:animEffect transition="in" filter="fade">
                                      <p:cBhvr>
                                        <p:cTn id="12" dur="1000"/>
                                        <p:tgtEl>
                                          <p:spTgt spid="4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66">
                                            <p:txEl>
                                              <p:pRg st="2" end="2"/>
                                            </p:txEl>
                                          </p:spTgt>
                                        </p:tgtEl>
                                        <p:attrNameLst>
                                          <p:attrName>style.visibility</p:attrName>
                                        </p:attrNameLst>
                                      </p:cBhvr>
                                      <p:to>
                                        <p:strVal val="visible"/>
                                      </p:to>
                                    </p:set>
                                    <p:animEffect transition="in" filter="fade">
                                      <p:cBhvr>
                                        <p:cTn id="17" dur="1000"/>
                                        <p:tgtEl>
                                          <p:spTgt spid="4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66">
                                            <p:txEl>
                                              <p:pRg st="3" end="3"/>
                                            </p:txEl>
                                          </p:spTgt>
                                        </p:tgtEl>
                                        <p:attrNameLst>
                                          <p:attrName>style.visibility</p:attrName>
                                        </p:attrNameLst>
                                      </p:cBhvr>
                                      <p:to>
                                        <p:strVal val="visible"/>
                                      </p:to>
                                    </p:set>
                                    <p:animEffect transition="in" filter="fade">
                                      <p:cBhvr>
                                        <p:cTn id="22" dur="1000"/>
                                        <p:tgtEl>
                                          <p:spTgt spid="46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66">
                                            <p:txEl>
                                              <p:pRg st="4" end="4"/>
                                            </p:txEl>
                                          </p:spTgt>
                                        </p:tgtEl>
                                        <p:attrNameLst>
                                          <p:attrName>style.visibility</p:attrName>
                                        </p:attrNameLst>
                                      </p:cBhvr>
                                      <p:to>
                                        <p:strVal val="visible"/>
                                      </p:to>
                                    </p:set>
                                    <p:animEffect transition="in" filter="fade">
                                      <p:cBhvr>
                                        <p:cTn id="27" dur="1000"/>
                                        <p:tgtEl>
                                          <p:spTgt spid="46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66">
                                            <p:txEl>
                                              <p:pRg st="5" end="5"/>
                                            </p:txEl>
                                          </p:spTgt>
                                        </p:tgtEl>
                                        <p:attrNameLst>
                                          <p:attrName>style.visibility</p:attrName>
                                        </p:attrNameLst>
                                      </p:cBhvr>
                                      <p:to>
                                        <p:strVal val="visible"/>
                                      </p:to>
                                    </p:set>
                                    <p:animEffect transition="in" filter="fade">
                                      <p:cBhvr>
                                        <p:cTn id="32" dur="1000"/>
                                        <p:tgtEl>
                                          <p:spTgt spid="46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66">
                                            <p:txEl>
                                              <p:pRg st="6" end="6"/>
                                            </p:txEl>
                                          </p:spTgt>
                                        </p:tgtEl>
                                        <p:attrNameLst>
                                          <p:attrName>style.visibility</p:attrName>
                                        </p:attrNameLst>
                                      </p:cBhvr>
                                      <p:to>
                                        <p:strVal val="visible"/>
                                      </p:to>
                                    </p:set>
                                    <p:animEffect transition="in" filter="fade">
                                      <p:cBhvr>
                                        <p:cTn id="37" dur="1000"/>
                                        <p:tgtEl>
                                          <p:spTgt spid="46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66">
                                            <p:txEl>
                                              <p:pRg st="7" end="7"/>
                                            </p:txEl>
                                          </p:spTgt>
                                        </p:tgtEl>
                                        <p:attrNameLst>
                                          <p:attrName>style.visibility</p:attrName>
                                        </p:attrNameLst>
                                      </p:cBhvr>
                                      <p:to>
                                        <p:strVal val="visible"/>
                                      </p:to>
                                    </p:set>
                                    <p:animEffect transition="in" filter="fade">
                                      <p:cBhvr>
                                        <p:cTn id="42" dur="1000"/>
                                        <p:tgtEl>
                                          <p:spTgt spid="46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66">
                                            <p:txEl>
                                              <p:pRg st="8" end="8"/>
                                            </p:txEl>
                                          </p:spTgt>
                                        </p:tgtEl>
                                        <p:attrNameLst>
                                          <p:attrName>style.visibility</p:attrName>
                                        </p:attrNameLst>
                                      </p:cBhvr>
                                      <p:to>
                                        <p:strVal val="visible"/>
                                      </p:to>
                                    </p:set>
                                    <p:animEffect transition="in" filter="fade">
                                      <p:cBhvr>
                                        <p:cTn id="47" dur="1000"/>
                                        <p:tgtEl>
                                          <p:spTgt spid="46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64"/>
          <p:cNvSpPr txBox="1">
            <a:spLocks noGrp="1"/>
          </p:cNvSpPr>
          <p:nvPr>
            <p:ph type="title"/>
          </p:nvPr>
        </p:nvSpPr>
        <p:spPr>
          <a:xfrm>
            <a:off x="914400" y="350837"/>
            <a:ext cx="7772400" cy="8256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Calibri"/>
              <a:buNone/>
            </a:pPr>
            <a:r>
              <a:rPr lang="en-US" sz="3000">
                <a:latin typeface="Verdana"/>
                <a:ea typeface="Verdana"/>
                <a:cs typeface="Verdana"/>
                <a:sym typeface="Verdana"/>
              </a:rPr>
              <a:t>The </a:t>
            </a:r>
            <a:r>
              <a:rPr lang="en-US" sz="3000" i="0" u="none" strike="noStrike" cap="none">
                <a:solidFill>
                  <a:schemeClr val="dk2"/>
                </a:solidFill>
                <a:latin typeface="Source Code Pro"/>
                <a:ea typeface="Source Code Pro"/>
                <a:cs typeface="Source Code Pro"/>
                <a:sym typeface="Source Code Pro"/>
              </a:rPr>
              <a:t>Dice</a:t>
            </a:r>
            <a:r>
              <a:rPr lang="en-US" sz="3000">
                <a:latin typeface="Verdana"/>
                <a:ea typeface="Verdana"/>
                <a:cs typeface="Verdana"/>
                <a:sym typeface="Verdana"/>
              </a:rPr>
              <a:t> class</a:t>
            </a:r>
            <a:endParaRPr sz="3000">
              <a:latin typeface="Source Code Pro"/>
              <a:ea typeface="Source Code Pro"/>
              <a:cs typeface="Source Code Pro"/>
              <a:sym typeface="Source Code Pro"/>
            </a:endParaRPr>
          </a:p>
        </p:txBody>
      </p:sp>
      <p:sp>
        <p:nvSpPr>
          <p:cNvPr id="472" name="Google Shape;472;p64"/>
          <p:cNvSpPr txBox="1">
            <a:spLocks noGrp="1"/>
          </p:cNvSpPr>
          <p:nvPr>
            <p:ph type="body" idx="1"/>
          </p:nvPr>
        </p:nvSpPr>
        <p:spPr>
          <a:xfrm>
            <a:off x="270775" y="1522400"/>
            <a:ext cx="8583900" cy="4725900"/>
          </a:xfrm>
          <a:prstGeom prst="rect">
            <a:avLst/>
          </a:prstGeom>
          <a:noFill/>
          <a:ln>
            <a:noFill/>
          </a:ln>
        </p:spPr>
        <p:txBody>
          <a:bodyPr spcFirstLastPara="1" wrap="square" lIns="91425" tIns="45700" rIns="91425" bIns="45700" anchor="t" anchorCtr="0">
            <a:noAutofit/>
          </a:bodyPr>
          <a:lstStyle/>
          <a:p>
            <a:pPr marL="273050" marR="0" lvl="0" indent="-270510" algn="l" rtl="0">
              <a:lnSpc>
                <a:spcPct val="115000"/>
              </a:lnSpc>
              <a:spcBef>
                <a:spcPts val="0"/>
              </a:spcBef>
              <a:spcAft>
                <a:spcPts val="0"/>
              </a:spcAft>
              <a:buClr>
                <a:schemeClr val="accent1"/>
              </a:buClr>
              <a:buSzPts val="2000"/>
              <a:buFont typeface="Verdana"/>
              <a:buChar char="●"/>
            </a:pPr>
            <a:r>
              <a:rPr lang="en-US" sz="2000" i="0" u="none" strike="noStrike" cap="none">
                <a:solidFill>
                  <a:schemeClr val="dk1"/>
                </a:solidFill>
                <a:latin typeface="Verdana"/>
                <a:ea typeface="Verdana"/>
                <a:cs typeface="Verdana"/>
                <a:sym typeface="Verdana"/>
              </a:rPr>
              <a:t>Computer simulated dice</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a:latin typeface="Verdana"/>
                <a:ea typeface="Verdana"/>
                <a:cs typeface="Verdana"/>
                <a:sym typeface="Verdana"/>
              </a:rPr>
              <a:t>N</a:t>
            </a:r>
            <a:r>
              <a:rPr lang="en-US" sz="2000" i="0" u="none" strike="noStrike" cap="none">
                <a:solidFill>
                  <a:schemeClr val="dk1"/>
                </a:solidFill>
                <a:latin typeface="Verdana"/>
                <a:ea typeface="Verdana"/>
                <a:cs typeface="Verdana"/>
                <a:sym typeface="Verdana"/>
              </a:rPr>
              <a:t>ot real dice, but have the same functionality</a:t>
            </a:r>
            <a:endParaRPr sz="2000">
              <a:latin typeface="Verdana"/>
              <a:ea typeface="Verdana"/>
              <a:cs typeface="Verdana"/>
              <a:sym typeface="Verdana"/>
            </a:endParaRPr>
          </a:p>
          <a:p>
            <a:pPr marL="822325" marR="0" lvl="2" indent="-258444" algn="l" rtl="0">
              <a:lnSpc>
                <a:spcPct val="115000"/>
              </a:lnSpc>
              <a:spcBef>
                <a:spcPts val="300"/>
              </a:spcBef>
              <a:spcAft>
                <a:spcPts val="0"/>
              </a:spcAft>
              <a:buClr>
                <a:srgbClr val="B2C1DB"/>
              </a:buClr>
              <a:buSzPts val="2000"/>
              <a:buFont typeface="Verdana"/>
              <a:buChar char="●"/>
            </a:pPr>
            <a:r>
              <a:rPr lang="en-US">
                <a:latin typeface="Verdana"/>
                <a:ea typeface="Verdana"/>
                <a:cs typeface="Verdana"/>
                <a:sym typeface="Verdana"/>
              </a:rPr>
              <a:t>R</a:t>
            </a:r>
            <a:r>
              <a:rPr lang="en-US" i="0" u="none" strike="noStrike" cap="none">
                <a:solidFill>
                  <a:schemeClr val="dk1"/>
                </a:solidFill>
                <a:latin typeface="Verdana"/>
                <a:ea typeface="Verdana"/>
                <a:cs typeface="Verdana"/>
                <a:sym typeface="Verdana"/>
              </a:rPr>
              <a:t>andom number between 1 and </a:t>
            </a:r>
            <a:r>
              <a:rPr lang="en-US">
                <a:latin typeface="Verdana"/>
                <a:ea typeface="Verdana"/>
                <a:cs typeface="Verdana"/>
                <a:sym typeface="Verdana"/>
              </a:rPr>
              <a:t>"</a:t>
            </a:r>
            <a:r>
              <a:rPr lang="en-US" i="0" u="none" strike="noStrike" cap="none">
                <a:solidFill>
                  <a:schemeClr val="dk1"/>
                </a:solidFill>
                <a:latin typeface="Verdana"/>
                <a:ea typeface="Verdana"/>
                <a:cs typeface="Verdana"/>
                <a:sym typeface="Verdana"/>
              </a:rPr>
              <a:t>number of sides</a:t>
            </a:r>
            <a:r>
              <a:rPr lang="en-US">
                <a:latin typeface="Verdana"/>
                <a:ea typeface="Verdana"/>
                <a:cs typeface="Verdana"/>
                <a:sym typeface="Verdana"/>
              </a:rPr>
              <a:t>"</a:t>
            </a:r>
            <a:endParaRPr>
              <a:latin typeface="Verdana"/>
              <a:ea typeface="Verdana"/>
              <a:cs typeface="Verdana"/>
              <a:sym typeface="Verdana"/>
            </a:endParaRPr>
          </a:p>
          <a:p>
            <a:pPr marL="822325" marR="0" lvl="2" indent="-258444" algn="l" rtl="0">
              <a:lnSpc>
                <a:spcPct val="115000"/>
              </a:lnSpc>
              <a:spcBef>
                <a:spcPts val="300"/>
              </a:spcBef>
              <a:spcAft>
                <a:spcPts val="0"/>
              </a:spcAft>
              <a:buClr>
                <a:srgbClr val="B2C1DB"/>
              </a:buClr>
              <a:buSzPts val="2000"/>
              <a:buFont typeface="Verdana"/>
              <a:buChar char="●"/>
            </a:pPr>
            <a:r>
              <a:rPr lang="en-US" sz="2000">
                <a:latin typeface="Verdana"/>
                <a:ea typeface="Verdana"/>
                <a:cs typeface="Verdana"/>
                <a:sym typeface="Verdana"/>
              </a:rPr>
              <a:t>I</a:t>
            </a:r>
            <a:r>
              <a:rPr lang="en-US" sz="2000" i="0" u="none" strike="noStrike" cap="none">
                <a:solidFill>
                  <a:schemeClr val="dk1"/>
                </a:solidFill>
                <a:latin typeface="Verdana"/>
                <a:ea typeface="Verdana"/>
                <a:cs typeface="Verdana"/>
                <a:sym typeface="Verdana"/>
              </a:rPr>
              <a:t>n this class, we can have dice objects with any number of sides</a:t>
            </a:r>
            <a:endParaRPr sz="2000">
              <a:latin typeface="Verdana"/>
              <a:ea typeface="Verdana"/>
              <a:cs typeface="Verdana"/>
              <a:sym typeface="Verdana"/>
            </a:endParaRPr>
          </a:p>
          <a:p>
            <a:pPr marL="273050" marR="0" lvl="0" indent="-270510" algn="l" rtl="0">
              <a:lnSpc>
                <a:spcPct val="115000"/>
              </a:lnSpc>
              <a:spcBef>
                <a:spcPts val="1000"/>
              </a:spcBef>
              <a:spcAft>
                <a:spcPts val="0"/>
              </a:spcAft>
              <a:buClr>
                <a:schemeClr val="accent1"/>
              </a:buClr>
              <a:buSzPts val="2000"/>
              <a:buFont typeface="Noto Sans Symbols"/>
              <a:buChar char="●"/>
            </a:pPr>
            <a:r>
              <a:rPr lang="en-US" sz="2000" i="0" u="none" strike="noStrike" cap="none">
                <a:solidFill>
                  <a:schemeClr val="dk1"/>
                </a:solidFill>
                <a:latin typeface="Verdana"/>
                <a:ea typeface="Verdana"/>
                <a:cs typeface="Verdana"/>
                <a:sym typeface="Verdana"/>
              </a:rPr>
              <a:t>Accessible to client programmers using </a:t>
            </a:r>
            <a:br>
              <a:rPr lang="en-US" sz="2000" i="0" u="none" strike="noStrike" cap="none">
                <a:solidFill>
                  <a:schemeClr val="dk1"/>
                </a:solidFill>
                <a:latin typeface="Verdana"/>
                <a:ea typeface="Verdana"/>
                <a:cs typeface="Verdana"/>
                <a:sym typeface="Verdana"/>
              </a:rPr>
            </a:br>
            <a:r>
              <a:rPr lang="en-US" sz="2000" i="0" u="none" strike="noStrike" cap="none">
                <a:solidFill>
                  <a:schemeClr val="dk1"/>
                </a:solidFill>
                <a:latin typeface="Source Code Pro"/>
                <a:ea typeface="Source Code Pro"/>
                <a:cs typeface="Source Code Pro"/>
                <a:sym typeface="Source Code Pro"/>
              </a:rPr>
              <a:t>#include </a:t>
            </a:r>
            <a:r>
              <a:rPr lang="en-US" sz="2000" i="0" u="none" strike="noStrike" cap="none">
                <a:solidFill>
                  <a:srgbClr val="003399"/>
                </a:solidFill>
                <a:latin typeface="Source Code Pro"/>
                <a:ea typeface="Source Code Pro"/>
                <a:cs typeface="Source Code Pro"/>
                <a:sym typeface="Source Code Pro"/>
              </a:rPr>
              <a:t>"</a:t>
            </a:r>
            <a:r>
              <a:rPr lang="en-US" sz="2000" i="0" u="none" strike="noStrike" cap="none">
                <a:solidFill>
                  <a:schemeClr val="dk1"/>
                </a:solidFill>
                <a:latin typeface="Source Code Pro"/>
                <a:ea typeface="Source Code Pro"/>
                <a:cs typeface="Source Code Pro"/>
                <a:sym typeface="Source Code Pro"/>
              </a:rPr>
              <a:t>dice.h</a:t>
            </a:r>
            <a:r>
              <a:rPr lang="en-US" sz="2000" i="0" u="none" strike="noStrike" cap="none">
                <a:solidFill>
                  <a:srgbClr val="003399"/>
                </a:solidFill>
                <a:latin typeface="Source Code Pro"/>
                <a:ea typeface="Source Code Pro"/>
                <a:cs typeface="Source Code Pro"/>
                <a:sym typeface="Source Code Pro"/>
              </a:rPr>
              <a:t>"</a:t>
            </a:r>
            <a:endParaRPr sz="2000">
              <a:latin typeface="Source Code Pro"/>
              <a:ea typeface="Source Code Pro"/>
              <a:cs typeface="Source Code Pro"/>
              <a:sym typeface="Source Code Pro"/>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Why are quotes used instead of angle brackets </a:t>
            </a:r>
            <a:r>
              <a:rPr lang="en-US" sz="2000" i="0" u="none" strike="noStrike" cap="none">
                <a:solidFill>
                  <a:schemeClr val="dk1"/>
                </a:solidFill>
                <a:latin typeface="Source Code Pro"/>
                <a:ea typeface="Source Code Pro"/>
                <a:cs typeface="Source Code Pro"/>
                <a:sym typeface="Source Code Pro"/>
              </a:rPr>
              <a:t>&lt; &gt;</a:t>
            </a:r>
            <a:r>
              <a:rPr lang="en-US" sz="2000" i="0" u="none" strike="noStrike" cap="none">
                <a:solidFill>
                  <a:schemeClr val="dk1"/>
                </a:solidFill>
                <a:latin typeface="Verdana"/>
                <a:ea typeface="Verdana"/>
                <a:cs typeface="Verdana"/>
                <a:sym typeface="Verdana"/>
              </a:rPr>
              <a:t> ?</a:t>
            </a:r>
            <a:endParaRPr sz="2000">
              <a:latin typeface="Verdana"/>
              <a:ea typeface="Verdana"/>
              <a:cs typeface="Verdana"/>
              <a:sym typeface="Verdana"/>
            </a:endParaRPr>
          </a:p>
          <a:p>
            <a:pPr marL="273050" marR="0" lvl="0" indent="-270510" algn="l" rtl="0">
              <a:lnSpc>
                <a:spcPct val="115000"/>
              </a:lnSpc>
              <a:spcBef>
                <a:spcPts val="1000"/>
              </a:spcBef>
              <a:spcAft>
                <a:spcPts val="0"/>
              </a:spcAft>
              <a:buClr>
                <a:schemeClr val="accent1"/>
              </a:buClr>
              <a:buSzPts val="2000"/>
              <a:buFont typeface="Verdana"/>
              <a:buChar char="●"/>
            </a:pPr>
            <a:r>
              <a:rPr lang="en-US" sz="2000" i="0" u="none" strike="noStrike" cap="none">
                <a:solidFill>
                  <a:schemeClr val="dk1"/>
                </a:solidFill>
                <a:latin typeface="Source Code Pro"/>
                <a:ea typeface="Source Code Pro"/>
                <a:cs typeface="Source Code Pro"/>
                <a:sym typeface="Source Code Pro"/>
              </a:rPr>
              <a:t>Dice</a:t>
            </a:r>
            <a:r>
              <a:rPr lang="en-US" sz="2000" i="0" u="none" strike="noStrike" cap="none">
                <a:solidFill>
                  <a:schemeClr val="dk1"/>
                </a:solidFill>
                <a:latin typeface="Verdana"/>
                <a:ea typeface="Verdana"/>
                <a:cs typeface="Verdana"/>
                <a:sym typeface="Verdana"/>
              </a:rPr>
              <a:t> objects will work as pseudo-random number generators</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Not truly random in a strict mathematical sense</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Still useful to introduce randomness into programs</a:t>
            </a:r>
            <a:endParaRPr sz="2000" i="0" u="none" strike="noStrike" cap="none">
              <a:solidFill>
                <a:schemeClr val="dk1"/>
              </a:solidFill>
              <a:latin typeface="Verdana"/>
              <a:ea typeface="Verdana"/>
              <a:cs typeface="Verdana"/>
              <a:sym typeface="Verdan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65"/>
          <p:cNvSpPr txBox="1">
            <a:spLocks noGrp="1"/>
          </p:cNvSpPr>
          <p:nvPr>
            <p:ph type="body" idx="1"/>
          </p:nvPr>
        </p:nvSpPr>
        <p:spPr>
          <a:xfrm>
            <a:off x="247750" y="1458900"/>
            <a:ext cx="8513400" cy="5079900"/>
          </a:xfrm>
          <a:prstGeom prst="rect">
            <a:avLst/>
          </a:prstGeom>
          <a:noFill/>
          <a:ln>
            <a:noFill/>
          </a:ln>
        </p:spPr>
        <p:txBody>
          <a:bodyPr spcFirstLastPara="1" wrap="square" lIns="91425" tIns="45700" rIns="91425" bIns="45700" anchor="t" anchorCtr="0">
            <a:noAutofit/>
          </a:bodyPr>
          <a:lstStyle/>
          <a:p>
            <a:pPr marL="273050" marR="0" lvl="0" indent="-259715" algn="l" rtl="0">
              <a:lnSpc>
                <a:spcPct val="115000"/>
              </a:lnSpc>
              <a:spcBef>
                <a:spcPts val="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A small class</a:t>
            </a:r>
            <a:endParaRPr sz="2000">
              <a:latin typeface="Verdana"/>
              <a:ea typeface="Verdana"/>
              <a:cs typeface="Verdana"/>
              <a:sym typeface="Verdana"/>
            </a:endParaRPr>
          </a:p>
          <a:p>
            <a:pPr marL="547687" marR="0" lvl="1" indent="-226059" algn="l" rtl="0">
              <a:lnSpc>
                <a:spcPct val="115000"/>
              </a:lnSpc>
              <a:spcBef>
                <a:spcPts val="300"/>
              </a:spcBef>
              <a:spcAft>
                <a:spcPts val="0"/>
              </a:spcAft>
              <a:buClr>
                <a:schemeClr val="accent2"/>
              </a:buClr>
              <a:buSzPts val="2000"/>
              <a:buFont typeface="Verdana"/>
              <a:buChar char="●"/>
            </a:pPr>
            <a:r>
              <a:rPr lang="en-US" sz="2000">
                <a:latin typeface="Verdana"/>
                <a:ea typeface="Verdana"/>
                <a:cs typeface="Verdana"/>
                <a:sym typeface="Verdana"/>
              </a:rPr>
              <a:t>B</a:t>
            </a:r>
            <a:r>
              <a:rPr lang="en-US" sz="2000" i="0" u="none" strike="noStrike" cap="none">
                <a:solidFill>
                  <a:schemeClr val="dk1"/>
                </a:solidFill>
                <a:latin typeface="Verdana"/>
                <a:ea typeface="Verdana"/>
                <a:cs typeface="Verdana"/>
                <a:sym typeface="Verdana"/>
              </a:rPr>
              <a:t>etter to show implementation details on a small example</a:t>
            </a:r>
            <a:endParaRPr sz="2000" i="0" u="none">
              <a:solidFill>
                <a:schemeClr val="dk1"/>
              </a:solidFill>
              <a:latin typeface="Verdana"/>
              <a:ea typeface="Verdana"/>
              <a:cs typeface="Verdana"/>
              <a:sym typeface="Verdana"/>
            </a:endParaRPr>
          </a:p>
          <a:p>
            <a:pPr marL="273050" marR="0" lvl="0" indent="-259715" algn="l" rtl="0">
              <a:lnSpc>
                <a:spcPct val="115000"/>
              </a:lnSpc>
              <a:spcBef>
                <a:spcPts val="100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State</a:t>
            </a:r>
            <a:endParaRPr sz="2000">
              <a:latin typeface="Verdana"/>
              <a:ea typeface="Verdana"/>
              <a:cs typeface="Verdana"/>
              <a:sym typeface="Verdana"/>
            </a:endParaRPr>
          </a:p>
          <a:p>
            <a:pPr marL="547687" marR="0" lvl="1" indent="-226059" algn="l" rtl="0">
              <a:lnSpc>
                <a:spcPct val="115000"/>
              </a:lnSpc>
              <a:spcBef>
                <a:spcPts val="300"/>
              </a:spcBef>
              <a:spcAft>
                <a:spcPts val="0"/>
              </a:spcAft>
              <a:buClr>
                <a:schemeClr val="accent2"/>
              </a:buClr>
              <a:buSzPts val="2000"/>
              <a:buFont typeface="Verdana"/>
              <a:buChar char="●"/>
            </a:pPr>
            <a:r>
              <a:rPr lang="en-US" sz="2000">
                <a:latin typeface="Verdana"/>
                <a:ea typeface="Verdana"/>
                <a:cs typeface="Verdana"/>
                <a:sym typeface="Verdana"/>
              </a:rPr>
              <a:t>N</a:t>
            </a:r>
            <a:r>
              <a:rPr lang="en-US" sz="2000" i="0" u="none" strike="noStrike" cap="none">
                <a:solidFill>
                  <a:schemeClr val="dk1"/>
                </a:solidFill>
                <a:latin typeface="Verdana"/>
                <a:ea typeface="Verdana"/>
                <a:cs typeface="Verdana"/>
                <a:sym typeface="Verdana"/>
              </a:rPr>
              <a:t>umber of sides</a:t>
            </a:r>
            <a:endParaRPr sz="2000">
              <a:latin typeface="Verdana"/>
              <a:ea typeface="Verdana"/>
              <a:cs typeface="Verdana"/>
              <a:sym typeface="Verdana"/>
            </a:endParaRPr>
          </a:p>
          <a:p>
            <a:pPr marL="547687" marR="0" lvl="1" indent="-226059" algn="l" rtl="0">
              <a:lnSpc>
                <a:spcPct val="115000"/>
              </a:lnSpc>
              <a:spcBef>
                <a:spcPts val="300"/>
              </a:spcBef>
              <a:spcAft>
                <a:spcPts val="0"/>
              </a:spcAft>
              <a:buClr>
                <a:schemeClr val="accent2"/>
              </a:buClr>
              <a:buSzPts val="2000"/>
              <a:buFont typeface="Verdana"/>
              <a:buChar char="●"/>
            </a:pPr>
            <a:r>
              <a:rPr lang="en-US" sz="2000">
                <a:latin typeface="Verdana"/>
                <a:ea typeface="Verdana"/>
                <a:cs typeface="Verdana"/>
                <a:sym typeface="Verdana"/>
              </a:rPr>
              <a:t>R</a:t>
            </a:r>
            <a:r>
              <a:rPr lang="en-US" sz="2000" i="0" u="none" strike="noStrike" cap="none">
                <a:solidFill>
                  <a:schemeClr val="dk1"/>
                </a:solidFill>
                <a:latin typeface="Verdana"/>
                <a:ea typeface="Verdana"/>
                <a:cs typeface="Verdana"/>
                <a:sym typeface="Verdana"/>
              </a:rPr>
              <a:t>oll count</a:t>
            </a:r>
            <a:endParaRPr sz="2000">
              <a:latin typeface="Verdana"/>
              <a:ea typeface="Verdana"/>
              <a:cs typeface="Verdana"/>
              <a:sym typeface="Verdana"/>
            </a:endParaRPr>
          </a:p>
          <a:p>
            <a:pPr marL="273050" marR="0" lvl="0" indent="-259715" algn="l" rtl="0">
              <a:lnSpc>
                <a:spcPct val="115000"/>
              </a:lnSpc>
              <a:spcBef>
                <a:spcPts val="100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Member functions</a:t>
            </a:r>
            <a:endParaRPr sz="2000" i="0" u="none">
              <a:solidFill>
                <a:schemeClr val="dk1"/>
              </a:solidFill>
              <a:latin typeface="Verdana"/>
              <a:ea typeface="Verdana"/>
              <a:cs typeface="Verdana"/>
              <a:sym typeface="Verdana"/>
            </a:endParaRPr>
          </a:p>
          <a:p>
            <a:pPr marL="547687" marR="0" lvl="1" indent="-228600" algn="l" rtl="0">
              <a:lnSpc>
                <a:spcPct val="115000"/>
              </a:lnSpc>
              <a:spcBef>
                <a:spcPts val="1000"/>
              </a:spcBef>
              <a:spcAft>
                <a:spcPts val="0"/>
              </a:spcAft>
              <a:buClr>
                <a:schemeClr val="accent2"/>
              </a:buClr>
              <a:buSzPts val="1700"/>
              <a:buFont typeface="Noto Sans Symbols"/>
              <a:buNone/>
            </a:pPr>
            <a:r>
              <a:rPr lang="en-US" sz="1800" b="1" i="0" u="none" strike="noStrike" cap="none">
                <a:solidFill>
                  <a:srgbClr val="000099"/>
                </a:solidFill>
                <a:latin typeface="Source Code Pro"/>
                <a:ea typeface="Source Code Pro"/>
                <a:cs typeface="Source Code Pro"/>
                <a:sym typeface="Source Code Pro"/>
              </a:rPr>
              <a:t>Dice(int sides);        </a:t>
            </a:r>
            <a:endParaRPr sz="1800" b="1" i="0" u="none" strike="noStrike" cap="none">
              <a:solidFill>
                <a:srgbClr val="000099"/>
              </a:solidFill>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360"/>
              <a:buFont typeface="Noto Sans Symbols"/>
              <a:buNone/>
            </a:pPr>
            <a:r>
              <a:rPr lang="en-US" sz="1800" b="1" i="0" u="none">
                <a:solidFill>
                  <a:srgbClr val="000099"/>
                </a:solidFill>
                <a:latin typeface="Source Code Pro"/>
                <a:ea typeface="Source Code Pro"/>
                <a:cs typeface="Source Code Pro"/>
                <a:sym typeface="Source Code Pro"/>
              </a:rPr>
              <a:t>	// constructor – constructs a dice with given </a:t>
            </a:r>
            <a:r>
              <a:rPr lang="en-US" sz="1800" b="1">
                <a:solidFill>
                  <a:srgbClr val="000099"/>
                </a:solidFill>
                <a:latin typeface="Source Code Pro"/>
                <a:ea typeface="Source Code Pro"/>
                <a:cs typeface="Source Code Pro"/>
                <a:sym typeface="Source Code Pro"/>
              </a:rPr>
              <a:t>#</a:t>
            </a:r>
            <a:r>
              <a:rPr lang="en-US" sz="1800" b="1" i="0" u="none">
                <a:solidFill>
                  <a:srgbClr val="000099"/>
                </a:solidFill>
                <a:latin typeface="Source Code Pro"/>
                <a:ea typeface="Source Code Pro"/>
                <a:cs typeface="Source Code Pro"/>
                <a:sym typeface="Source Code Pro"/>
              </a:rPr>
              <a:t> of sides</a:t>
            </a:r>
            <a:endParaRPr sz="1800">
              <a:latin typeface="Source Code Pro"/>
              <a:ea typeface="Source Code Pro"/>
              <a:cs typeface="Source Code Pro"/>
              <a:sym typeface="Source Code Pro"/>
            </a:endParaRPr>
          </a:p>
          <a:p>
            <a:pPr marL="547687" marR="0" lvl="1" indent="-228600" algn="l" rtl="0">
              <a:lnSpc>
                <a:spcPct val="115000"/>
              </a:lnSpc>
              <a:spcBef>
                <a:spcPts val="0"/>
              </a:spcBef>
              <a:spcAft>
                <a:spcPts val="0"/>
              </a:spcAft>
              <a:buClr>
                <a:schemeClr val="accent2"/>
              </a:buClr>
              <a:buSzPts val="1530"/>
              <a:buFont typeface="Noto Sans Symbols"/>
              <a:buNone/>
            </a:pPr>
            <a:endParaRPr sz="1800" b="1" i="0" u="none" strike="noStrike" cap="none">
              <a:solidFill>
                <a:srgbClr val="000099"/>
              </a:solidFill>
              <a:latin typeface="Source Code Pro"/>
              <a:ea typeface="Source Code Pro"/>
              <a:cs typeface="Source Code Pro"/>
              <a:sym typeface="Source Code Pro"/>
            </a:endParaRPr>
          </a:p>
          <a:p>
            <a:pPr marL="547687" marR="0" lvl="1" indent="-228600" algn="l" rtl="0">
              <a:lnSpc>
                <a:spcPct val="115000"/>
              </a:lnSpc>
              <a:spcBef>
                <a:spcPts val="0"/>
              </a:spcBef>
              <a:spcAft>
                <a:spcPts val="0"/>
              </a:spcAft>
              <a:buClr>
                <a:schemeClr val="accent2"/>
              </a:buClr>
              <a:buSzPts val="1700"/>
              <a:buFont typeface="Noto Sans Symbols"/>
              <a:buNone/>
            </a:pPr>
            <a:r>
              <a:rPr lang="en-US" sz="1800" b="1" i="0" u="none" strike="noStrike" cap="none">
                <a:solidFill>
                  <a:srgbClr val="000099"/>
                </a:solidFill>
                <a:latin typeface="Source Code Pro"/>
                <a:ea typeface="Source Code Pro"/>
                <a:cs typeface="Source Code Pro"/>
                <a:sym typeface="Source Code Pro"/>
              </a:rPr>
              <a:t>int Roll();             	// return the random roll</a:t>
            </a:r>
            <a:endParaRPr sz="1800">
              <a:latin typeface="Source Code Pro"/>
              <a:ea typeface="Source Code Pro"/>
              <a:cs typeface="Source Code Pro"/>
              <a:sym typeface="Source Code Pro"/>
            </a:endParaRPr>
          </a:p>
          <a:p>
            <a:pPr marL="547687" marR="0" lvl="1" indent="-228600" algn="l" rtl="0">
              <a:lnSpc>
                <a:spcPct val="115000"/>
              </a:lnSpc>
              <a:spcBef>
                <a:spcPts val="0"/>
              </a:spcBef>
              <a:spcAft>
                <a:spcPts val="0"/>
              </a:spcAft>
              <a:buClr>
                <a:schemeClr val="accent2"/>
              </a:buClr>
              <a:buSzPts val="1700"/>
              <a:buFont typeface="Noto Sans Symbols"/>
              <a:buNone/>
            </a:pPr>
            <a:r>
              <a:rPr lang="en-US" sz="1800" b="1" i="0" u="none" strike="noStrike" cap="none">
                <a:solidFill>
                  <a:srgbClr val="000099"/>
                </a:solidFill>
                <a:latin typeface="Source Code Pro"/>
                <a:ea typeface="Source Code Pro"/>
                <a:cs typeface="Source Code Pro"/>
                <a:sym typeface="Source Code Pro"/>
              </a:rPr>
              <a:t>int NumSides() const;   	// how many sides </a:t>
            </a:r>
            <a:endParaRPr sz="1800">
              <a:latin typeface="Source Code Pro"/>
              <a:ea typeface="Source Code Pro"/>
              <a:cs typeface="Source Code Pro"/>
              <a:sym typeface="Source Code Pro"/>
            </a:endParaRPr>
          </a:p>
          <a:p>
            <a:pPr marL="547687" marR="0" lvl="1" indent="-228600" algn="l" rtl="0">
              <a:lnSpc>
                <a:spcPct val="115000"/>
              </a:lnSpc>
              <a:spcBef>
                <a:spcPts val="0"/>
              </a:spcBef>
              <a:spcAft>
                <a:spcPts val="0"/>
              </a:spcAft>
              <a:buClr>
                <a:schemeClr val="accent2"/>
              </a:buClr>
              <a:buSzPts val="1700"/>
              <a:buFont typeface="Noto Sans Symbols"/>
              <a:buNone/>
            </a:pPr>
            <a:r>
              <a:rPr lang="en-US" sz="1800" b="1" i="0" u="none" strike="noStrike" cap="none">
                <a:solidFill>
                  <a:srgbClr val="000099"/>
                </a:solidFill>
                <a:latin typeface="Source Code Pro"/>
                <a:ea typeface="Source Code Pro"/>
                <a:cs typeface="Source Code Pro"/>
                <a:sym typeface="Source Code Pro"/>
              </a:rPr>
              <a:t>int NumRolls() const; 	// # of times this die rolled</a:t>
            </a:r>
            <a:endParaRPr sz="1800">
              <a:latin typeface="Source Code Pro"/>
              <a:ea typeface="Source Code Pro"/>
              <a:cs typeface="Source Code Pro"/>
              <a:sym typeface="Source Code Pro"/>
            </a:endParaRPr>
          </a:p>
        </p:txBody>
      </p:sp>
      <p:sp>
        <p:nvSpPr>
          <p:cNvPr id="478" name="Google Shape;478;p65"/>
          <p:cNvSpPr txBox="1">
            <a:spLocks noGrp="1"/>
          </p:cNvSpPr>
          <p:nvPr>
            <p:ph type="title"/>
          </p:nvPr>
        </p:nvSpPr>
        <p:spPr>
          <a:xfrm>
            <a:off x="914400" y="350837"/>
            <a:ext cx="7772400" cy="8256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Calibri"/>
              <a:buNone/>
            </a:pPr>
            <a:r>
              <a:rPr lang="en-US" sz="3000">
                <a:latin typeface="Verdana"/>
                <a:ea typeface="Verdana"/>
                <a:cs typeface="Verdana"/>
                <a:sym typeface="Verdana"/>
              </a:rPr>
              <a:t>The </a:t>
            </a:r>
            <a:r>
              <a:rPr lang="en-US" sz="3000" i="0" u="none" strike="noStrike" cap="none">
                <a:solidFill>
                  <a:schemeClr val="dk2"/>
                </a:solidFill>
                <a:latin typeface="Source Code Pro"/>
                <a:ea typeface="Source Code Pro"/>
                <a:cs typeface="Source Code Pro"/>
                <a:sym typeface="Source Code Pro"/>
              </a:rPr>
              <a:t>Dice</a:t>
            </a:r>
            <a:r>
              <a:rPr lang="en-US" sz="3000">
                <a:latin typeface="Verdana"/>
                <a:ea typeface="Verdana"/>
                <a:cs typeface="Verdana"/>
                <a:sym typeface="Verdana"/>
              </a:rPr>
              <a:t> class</a:t>
            </a:r>
            <a:endParaRPr sz="3000">
              <a:latin typeface="Source Code Pro"/>
              <a:ea typeface="Source Code Pro"/>
              <a:cs typeface="Source Code Pro"/>
              <a:sym typeface="Source Code Pr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66"/>
          <p:cNvSpPr txBox="1"/>
          <p:nvPr/>
        </p:nvSpPr>
        <p:spPr>
          <a:xfrm>
            <a:off x="503225" y="1500175"/>
            <a:ext cx="7964700" cy="3400800"/>
          </a:xfrm>
          <a:prstGeom prst="rect">
            <a:avLst/>
          </a:prstGeom>
          <a:solidFill>
            <a:srgbClr val="D9D9D9"/>
          </a:solidFill>
          <a:ln w="127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lvl="1" indent="0" algn="l" rtl="0">
              <a:lnSpc>
                <a:spcPct val="115000"/>
              </a:lnSpc>
              <a:spcBef>
                <a:spcPts val="500"/>
              </a:spcBef>
              <a:spcAft>
                <a:spcPts val="0"/>
              </a:spcAft>
              <a:buClr>
                <a:schemeClr val="accent2"/>
              </a:buClr>
              <a:buSzPts val="1530"/>
              <a:buFont typeface="Noto Sans Symbols"/>
              <a:buNone/>
            </a:pPr>
            <a:r>
              <a:rPr lang="en-US" sz="1800" b="1">
                <a:solidFill>
                  <a:srgbClr val="000099"/>
                </a:solidFill>
                <a:latin typeface="Source Code Pro"/>
                <a:ea typeface="Source Code Pro"/>
                <a:cs typeface="Source Code Pro"/>
                <a:sym typeface="Source Code Pro"/>
              </a:rPr>
              <a:t>class Dice</a:t>
            </a:r>
            <a:r>
              <a:rPr lang="en-US" sz="1800">
                <a:solidFill>
                  <a:schemeClr val="dk1"/>
                </a:solidFill>
                <a:latin typeface="Source Code Pro"/>
                <a:ea typeface="Source Code Pro"/>
                <a:cs typeface="Source Code Pro"/>
                <a:sym typeface="Source Code Pro"/>
              </a:rPr>
              <a:t> </a:t>
            </a:r>
            <a:r>
              <a:rPr lang="en-US" sz="1800" b="1">
                <a:solidFill>
                  <a:srgbClr val="000099"/>
                </a:solidFill>
                <a:latin typeface="Source Code Pro"/>
                <a:ea typeface="Source Code Pro"/>
                <a:cs typeface="Source Code Pro"/>
                <a:sym typeface="Source Code Pro"/>
              </a:rPr>
              <a:t>{</a:t>
            </a:r>
            <a:endParaRPr sz="1800">
              <a:solidFill>
                <a:schemeClr val="dk1"/>
              </a:solidFill>
              <a:latin typeface="Source Code Pro"/>
              <a:ea typeface="Source Code Pro"/>
              <a:cs typeface="Source Code Pro"/>
              <a:sym typeface="Source Code Pro"/>
            </a:endParaRPr>
          </a:p>
          <a:p>
            <a:pPr marL="0" lvl="1" indent="457200" algn="l" rtl="0">
              <a:lnSpc>
                <a:spcPct val="115000"/>
              </a:lnSpc>
              <a:spcBef>
                <a:spcPts val="0"/>
              </a:spcBef>
              <a:spcAft>
                <a:spcPts val="0"/>
              </a:spcAft>
              <a:buClr>
                <a:schemeClr val="accent2"/>
              </a:buClr>
              <a:buSzPts val="1530"/>
              <a:buFont typeface="Noto Sans Symbols"/>
              <a:buNone/>
            </a:pPr>
            <a:r>
              <a:rPr lang="en-US" sz="1800" b="1">
                <a:solidFill>
                  <a:srgbClr val="000099"/>
                </a:solidFill>
                <a:latin typeface="Source Code Pro"/>
                <a:ea typeface="Source Code Pro"/>
                <a:cs typeface="Source Code Pro"/>
                <a:sym typeface="Source Code Pro"/>
              </a:rPr>
              <a:t>public:</a:t>
            </a:r>
            <a:endParaRPr sz="1800">
              <a:solidFill>
                <a:schemeClr val="dk1"/>
              </a:solidFill>
              <a:latin typeface="Source Code Pro"/>
              <a:ea typeface="Source Code Pro"/>
              <a:cs typeface="Source Code Pro"/>
              <a:sym typeface="Source Code Pro"/>
            </a:endParaRPr>
          </a:p>
          <a:p>
            <a:pPr marL="457200" lvl="1" indent="457200" algn="l" rtl="0">
              <a:lnSpc>
                <a:spcPct val="115000"/>
              </a:lnSpc>
              <a:spcBef>
                <a:spcPts val="0"/>
              </a:spcBef>
              <a:spcAft>
                <a:spcPts val="0"/>
              </a:spcAft>
              <a:buClr>
                <a:schemeClr val="accent2"/>
              </a:buClr>
              <a:buSzPts val="1530"/>
              <a:buFont typeface="Noto Sans Symbols"/>
              <a:buNone/>
            </a:pPr>
            <a:r>
              <a:rPr lang="en-US" sz="1800" b="1">
                <a:solidFill>
                  <a:srgbClr val="000099"/>
                </a:solidFill>
                <a:latin typeface="Source Code Pro"/>
                <a:ea typeface="Source Code Pro"/>
                <a:cs typeface="Source Code Pro"/>
                <a:sym typeface="Source Code Pro"/>
              </a:rPr>
              <a:t>Dice(int sides);        // constructor</a:t>
            </a:r>
            <a:endParaRPr sz="1800">
              <a:solidFill>
                <a:schemeClr val="dk1"/>
              </a:solidFill>
              <a:latin typeface="Source Code Pro"/>
              <a:ea typeface="Source Code Pro"/>
              <a:cs typeface="Source Code Pro"/>
              <a:sym typeface="Source Code Pro"/>
            </a:endParaRPr>
          </a:p>
          <a:p>
            <a:pPr marL="547687" lvl="1" indent="-273050" algn="l" rtl="0">
              <a:lnSpc>
                <a:spcPct val="115000"/>
              </a:lnSpc>
              <a:spcBef>
                <a:spcPts val="0"/>
              </a:spcBef>
              <a:spcAft>
                <a:spcPts val="0"/>
              </a:spcAft>
              <a:buClr>
                <a:schemeClr val="accent2"/>
              </a:buClr>
              <a:buSzPts val="1530"/>
              <a:buFont typeface="Noto Sans Symbols"/>
              <a:buNone/>
            </a:pPr>
            <a:r>
              <a:rPr lang="en-US" sz="1800" b="1">
                <a:solidFill>
                  <a:srgbClr val="000099"/>
                </a:solidFill>
                <a:latin typeface="Source Code Pro"/>
                <a:ea typeface="Source Code Pro"/>
                <a:cs typeface="Source Code Pro"/>
                <a:sym typeface="Source Code Pro"/>
              </a:rPr>
              <a:t>    	int Roll();             // return the random roll</a:t>
            </a:r>
            <a:endParaRPr sz="1800">
              <a:solidFill>
                <a:schemeClr val="dk1"/>
              </a:solidFill>
              <a:latin typeface="Source Code Pro"/>
              <a:ea typeface="Source Code Pro"/>
              <a:cs typeface="Source Code Pro"/>
              <a:sym typeface="Source Code Pro"/>
            </a:endParaRPr>
          </a:p>
          <a:p>
            <a:pPr marL="547687" lvl="1" indent="-273050" algn="l" rtl="0">
              <a:lnSpc>
                <a:spcPct val="115000"/>
              </a:lnSpc>
              <a:spcBef>
                <a:spcPts val="0"/>
              </a:spcBef>
              <a:spcAft>
                <a:spcPts val="0"/>
              </a:spcAft>
              <a:buClr>
                <a:schemeClr val="accent2"/>
              </a:buClr>
              <a:buSzPts val="1530"/>
              <a:buFont typeface="Noto Sans Symbols"/>
              <a:buNone/>
            </a:pPr>
            <a:r>
              <a:rPr lang="en-US" sz="1800" b="1">
                <a:solidFill>
                  <a:srgbClr val="000099"/>
                </a:solidFill>
                <a:latin typeface="Source Code Pro"/>
                <a:ea typeface="Source Code Pro"/>
                <a:cs typeface="Source Code Pro"/>
                <a:sym typeface="Source Code Pro"/>
              </a:rPr>
              <a:t>    	int NumSides() const;   // how many sides </a:t>
            </a:r>
            <a:endParaRPr sz="1800">
              <a:solidFill>
                <a:schemeClr val="dk1"/>
              </a:solidFill>
              <a:latin typeface="Source Code Pro"/>
              <a:ea typeface="Source Code Pro"/>
              <a:cs typeface="Source Code Pro"/>
              <a:sym typeface="Source Code Pro"/>
            </a:endParaRPr>
          </a:p>
          <a:p>
            <a:pPr marL="547687" lvl="1" indent="-273050" algn="l" rtl="0">
              <a:lnSpc>
                <a:spcPct val="115000"/>
              </a:lnSpc>
              <a:spcBef>
                <a:spcPts val="0"/>
              </a:spcBef>
              <a:spcAft>
                <a:spcPts val="0"/>
              </a:spcAft>
              <a:buSzPts val="1530"/>
              <a:buNone/>
            </a:pPr>
            <a:r>
              <a:rPr lang="en-US" sz="1800" b="1">
                <a:solidFill>
                  <a:srgbClr val="000099"/>
                </a:solidFill>
                <a:latin typeface="Source Code Pro"/>
                <a:ea typeface="Source Code Pro"/>
                <a:cs typeface="Source Code Pro"/>
                <a:sym typeface="Source Code Pro"/>
              </a:rPr>
              <a:t>    	int NumRolls() const;   // # times this die rolled</a:t>
            </a:r>
            <a:endParaRPr sz="1800">
              <a:solidFill>
                <a:schemeClr val="dk1"/>
              </a:solidFill>
              <a:latin typeface="Source Code Pro"/>
              <a:ea typeface="Source Code Pro"/>
              <a:cs typeface="Source Code Pro"/>
              <a:sym typeface="Source Code Pro"/>
            </a:endParaRPr>
          </a:p>
          <a:p>
            <a:pPr marL="0" lvl="1" indent="457200" algn="l" rtl="0">
              <a:lnSpc>
                <a:spcPct val="115000"/>
              </a:lnSpc>
              <a:spcBef>
                <a:spcPts val="0"/>
              </a:spcBef>
              <a:spcAft>
                <a:spcPts val="0"/>
              </a:spcAft>
              <a:buClr>
                <a:schemeClr val="accent2"/>
              </a:buClr>
              <a:buSzPts val="1530"/>
              <a:buFont typeface="Noto Sans Symbols"/>
              <a:buNone/>
            </a:pPr>
            <a:r>
              <a:rPr lang="en-US" sz="1800" b="1">
                <a:solidFill>
                  <a:srgbClr val="000099"/>
                </a:solidFill>
                <a:latin typeface="Source Code Pro"/>
                <a:ea typeface="Source Code Pro"/>
                <a:cs typeface="Source Code Pro"/>
                <a:sym typeface="Source Code Pro"/>
              </a:rPr>
              <a:t>private:</a:t>
            </a:r>
            <a:endParaRPr sz="1800">
              <a:solidFill>
                <a:schemeClr val="dk1"/>
              </a:solidFill>
              <a:latin typeface="Source Code Pro"/>
              <a:ea typeface="Source Code Pro"/>
              <a:cs typeface="Source Code Pro"/>
              <a:sym typeface="Source Code Pro"/>
            </a:endParaRPr>
          </a:p>
          <a:p>
            <a:pPr marL="547687" lvl="1" indent="-273050" algn="l" rtl="0">
              <a:lnSpc>
                <a:spcPct val="115000"/>
              </a:lnSpc>
              <a:spcBef>
                <a:spcPts val="0"/>
              </a:spcBef>
              <a:spcAft>
                <a:spcPts val="0"/>
              </a:spcAft>
              <a:buClr>
                <a:schemeClr val="accent2"/>
              </a:buClr>
              <a:buSzPts val="1530"/>
              <a:buFont typeface="Noto Sans Symbols"/>
              <a:buNone/>
            </a:pPr>
            <a:r>
              <a:rPr lang="en-US" sz="1800" b="1">
                <a:solidFill>
                  <a:srgbClr val="000099"/>
                </a:solidFill>
                <a:latin typeface="Source Code Pro"/>
                <a:ea typeface="Source Code Pro"/>
                <a:cs typeface="Source Code Pro"/>
                <a:sym typeface="Source Code Pro"/>
              </a:rPr>
              <a:t>    	int myRollCount;        // # times die rolled</a:t>
            </a:r>
            <a:endParaRPr sz="1800">
              <a:solidFill>
                <a:schemeClr val="dk1"/>
              </a:solidFill>
              <a:latin typeface="Source Code Pro"/>
              <a:ea typeface="Source Code Pro"/>
              <a:cs typeface="Source Code Pro"/>
              <a:sym typeface="Source Code Pro"/>
            </a:endParaRPr>
          </a:p>
          <a:p>
            <a:pPr marL="547687" lvl="1" indent="-273050" algn="l" rtl="0">
              <a:lnSpc>
                <a:spcPct val="115000"/>
              </a:lnSpc>
              <a:spcBef>
                <a:spcPts val="0"/>
              </a:spcBef>
              <a:spcAft>
                <a:spcPts val="0"/>
              </a:spcAft>
              <a:buClr>
                <a:schemeClr val="accent2"/>
              </a:buClr>
              <a:buSzPts val="1530"/>
              <a:buFont typeface="Noto Sans Symbols"/>
              <a:buNone/>
            </a:pPr>
            <a:r>
              <a:rPr lang="en-US" sz="1800" b="1">
                <a:solidFill>
                  <a:srgbClr val="000099"/>
                </a:solidFill>
                <a:latin typeface="Source Code Pro"/>
                <a:ea typeface="Source Code Pro"/>
                <a:cs typeface="Source Code Pro"/>
                <a:sym typeface="Source Code Pro"/>
              </a:rPr>
              <a:t>    	int mySides;            // # sides on die</a:t>
            </a:r>
            <a:endParaRPr sz="1800">
              <a:solidFill>
                <a:schemeClr val="dk1"/>
              </a:solidFill>
              <a:latin typeface="Source Code Pro"/>
              <a:ea typeface="Source Code Pro"/>
              <a:cs typeface="Source Code Pro"/>
              <a:sym typeface="Source Code Pro"/>
            </a:endParaRPr>
          </a:p>
          <a:p>
            <a:pPr marL="0" lvl="1" indent="0" algn="l" rtl="0">
              <a:lnSpc>
                <a:spcPct val="115000"/>
              </a:lnSpc>
              <a:spcBef>
                <a:spcPts val="0"/>
              </a:spcBef>
              <a:spcAft>
                <a:spcPts val="0"/>
              </a:spcAft>
              <a:buClr>
                <a:schemeClr val="accent2"/>
              </a:buClr>
              <a:buSzPts val="1530"/>
              <a:buFont typeface="Noto Sans Symbols"/>
              <a:buNone/>
            </a:pPr>
            <a:r>
              <a:rPr lang="en-US" sz="1800" b="1">
                <a:solidFill>
                  <a:srgbClr val="000099"/>
                </a:solidFill>
                <a:latin typeface="Source Code Pro"/>
                <a:ea typeface="Source Code Pro"/>
                <a:cs typeface="Source Code Pro"/>
                <a:sym typeface="Source Code Pro"/>
              </a:rPr>
              <a:t>};</a:t>
            </a:r>
            <a:endParaRPr sz="1800">
              <a:solidFill>
                <a:schemeClr val="dk1"/>
              </a:solidFill>
              <a:latin typeface="Source Code Pro"/>
              <a:ea typeface="Source Code Pro"/>
              <a:cs typeface="Source Code Pro"/>
              <a:sym typeface="Source Code Pro"/>
            </a:endParaRPr>
          </a:p>
        </p:txBody>
      </p:sp>
      <p:sp>
        <p:nvSpPr>
          <p:cNvPr id="484" name="Google Shape;484;p66"/>
          <p:cNvSpPr txBox="1">
            <a:spLocks noGrp="1"/>
          </p:cNvSpPr>
          <p:nvPr>
            <p:ph type="title"/>
          </p:nvPr>
        </p:nvSpPr>
        <p:spPr>
          <a:xfrm>
            <a:off x="762000" y="493712"/>
            <a:ext cx="7772400" cy="6096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3600"/>
              <a:buFont typeface="Calibri"/>
              <a:buNone/>
            </a:pPr>
            <a:r>
              <a:rPr lang="en-US" sz="3000" i="0" u="none" strike="noStrike" cap="none">
                <a:solidFill>
                  <a:schemeClr val="dk2"/>
                </a:solidFill>
                <a:latin typeface="Verdana"/>
                <a:ea typeface="Verdana"/>
                <a:cs typeface="Verdana"/>
                <a:sym typeface="Verdana"/>
              </a:rPr>
              <a:t>The header file </a:t>
            </a:r>
            <a:r>
              <a:rPr lang="en-US" sz="3000" i="0" u="none" strike="noStrike" cap="none">
                <a:solidFill>
                  <a:schemeClr val="dk2"/>
                </a:solidFill>
                <a:latin typeface="Source Code Pro"/>
                <a:ea typeface="Source Code Pro"/>
                <a:cs typeface="Source Code Pro"/>
                <a:sym typeface="Source Code Pro"/>
              </a:rPr>
              <a:t>dice.h</a:t>
            </a:r>
            <a:endParaRPr sz="3000">
              <a:latin typeface="Source Code Pro"/>
              <a:ea typeface="Source Code Pro"/>
              <a:cs typeface="Source Code Pro"/>
              <a:sym typeface="Source Code Pro"/>
            </a:endParaRPr>
          </a:p>
        </p:txBody>
      </p:sp>
      <p:sp>
        <p:nvSpPr>
          <p:cNvPr id="485" name="Google Shape;485;p66"/>
          <p:cNvSpPr txBox="1"/>
          <p:nvPr/>
        </p:nvSpPr>
        <p:spPr>
          <a:xfrm>
            <a:off x="368000" y="5118400"/>
            <a:ext cx="8564100" cy="1622400"/>
          </a:xfrm>
          <a:prstGeom prst="rect">
            <a:avLst/>
          </a:prstGeom>
          <a:noFill/>
          <a:ln>
            <a:noFill/>
          </a:ln>
        </p:spPr>
        <p:txBody>
          <a:bodyPr spcFirstLastPara="1" wrap="square" lIns="91425" tIns="91425" rIns="91425" bIns="91425" anchor="t" anchorCtr="0">
            <a:noAutofit/>
          </a:bodyPr>
          <a:lstStyle/>
          <a:p>
            <a:pPr marL="273050" lvl="0" indent="-270510" algn="l" rtl="0">
              <a:lnSpc>
                <a:spcPct val="115000"/>
              </a:lnSpc>
              <a:spcBef>
                <a:spcPts val="500"/>
              </a:spcBef>
              <a:spcAft>
                <a:spcPts val="0"/>
              </a:spcAft>
              <a:buClr>
                <a:schemeClr val="accent1"/>
              </a:buClr>
              <a:buSzPts val="2000"/>
              <a:buFont typeface="Verdana"/>
              <a:buChar char="●"/>
            </a:pPr>
            <a:r>
              <a:rPr lang="en-US" sz="2000">
                <a:solidFill>
                  <a:schemeClr val="dk1"/>
                </a:solidFill>
                <a:latin typeface="Verdana"/>
                <a:ea typeface="Verdana"/>
                <a:cs typeface="Verdana"/>
                <a:sym typeface="Verdana"/>
              </a:rPr>
              <a:t>Compiler reads header file to know what's in a </a:t>
            </a:r>
            <a:r>
              <a:rPr lang="en-US" sz="2000">
                <a:solidFill>
                  <a:schemeClr val="dk1"/>
                </a:solidFill>
                <a:latin typeface="Source Code Pro"/>
                <a:ea typeface="Source Code Pro"/>
                <a:cs typeface="Source Code Pro"/>
                <a:sym typeface="Source Code Pro"/>
              </a:rPr>
              <a:t>Dice object</a:t>
            </a:r>
            <a:endParaRPr sz="2000">
              <a:solidFill>
                <a:schemeClr val="dk1"/>
              </a:solidFill>
              <a:latin typeface="Source Code Pro"/>
              <a:ea typeface="Source Code Pro"/>
              <a:cs typeface="Source Code Pro"/>
              <a:sym typeface="Source Code Pro"/>
            </a:endParaRPr>
          </a:p>
          <a:p>
            <a:pPr marL="273050" lvl="0" indent="-270510" algn="l" rtl="0">
              <a:lnSpc>
                <a:spcPct val="115000"/>
              </a:lnSpc>
              <a:spcBef>
                <a:spcPts val="500"/>
              </a:spcBef>
              <a:spcAft>
                <a:spcPts val="0"/>
              </a:spcAft>
              <a:buClr>
                <a:schemeClr val="accent1"/>
              </a:buClr>
              <a:buSzPts val="2000"/>
              <a:buFont typeface="Noto Sans Symbols"/>
              <a:buChar char="●"/>
            </a:pPr>
            <a:r>
              <a:rPr lang="en-US" sz="2000">
                <a:solidFill>
                  <a:schemeClr val="dk1"/>
                </a:solidFill>
                <a:latin typeface="Verdana"/>
                <a:ea typeface="Verdana"/>
                <a:cs typeface="Verdana"/>
                <a:sym typeface="Verdana"/>
              </a:rPr>
              <a:t>Each </a:t>
            </a:r>
            <a:r>
              <a:rPr lang="en-US" sz="2000" b="1">
                <a:solidFill>
                  <a:srgbClr val="000099"/>
                </a:solidFill>
                <a:latin typeface="Source Code Pro"/>
                <a:ea typeface="Source Code Pro"/>
                <a:cs typeface="Source Code Pro"/>
                <a:sym typeface="Source Code Pro"/>
              </a:rPr>
              <a:t>Dice</a:t>
            </a:r>
            <a:r>
              <a:rPr lang="en-US" sz="2000">
                <a:solidFill>
                  <a:schemeClr val="dk1"/>
                </a:solidFill>
                <a:latin typeface="Verdana"/>
                <a:ea typeface="Verdana"/>
                <a:cs typeface="Verdana"/>
                <a:sym typeface="Verdana"/>
              </a:rPr>
              <a:t> object has its own </a:t>
            </a:r>
            <a:r>
              <a:rPr lang="en-US" sz="2000" b="1">
                <a:solidFill>
                  <a:srgbClr val="000099"/>
                </a:solidFill>
                <a:latin typeface="Source Code Pro"/>
                <a:ea typeface="Source Code Pro"/>
                <a:cs typeface="Source Code Pro"/>
                <a:sym typeface="Source Code Pro"/>
              </a:rPr>
              <a:t>mySides</a:t>
            </a:r>
            <a:r>
              <a:rPr lang="en-US" sz="2000">
                <a:solidFill>
                  <a:schemeClr val="dk1"/>
                </a:solidFill>
                <a:latin typeface="Verdana"/>
                <a:ea typeface="Verdana"/>
                <a:cs typeface="Verdana"/>
                <a:sym typeface="Verdana"/>
              </a:rPr>
              <a:t> and </a:t>
            </a:r>
            <a:r>
              <a:rPr lang="en-US" sz="2000" b="1">
                <a:solidFill>
                  <a:srgbClr val="000099"/>
                </a:solidFill>
                <a:latin typeface="Source Code Pro"/>
                <a:ea typeface="Source Code Pro"/>
                <a:cs typeface="Source Code Pro"/>
                <a:sym typeface="Source Code Pro"/>
              </a:rPr>
              <a:t>myRollCount</a:t>
            </a:r>
            <a:endParaRPr sz="2000">
              <a:solidFill>
                <a:schemeClr val="dk1"/>
              </a:solidFill>
              <a:latin typeface="Source Code Pro"/>
              <a:ea typeface="Source Code Pro"/>
              <a:cs typeface="Source Code Pro"/>
              <a:sym typeface="Source Code Pro"/>
            </a:endParaRPr>
          </a:p>
          <a:p>
            <a:pPr marL="547687" lvl="1" indent="-292100" algn="l" rtl="0">
              <a:lnSpc>
                <a:spcPct val="115000"/>
              </a:lnSpc>
              <a:spcBef>
                <a:spcPts val="300"/>
              </a:spcBef>
              <a:spcAft>
                <a:spcPts val="0"/>
              </a:spcAft>
              <a:buClr>
                <a:schemeClr val="accent2"/>
              </a:buClr>
              <a:buSzPts val="2000"/>
              <a:buFont typeface="Verdana"/>
              <a:buChar char="●"/>
            </a:pPr>
            <a:r>
              <a:rPr lang="en-US" sz="2000">
                <a:solidFill>
                  <a:schemeClr val="dk1"/>
                </a:solidFill>
                <a:latin typeface="Verdana"/>
                <a:ea typeface="Verdana"/>
                <a:cs typeface="Verdana"/>
                <a:sym typeface="Verdana"/>
              </a:rPr>
              <a:t>generally initialized by the constructor function</a:t>
            </a:r>
            <a:endParaRPr sz="2000">
              <a:latin typeface="Verdana"/>
              <a:ea typeface="Verdana"/>
              <a:cs typeface="Verdana"/>
              <a:sym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67"/>
          <p:cNvSpPr txBox="1">
            <a:spLocks noGrp="1"/>
          </p:cNvSpPr>
          <p:nvPr>
            <p:ph type="title"/>
          </p:nvPr>
        </p:nvSpPr>
        <p:spPr>
          <a:xfrm>
            <a:off x="709612" y="212725"/>
            <a:ext cx="7772400" cy="7809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Calibri"/>
              <a:buNone/>
            </a:pPr>
            <a:r>
              <a:rPr lang="en-US" sz="3000" i="0" u="none" strike="noStrike" cap="none">
                <a:solidFill>
                  <a:schemeClr val="dk2"/>
                </a:solidFill>
                <a:latin typeface="Verdana"/>
                <a:ea typeface="Verdana"/>
                <a:cs typeface="Verdana"/>
                <a:sym typeface="Verdana"/>
              </a:rPr>
              <a:t>Using the class </a:t>
            </a:r>
            <a:r>
              <a:rPr lang="en-US" sz="3000" i="0" u="none" strike="noStrike" cap="none">
                <a:solidFill>
                  <a:schemeClr val="dk2"/>
                </a:solidFill>
                <a:latin typeface="Source Code Pro"/>
                <a:ea typeface="Source Code Pro"/>
                <a:cs typeface="Source Code Pro"/>
                <a:sym typeface="Source Code Pro"/>
              </a:rPr>
              <a:t>Dice</a:t>
            </a:r>
            <a:endParaRPr sz="3000">
              <a:latin typeface="Source Code Pro"/>
              <a:ea typeface="Source Code Pro"/>
              <a:cs typeface="Source Code Pro"/>
              <a:sym typeface="Source Code Pro"/>
            </a:endParaRPr>
          </a:p>
        </p:txBody>
      </p:sp>
      <p:sp>
        <p:nvSpPr>
          <p:cNvPr id="491" name="Google Shape;491;p67"/>
          <p:cNvSpPr txBox="1">
            <a:spLocks noGrp="1"/>
          </p:cNvSpPr>
          <p:nvPr>
            <p:ph type="body" idx="1"/>
          </p:nvPr>
        </p:nvSpPr>
        <p:spPr>
          <a:xfrm>
            <a:off x="444500" y="3759200"/>
            <a:ext cx="7772400" cy="21717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870"/>
              <a:buFont typeface="Noto Sans Symbols"/>
              <a:buNone/>
            </a:pPr>
            <a:r>
              <a:rPr lang="en-US" sz="2000" b="1" i="0" u="none">
                <a:solidFill>
                  <a:schemeClr val="dk1"/>
                </a:solidFill>
                <a:latin typeface="Source Code Pro"/>
                <a:ea typeface="Source Code Pro"/>
                <a:cs typeface="Source Code Pro"/>
                <a:sym typeface="Source Code Pro"/>
              </a:rPr>
              <a:t>  cout &lt;&lt; "rolling " &lt;&lt; </a:t>
            </a:r>
            <a:r>
              <a:rPr lang="en-US" sz="2000" b="1" i="0" u="none">
                <a:solidFill>
                  <a:srgbClr val="C00000"/>
                </a:solidFill>
                <a:latin typeface="Source Code Pro"/>
                <a:ea typeface="Source Code Pro"/>
                <a:cs typeface="Source Code Pro"/>
                <a:sym typeface="Source Code Pro"/>
              </a:rPr>
              <a:t>cube.NumSides() </a:t>
            </a:r>
            <a:endParaRPr sz="2000">
              <a:latin typeface="Source Code Pro"/>
              <a:ea typeface="Source Code Pro"/>
              <a:cs typeface="Source Code Pro"/>
              <a:sym typeface="Source Code Pro"/>
            </a:endParaRPr>
          </a:p>
          <a:p>
            <a:pPr marL="273050" marR="0" lvl="0" indent="-273050" algn="l" rtl="0">
              <a:lnSpc>
                <a:spcPct val="100000"/>
              </a:lnSpc>
              <a:spcBef>
                <a:spcPts val="0"/>
              </a:spcBef>
              <a:spcAft>
                <a:spcPts val="0"/>
              </a:spcAft>
              <a:buClr>
                <a:schemeClr val="accent1"/>
              </a:buClr>
              <a:buSzPts val="1870"/>
              <a:buFont typeface="Noto Sans Symbols"/>
              <a:buNone/>
            </a:pPr>
            <a:r>
              <a:rPr lang="en-US" sz="2000" b="1" i="0" u="none">
                <a:solidFill>
                  <a:schemeClr val="dk1"/>
                </a:solidFill>
                <a:latin typeface="Source Code Pro"/>
                <a:ea typeface="Source Code Pro"/>
                <a:cs typeface="Source Code Pro"/>
                <a:sym typeface="Source Code Pro"/>
              </a:rPr>
              <a:t>       &lt;&lt; " sided die" &lt;&lt; endl;</a:t>
            </a:r>
            <a:endParaRPr sz="2000">
              <a:latin typeface="Source Code Pro"/>
              <a:ea typeface="Source Code Pro"/>
              <a:cs typeface="Source Code Pro"/>
              <a:sym typeface="Source Code Pro"/>
            </a:endParaRPr>
          </a:p>
          <a:p>
            <a:pPr marL="273050" marR="0" lvl="0" indent="-273050" algn="l" rtl="0">
              <a:lnSpc>
                <a:spcPct val="100000"/>
              </a:lnSpc>
              <a:spcBef>
                <a:spcPts val="0"/>
              </a:spcBef>
              <a:spcAft>
                <a:spcPts val="0"/>
              </a:spcAft>
              <a:buClr>
                <a:schemeClr val="accent1"/>
              </a:buClr>
              <a:buSzPts val="1870"/>
              <a:buFont typeface="Noto Sans Symbols"/>
              <a:buNone/>
            </a:pPr>
            <a:r>
              <a:rPr lang="en-US" sz="2000" b="1" i="0" u="none">
                <a:solidFill>
                  <a:schemeClr val="dk1"/>
                </a:solidFill>
                <a:latin typeface="Source Code Pro"/>
                <a:ea typeface="Source Code Pro"/>
                <a:cs typeface="Source Code Pro"/>
                <a:sym typeface="Source Code Pro"/>
              </a:rPr>
              <a:t>  cout &lt;&lt; </a:t>
            </a:r>
            <a:r>
              <a:rPr lang="en-US" sz="2000" b="1" i="0" u="none">
                <a:solidFill>
                  <a:srgbClr val="C00000"/>
                </a:solidFill>
                <a:latin typeface="Source Code Pro"/>
                <a:ea typeface="Source Code Pro"/>
                <a:cs typeface="Source Code Pro"/>
                <a:sym typeface="Source Code Pro"/>
              </a:rPr>
              <a:t>cube.Roll() </a:t>
            </a:r>
            <a:r>
              <a:rPr lang="en-US" sz="2000" b="1" i="0" u="none">
                <a:solidFill>
                  <a:schemeClr val="dk1"/>
                </a:solidFill>
                <a:latin typeface="Source Code Pro"/>
                <a:ea typeface="Source Code Pro"/>
                <a:cs typeface="Source Code Pro"/>
                <a:sym typeface="Source Code Pro"/>
              </a:rPr>
              <a:t>&lt;&lt; endl;</a:t>
            </a:r>
            <a:endParaRPr sz="2000">
              <a:latin typeface="Source Code Pro"/>
              <a:ea typeface="Source Code Pro"/>
              <a:cs typeface="Source Code Pro"/>
              <a:sym typeface="Source Code Pro"/>
            </a:endParaRPr>
          </a:p>
          <a:p>
            <a:pPr marL="273050" marR="0" lvl="0" indent="-273050" algn="l" rtl="0">
              <a:lnSpc>
                <a:spcPct val="100000"/>
              </a:lnSpc>
              <a:spcBef>
                <a:spcPts val="0"/>
              </a:spcBef>
              <a:spcAft>
                <a:spcPts val="0"/>
              </a:spcAft>
              <a:buClr>
                <a:schemeClr val="accent1"/>
              </a:buClr>
              <a:buSzPts val="1870"/>
              <a:buFont typeface="Noto Sans Symbols"/>
              <a:buNone/>
            </a:pPr>
            <a:r>
              <a:rPr lang="en-US" sz="2000" b="1" i="0" u="none">
                <a:solidFill>
                  <a:schemeClr val="dk1"/>
                </a:solidFill>
                <a:latin typeface="Source Code Pro"/>
                <a:ea typeface="Source Code Pro"/>
                <a:cs typeface="Source Code Pro"/>
                <a:sym typeface="Source Code Pro"/>
              </a:rPr>
              <a:t>  cout &lt;&lt; </a:t>
            </a:r>
            <a:r>
              <a:rPr lang="en-US" sz="2000" b="1" i="0" u="none">
                <a:solidFill>
                  <a:srgbClr val="C00000"/>
                </a:solidFill>
                <a:latin typeface="Source Code Pro"/>
                <a:ea typeface="Source Code Pro"/>
                <a:cs typeface="Source Code Pro"/>
                <a:sym typeface="Source Code Pro"/>
              </a:rPr>
              <a:t>cube.Roll() </a:t>
            </a:r>
            <a:r>
              <a:rPr lang="en-US" sz="2000" b="1" i="0" u="none">
                <a:solidFill>
                  <a:schemeClr val="dk1"/>
                </a:solidFill>
                <a:latin typeface="Source Code Pro"/>
                <a:ea typeface="Source Code Pro"/>
                <a:cs typeface="Source Code Pro"/>
                <a:sym typeface="Source Code Pro"/>
              </a:rPr>
              <a:t>&lt;&lt; endl;</a:t>
            </a:r>
            <a:endParaRPr sz="2000">
              <a:latin typeface="Source Code Pro"/>
              <a:ea typeface="Source Code Pro"/>
              <a:cs typeface="Source Code Pro"/>
              <a:sym typeface="Source Code Pro"/>
            </a:endParaRPr>
          </a:p>
          <a:p>
            <a:pPr marL="273050" marR="0" lvl="0" indent="-273050" algn="l" rtl="0">
              <a:lnSpc>
                <a:spcPct val="100000"/>
              </a:lnSpc>
              <a:spcBef>
                <a:spcPts val="0"/>
              </a:spcBef>
              <a:spcAft>
                <a:spcPts val="0"/>
              </a:spcAft>
              <a:buClr>
                <a:schemeClr val="accent1"/>
              </a:buClr>
              <a:buSzPts val="1870"/>
              <a:buFont typeface="Noto Sans Symbols"/>
              <a:buNone/>
            </a:pPr>
            <a:r>
              <a:rPr lang="en-US" sz="2000" b="1" i="0" u="none">
                <a:solidFill>
                  <a:schemeClr val="dk1"/>
                </a:solidFill>
                <a:latin typeface="Source Code Pro"/>
                <a:ea typeface="Source Code Pro"/>
                <a:cs typeface="Source Code Pro"/>
                <a:sym typeface="Source Code Pro"/>
              </a:rPr>
              <a:t>  cout &lt;&lt; "rolled " &lt;&lt; </a:t>
            </a:r>
            <a:r>
              <a:rPr lang="en-US" sz="2000" b="1" i="0" u="none">
                <a:solidFill>
                  <a:srgbClr val="C00000"/>
                </a:solidFill>
                <a:latin typeface="Source Code Pro"/>
                <a:ea typeface="Source Code Pro"/>
                <a:cs typeface="Source Code Pro"/>
                <a:sym typeface="Source Code Pro"/>
              </a:rPr>
              <a:t>cube.NumRolls() </a:t>
            </a:r>
            <a:endParaRPr sz="2000">
              <a:latin typeface="Source Code Pro"/>
              <a:ea typeface="Source Code Pro"/>
              <a:cs typeface="Source Code Pro"/>
              <a:sym typeface="Source Code Pro"/>
            </a:endParaRPr>
          </a:p>
          <a:p>
            <a:pPr marL="273050" marR="0" lvl="0" indent="-273050" algn="l" rtl="0">
              <a:lnSpc>
                <a:spcPct val="100000"/>
              </a:lnSpc>
              <a:spcBef>
                <a:spcPts val="0"/>
              </a:spcBef>
              <a:spcAft>
                <a:spcPts val="0"/>
              </a:spcAft>
              <a:buClr>
                <a:schemeClr val="accent1"/>
              </a:buClr>
              <a:buSzPts val="1870"/>
              <a:buFont typeface="Noto Sans Symbols"/>
              <a:buNone/>
            </a:pPr>
            <a:r>
              <a:rPr lang="en-US" sz="2000" b="1" i="0" u="none">
                <a:solidFill>
                  <a:schemeClr val="dk1"/>
                </a:solidFill>
                <a:latin typeface="Source Code Pro"/>
                <a:ea typeface="Source Code Pro"/>
                <a:cs typeface="Source Code Pro"/>
                <a:sym typeface="Source Code Pro"/>
              </a:rPr>
              <a:t>       &lt;&lt; " times" &lt;&lt; endl;</a:t>
            </a:r>
            <a:endParaRPr sz="2000">
              <a:latin typeface="Source Code Pro"/>
              <a:ea typeface="Source Code Pro"/>
              <a:cs typeface="Source Code Pro"/>
              <a:sym typeface="Source Code Pro"/>
            </a:endParaRPr>
          </a:p>
          <a:p>
            <a:pPr marL="273050" marR="0" lvl="0" indent="-154305" algn="l" rtl="0">
              <a:spcBef>
                <a:spcPts val="575"/>
              </a:spcBef>
              <a:spcAft>
                <a:spcPts val="0"/>
              </a:spcAft>
              <a:buClr>
                <a:schemeClr val="accent1"/>
              </a:buClr>
              <a:buSzPts val="1870"/>
              <a:buFont typeface="Noto Sans Symbols"/>
              <a:buNone/>
            </a:pPr>
            <a:endParaRPr sz="2000" b="1" i="0" u="none">
              <a:solidFill>
                <a:schemeClr val="dk1"/>
              </a:solidFill>
              <a:latin typeface="Source Code Pro"/>
              <a:ea typeface="Source Code Pro"/>
              <a:cs typeface="Source Code Pro"/>
              <a:sym typeface="Source Code Pro"/>
            </a:endParaRPr>
          </a:p>
        </p:txBody>
      </p:sp>
      <p:grpSp>
        <p:nvGrpSpPr>
          <p:cNvPr id="492" name="Google Shape;492;p67"/>
          <p:cNvGrpSpPr/>
          <p:nvPr/>
        </p:nvGrpSpPr>
        <p:grpSpPr>
          <a:xfrm>
            <a:off x="3784600" y="4038600"/>
            <a:ext cx="4749800" cy="1079500"/>
            <a:chOff x="3924300" y="2870200"/>
            <a:chExt cx="4749800" cy="1079500"/>
          </a:xfrm>
        </p:grpSpPr>
        <p:cxnSp>
          <p:nvCxnSpPr>
            <p:cNvPr id="493" name="Google Shape;493;p67"/>
            <p:cNvCxnSpPr/>
            <p:nvPr/>
          </p:nvCxnSpPr>
          <p:spPr>
            <a:xfrm>
              <a:off x="6527800" y="2870200"/>
              <a:ext cx="457200" cy="381000"/>
            </a:xfrm>
            <a:prstGeom prst="straightConnector1">
              <a:avLst/>
            </a:prstGeom>
            <a:noFill/>
            <a:ln w="12700" cap="flat" cmpd="sng">
              <a:solidFill>
                <a:schemeClr val="dk1"/>
              </a:solidFill>
              <a:prstDash val="solid"/>
              <a:miter lim="800000"/>
              <a:headEnd type="none" w="sm" len="sm"/>
              <a:tailEnd type="triangle" w="med" len="med"/>
            </a:ln>
          </p:spPr>
        </p:cxnSp>
        <p:cxnSp>
          <p:nvCxnSpPr>
            <p:cNvPr id="494" name="Google Shape;494;p67"/>
            <p:cNvCxnSpPr/>
            <p:nvPr/>
          </p:nvCxnSpPr>
          <p:spPr>
            <a:xfrm rot="10800000" flipH="1">
              <a:off x="6350000" y="3454400"/>
              <a:ext cx="597000" cy="495300"/>
            </a:xfrm>
            <a:prstGeom prst="straightConnector1">
              <a:avLst/>
            </a:prstGeom>
            <a:noFill/>
            <a:ln w="12700" cap="flat" cmpd="sng">
              <a:solidFill>
                <a:schemeClr val="dk1"/>
              </a:solidFill>
              <a:prstDash val="solid"/>
              <a:miter lim="800000"/>
              <a:headEnd type="none" w="sm" len="sm"/>
              <a:tailEnd type="triangle" w="med" len="med"/>
            </a:ln>
          </p:spPr>
        </p:cxnSp>
        <p:sp>
          <p:nvSpPr>
            <p:cNvPr id="495" name="Google Shape;495;p67"/>
            <p:cNvSpPr txBox="1"/>
            <p:nvPr/>
          </p:nvSpPr>
          <p:spPr>
            <a:xfrm>
              <a:off x="7073900" y="3035300"/>
              <a:ext cx="1600200" cy="641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2000" b="1" i="0" u="none">
                  <a:solidFill>
                    <a:schemeClr val="dk1"/>
                  </a:solidFill>
                  <a:latin typeface="Verdana"/>
                  <a:ea typeface="Verdana"/>
                  <a:cs typeface="Verdana"/>
                  <a:sym typeface="Verdana"/>
                </a:rPr>
                <a:t>member functions</a:t>
              </a:r>
              <a:endParaRPr sz="2000">
                <a:latin typeface="Verdana"/>
                <a:ea typeface="Verdana"/>
                <a:cs typeface="Verdana"/>
                <a:sym typeface="Verdana"/>
              </a:endParaRPr>
            </a:p>
          </p:txBody>
        </p:sp>
        <p:sp>
          <p:nvSpPr>
            <p:cNvPr id="496" name="Google Shape;496;p67"/>
            <p:cNvSpPr/>
            <p:nvPr/>
          </p:nvSpPr>
          <p:spPr>
            <a:xfrm>
              <a:off x="3924300" y="3213100"/>
              <a:ext cx="2933700" cy="101700"/>
            </a:xfrm>
            <a:custGeom>
              <a:avLst/>
              <a:gdLst/>
              <a:ahLst/>
              <a:cxnLst/>
              <a:rect l="l" t="t" r="r" b="b"/>
              <a:pathLst>
                <a:path w="120000" h="120000" extrusionOk="0">
                  <a:moveTo>
                    <a:pt x="0" y="120000"/>
                  </a:moveTo>
                  <a:cubicBezTo>
                    <a:pt x="7922" y="60000"/>
                    <a:pt x="15844" y="0"/>
                    <a:pt x="35844" y="0"/>
                  </a:cubicBezTo>
                  <a:cubicBezTo>
                    <a:pt x="55844" y="0"/>
                    <a:pt x="106038" y="99375"/>
                    <a:pt x="119999" y="120000"/>
                  </a:cubicBezTo>
                </a:path>
              </a:pathLst>
            </a:cu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ourier New"/>
                <a:ea typeface="Courier New"/>
                <a:cs typeface="Courier New"/>
                <a:sym typeface="Courier New"/>
              </a:endParaRPr>
            </a:p>
          </p:txBody>
        </p:sp>
        <p:sp>
          <p:nvSpPr>
            <p:cNvPr id="497" name="Google Shape;497;p67"/>
            <p:cNvSpPr/>
            <p:nvPr/>
          </p:nvSpPr>
          <p:spPr>
            <a:xfrm>
              <a:off x="3924300" y="3441700"/>
              <a:ext cx="2883000" cy="430200"/>
            </a:xfrm>
            <a:custGeom>
              <a:avLst/>
              <a:gdLst/>
              <a:ahLst/>
              <a:cxnLst/>
              <a:rect l="l" t="t" r="r" b="b"/>
              <a:pathLst>
                <a:path w="120000" h="120000" extrusionOk="0">
                  <a:moveTo>
                    <a:pt x="0" y="81476"/>
                  </a:moveTo>
                  <a:cubicBezTo>
                    <a:pt x="10837" y="100516"/>
                    <a:pt x="21740" y="120000"/>
                    <a:pt x="41762" y="106273"/>
                  </a:cubicBezTo>
                  <a:cubicBezTo>
                    <a:pt x="61784" y="92546"/>
                    <a:pt x="90859" y="46051"/>
                    <a:pt x="120000" y="0"/>
                  </a:cubicBezTo>
                </a:path>
              </a:pathLst>
            </a:cu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ourier New"/>
                <a:ea typeface="Courier New"/>
                <a:cs typeface="Courier New"/>
                <a:sym typeface="Courier New"/>
              </a:endParaRPr>
            </a:p>
          </p:txBody>
        </p:sp>
      </p:grpSp>
      <p:pic>
        <p:nvPicPr>
          <p:cNvPr id="498" name="Google Shape;498;p67"/>
          <p:cNvPicPr preferRelativeResize="0"/>
          <p:nvPr/>
        </p:nvPicPr>
        <p:blipFill rotWithShape="1">
          <a:blip r:embed="rId3">
            <a:alphaModFix/>
          </a:blip>
          <a:srcRect r="55478"/>
          <a:stretch/>
        </p:blipFill>
        <p:spPr>
          <a:xfrm>
            <a:off x="3362325" y="1154112"/>
            <a:ext cx="1227138" cy="1214437"/>
          </a:xfrm>
          <a:prstGeom prst="rect">
            <a:avLst/>
          </a:prstGeom>
          <a:noFill/>
          <a:ln>
            <a:noFill/>
          </a:ln>
        </p:spPr>
      </p:pic>
      <p:pic>
        <p:nvPicPr>
          <p:cNvPr id="499" name="Google Shape;499;p67"/>
          <p:cNvPicPr preferRelativeResize="0"/>
          <p:nvPr/>
        </p:nvPicPr>
        <p:blipFill rotWithShape="1">
          <a:blip r:embed="rId4">
            <a:alphaModFix/>
          </a:blip>
          <a:srcRect/>
          <a:stretch/>
        </p:blipFill>
        <p:spPr>
          <a:xfrm>
            <a:off x="114300" y="2322512"/>
            <a:ext cx="1165225" cy="1265237"/>
          </a:xfrm>
          <a:prstGeom prst="rect">
            <a:avLst/>
          </a:prstGeom>
          <a:noFill/>
          <a:ln>
            <a:noFill/>
          </a:ln>
        </p:spPr>
      </p:pic>
      <p:sp>
        <p:nvSpPr>
          <p:cNvPr id="500" name="Google Shape;500;p67"/>
          <p:cNvSpPr txBox="1"/>
          <p:nvPr/>
        </p:nvSpPr>
        <p:spPr>
          <a:xfrm>
            <a:off x="990975" y="1936750"/>
            <a:ext cx="7965900" cy="366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C00000"/>
              </a:buClr>
              <a:buSzPts val="2000"/>
              <a:buFont typeface="Courier New"/>
              <a:buNone/>
            </a:pPr>
            <a:r>
              <a:rPr lang="en-US" sz="2000" b="1" i="0" u="none">
                <a:solidFill>
                  <a:srgbClr val="C00000"/>
                </a:solidFill>
                <a:latin typeface="Source Code Pro"/>
                <a:ea typeface="Source Code Pro"/>
                <a:cs typeface="Source Code Pro"/>
                <a:sym typeface="Source Code Pro"/>
              </a:rPr>
              <a:t>Dice</a:t>
            </a:r>
            <a:r>
              <a:rPr lang="en-US" sz="2000" b="1" i="0" u="none">
                <a:solidFill>
                  <a:srgbClr val="00279F"/>
                </a:solidFill>
                <a:latin typeface="Source Code Pro"/>
                <a:ea typeface="Source Code Pro"/>
                <a:cs typeface="Source Code Pro"/>
                <a:sym typeface="Source Code Pro"/>
              </a:rPr>
              <a:t> cube(6);          // construct six-sided dice</a:t>
            </a:r>
            <a:endParaRPr sz="2000">
              <a:latin typeface="Source Code Pro"/>
              <a:ea typeface="Source Code Pro"/>
              <a:cs typeface="Source Code Pro"/>
              <a:sym typeface="Source Code Pro"/>
            </a:endParaRPr>
          </a:p>
        </p:txBody>
      </p:sp>
      <p:sp>
        <p:nvSpPr>
          <p:cNvPr id="501" name="Google Shape;501;p67"/>
          <p:cNvSpPr txBox="1"/>
          <p:nvPr/>
        </p:nvSpPr>
        <p:spPr>
          <a:xfrm>
            <a:off x="1114850" y="2470150"/>
            <a:ext cx="7876800" cy="3699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C00000"/>
              </a:buClr>
              <a:buSzPts val="2000"/>
              <a:buFont typeface="Courier New"/>
              <a:buNone/>
            </a:pPr>
            <a:r>
              <a:rPr lang="en-US" sz="2000" b="1" i="0" u="none">
                <a:solidFill>
                  <a:srgbClr val="C00000"/>
                </a:solidFill>
                <a:latin typeface="Source Code Pro"/>
                <a:ea typeface="Source Code Pro"/>
                <a:cs typeface="Source Code Pro"/>
                <a:sym typeface="Source Code Pro"/>
              </a:rPr>
              <a:t>Dice</a:t>
            </a:r>
            <a:r>
              <a:rPr lang="en-US" sz="2000" b="1" i="0" u="none">
                <a:solidFill>
                  <a:srgbClr val="00279F"/>
                </a:solidFill>
                <a:latin typeface="Source Code Pro"/>
                <a:ea typeface="Source Code Pro"/>
                <a:cs typeface="Source Code Pro"/>
                <a:sym typeface="Source Code Pro"/>
              </a:rPr>
              <a:t> dodeca(12);   // construct twelve-sided dice </a:t>
            </a:r>
            <a:endParaRPr sz="2000">
              <a:latin typeface="Source Code Pro"/>
              <a:ea typeface="Source Code Pro"/>
              <a:cs typeface="Source Code Pro"/>
              <a:sym typeface="Source Code Pro"/>
            </a:endParaRPr>
          </a:p>
        </p:txBody>
      </p:sp>
      <p:sp>
        <p:nvSpPr>
          <p:cNvPr id="502" name="Google Shape;502;p67"/>
          <p:cNvSpPr txBox="1"/>
          <p:nvPr/>
        </p:nvSpPr>
        <p:spPr>
          <a:xfrm>
            <a:off x="330200" y="6007100"/>
            <a:ext cx="7772400" cy="622200"/>
          </a:xfrm>
          <a:prstGeom prst="rect">
            <a:avLst/>
          </a:prstGeom>
          <a:noFill/>
          <a:ln>
            <a:noFill/>
          </a:ln>
        </p:spPr>
        <p:txBody>
          <a:bodyPr spcFirstLastPara="1" wrap="square" lIns="90475" tIns="44450" rIns="90475" bIns="44450" anchor="t" anchorCtr="0">
            <a:noAutofit/>
          </a:bodyPr>
          <a:lstStyle/>
          <a:p>
            <a:pPr marL="342900" marR="0" lvl="0" indent="-342900" algn="l" rtl="0">
              <a:lnSpc>
                <a:spcPct val="100000"/>
              </a:lnSpc>
              <a:spcBef>
                <a:spcPts val="0"/>
              </a:spcBef>
              <a:spcAft>
                <a:spcPts val="0"/>
              </a:spcAft>
              <a:buClr>
                <a:srgbClr val="059B05"/>
              </a:buClr>
              <a:buSzPts val="2400"/>
              <a:buFont typeface="Arial"/>
              <a:buNone/>
            </a:pPr>
            <a:r>
              <a:rPr lang="en-US" sz="1800" i="0" u="none">
                <a:solidFill>
                  <a:srgbClr val="059B05"/>
                </a:solidFill>
                <a:latin typeface="Verdana"/>
                <a:ea typeface="Verdana"/>
                <a:cs typeface="Verdana"/>
                <a:sym typeface="Verdana"/>
              </a:rPr>
              <a:t>See </a:t>
            </a:r>
            <a:r>
              <a:rPr lang="en-US" sz="1800" i="1" u="none">
                <a:solidFill>
                  <a:srgbClr val="059B05"/>
                </a:solidFill>
                <a:latin typeface="Source Code Pro"/>
                <a:ea typeface="Source Code Pro"/>
                <a:cs typeface="Source Code Pro"/>
                <a:sym typeface="Source Code Pro"/>
              </a:rPr>
              <a:t>roll.cpp</a:t>
            </a:r>
            <a:r>
              <a:rPr lang="en-US" sz="1800" i="1" u="none">
                <a:solidFill>
                  <a:srgbClr val="059B05"/>
                </a:solidFill>
                <a:latin typeface="Verdana"/>
                <a:ea typeface="Verdana"/>
                <a:cs typeface="Verdana"/>
                <a:sym typeface="Verdana"/>
              </a:rPr>
              <a:t> </a:t>
            </a:r>
            <a:r>
              <a:rPr lang="en-US" sz="1800" i="0" u="none">
                <a:solidFill>
                  <a:srgbClr val="059B05"/>
                </a:solidFill>
                <a:latin typeface="Verdana"/>
                <a:ea typeface="Verdana"/>
                <a:cs typeface="Verdana"/>
                <a:sym typeface="Verdana"/>
              </a:rPr>
              <a:t>for full program</a:t>
            </a:r>
            <a:endParaRPr sz="1800">
              <a:latin typeface="Verdana"/>
              <a:ea typeface="Verdana"/>
              <a:cs typeface="Verdana"/>
              <a:sym typeface="Verdana"/>
            </a:endParaRPr>
          </a:p>
        </p:txBody>
      </p:sp>
      <p:grpSp>
        <p:nvGrpSpPr>
          <p:cNvPr id="503" name="Google Shape;503;p67"/>
          <p:cNvGrpSpPr/>
          <p:nvPr/>
        </p:nvGrpSpPr>
        <p:grpSpPr>
          <a:xfrm>
            <a:off x="225425" y="1331900"/>
            <a:ext cx="1949100" cy="1157200"/>
            <a:chOff x="225425" y="1179500"/>
            <a:chExt cx="1949100" cy="1157200"/>
          </a:xfrm>
        </p:grpSpPr>
        <p:sp>
          <p:nvSpPr>
            <p:cNvPr id="504" name="Google Shape;504;p67"/>
            <p:cNvSpPr txBox="1"/>
            <p:nvPr/>
          </p:nvSpPr>
          <p:spPr>
            <a:xfrm>
              <a:off x="225425" y="1179500"/>
              <a:ext cx="1949100" cy="36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2000" b="1" i="0" u="none">
                  <a:solidFill>
                    <a:schemeClr val="dk1"/>
                  </a:solidFill>
                  <a:latin typeface="Verdana"/>
                  <a:ea typeface="Verdana"/>
                  <a:cs typeface="Verdana"/>
                  <a:sym typeface="Verdana"/>
                </a:rPr>
                <a:t>constructor</a:t>
              </a:r>
              <a:endParaRPr sz="2000">
                <a:latin typeface="Verdana"/>
                <a:ea typeface="Verdana"/>
                <a:cs typeface="Verdana"/>
                <a:sym typeface="Verdana"/>
              </a:endParaRPr>
            </a:p>
          </p:txBody>
        </p:sp>
        <p:cxnSp>
          <p:nvCxnSpPr>
            <p:cNvPr id="505" name="Google Shape;505;p67"/>
            <p:cNvCxnSpPr/>
            <p:nvPr/>
          </p:nvCxnSpPr>
          <p:spPr>
            <a:xfrm>
              <a:off x="1117600" y="1498600"/>
              <a:ext cx="546000" cy="304800"/>
            </a:xfrm>
            <a:prstGeom prst="straightConnector1">
              <a:avLst/>
            </a:prstGeom>
            <a:noFill/>
            <a:ln w="12700" cap="flat" cmpd="sng">
              <a:solidFill>
                <a:schemeClr val="dk1"/>
              </a:solidFill>
              <a:prstDash val="solid"/>
              <a:miter lim="800000"/>
              <a:headEnd type="none" w="sm" len="sm"/>
              <a:tailEnd type="triangle" w="med" len="med"/>
            </a:ln>
          </p:spPr>
        </p:cxnSp>
        <p:cxnSp>
          <p:nvCxnSpPr>
            <p:cNvPr id="506" name="Google Shape;506;p67"/>
            <p:cNvCxnSpPr/>
            <p:nvPr/>
          </p:nvCxnSpPr>
          <p:spPr>
            <a:xfrm>
              <a:off x="990600" y="1524000"/>
              <a:ext cx="558900" cy="812700"/>
            </a:xfrm>
            <a:prstGeom prst="straightConnector1">
              <a:avLst/>
            </a:prstGeom>
            <a:noFill/>
            <a:ln w="12700" cap="flat" cmpd="sng">
              <a:solidFill>
                <a:schemeClr val="dk1"/>
              </a:solidFill>
              <a:prstDash val="solid"/>
              <a:miter lim="800000"/>
              <a:headEnd type="none" w="sm" len="sm"/>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00"/>
                                        </p:tgtEl>
                                        <p:attrNameLst>
                                          <p:attrName>style.visibility</p:attrName>
                                        </p:attrNameLst>
                                      </p:cBhvr>
                                      <p:to>
                                        <p:strVal val="visible"/>
                                      </p:to>
                                    </p:set>
                                    <p:anim calcmode="lin" valueType="num">
                                      <p:cBhvr additive="base">
                                        <p:cTn id="7" dur="500"/>
                                        <p:tgtEl>
                                          <p:spTgt spid="500"/>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498"/>
                                        </p:tgtEl>
                                        <p:attrNameLst>
                                          <p:attrName>style.visibility</p:attrName>
                                        </p:attrNameLst>
                                      </p:cBhvr>
                                      <p:to>
                                        <p:strVal val="visible"/>
                                      </p:to>
                                    </p:set>
                                    <p:animEffect transition="in" filter="fade">
                                      <p:cBhvr>
                                        <p:cTn id="10" dur="1000"/>
                                        <p:tgtEl>
                                          <p:spTgt spid="49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501"/>
                                        </p:tgtEl>
                                        <p:attrNameLst>
                                          <p:attrName>style.visibility</p:attrName>
                                        </p:attrNameLst>
                                      </p:cBhvr>
                                      <p:to>
                                        <p:strVal val="visible"/>
                                      </p:to>
                                    </p:set>
                                    <p:anim calcmode="lin" valueType="num">
                                      <p:cBhvr additive="base">
                                        <p:cTn id="15" dur="500"/>
                                        <p:tgtEl>
                                          <p:spTgt spid="501"/>
                                        </p:tgtEl>
                                        <p:attrNameLst>
                                          <p:attrName>ppt_x</p:attrName>
                                        </p:attrNameLst>
                                      </p:cBhvr>
                                      <p:tavLst>
                                        <p:tav tm="0">
                                          <p:val>
                                            <p:strVal val="#ppt_x-1"/>
                                          </p:val>
                                        </p:tav>
                                        <p:tav tm="100000">
                                          <p:val>
                                            <p:strVal val="#ppt_x"/>
                                          </p:val>
                                        </p:tav>
                                      </p:tavLst>
                                    </p:anim>
                                  </p:childTnLst>
                                </p:cTn>
                              </p:par>
                              <p:par>
                                <p:cTn id="16" presetID="2" presetClass="entr" presetSubtype="8" fill="hold" nodeType="withEffect">
                                  <p:stCondLst>
                                    <p:cond delay="0"/>
                                  </p:stCondLst>
                                  <p:childTnLst>
                                    <p:set>
                                      <p:cBhvr>
                                        <p:cTn id="17" dur="1" fill="hold">
                                          <p:stCondLst>
                                            <p:cond delay="0"/>
                                          </p:stCondLst>
                                        </p:cTn>
                                        <p:tgtEl>
                                          <p:spTgt spid="499"/>
                                        </p:tgtEl>
                                        <p:attrNameLst>
                                          <p:attrName>style.visibility</p:attrName>
                                        </p:attrNameLst>
                                      </p:cBhvr>
                                      <p:to>
                                        <p:strVal val="visible"/>
                                      </p:to>
                                    </p:set>
                                    <p:anim calcmode="lin" valueType="num">
                                      <p:cBhvr additive="base">
                                        <p:cTn id="18" dur="500"/>
                                        <p:tgtEl>
                                          <p:spTgt spid="499"/>
                                        </p:tgtEl>
                                        <p:attrNameLst>
                                          <p:attrName>ppt_x</p:attrName>
                                        </p:attrNameLst>
                                      </p:cBhvr>
                                      <p:tavLst>
                                        <p:tav tm="0">
                                          <p:val>
                                            <p:strVal val="#ppt_x-1"/>
                                          </p:val>
                                        </p:tav>
                                        <p:tav tm="100000">
                                          <p:val>
                                            <p:strVal val="#ppt_x"/>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1">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91">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91">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91">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91">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91">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91">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02">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68"/>
          <p:cNvSpPr txBox="1">
            <a:spLocks noGrp="1"/>
          </p:cNvSpPr>
          <p:nvPr>
            <p:ph type="title"/>
          </p:nvPr>
        </p:nvSpPr>
        <p:spPr>
          <a:xfrm>
            <a:off x="762000" y="457200"/>
            <a:ext cx="7772400" cy="60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latin typeface="Verdana"/>
                <a:ea typeface="Verdana"/>
                <a:cs typeface="Verdana"/>
                <a:sym typeface="Verdana"/>
              </a:rPr>
              <a:t>Dice Game Example</a:t>
            </a:r>
            <a:endParaRPr sz="3000">
              <a:latin typeface="Verdana"/>
              <a:ea typeface="Verdana"/>
              <a:cs typeface="Verdana"/>
              <a:sym typeface="Verdana"/>
            </a:endParaRPr>
          </a:p>
        </p:txBody>
      </p:sp>
      <p:sp>
        <p:nvSpPr>
          <p:cNvPr id="512" name="Google Shape;512;p68"/>
          <p:cNvSpPr txBox="1">
            <a:spLocks noGrp="1"/>
          </p:cNvSpPr>
          <p:nvPr>
            <p:ph type="body" idx="1"/>
          </p:nvPr>
        </p:nvSpPr>
        <p:spPr>
          <a:xfrm>
            <a:off x="160100" y="1143000"/>
            <a:ext cx="8613300" cy="49866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575"/>
              </a:spcBef>
              <a:spcAft>
                <a:spcPts val="0"/>
              </a:spcAft>
              <a:buSzPts val="1800"/>
              <a:buFont typeface="Verdana"/>
              <a:buChar char="●"/>
            </a:pPr>
            <a:r>
              <a:rPr lang="en-US" sz="1800">
                <a:latin typeface="Verdana"/>
                <a:ea typeface="Verdana"/>
                <a:cs typeface="Verdana"/>
                <a:sym typeface="Verdana"/>
              </a:rPr>
              <a:t>In this example, we will develop a game with two players. Both players will roll their own dice (first player1, and then player2, respectively in each iteration), and keep summing their score (rolling result) in an incremental way</a:t>
            </a:r>
            <a:br>
              <a:rPr lang="en-US" sz="1800">
                <a:latin typeface="Verdana"/>
                <a:ea typeface="Verdana"/>
                <a:cs typeface="Verdana"/>
                <a:sym typeface="Verdana"/>
              </a:rPr>
            </a:br>
            <a:endParaRPr sz="1800">
              <a:latin typeface="Verdana"/>
              <a:ea typeface="Verdana"/>
              <a:cs typeface="Verdana"/>
              <a:sym typeface="Verdana"/>
            </a:endParaRPr>
          </a:p>
          <a:p>
            <a:pPr marL="457200" lvl="0" indent="-342900" algn="l" rtl="0">
              <a:lnSpc>
                <a:spcPct val="115000"/>
              </a:lnSpc>
              <a:spcBef>
                <a:spcPts val="0"/>
              </a:spcBef>
              <a:spcAft>
                <a:spcPts val="0"/>
              </a:spcAft>
              <a:buSzPts val="1800"/>
              <a:buFont typeface="Verdana"/>
              <a:buChar char="●"/>
            </a:pPr>
            <a:r>
              <a:rPr lang="en-US" sz="1800">
                <a:latin typeface="Verdana"/>
                <a:ea typeface="Verdana"/>
                <a:cs typeface="Verdana"/>
                <a:sym typeface="Verdana"/>
              </a:rPr>
              <a:t>This game will continue until one of the player reaches 20 </a:t>
            </a:r>
            <a:br>
              <a:rPr lang="en-US" sz="1800">
                <a:latin typeface="Verdana"/>
                <a:ea typeface="Verdana"/>
                <a:cs typeface="Verdana"/>
                <a:sym typeface="Verdana"/>
              </a:rPr>
            </a:br>
            <a:endParaRPr sz="1800">
              <a:latin typeface="Verdana"/>
              <a:ea typeface="Verdana"/>
              <a:cs typeface="Verdana"/>
              <a:sym typeface="Verdana"/>
            </a:endParaRPr>
          </a:p>
          <a:p>
            <a:pPr marL="457200" lvl="0" indent="-342900" algn="l" rtl="0">
              <a:lnSpc>
                <a:spcPct val="115000"/>
              </a:lnSpc>
              <a:spcBef>
                <a:spcPts val="0"/>
              </a:spcBef>
              <a:spcAft>
                <a:spcPts val="0"/>
              </a:spcAft>
              <a:buSzPts val="1800"/>
              <a:buFont typeface="Verdana"/>
              <a:buChar char="●"/>
            </a:pPr>
            <a:r>
              <a:rPr lang="en-US" sz="1800">
                <a:latin typeface="Verdana"/>
                <a:ea typeface="Verdana"/>
                <a:cs typeface="Verdana"/>
                <a:sym typeface="Verdana"/>
              </a:rPr>
              <a:t>Since player1 starts first each iteration, this player has an advantage to reach 20 earlier and win the game; to balance the situation between players, we will assume that</a:t>
            </a:r>
            <a:endParaRPr sz="1800">
              <a:latin typeface="Verdana"/>
              <a:ea typeface="Verdana"/>
              <a:cs typeface="Verdana"/>
              <a:sym typeface="Verdana"/>
            </a:endParaRPr>
          </a:p>
          <a:p>
            <a:pPr marL="914400" lvl="1" indent="-342900" algn="l" rtl="0">
              <a:lnSpc>
                <a:spcPct val="115000"/>
              </a:lnSpc>
              <a:spcBef>
                <a:spcPts val="1000"/>
              </a:spcBef>
              <a:spcAft>
                <a:spcPts val="0"/>
              </a:spcAft>
              <a:buSzPts val="1800"/>
              <a:buFont typeface="Verdana"/>
              <a:buChar char="●"/>
            </a:pPr>
            <a:r>
              <a:rPr lang="en-US" sz="1800">
                <a:latin typeface="Verdana"/>
                <a:ea typeface="Verdana"/>
                <a:cs typeface="Verdana"/>
                <a:sym typeface="Verdana"/>
              </a:rPr>
              <a:t>player1 has a dice with 6 sides </a:t>
            </a:r>
            <a:br>
              <a:rPr lang="en-US" sz="1800">
                <a:latin typeface="Verdana"/>
                <a:ea typeface="Verdana"/>
                <a:cs typeface="Verdana"/>
                <a:sym typeface="Verdana"/>
              </a:rPr>
            </a:br>
            <a:r>
              <a:rPr lang="en-US" sz="1800">
                <a:latin typeface="Verdana"/>
                <a:ea typeface="Verdana"/>
                <a:cs typeface="Verdana"/>
                <a:sym typeface="Verdana"/>
              </a:rPr>
              <a:t>(can roll a number between 1-6 in each iteration)</a:t>
            </a:r>
            <a:endParaRPr sz="1800">
              <a:latin typeface="Verdana"/>
              <a:ea typeface="Verdana"/>
              <a:cs typeface="Verdana"/>
              <a:sym typeface="Verdana"/>
            </a:endParaRPr>
          </a:p>
          <a:p>
            <a:pPr marL="914400" lvl="1" indent="-342900" algn="l" rtl="0">
              <a:lnSpc>
                <a:spcPct val="115000"/>
              </a:lnSpc>
              <a:spcBef>
                <a:spcPts val="1000"/>
              </a:spcBef>
              <a:spcAft>
                <a:spcPts val="0"/>
              </a:spcAft>
              <a:buSzPts val="1800"/>
              <a:buFont typeface="Verdana"/>
              <a:buChar char="●"/>
            </a:pPr>
            <a:r>
              <a:rPr lang="en-US" sz="1800">
                <a:latin typeface="Verdana"/>
                <a:ea typeface="Verdana"/>
                <a:cs typeface="Verdana"/>
                <a:sym typeface="Verdana"/>
              </a:rPr>
              <a:t>player2 has a dice with 7 sides </a:t>
            </a:r>
            <a:br>
              <a:rPr lang="en-US" sz="1800">
                <a:latin typeface="Verdana"/>
                <a:ea typeface="Verdana"/>
                <a:cs typeface="Verdana"/>
                <a:sym typeface="Verdana"/>
              </a:rPr>
            </a:br>
            <a:r>
              <a:rPr lang="en-US" sz="1800">
                <a:latin typeface="Verdana"/>
                <a:ea typeface="Verdana"/>
                <a:cs typeface="Verdana"/>
                <a:sym typeface="Verdana"/>
              </a:rPr>
              <a:t>(can roll a number between 1-7 in each iteration)</a:t>
            </a:r>
            <a:br>
              <a:rPr lang="en-US" sz="1800">
                <a:latin typeface="Verdana"/>
                <a:ea typeface="Verdana"/>
                <a:cs typeface="Verdana"/>
                <a:sym typeface="Verdana"/>
              </a:rPr>
            </a:br>
            <a:endParaRPr sz="1800">
              <a:latin typeface="Verdana"/>
              <a:ea typeface="Verdana"/>
              <a:cs typeface="Verdana"/>
              <a:sym typeface="Verdana"/>
            </a:endParaRPr>
          </a:p>
          <a:p>
            <a:pPr marL="457200" lvl="0" indent="-342900" algn="l" rtl="0">
              <a:lnSpc>
                <a:spcPct val="115000"/>
              </a:lnSpc>
              <a:spcBef>
                <a:spcPts val="0"/>
              </a:spcBef>
              <a:spcAft>
                <a:spcPts val="0"/>
              </a:spcAft>
              <a:buSzPts val="1800"/>
              <a:buFont typeface="Verdana"/>
              <a:buChar char="●"/>
            </a:pPr>
            <a:r>
              <a:rPr lang="en-US" sz="1800">
                <a:latin typeface="Verdana"/>
                <a:ea typeface="Verdana"/>
                <a:cs typeface="Verdana"/>
                <a:sym typeface="Verdana"/>
              </a:rPr>
              <a:t>Let's have a look at next two slides for the sample runs</a:t>
            </a:r>
            <a:endParaRPr sz="1800">
              <a:latin typeface="Verdana"/>
              <a:ea typeface="Verdana"/>
              <a:cs typeface="Verdana"/>
              <a:sym typeface="Verdan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69"/>
          <p:cNvSpPr txBox="1">
            <a:spLocks noGrp="1"/>
          </p:cNvSpPr>
          <p:nvPr>
            <p:ph type="body" idx="1"/>
          </p:nvPr>
        </p:nvSpPr>
        <p:spPr>
          <a:xfrm>
            <a:off x="415225" y="1295400"/>
            <a:ext cx="8358300" cy="4986600"/>
          </a:xfrm>
          <a:prstGeom prst="rect">
            <a:avLst/>
          </a:prstGeom>
        </p:spPr>
        <p:txBody>
          <a:bodyPr spcFirstLastPara="1" wrap="square" lIns="91425" tIns="91425" rIns="91425" bIns="91425" anchor="t" anchorCtr="0">
            <a:noAutofit/>
          </a:bodyPr>
          <a:lstStyle/>
          <a:p>
            <a:pPr marL="0" lvl="0" indent="0" algn="l" rtl="0">
              <a:lnSpc>
                <a:spcPct val="115000"/>
              </a:lnSpc>
              <a:spcBef>
                <a:spcPts val="575"/>
              </a:spcBef>
              <a:spcAft>
                <a:spcPts val="0"/>
              </a:spcAft>
              <a:buNone/>
            </a:pPr>
            <a:r>
              <a:rPr lang="en-US" sz="1800" b="1">
                <a:solidFill>
                  <a:srgbClr val="980000"/>
                </a:solidFill>
                <a:latin typeface="Verdana"/>
                <a:ea typeface="Verdana"/>
                <a:cs typeface="Verdana"/>
                <a:sym typeface="Verdana"/>
              </a:rPr>
              <a:t>Sample Run 1:</a:t>
            </a:r>
            <a:endParaRPr sz="1800" b="1">
              <a:solidFill>
                <a:srgbClr val="980000"/>
              </a:solidFill>
              <a:latin typeface="Verdana"/>
              <a:ea typeface="Verdana"/>
              <a:cs typeface="Verdana"/>
              <a:sym typeface="Verdana"/>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Player 1 rolled 3 now, and reached 3 in total.</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Player 2 rolled 4 now, and reached 4 in total.</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Player 1 rolled 1 now, and reached 4 in total.</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Player 2 rolled 6 now, and reached 10 in total.</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Player 1 rolled 5 now, and reached 9 in total.</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Player 2 rolled 1 now, and reached 11 in total.</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Player 1 rolled 5 now, and reached 14 in total.</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Player 2 rolled 2 now, and reached 13 in total.</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Player 1 rolled 5 now, and reached 19 in total.</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Player 2 rolled 5 now, and reached 18 in total.</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Player 1 rolled 2 now, and reached 21 in total.</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Player 1 won the game</a:t>
            </a:r>
            <a:endParaRPr sz="1800">
              <a:latin typeface="Source Code Pro"/>
              <a:ea typeface="Source Code Pro"/>
              <a:cs typeface="Source Code Pro"/>
              <a:sym typeface="Source Code Pro"/>
            </a:endParaRPr>
          </a:p>
        </p:txBody>
      </p:sp>
      <p:sp>
        <p:nvSpPr>
          <p:cNvPr id="518" name="Google Shape;518;p69"/>
          <p:cNvSpPr txBox="1">
            <a:spLocks noGrp="1"/>
          </p:cNvSpPr>
          <p:nvPr>
            <p:ph type="title"/>
          </p:nvPr>
        </p:nvSpPr>
        <p:spPr>
          <a:xfrm>
            <a:off x="762000" y="457200"/>
            <a:ext cx="7772400" cy="60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latin typeface="Verdana"/>
                <a:ea typeface="Verdana"/>
                <a:cs typeface="Verdana"/>
                <a:sym typeface="Verdana"/>
              </a:rPr>
              <a:t>Dice Game Example</a:t>
            </a:r>
            <a:endParaRPr sz="3000">
              <a:latin typeface="Verdana"/>
              <a:ea typeface="Verdana"/>
              <a:cs typeface="Verdana"/>
              <a:sym typeface="Verdan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0"/>
          <p:cNvSpPr txBox="1">
            <a:spLocks noGrp="1"/>
          </p:cNvSpPr>
          <p:nvPr>
            <p:ph type="body" idx="1"/>
          </p:nvPr>
        </p:nvSpPr>
        <p:spPr>
          <a:xfrm>
            <a:off x="415225" y="1295400"/>
            <a:ext cx="8358300" cy="4986600"/>
          </a:xfrm>
          <a:prstGeom prst="rect">
            <a:avLst/>
          </a:prstGeom>
        </p:spPr>
        <p:txBody>
          <a:bodyPr spcFirstLastPara="1" wrap="square" lIns="91425" tIns="91425" rIns="91425" bIns="91425" anchor="t" anchorCtr="0">
            <a:noAutofit/>
          </a:bodyPr>
          <a:lstStyle/>
          <a:p>
            <a:pPr marL="0" lvl="0" indent="0" algn="l" rtl="0">
              <a:lnSpc>
                <a:spcPct val="115000"/>
              </a:lnSpc>
              <a:spcBef>
                <a:spcPts val="575"/>
              </a:spcBef>
              <a:spcAft>
                <a:spcPts val="0"/>
              </a:spcAft>
              <a:buNone/>
            </a:pPr>
            <a:r>
              <a:rPr lang="en-US" sz="1800" b="1">
                <a:solidFill>
                  <a:srgbClr val="980000"/>
                </a:solidFill>
                <a:latin typeface="Verdana"/>
                <a:ea typeface="Verdana"/>
                <a:cs typeface="Verdana"/>
                <a:sym typeface="Verdana"/>
              </a:rPr>
              <a:t>Sample Run 2:</a:t>
            </a:r>
            <a:endParaRPr sz="1800" b="1">
              <a:solidFill>
                <a:srgbClr val="980000"/>
              </a:solidFill>
              <a:latin typeface="Verdana"/>
              <a:ea typeface="Verdana"/>
              <a:cs typeface="Verdana"/>
              <a:sym typeface="Verdana"/>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Player 1 rolled 4 now, and reached 4 in total.</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Player 2 rolled 5 now, and reached 5 in total.</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Player 1 rolled 2 now, and reached 6 in total.</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Player 2 rolled 6 now, and reached 11 in total.</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Player 1 rolled 5 now, and reached 11 in total.</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Player 2 rolled 4 now, and reached 15 in total.</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Player 1 rolled 3 now, and reached 14 in total.</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Player 2 rolled 6 now, and reached 21 in total.</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Player 2 won the game</a:t>
            </a:r>
            <a:br>
              <a:rPr lang="en-US" sz="1800">
                <a:latin typeface="Source Code Pro"/>
                <a:ea typeface="Source Code Pro"/>
                <a:cs typeface="Source Code Pro"/>
                <a:sym typeface="Source Code Pro"/>
              </a:rPr>
            </a:br>
            <a:br>
              <a:rPr lang="en-US" sz="1800">
                <a:latin typeface="Source Code Pro"/>
                <a:ea typeface="Source Code Pro"/>
                <a:cs typeface="Source Code Pro"/>
                <a:sym typeface="Source Code Pro"/>
              </a:rPr>
            </a:br>
            <a:br>
              <a:rPr lang="en-US" sz="1800">
                <a:latin typeface="Source Code Pro"/>
                <a:ea typeface="Source Code Pro"/>
                <a:cs typeface="Source Code Pro"/>
                <a:sym typeface="Source Code Pro"/>
              </a:rPr>
            </a:br>
            <a:r>
              <a:rPr lang="en-US" sz="1800">
                <a:latin typeface="Verdana"/>
                <a:ea typeface="Verdana"/>
                <a:cs typeface="Verdana"/>
                <a:sym typeface="Verdana"/>
              </a:rPr>
              <a:t>Check </a:t>
            </a:r>
            <a:r>
              <a:rPr lang="en-US" sz="1800" b="1" i="1">
                <a:solidFill>
                  <a:srgbClr val="0000FF"/>
                </a:solidFill>
                <a:latin typeface="Source Code Pro"/>
                <a:ea typeface="Source Code Pro"/>
                <a:cs typeface="Source Code Pro"/>
                <a:sym typeface="Source Code Pro"/>
              </a:rPr>
              <a:t>DiceGame.cpp</a:t>
            </a:r>
            <a:r>
              <a:rPr lang="en-US" sz="1800">
                <a:latin typeface="Verdana"/>
                <a:ea typeface="Verdana"/>
                <a:cs typeface="Verdana"/>
                <a:sym typeface="Verdana"/>
              </a:rPr>
              <a:t> for the solution.</a:t>
            </a:r>
            <a:endParaRPr sz="1800">
              <a:latin typeface="Verdana"/>
              <a:ea typeface="Verdana"/>
              <a:cs typeface="Verdana"/>
              <a:sym typeface="Verdana"/>
            </a:endParaRPr>
          </a:p>
        </p:txBody>
      </p:sp>
      <p:sp>
        <p:nvSpPr>
          <p:cNvPr id="524" name="Google Shape;524;p70"/>
          <p:cNvSpPr txBox="1">
            <a:spLocks noGrp="1"/>
          </p:cNvSpPr>
          <p:nvPr>
            <p:ph type="title"/>
          </p:nvPr>
        </p:nvSpPr>
        <p:spPr>
          <a:xfrm>
            <a:off x="762000" y="457200"/>
            <a:ext cx="7772400" cy="60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latin typeface="Verdana"/>
                <a:ea typeface="Verdana"/>
                <a:cs typeface="Verdana"/>
                <a:sym typeface="Verdana"/>
              </a:rPr>
              <a:t>Dice Game Example</a:t>
            </a:r>
            <a:endParaRPr sz="3000">
              <a:latin typeface="Verdana"/>
              <a:ea typeface="Verdana"/>
              <a:cs typeface="Verdana"/>
              <a:sym typeface="Verdan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71"/>
          <p:cNvSpPr txBox="1">
            <a:spLocks noGrp="1"/>
          </p:cNvSpPr>
          <p:nvPr>
            <p:ph type="title"/>
          </p:nvPr>
        </p:nvSpPr>
        <p:spPr>
          <a:xfrm>
            <a:off x="914400" y="230187"/>
            <a:ext cx="7772400" cy="8700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Calibri"/>
              <a:buNone/>
            </a:pPr>
            <a:r>
              <a:rPr lang="en-US" sz="3000" i="0" u="none" strike="noStrike" cap="none">
                <a:solidFill>
                  <a:schemeClr val="dk2"/>
                </a:solidFill>
                <a:latin typeface="Verdana"/>
                <a:ea typeface="Verdana"/>
                <a:cs typeface="Verdana"/>
                <a:sym typeface="Verdana"/>
              </a:rPr>
              <a:t>From Interface to Implementation</a:t>
            </a:r>
            <a:endParaRPr sz="3000">
              <a:latin typeface="Verdana"/>
              <a:ea typeface="Verdana"/>
              <a:cs typeface="Verdana"/>
              <a:sym typeface="Verdana"/>
            </a:endParaRPr>
          </a:p>
        </p:txBody>
      </p:sp>
      <p:sp>
        <p:nvSpPr>
          <p:cNvPr id="530" name="Google Shape;530;p71"/>
          <p:cNvSpPr txBox="1">
            <a:spLocks noGrp="1"/>
          </p:cNvSpPr>
          <p:nvPr>
            <p:ph type="body" idx="1"/>
          </p:nvPr>
        </p:nvSpPr>
        <p:spPr>
          <a:xfrm>
            <a:off x="439625" y="1544625"/>
            <a:ext cx="8247000" cy="3960900"/>
          </a:xfrm>
          <a:prstGeom prst="rect">
            <a:avLst/>
          </a:prstGeom>
          <a:noFill/>
          <a:ln>
            <a:noFill/>
          </a:ln>
        </p:spPr>
        <p:txBody>
          <a:bodyPr spcFirstLastPara="1" wrap="square" lIns="91425" tIns="45700" rIns="91425" bIns="45700" anchor="t" anchorCtr="0">
            <a:noAutofit/>
          </a:bodyPr>
          <a:lstStyle/>
          <a:p>
            <a:pPr marL="273050" marR="0" lvl="0" indent="-270510" algn="l" rtl="0">
              <a:lnSpc>
                <a:spcPct val="115000"/>
              </a:lnSpc>
              <a:spcBef>
                <a:spcPts val="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The header file provides compiler and programmer information about how to use a class, but no information about how the class is implemented</a:t>
            </a:r>
            <a:endParaRPr sz="2000">
              <a:latin typeface="Verdana"/>
              <a:ea typeface="Verdana"/>
              <a:cs typeface="Verdana"/>
              <a:sym typeface="Verdana"/>
            </a:endParaRPr>
          </a:p>
          <a:p>
            <a:pPr marL="547687" marR="0" lvl="1" indent="-226059"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Important separation of concepts</a:t>
            </a:r>
            <a:endParaRPr sz="2000">
              <a:latin typeface="Verdana"/>
              <a:ea typeface="Verdana"/>
              <a:cs typeface="Verdana"/>
              <a:sym typeface="Verdana"/>
            </a:endParaRPr>
          </a:p>
          <a:p>
            <a:pPr marL="822325" marR="0" lvl="2" indent="-247650" algn="l" rtl="0">
              <a:lnSpc>
                <a:spcPct val="115000"/>
              </a:lnSpc>
              <a:spcBef>
                <a:spcPts val="300"/>
              </a:spcBef>
              <a:spcAft>
                <a:spcPts val="0"/>
              </a:spcAft>
              <a:buClr>
                <a:srgbClr val="B2C1DB"/>
              </a:buClr>
              <a:buSzPts val="2000"/>
              <a:buFont typeface="Verdana"/>
              <a:buChar char="●"/>
            </a:pPr>
            <a:r>
              <a:rPr lang="en-US" i="0" u="none" strike="noStrike" cap="none">
                <a:solidFill>
                  <a:schemeClr val="dk1"/>
                </a:solidFill>
                <a:latin typeface="Verdana"/>
                <a:ea typeface="Verdana"/>
                <a:cs typeface="Verdana"/>
                <a:sym typeface="Verdana"/>
              </a:rPr>
              <a:t>use without complete understanding of implementation</a:t>
            </a:r>
            <a:endParaRPr>
              <a:latin typeface="Verdana"/>
              <a:ea typeface="Verdana"/>
              <a:cs typeface="Verdana"/>
              <a:sym typeface="Verdana"/>
            </a:endParaRPr>
          </a:p>
          <a:p>
            <a:pPr marL="273050" marR="0" lvl="0" indent="-143510" algn="l" rtl="0">
              <a:lnSpc>
                <a:spcPct val="115000"/>
              </a:lnSpc>
              <a:spcBef>
                <a:spcPts val="500"/>
              </a:spcBef>
              <a:spcAft>
                <a:spcPts val="0"/>
              </a:spcAft>
              <a:buClr>
                <a:schemeClr val="accent1"/>
              </a:buClr>
              <a:buSzPts val="2040"/>
              <a:buFont typeface="Noto Sans Symbols"/>
              <a:buNone/>
            </a:pPr>
            <a:endParaRPr sz="2000" i="0" u="none">
              <a:solidFill>
                <a:schemeClr val="dk1"/>
              </a:solidFill>
              <a:latin typeface="Verdana"/>
              <a:ea typeface="Verdana"/>
              <a:cs typeface="Verdana"/>
              <a:sym typeface="Verdana"/>
            </a:endParaRPr>
          </a:p>
          <a:p>
            <a:pPr marL="273050" marR="0" lvl="0" indent="-270510" algn="l" rtl="0">
              <a:lnSpc>
                <a:spcPct val="115000"/>
              </a:lnSpc>
              <a:spcBef>
                <a:spcPts val="50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Implementation file is a cpp file with no main function</a:t>
            </a:r>
            <a:endParaRPr sz="2000">
              <a:latin typeface="Verdana"/>
              <a:ea typeface="Verdana"/>
              <a:cs typeface="Verdana"/>
              <a:sym typeface="Verdana"/>
            </a:endParaRPr>
          </a:p>
          <a:p>
            <a:pPr marL="547687" marR="0" lvl="1" indent="-226059"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member function and constructor bodies are given</a:t>
            </a:r>
            <a:endParaRPr sz="2000">
              <a:latin typeface="Verdana"/>
              <a:ea typeface="Verdana"/>
              <a:cs typeface="Verdana"/>
              <a:sym typeface="Verdana"/>
            </a:endParaRPr>
          </a:p>
          <a:p>
            <a:pPr marL="822325" marR="0" lvl="2" indent="-247650" algn="l" rtl="0">
              <a:lnSpc>
                <a:spcPct val="115000"/>
              </a:lnSpc>
              <a:spcBef>
                <a:spcPts val="300"/>
              </a:spcBef>
              <a:spcAft>
                <a:spcPts val="0"/>
              </a:spcAft>
              <a:buClr>
                <a:srgbClr val="B2C1DB"/>
              </a:buClr>
              <a:buSzPts val="2000"/>
              <a:buFont typeface="Verdana"/>
              <a:buChar char="●"/>
            </a:pPr>
            <a:r>
              <a:rPr lang="en-US" i="0" u="none" strike="noStrike" cap="none">
                <a:solidFill>
                  <a:schemeClr val="dk1"/>
                </a:solidFill>
                <a:latin typeface="Verdana"/>
                <a:ea typeface="Verdana"/>
                <a:cs typeface="Verdana"/>
                <a:sym typeface="Verdana"/>
              </a:rPr>
              <a:t>sometimes some other functions are also given</a:t>
            </a:r>
            <a:endParaRPr>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5"/>
          <p:cNvSpPr txBox="1">
            <a:spLocks noGrp="1"/>
          </p:cNvSpPr>
          <p:nvPr>
            <p:ph type="title"/>
          </p:nvPr>
        </p:nvSpPr>
        <p:spPr>
          <a:xfrm>
            <a:off x="971550" y="894371"/>
            <a:ext cx="7505700" cy="7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Weeks-11-12</a:t>
            </a:r>
            <a:endParaRPr/>
          </a:p>
        </p:txBody>
      </p:sp>
      <p:sp>
        <p:nvSpPr>
          <p:cNvPr id="328" name="Google Shape;328;p45"/>
          <p:cNvSpPr txBox="1">
            <a:spLocks noGrp="1"/>
          </p:cNvSpPr>
          <p:nvPr>
            <p:ph type="body" idx="1"/>
          </p:nvPr>
        </p:nvSpPr>
        <p:spPr>
          <a:xfrm>
            <a:off x="692250" y="1810950"/>
            <a:ext cx="8211000" cy="2603400"/>
          </a:xfrm>
          <a:prstGeom prst="rect">
            <a:avLst/>
          </a:prstGeom>
        </p:spPr>
        <p:txBody>
          <a:bodyPr spcFirstLastPara="1" wrap="square" lIns="91425" tIns="91425" rIns="91425" bIns="91425" anchor="ctr" anchorCtr="0">
            <a:noAutofit/>
          </a:bodyPr>
          <a:lstStyle/>
          <a:p>
            <a:pPr marL="457200" lvl="0" indent="-355600" algn="l" rtl="0">
              <a:lnSpc>
                <a:spcPct val="115000"/>
              </a:lnSpc>
              <a:spcBef>
                <a:spcPts val="0"/>
              </a:spcBef>
              <a:spcAft>
                <a:spcPts val="0"/>
              </a:spcAft>
              <a:buClr>
                <a:schemeClr val="lt1"/>
              </a:buClr>
              <a:buSzPts val="2000"/>
              <a:buFont typeface="Noto Sans Symbols"/>
              <a:buChar char="●"/>
            </a:pPr>
            <a:r>
              <a:rPr lang="en-US">
                <a:solidFill>
                  <a:srgbClr val="000000"/>
                </a:solidFill>
              </a:rPr>
              <a:t>Using, understanding, updating classes</a:t>
            </a:r>
            <a:endParaRPr>
              <a:solidFill>
                <a:srgbClr val="000000"/>
              </a:solidFill>
            </a:endParaRPr>
          </a:p>
          <a:p>
            <a:pPr marL="457200" lvl="0" indent="-355600" algn="l" rtl="0">
              <a:lnSpc>
                <a:spcPct val="115000"/>
              </a:lnSpc>
              <a:spcBef>
                <a:spcPts val="1000"/>
              </a:spcBef>
              <a:spcAft>
                <a:spcPts val="1000"/>
              </a:spcAft>
              <a:buClr>
                <a:schemeClr val="lt1"/>
              </a:buClr>
              <a:buSzPts val="2000"/>
              <a:buFont typeface="Noto Sans Symbols"/>
              <a:buChar char="●"/>
            </a:pPr>
            <a:r>
              <a:rPr lang="en-US">
                <a:solidFill>
                  <a:srgbClr val="000000"/>
                </a:solidFill>
              </a:rPr>
              <a:t>Designing, implementing classes</a:t>
            </a:r>
            <a:endParaRPr>
              <a:solidFill>
                <a:srgbClr val="000000"/>
              </a:solidFill>
            </a:endParaRPr>
          </a:p>
        </p:txBody>
      </p:sp>
      <p:sp>
        <p:nvSpPr>
          <p:cNvPr id="329" name="Google Shape;329;p45"/>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330" name="Google Shape;330;p45"/>
          <p:cNvSpPr txBox="1"/>
          <p:nvPr/>
        </p:nvSpPr>
        <p:spPr>
          <a:xfrm>
            <a:off x="1470800" y="4794225"/>
            <a:ext cx="6479100" cy="713700"/>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500"/>
              </a:spcBef>
              <a:spcAft>
                <a:spcPts val="0"/>
              </a:spcAft>
              <a:buNone/>
            </a:pPr>
            <a:r>
              <a:rPr lang="en-US" sz="2800" i="1">
                <a:solidFill>
                  <a:srgbClr val="233A44"/>
                </a:solidFill>
              </a:rPr>
              <a:t>Textbook Sections 5.4, 6.1, 6.2, 7.1, 7.2</a:t>
            </a:r>
            <a:endParaRPr sz="2800" i="1">
              <a:solidFill>
                <a:srgbClr val="233A44"/>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72"/>
          <p:cNvSpPr txBox="1">
            <a:spLocks noGrp="1"/>
          </p:cNvSpPr>
          <p:nvPr>
            <p:ph type="title"/>
          </p:nvPr>
        </p:nvSpPr>
        <p:spPr>
          <a:xfrm>
            <a:off x="514350" y="274637"/>
            <a:ext cx="7772400" cy="7287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3600"/>
              <a:buFont typeface="Calibri"/>
              <a:buNone/>
            </a:pPr>
            <a:r>
              <a:rPr lang="en-US" sz="3000" i="0" u="none" strike="noStrike" cap="none">
                <a:solidFill>
                  <a:schemeClr val="dk2"/>
                </a:solidFill>
                <a:latin typeface="Verdana"/>
                <a:ea typeface="Verdana"/>
                <a:cs typeface="Verdana"/>
                <a:sym typeface="Verdana"/>
              </a:rPr>
              <a:t>What you can and cannot do with </a:t>
            </a:r>
            <a:r>
              <a:rPr lang="en-US" sz="3000" i="0" u="none" strike="noStrike" cap="none">
                <a:solidFill>
                  <a:schemeClr val="dk2"/>
                </a:solidFill>
                <a:latin typeface="Source Code Pro"/>
                <a:ea typeface="Source Code Pro"/>
                <a:cs typeface="Source Code Pro"/>
                <a:sym typeface="Source Code Pro"/>
              </a:rPr>
              <a:t>Dice</a:t>
            </a:r>
            <a:endParaRPr sz="3000">
              <a:latin typeface="Source Code Pro"/>
              <a:ea typeface="Source Code Pro"/>
              <a:cs typeface="Source Code Pro"/>
              <a:sym typeface="Source Code Pro"/>
            </a:endParaRPr>
          </a:p>
        </p:txBody>
      </p:sp>
      <p:sp>
        <p:nvSpPr>
          <p:cNvPr id="536" name="Google Shape;536;p72"/>
          <p:cNvSpPr txBox="1">
            <a:spLocks noGrp="1"/>
          </p:cNvSpPr>
          <p:nvPr>
            <p:ph type="body" idx="1"/>
          </p:nvPr>
        </p:nvSpPr>
        <p:spPr>
          <a:xfrm>
            <a:off x="109092" y="3383828"/>
            <a:ext cx="8728800" cy="3634500"/>
          </a:xfrm>
          <a:prstGeom prst="rect">
            <a:avLst/>
          </a:prstGeom>
          <a:noFill/>
          <a:ln>
            <a:noFill/>
          </a:ln>
        </p:spPr>
        <p:txBody>
          <a:bodyPr spcFirstLastPara="1" wrap="square" lIns="91425" tIns="45700" rIns="91425" bIns="45700" anchor="t" anchorCtr="0">
            <a:noAutofit/>
          </a:bodyPr>
          <a:lstStyle/>
          <a:p>
            <a:pPr marL="273050" marR="0" lvl="0" indent="-279400" algn="l" rtl="0">
              <a:lnSpc>
                <a:spcPct val="115000"/>
              </a:lnSpc>
              <a:spcBef>
                <a:spcPts val="500"/>
              </a:spcBef>
              <a:spcAft>
                <a:spcPts val="0"/>
              </a:spcAft>
              <a:buClr>
                <a:schemeClr val="accent1"/>
              </a:buClr>
              <a:buSzPts val="1800"/>
              <a:buFont typeface="Verdana"/>
              <a:buChar char="●"/>
            </a:pPr>
            <a:r>
              <a:rPr lang="en-US" sz="1800" i="0" u="none">
                <a:solidFill>
                  <a:schemeClr val="dk1"/>
                </a:solidFill>
                <a:latin typeface="Verdana"/>
                <a:ea typeface="Verdana"/>
                <a:cs typeface="Verdana"/>
                <a:sym typeface="Verdana"/>
              </a:rPr>
              <a:t>How random is a </a:t>
            </a:r>
            <a:r>
              <a:rPr lang="en-US" sz="1800" i="0" u="none">
                <a:solidFill>
                  <a:schemeClr val="dk1"/>
                </a:solidFill>
                <a:latin typeface="Source Code Pro"/>
                <a:ea typeface="Source Code Pro"/>
                <a:cs typeface="Source Code Pro"/>
                <a:sym typeface="Source Code Pro"/>
              </a:rPr>
              <a:t>Dice</a:t>
            </a:r>
            <a:r>
              <a:rPr lang="en-US" sz="1800" i="0" u="none">
                <a:solidFill>
                  <a:schemeClr val="dk1"/>
                </a:solidFill>
                <a:latin typeface="Verdana"/>
                <a:ea typeface="Verdana"/>
                <a:cs typeface="Verdana"/>
                <a:sym typeface="Verdana"/>
              </a:rPr>
              <a:t> object – how can we test this?</a:t>
            </a:r>
            <a:endParaRPr sz="1800">
              <a:latin typeface="Verdana"/>
              <a:ea typeface="Verdana"/>
              <a:cs typeface="Verdana"/>
              <a:sym typeface="Verdana"/>
            </a:endParaRPr>
          </a:p>
          <a:p>
            <a:pPr marL="547687" marR="0" lvl="1" indent="-245744"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Calculate number of rolls needed to obtain a target sum</a:t>
            </a:r>
            <a:endParaRPr sz="1800">
              <a:latin typeface="Verdana"/>
              <a:ea typeface="Verdana"/>
              <a:cs typeface="Verdana"/>
              <a:sym typeface="Verdana"/>
            </a:endParaRPr>
          </a:p>
          <a:p>
            <a:pPr marL="822325" marR="0" lvl="2" indent="-256540" algn="l" rtl="0">
              <a:lnSpc>
                <a:spcPct val="115000"/>
              </a:lnSpc>
              <a:spcBef>
                <a:spcPts val="300"/>
              </a:spcBef>
              <a:spcAft>
                <a:spcPts val="0"/>
              </a:spcAft>
              <a:buClr>
                <a:srgbClr val="B2C1DB"/>
              </a:buClr>
              <a:buSzPts val="1800"/>
              <a:buFont typeface="Verdana"/>
              <a:buChar char="●"/>
            </a:pPr>
            <a:r>
              <a:rPr lang="en-US" sz="1800">
                <a:latin typeface="Verdana"/>
                <a:ea typeface="Verdana"/>
                <a:cs typeface="Verdana"/>
                <a:sym typeface="Verdana"/>
              </a:rPr>
              <a:t>R</a:t>
            </a:r>
            <a:r>
              <a:rPr lang="en-US" sz="1800" i="0" u="none" strike="noStrike" cap="none">
                <a:solidFill>
                  <a:schemeClr val="dk1"/>
                </a:solidFill>
                <a:latin typeface="Verdana"/>
                <a:ea typeface="Verdana"/>
                <a:cs typeface="Verdana"/>
                <a:sym typeface="Verdana"/>
              </a:rPr>
              <a:t>epeat this several times and find the average in order to approach to the expected value</a:t>
            </a:r>
            <a:endParaRPr sz="1800">
              <a:latin typeface="Verdana"/>
              <a:ea typeface="Verdana"/>
              <a:cs typeface="Verdana"/>
              <a:sym typeface="Verdana"/>
            </a:endParaRPr>
          </a:p>
          <a:p>
            <a:pPr marL="547687" marR="0" lvl="1" indent="-245744" algn="l" rtl="0">
              <a:lnSpc>
                <a:spcPct val="115000"/>
              </a:lnSpc>
              <a:spcBef>
                <a:spcPts val="300"/>
              </a:spcBef>
              <a:spcAft>
                <a:spcPts val="0"/>
              </a:spcAft>
              <a:buClr>
                <a:schemeClr val="accent2"/>
              </a:buClr>
              <a:buSzPts val="1800"/>
              <a:buFont typeface="Verdana"/>
              <a:buChar char="●"/>
            </a:pPr>
            <a:r>
              <a:rPr lang="en-US" sz="1800">
                <a:latin typeface="Verdana"/>
                <a:ea typeface="Verdana"/>
                <a:cs typeface="Verdana"/>
                <a:sym typeface="Verdana"/>
              </a:rPr>
              <a:t>R</a:t>
            </a:r>
            <a:r>
              <a:rPr lang="en-US" sz="1800" i="0" u="none" strike="noStrike" cap="none">
                <a:solidFill>
                  <a:schemeClr val="dk1"/>
                </a:solidFill>
                <a:latin typeface="Verdana"/>
                <a:ea typeface="Verdana"/>
                <a:cs typeface="Verdana"/>
                <a:sym typeface="Verdana"/>
              </a:rPr>
              <a:t>epeat for all target values between 2 and 12 using two 6-sided dice</a:t>
            </a:r>
            <a:endParaRPr sz="1800">
              <a:latin typeface="Verdana"/>
              <a:ea typeface="Verdana"/>
              <a:cs typeface="Verdana"/>
              <a:sym typeface="Verdana"/>
            </a:endParaRPr>
          </a:p>
          <a:p>
            <a:pPr marL="547687" marR="0" lvl="1" indent="-228600" algn="l" rtl="0">
              <a:lnSpc>
                <a:spcPct val="115000"/>
              </a:lnSpc>
              <a:spcBef>
                <a:spcPts val="300"/>
              </a:spcBef>
              <a:spcAft>
                <a:spcPts val="0"/>
              </a:spcAft>
              <a:buClr>
                <a:schemeClr val="accent2"/>
              </a:buClr>
              <a:buSzPts val="1530"/>
              <a:buFont typeface="Noto Sans Symbols"/>
              <a:buNone/>
            </a:pPr>
            <a:endParaRPr sz="1800" i="0" u="none" strike="noStrike" cap="none">
              <a:solidFill>
                <a:schemeClr val="dk1"/>
              </a:solidFill>
              <a:latin typeface="Verdana"/>
              <a:ea typeface="Verdana"/>
              <a:cs typeface="Verdana"/>
              <a:sym typeface="Verdana"/>
            </a:endParaRPr>
          </a:p>
          <a:p>
            <a:pPr marL="547687" marR="0" lvl="1" indent="-245744"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Any expectations? Needs probability knowledge.</a:t>
            </a:r>
            <a:endParaRPr sz="1800">
              <a:latin typeface="Verdana"/>
              <a:ea typeface="Verdana"/>
              <a:cs typeface="Verdana"/>
              <a:sym typeface="Verdana"/>
            </a:endParaRPr>
          </a:p>
          <a:p>
            <a:pPr marL="547687" marR="0" lvl="1" indent="-245744"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See </a:t>
            </a:r>
            <a:r>
              <a:rPr lang="en-US" sz="1800" i="0" u="none" strike="noStrike" cap="none">
                <a:solidFill>
                  <a:srgbClr val="059B05"/>
                </a:solidFill>
                <a:latin typeface="Source Code Pro"/>
                <a:ea typeface="Source Code Pro"/>
                <a:cs typeface="Source Code Pro"/>
                <a:sym typeface="Source Code Pro"/>
              </a:rPr>
              <a:t>testdice.cpp</a:t>
            </a:r>
            <a:endParaRPr sz="1800">
              <a:latin typeface="Source Code Pro"/>
              <a:ea typeface="Source Code Pro"/>
              <a:cs typeface="Source Code Pro"/>
              <a:sym typeface="Source Code Pro"/>
            </a:endParaRPr>
          </a:p>
        </p:txBody>
      </p:sp>
      <p:sp>
        <p:nvSpPr>
          <p:cNvPr id="537" name="Google Shape;537;p72"/>
          <p:cNvSpPr txBox="1"/>
          <p:nvPr/>
        </p:nvSpPr>
        <p:spPr>
          <a:xfrm>
            <a:off x="75725" y="1277100"/>
            <a:ext cx="9048600" cy="2172300"/>
          </a:xfrm>
          <a:prstGeom prst="rect">
            <a:avLst/>
          </a:prstGeom>
          <a:noFill/>
          <a:ln>
            <a:noFill/>
          </a:ln>
        </p:spPr>
        <p:txBody>
          <a:bodyPr spcFirstLastPara="1" wrap="square" lIns="91425" tIns="91425" rIns="91425" bIns="91425" anchor="ctr" anchorCtr="0">
            <a:noAutofit/>
          </a:bodyPr>
          <a:lstStyle/>
          <a:p>
            <a:pPr marL="273050" lvl="0" indent="-279400" algn="l" rtl="0">
              <a:lnSpc>
                <a:spcPct val="115000"/>
              </a:lnSpc>
              <a:spcBef>
                <a:spcPts val="0"/>
              </a:spcBef>
              <a:spcAft>
                <a:spcPts val="0"/>
              </a:spcAft>
              <a:buClr>
                <a:schemeClr val="accent1"/>
              </a:buClr>
              <a:buSzPts val="1800"/>
              <a:buFont typeface="Verdana"/>
              <a:buChar char="●"/>
            </a:pPr>
            <a:r>
              <a:rPr lang="en-US" sz="1800">
                <a:solidFill>
                  <a:schemeClr val="dk1"/>
                </a:solidFill>
                <a:latin typeface="Verdana"/>
                <a:ea typeface="Verdana"/>
                <a:cs typeface="Verdana"/>
                <a:sym typeface="Verdana"/>
              </a:rPr>
              <a:t>Cannot define a </a:t>
            </a:r>
            <a:r>
              <a:rPr lang="en-US" sz="1800">
                <a:solidFill>
                  <a:schemeClr val="dk1"/>
                </a:solidFill>
                <a:latin typeface="Source Code Pro"/>
                <a:ea typeface="Source Code Pro"/>
                <a:cs typeface="Source Code Pro"/>
                <a:sym typeface="Source Code Pro"/>
              </a:rPr>
              <a:t>Dice</a:t>
            </a:r>
            <a:r>
              <a:rPr lang="en-US" sz="1800">
                <a:solidFill>
                  <a:schemeClr val="dk1"/>
                </a:solidFill>
                <a:latin typeface="Verdana"/>
                <a:ea typeface="Verdana"/>
                <a:cs typeface="Verdana"/>
                <a:sym typeface="Verdana"/>
              </a:rPr>
              <a:t> object without specifying number of sides</a:t>
            </a:r>
            <a:endParaRPr sz="1800">
              <a:solidFill>
                <a:schemeClr val="dk1"/>
              </a:solidFill>
              <a:latin typeface="Verdana"/>
              <a:ea typeface="Verdana"/>
              <a:cs typeface="Verdana"/>
              <a:sym typeface="Verdana"/>
            </a:endParaRPr>
          </a:p>
          <a:p>
            <a:pPr marL="547687" lvl="1" indent="-245744" algn="l" rtl="0">
              <a:lnSpc>
                <a:spcPct val="115000"/>
              </a:lnSpc>
              <a:spcBef>
                <a:spcPts val="300"/>
              </a:spcBef>
              <a:spcAft>
                <a:spcPts val="0"/>
              </a:spcAft>
              <a:buClr>
                <a:schemeClr val="accent2"/>
              </a:buClr>
              <a:buSzPts val="1800"/>
              <a:buFont typeface="Verdana"/>
              <a:buChar char="●"/>
            </a:pPr>
            <a:r>
              <a:rPr lang="en-US" sz="1800">
                <a:solidFill>
                  <a:schemeClr val="dk1"/>
                </a:solidFill>
                <a:latin typeface="Verdana"/>
                <a:ea typeface="Verdana"/>
                <a:cs typeface="Verdana"/>
                <a:sym typeface="Verdana"/>
              </a:rPr>
              <a:t>Not a bug, just a design decision</a:t>
            </a:r>
            <a:endParaRPr sz="1800">
              <a:solidFill>
                <a:schemeClr val="dk1"/>
              </a:solidFill>
              <a:latin typeface="Verdana"/>
              <a:ea typeface="Verdana"/>
              <a:cs typeface="Verdana"/>
              <a:sym typeface="Verdana"/>
            </a:endParaRPr>
          </a:p>
          <a:p>
            <a:pPr marL="547687" lvl="1" indent="-245744" algn="l" rtl="0">
              <a:lnSpc>
                <a:spcPct val="115000"/>
              </a:lnSpc>
              <a:spcBef>
                <a:spcPts val="300"/>
              </a:spcBef>
              <a:spcAft>
                <a:spcPts val="0"/>
              </a:spcAft>
              <a:buClr>
                <a:schemeClr val="accent2"/>
              </a:buClr>
              <a:buSzPts val="1800"/>
              <a:buFont typeface="Verdana"/>
              <a:buChar char="●"/>
            </a:pPr>
            <a:r>
              <a:rPr lang="en-US" sz="1800">
                <a:solidFill>
                  <a:schemeClr val="dk1"/>
                </a:solidFill>
                <a:latin typeface="Verdana"/>
                <a:ea typeface="Verdana"/>
                <a:cs typeface="Verdana"/>
                <a:sym typeface="Verdana"/>
              </a:rPr>
              <a:t>You may modify the class implementation to have a default constructor</a:t>
            </a:r>
            <a:endParaRPr sz="1800">
              <a:solidFill>
                <a:schemeClr val="dk1"/>
              </a:solidFill>
              <a:latin typeface="Verdana"/>
              <a:ea typeface="Verdana"/>
              <a:cs typeface="Verdana"/>
              <a:sym typeface="Verdana"/>
            </a:endParaRPr>
          </a:p>
          <a:p>
            <a:pPr marL="822325" lvl="2" indent="-228600" algn="l" rtl="0">
              <a:lnSpc>
                <a:spcPct val="115000"/>
              </a:lnSpc>
              <a:spcBef>
                <a:spcPts val="1000"/>
              </a:spcBef>
              <a:spcAft>
                <a:spcPts val="0"/>
              </a:spcAft>
              <a:buNone/>
            </a:pPr>
            <a:r>
              <a:rPr lang="en-US" sz="1800" b="1">
                <a:solidFill>
                  <a:srgbClr val="000099"/>
                </a:solidFill>
                <a:latin typeface="Source Code Pro"/>
                <a:ea typeface="Source Code Pro"/>
                <a:cs typeface="Source Code Pro"/>
                <a:sym typeface="Source Code Pro"/>
              </a:rPr>
              <a:t>Dice d(2);     // ok, like a coin</a:t>
            </a:r>
            <a:endParaRPr sz="1800">
              <a:solidFill>
                <a:schemeClr val="dk1"/>
              </a:solidFill>
              <a:latin typeface="Source Code Pro"/>
              <a:ea typeface="Source Code Pro"/>
              <a:cs typeface="Source Code Pro"/>
              <a:sym typeface="Source Code Pro"/>
            </a:endParaRPr>
          </a:p>
          <a:p>
            <a:pPr marL="822325" lvl="2" indent="-228600" algn="l" rtl="0">
              <a:lnSpc>
                <a:spcPct val="115000"/>
              </a:lnSpc>
              <a:spcBef>
                <a:spcPts val="300"/>
              </a:spcBef>
              <a:spcAft>
                <a:spcPts val="0"/>
              </a:spcAft>
              <a:buNone/>
            </a:pPr>
            <a:r>
              <a:rPr lang="en-US" sz="1800" b="1">
                <a:solidFill>
                  <a:srgbClr val="000099"/>
                </a:solidFill>
                <a:latin typeface="Source Code Pro"/>
                <a:ea typeface="Source Code Pro"/>
                <a:cs typeface="Source Code Pro"/>
                <a:sym typeface="Source Code Pro"/>
              </a:rPr>
              <a:t>Dice cube;     // </a:t>
            </a:r>
            <a:r>
              <a:rPr lang="en-US" sz="1800" b="1">
                <a:solidFill>
                  <a:srgbClr val="C00000"/>
                </a:solidFill>
                <a:latin typeface="Source Code Pro"/>
                <a:ea typeface="Source Code Pro"/>
                <a:cs typeface="Source Code Pro"/>
                <a:sym typeface="Source Code Pro"/>
              </a:rPr>
              <a:t>NOT</a:t>
            </a:r>
            <a:r>
              <a:rPr lang="en-US" sz="1800" b="1">
                <a:solidFill>
                  <a:srgbClr val="000099"/>
                </a:solidFill>
                <a:latin typeface="Source Code Pro"/>
                <a:ea typeface="Source Code Pro"/>
                <a:cs typeface="Source Code Pro"/>
                <a:sym typeface="Source Code Pro"/>
              </a:rPr>
              <a:t> ok, won’t compile</a:t>
            </a:r>
            <a:endParaRPr sz="1800">
              <a:solidFill>
                <a:schemeClr val="dk1"/>
              </a:solidFill>
              <a:latin typeface="Source Code Pro"/>
              <a:ea typeface="Source Code Pro"/>
              <a:cs typeface="Source Code Pro"/>
              <a:sym typeface="Source Code Pro"/>
            </a:endParaRPr>
          </a:p>
          <a:p>
            <a:pPr marL="547687" lvl="1" indent="-185420" algn="l" rtl="0">
              <a:lnSpc>
                <a:spcPct val="115000"/>
              </a:lnSpc>
              <a:spcBef>
                <a:spcPts val="300"/>
              </a:spcBef>
              <a:spcAft>
                <a:spcPts val="0"/>
              </a:spcAft>
              <a:buNone/>
            </a:pPr>
            <a:endParaRPr sz="1800">
              <a:solidFill>
                <a:schemeClr val="dk1"/>
              </a:solidFill>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73"/>
          <p:cNvSpPr txBox="1">
            <a:spLocks noGrp="1"/>
          </p:cNvSpPr>
          <p:nvPr>
            <p:ph type="title"/>
          </p:nvPr>
        </p:nvSpPr>
        <p:spPr>
          <a:xfrm>
            <a:off x="615450" y="274625"/>
            <a:ext cx="8340000" cy="90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latin typeface="Verdana"/>
                <a:ea typeface="Verdana"/>
                <a:cs typeface="Verdana"/>
                <a:sym typeface="Verdana"/>
              </a:rPr>
              <a:t>Classes: From Use to Implementation</a:t>
            </a:r>
            <a:endParaRPr sz="3000">
              <a:latin typeface="Verdana"/>
              <a:ea typeface="Verdana"/>
              <a:cs typeface="Verdana"/>
              <a:sym typeface="Verdana"/>
            </a:endParaRPr>
          </a:p>
        </p:txBody>
      </p:sp>
      <p:sp>
        <p:nvSpPr>
          <p:cNvPr id="543" name="Google Shape;543;p73"/>
          <p:cNvSpPr txBox="1">
            <a:spLocks noGrp="1"/>
          </p:cNvSpPr>
          <p:nvPr>
            <p:ph type="body" idx="1"/>
          </p:nvPr>
        </p:nvSpPr>
        <p:spPr>
          <a:xfrm>
            <a:off x="225250" y="1447800"/>
            <a:ext cx="8591400" cy="47823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500"/>
              </a:spcBef>
              <a:spcAft>
                <a:spcPts val="0"/>
              </a:spcAft>
              <a:buSzPts val="2000"/>
              <a:buFont typeface="Verdana"/>
              <a:buChar char="●"/>
            </a:pPr>
            <a:r>
              <a:rPr lang="en-US" sz="2000">
                <a:solidFill>
                  <a:srgbClr val="00279F"/>
                </a:solidFill>
                <a:latin typeface="Verdana"/>
                <a:ea typeface="Verdana"/>
                <a:cs typeface="Verdana"/>
                <a:sym typeface="Verdana"/>
              </a:rPr>
              <a:t>We've used several classes</a:t>
            </a:r>
            <a:endParaRPr sz="2000">
              <a:solidFill>
                <a:srgbClr val="00279F"/>
              </a:solidFill>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A class is a collection of objects sharing similar characteristics</a:t>
            </a:r>
            <a:endParaRPr sz="2000">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A class is a type in C++, like </a:t>
            </a:r>
            <a:r>
              <a:rPr lang="en-US" sz="2000">
                <a:latin typeface="Source Code Pro"/>
                <a:ea typeface="Source Code Pro"/>
                <a:cs typeface="Source Code Pro"/>
                <a:sym typeface="Source Code Pro"/>
              </a:rPr>
              <a:t>int</a:t>
            </a:r>
            <a:r>
              <a:rPr lang="en-US" sz="2000">
                <a:latin typeface="Verdana"/>
                <a:ea typeface="Verdana"/>
                <a:cs typeface="Verdana"/>
                <a:sym typeface="Verdana"/>
              </a:rPr>
              <a:t>, </a:t>
            </a:r>
            <a:r>
              <a:rPr lang="en-US" sz="2000">
                <a:latin typeface="Source Code Pro"/>
                <a:ea typeface="Source Code Pro"/>
                <a:cs typeface="Source Code Pro"/>
                <a:sym typeface="Source Code Pro"/>
              </a:rPr>
              <a:t>bool</a:t>
            </a:r>
            <a:r>
              <a:rPr lang="en-US" sz="2000">
                <a:latin typeface="Verdana"/>
                <a:ea typeface="Verdana"/>
                <a:cs typeface="Verdana"/>
                <a:sym typeface="Verdana"/>
              </a:rPr>
              <a:t>, </a:t>
            </a:r>
            <a:r>
              <a:rPr lang="en-US" sz="2000">
                <a:latin typeface="Source Code Pro"/>
                <a:ea typeface="Source Code Pro"/>
                <a:cs typeface="Source Code Pro"/>
                <a:sym typeface="Source Code Pro"/>
              </a:rPr>
              <a:t>double</a:t>
            </a:r>
            <a:endParaRPr sz="2000">
              <a:latin typeface="Source Code Pro"/>
              <a:ea typeface="Source Code Pro"/>
              <a:cs typeface="Source Code Pro"/>
              <a:sym typeface="Source Code Pro"/>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A class encapsulates state and behavior</a:t>
            </a:r>
            <a:endParaRPr sz="2000">
              <a:latin typeface="Verdana"/>
              <a:ea typeface="Verdana"/>
              <a:cs typeface="Verdana"/>
              <a:sym typeface="Verdana"/>
            </a:endParaRPr>
          </a:p>
          <a:p>
            <a:pPr marL="457200" lvl="0" indent="-355600" algn="l" rtl="0">
              <a:lnSpc>
                <a:spcPct val="115000"/>
              </a:lnSpc>
              <a:spcBef>
                <a:spcPts val="1000"/>
              </a:spcBef>
              <a:spcAft>
                <a:spcPts val="0"/>
              </a:spcAft>
              <a:buSzPts val="2000"/>
              <a:buFont typeface="Verdana"/>
              <a:buChar char="●"/>
            </a:pPr>
            <a:r>
              <a:rPr lang="en-US" sz="2000">
                <a:solidFill>
                  <a:srgbClr val="00279F"/>
                </a:solidFill>
                <a:latin typeface="Source Code Pro"/>
                <a:ea typeface="Source Code Pro"/>
                <a:cs typeface="Source Code Pro"/>
                <a:sym typeface="Source Code Pro"/>
              </a:rPr>
              <a:t>string</a:t>
            </a:r>
            <a:r>
              <a:rPr lang="en-US" sz="2000">
                <a:solidFill>
                  <a:srgbClr val="00279F"/>
                </a:solidFill>
                <a:latin typeface="Verdana"/>
                <a:ea typeface="Verdana"/>
                <a:cs typeface="Verdana"/>
                <a:sym typeface="Verdana"/>
              </a:rPr>
              <a:t> (this is a standard class), needs </a:t>
            </a:r>
            <a:r>
              <a:rPr lang="en-US" sz="2000">
                <a:solidFill>
                  <a:srgbClr val="00279F"/>
                </a:solidFill>
                <a:latin typeface="Source Code Pro"/>
                <a:ea typeface="Source Code Pro"/>
                <a:cs typeface="Source Code Pro"/>
                <a:sym typeface="Source Code Pro"/>
              </a:rPr>
              <a:t>#include &lt;string&gt;</a:t>
            </a:r>
            <a:endParaRPr sz="2000">
              <a:solidFill>
                <a:srgbClr val="00279F"/>
              </a:solidFill>
              <a:latin typeface="Source Code Pro"/>
              <a:ea typeface="Source Code Pro"/>
              <a:cs typeface="Source Code Pro"/>
              <a:sym typeface="Source Code Pro"/>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Objects: "hello", "there are no frogs", …</a:t>
            </a:r>
            <a:endParaRPr sz="2000">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Methods: </a:t>
            </a:r>
            <a:r>
              <a:rPr lang="en-US" sz="2000">
                <a:latin typeface="Source Code Pro"/>
                <a:ea typeface="Source Code Pro"/>
                <a:cs typeface="Source Code Pro"/>
                <a:sym typeface="Source Code Pro"/>
              </a:rPr>
              <a:t>substr(…)</a:t>
            </a:r>
            <a:r>
              <a:rPr lang="en-US" sz="2000">
                <a:latin typeface="Verdana"/>
                <a:ea typeface="Verdana"/>
                <a:cs typeface="Verdana"/>
                <a:sym typeface="Verdana"/>
              </a:rPr>
              <a:t>, </a:t>
            </a:r>
            <a:r>
              <a:rPr lang="en-US" sz="2000">
                <a:latin typeface="Source Code Pro"/>
                <a:ea typeface="Source Code Pro"/>
                <a:cs typeface="Source Code Pro"/>
                <a:sym typeface="Source Code Pro"/>
              </a:rPr>
              <a:t>length()</a:t>
            </a:r>
            <a:r>
              <a:rPr lang="en-US" sz="2000">
                <a:latin typeface="Verdana"/>
                <a:ea typeface="Verdana"/>
                <a:cs typeface="Verdana"/>
                <a:sym typeface="Verdana"/>
              </a:rPr>
              <a:t>, </a:t>
            </a:r>
            <a:r>
              <a:rPr lang="en-US" sz="2000">
                <a:latin typeface="Source Code Pro"/>
                <a:ea typeface="Source Code Pro"/>
                <a:cs typeface="Source Code Pro"/>
                <a:sym typeface="Source Code Pro"/>
              </a:rPr>
              <a:t>find(…)</a:t>
            </a:r>
            <a:r>
              <a:rPr lang="en-US" sz="2000">
                <a:latin typeface="Verdana"/>
                <a:ea typeface="Verdana"/>
                <a:cs typeface="Verdana"/>
                <a:sym typeface="Verdana"/>
              </a:rPr>
              <a:t>, operators such as </a:t>
            </a:r>
            <a:r>
              <a:rPr lang="en-US" sz="2000">
                <a:latin typeface="Source Code Pro"/>
                <a:ea typeface="Source Code Pro"/>
                <a:cs typeface="Source Code Pro"/>
                <a:sym typeface="Source Code Pro"/>
              </a:rPr>
              <a:t>+ </a:t>
            </a:r>
            <a:r>
              <a:rPr lang="en-US" sz="2000">
                <a:latin typeface="Verdana"/>
                <a:ea typeface="Verdana"/>
                <a:cs typeface="Verdana"/>
                <a:sym typeface="Verdana"/>
              </a:rPr>
              <a:t>and </a:t>
            </a:r>
            <a:r>
              <a:rPr lang="en-US" sz="2000">
                <a:latin typeface="Source Code Pro"/>
                <a:ea typeface="Source Code Pro"/>
                <a:cs typeface="Source Code Pro"/>
                <a:sym typeface="Source Code Pro"/>
              </a:rPr>
              <a:t>&lt;&lt;</a:t>
            </a:r>
            <a:endParaRPr sz="2000">
              <a:solidFill>
                <a:srgbClr val="FC0128"/>
              </a:solidFill>
              <a:latin typeface="Source Code Pro"/>
              <a:ea typeface="Source Code Pro"/>
              <a:cs typeface="Source Code Pro"/>
              <a:sym typeface="Source Code Pro"/>
            </a:endParaRPr>
          </a:p>
          <a:p>
            <a:pPr marL="457200" lvl="0" indent="-355600" algn="l" rtl="0">
              <a:lnSpc>
                <a:spcPct val="115000"/>
              </a:lnSpc>
              <a:spcBef>
                <a:spcPts val="1000"/>
              </a:spcBef>
              <a:spcAft>
                <a:spcPts val="0"/>
              </a:spcAft>
              <a:buSzPts val="2000"/>
              <a:buFont typeface="Verdana"/>
              <a:buChar char="●"/>
            </a:pPr>
            <a:r>
              <a:rPr lang="en-US" sz="2000">
                <a:solidFill>
                  <a:srgbClr val="00279F"/>
                </a:solidFill>
                <a:latin typeface="Source Code Pro"/>
                <a:ea typeface="Source Code Pro"/>
                <a:cs typeface="Source Code Pro"/>
                <a:sym typeface="Source Code Pro"/>
              </a:rPr>
              <a:t>Date</a:t>
            </a:r>
            <a:r>
              <a:rPr lang="en-US" sz="2000">
                <a:solidFill>
                  <a:srgbClr val="00279F"/>
                </a:solidFill>
                <a:latin typeface="Verdana"/>
                <a:ea typeface="Verdana"/>
                <a:cs typeface="Verdana"/>
                <a:sym typeface="Verdana"/>
              </a:rPr>
              <a:t> needs </a:t>
            </a:r>
            <a:r>
              <a:rPr lang="en-US" sz="2000">
                <a:solidFill>
                  <a:srgbClr val="00279F"/>
                </a:solidFill>
                <a:latin typeface="Source Code Pro"/>
                <a:ea typeface="Source Code Pro"/>
                <a:cs typeface="Source Code Pro"/>
                <a:sym typeface="Source Code Pro"/>
              </a:rPr>
              <a:t>#include </a:t>
            </a:r>
            <a:r>
              <a:rPr lang="en-US" sz="2000">
                <a:solidFill>
                  <a:srgbClr val="000099"/>
                </a:solidFill>
                <a:latin typeface="Source Code Pro"/>
                <a:ea typeface="Source Code Pro"/>
                <a:cs typeface="Source Code Pro"/>
                <a:sym typeface="Source Code Pro"/>
              </a:rPr>
              <a:t>"date.h"</a:t>
            </a:r>
            <a:endParaRPr sz="2000">
              <a:solidFill>
                <a:srgbClr val="000099"/>
              </a:solidFill>
              <a:latin typeface="Source Code Pro"/>
              <a:ea typeface="Source Code Pro"/>
              <a:cs typeface="Source Code Pro"/>
              <a:sym typeface="Source Code Pro"/>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Objects: December 7, 1949,  November 22, 1963</a:t>
            </a:r>
            <a:endParaRPr sz="2000">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Some Methods: </a:t>
            </a:r>
            <a:r>
              <a:rPr lang="en-US" sz="2000">
                <a:latin typeface="Source Code Pro"/>
                <a:ea typeface="Source Code Pro"/>
                <a:cs typeface="Source Code Pro"/>
                <a:sym typeface="Source Code Pro"/>
              </a:rPr>
              <a:t>MonthName()</a:t>
            </a:r>
            <a:r>
              <a:rPr lang="en-US" sz="2000">
                <a:latin typeface="Verdana"/>
                <a:ea typeface="Verdana"/>
                <a:cs typeface="Verdana"/>
                <a:sym typeface="Verdana"/>
              </a:rPr>
              <a:t>, </a:t>
            </a:r>
            <a:r>
              <a:rPr lang="en-US" sz="2000">
                <a:latin typeface="Source Code Pro"/>
                <a:ea typeface="Source Code Pro"/>
                <a:cs typeface="Source Code Pro"/>
                <a:sym typeface="Source Code Pro"/>
              </a:rPr>
              <a:t>DaysIn()</a:t>
            </a:r>
            <a:r>
              <a:rPr lang="en-US" sz="2000">
                <a:latin typeface="Verdana"/>
                <a:ea typeface="Verdana"/>
                <a:cs typeface="Verdana"/>
                <a:sym typeface="Verdana"/>
              </a:rPr>
              <a:t>, operator -  etc.</a:t>
            </a:r>
            <a:endParaRPr sz="2000">
              <a:latin typeface="Verdana"/>
              <a:ea typeface="Verdana"/>
              <a:cs typeface="Verdana"/>
              <a:sym typeface="Verdana"/>
            </a:endParaRPr>
          </a:p>
          <a:p>
            <a:pPr marL="457200" lvl="0" indent="0" algn="l" rtl="0">
              <a:lnSpc>
                <a:spcPct val="115000"/>
              </a:lnSpc>
              <a:spcBef>
                <a:spcPts val="575"/>
              </a:spcBef>
              <a:spcAft>
                <a:spcPts val="0"/>
              </a:spcAft>
              <a:buNone/>
            </a:pPr>
            <a:endParaRPr sz="2000">
              <a:latin typeface="Verdana"/>
              <a:ea typeface="Verdana"/>
              <a:cs typeface="Verdana"/>
              <a:sym typeface="Verdan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74"/>
          <p:cNvSpPr txBox="1">
            <a:spLocks noGrp="1"/>
          </p:cNvSpPr>
          <p:nvPr>
            <p:ph type="title"/>
          </p:nvPr>
        </p:nvSpPr>
        <p:spPr>
          <a:xfrm>
            <a:off x="914400" y="274637"/>
            <a:ext cx="7772400" cy="7461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Calibri"/>
              <a:buNone/>
            </a:pPr>
            <a:r>
              <a:rPr lang="en-US" sz="3000" i="0" u="none" strike="noStrike" cap="none">
                <a:solidFill>
                  <a:schemeClr val="dk2"/>
                </a:solidFill>
                <a:latin typeface="Verdana"/>
                <a:ea typeface="Verdana"/>
                <a:cs typeface="Verdana"/>
                <a:sym typeface="Verdana"/>
              </a:rPr>
              <a:t>State and Behavior</a:t>
            </a:r>
            <a:endParaRPr sz="3000">
              <a:latin typeface="Verdana"/>
              <a:ea typeface="Verdana"/>
              <a:cs typeface="Verdana"/>
              <a:sym typeface="Verdana"/>
            </a:endParaRPr>
          </a:p>
        </p:txBody>
      </p:sp>
      <p:sp>
        <p:nvSpPr>
          <p:cNvPr id="549" name="Google Shape;549;p74"/>
          <p:cNvSpPr txBox="1">
            <a:spLocks noGrp="1"/>
          </p:cNvSpPr>
          <p:nvPr>
            <p:ph type="body" idx="1"/>
          </p:nvPr>
        </p:nvSpPr>
        <p:spPr>
          <a:xfrm>
            <a:off x="203200" y="1270000"/>
            <a:ext cx="8692500" cy="4997700"/>
          </a:xfrm>
          <a:prstGeom prst="rect">
            <a:avLst/>
          </a:prstGeom>
          <a:noFill/>
          <a:ln>
            <a:noFill/>
          </a:ln>
        </p:spPr>
        <p:txBody>
          <a:bodyPr spcFirstLastPara="1" wrap="square" lIns="91425" tIns="45700" rIns="91425" bIns="45700" anchor="t" anchorCtr="0">
            <a:noAutofit/>
          </a:bodyPr>
          <a:lstStyle/>
          <a:p>
            <a:pPr marL="273050" marR="0" lvl="0" indent="-257809" algn="l" rtl="0">
              <a:lnSpc>
                <a:spcPct val="115000"/>
              </a:lnSpc>
              <a:spcBef>
                <a:spcPts val="0"/>
              </a:spcBef>
              <a:spcAft>
                <a:spcPts val="0"/>
              </a:spcAft>
              <a:buClr>
                <a:schemeClr val="accent1"/>
              </a:buClr>
              <a:buSzPts val="1800"/>
              <a:buFont typeface="Verdana"/>
              <a:buChar char="●"/>
            </a:pPr>
            <a:r>
              <a:rPr lang="en-US" sz="1800" i="1" u="none">
                <a:solidFill>
                  <a:srgbClr val="000099"/>
                </a:solidFill>
                <a:latin typeface="Verdana"/>
                <a:ea typeface="Verdana"/>
                <a:cs typeface="Verdana"/>
                <a:sym typeface="Verdana"/>
              </a:rPr>
              <a:t>Behavior</a:t>
            </a:r>
            <a:r>
              <a:rPr lang="en-US" sz="1800" i="0" u="none">
                <a:solidFill>
                  <a:schemeClr val="dk1"/>
                </a:solidFill>
                <a:latin typeface="Verdana"/>
                <a:ea typeface="Verdana"/>
                <a:cs typeface="Verdana"/>
                <a:sym typeface="Verdana"/>
              </a:rPr>
              <a:t> of a class is what a class does</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described in verbs</a:t>
            </a:r>
            <a:endParaRPr sz="1800">
              <a:latin typeface="Verdana"/>
              <a:ea typeface="Verdana"/>
              <a:cs typeface="Verdana"/>
              <a:sym typeface="Verdana"/>
            </a:endParaRPr>
          </a:p>
          <a:p>
            <a:pPr marL="822325" marR="0" lvl="2" indent="-245744" algn="l" rtl="0">
              <a:lnSpc>
                <a:spcPct val="115000"/>
              </a:lnSpc>
              <a:spcBef>
                <a:spcPts val="300"/>
              </a:spcBef>
              <a:spcAft>
                <a:spcPts val="0"/>
              </a:spcAft>
              <a:buClr>
                <a:srgbClr val="B2C1DB"/>
              </a:buClr>
              <a:buSzPts val="1800"/>
              <a:buFont typeface="Verdana"/>
              <a:buChar char="●"/>
            </a:pPr>
            <a:r>
              <a:rPr lang="en-US" sz="1800" i="0" u="none" strike="noStrike" cap="none">
                <a:solidFill>
                  <a:schemeClr val="dk1"/>
                </a:solidFill>
                <a:latin typeface="Verdana"/>
                <a:ea typeface="Verdana"/>
                <a:cs typeface="Verdana"/>
                <a:sym typeface="Verdana"/>
              </a:rPr>
              <a:t>babies eat, cry</a:t>
            </a:r>
            <a:endParaRPr sz="1800">
              <a:latin typeface="Verdana"/>
              <a:ea typeface="Verdana"/>
              <a:cs typeface="Verdana"/>
              <a:sym typeface="Verdana"/>
            </a:endParaRPr>
          </a:p>
          <a:p>
            <a:pPr marL="822325" marR="0" lvl="2" indent="-245744" algn="l" rtl="0">
              <a:lnSpc>
                <a:spcPct val="115000"/>
              </a:lnSpc>
              <a:spcBef>
                <a:spcPts val="300"/>
              </a:spcBef>
              <a:spcAft>
                <a:spcPts val="0"/>
              </a:spcAft>
              <a:buClr>
                <a:srgbClr val="B2C1DB"/>
              </a:buClr>
              <a:buSzPts val="1800"/>
              <a:buFont typeface="Verdana"/>
              <a:buChar char="●"/>
            </a:pPr>
            <a:r>
              <a:rPr lang="en-US" sz="1800">
                <a:latin typeface="Verdana"/>
                <a:ea typeface="Verdana"/>
                <a:cs typeface="Verdana"/>
                <a:sym typeface="Verdana"/>
              </a:rPr>
              <a:t>robots</a:t>
            </a:r>
            <a:r>
              <a:rPr lang="en-US" sz="1800" i="0" u="none" strike="noStrike" cap="none">
                <a:solidFill>
                  <a:schemeClr val="dk1"/>
                </a:solidFill>
                <a:latin typeface="Verdana"/>
                <a:ea typeface="Verdana"/>
                <a:cs typeface="Verdana"/>
                <a:sym typeface="Verdana"/>
              </a:rPr>
              <a:t> </a:t>
            </a:r>
            <a:r>
              <a:rPr lang="en-US" sz="1800">
                <a:latin typeface="Verdana"/>
                <a:ea typeface="Verdana"/>
                <a:cs typeface="Verdana"/>
                <a:sym typeface="Verdana"/>
              </a:rPr>
              <a:t>move</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In OO</a:t>
            </a:r>
            <a:r>
              <a:rPr lang="en-US" sz="1800">
                <a:latin typeface="Verdana"/>
                <a:ea typeface="Verdana"/>
                <a:cs typeface="Verdana"/>
                <a:sym typeface="Verdana"/>
              </a:rPr>
              <a:t>P </a:t>
            </a:r>
            <a:r>
              <a:rPr lang="en-US" sz="1800" i="0" u="none" strike="noStrike" cap="none">
                <a:solidFill>
                  <a:schemeClr val="dk1"/>
                </a:solidFill>
                <a:latin typeface="Verdana"/>
                <a:ea typeface="Verdana"/>
                <a:cs typeface="Verdana"/>
                <a:sym typeface="Verdana"/>
              </a:rPr>
              <a:t>terminology, behavior is defined by public </a:t>
            </a:r>
            <a:r>
              <a:rPr lang="en-US" sz="1800" i="1" u="none" strike="noStrike" cap="none">
                <a:solidFill>
                  <a:srgbClr val="000099"/>
                </a:solidFill>
                <a:latin typeface="Verdana"/>
                <a:ea typeface="Verdana"/>
                <a:cs typeface="Verdana"/>
                <a:sym typeface="Verdana"/>
              </a:rPr>
              <a:t>member functions</a:t>
            </a:r>
            <a:endParaRPr sz="1800">
              <a:latin typeface="Verdana"/>
              <a:ea typeface="Verdana"/>
              <a:cs typeface="Verdana"/>
              <a:sym typeface="Verdana"/>
            </a:endParaRPr>
          </a:p>
          <a:p>
            <a:pPr marL="822325" marR="0" lvl="2" indent="-234950" algn="l" rtl="0">
              <a:lnSpc>
                <a:spcPct val="115000"/>
              </a:lnSpc>
              <a:spcBef>
                <a:spcPts val="300"/>
              </a:spcBef>
              <a:spcAft>
                <a:spcPts val="0"/>
              </a:spcAft>
              <a:buClr>
                <a:srgbClr val="B2C1DB"/>
              </a:buClr>
              <a:buSzPts val="1800"/>
              <a:buFont typeface="Noto Sans Symbols"/>
              <a:buChar char="●"/>
            </a:pPr>
            <a:r>
              <a:rPr lang="en-US" sz="1800" i="0" u="none" strike="noStrike" cap="none">
                <a:solidFill>
                  <a:schemeClr val="dk1"/>
                </a:solidFill>
                <a:latin typeface="Verdana"/>
                <a:ea typeface="Verdana"/>
                <a:cs typeface="Verdana"/>
                <a:sym typeface="Verdana"/>
              </a:rPr>
              <a:t>for </a:t>
            </a:r>
            <a:r>
              <a:rPr lang="en-US" sz="1800">
                <a:latin typeface="Source Code Pro"/>
                <a:ea typeface="Source Code Pro"/>
                <a:cs typeface="Source Code Pro"/>
                <a:sym typeface="Source Code Pro"/>
              </a:rPr>
              <a:t>Dice</a:t>
            </a:r>
            <a:r>
              <a:rPr lang="en-US" sz="1800" i="0" u="none" strike="noStrike" cap="none">
                <a:solidFill>
                  <a:schemeClr val="dk1"/>
                </a:solidFill>
                <a:latin typeface="Verdana"/>
                <a:ea typeface="Verdana"/>
                <a:cs typeface="Verdana"/>
                <a:sym typeface="Verdana"/>
              </a:rPr>
              <a:t> class, member functions are the </a:t>
            </a:r>
            <a:r>
              <a:rPr lang="en-US" sz="1800">
                <a:latin typeface="Source Code Pro"/>
                <a:ea typeface="Source Code Pro"/>
                <a:cs typeface="Source Code Pro"/>
                <a:sym typeface="Source Code Pro"/>
              </a:rPr>
              <a:t>Dice</a:t>
            </a:r>
            <a:r>
              <a:rPr lang="en-US" sz="1800" i="0" u="none" strike="noStrike" cap="none">
                <a:solidFill>
                  <a:schemeClr val="dk1"/>
                </a:solidFill>
                <a:latin typeface="Verdana"/>
                <a:ea typeface="Verdana"/>
                <a:cs typeface="Verdana"/>
                <a:sym typeface="Verdana"/>
              </a:rPr>
              <a:t> constructor, </a:t>
            </a:r>
            <a:r>
              <a:rPr lang="en-US" sz="1800">
                <a:latin typeface="Source Code Pro"/>
                <a:ea typeface="Source Code Pro"/>
                <a:cs typeface="Source Code Pro"/>
                <a:sym typeface="Source Code Pro"/>
              </a:rPr>
              <a:t>NumRolls</a:t>
            </a:r>
            <a:r>
              <a:rPr lang="en-US" sz="1800" i="0" u="none" strike="noStrike" cap="none">
                <a:solidFill>
                  <a:schemeClr val="dk1"/>
                </a:solidFill>
                <a:latin typeface="Source Code Pro"/>
                <a:ea typeface="Source Code Pro"/>
                <a:cs typeface="Source Code Pro"/>
                <a:sym typeface="Source Code Pro"/>
              </a:rPr>
              <a:t>()</a:t>
            </a:r>
            <a:r>
              <a:rPr lang="en-US" sz="1800" i="0" u="none" strike="noStrike" cap="none">
                <a:solidFill>
                  <a:schemeClr val="dk1"/>
                </a:solidFill>
                <a:latin typeface="Verdana"/>
                <a:ea typeface="Verdana"/>
                <a:cs typeface="Verdana"/>
                <a:sym typeface="Verdana"/>
              </a:rPr>
              <a:t>, </a:t>
            </a:r>
            <a:r>
              <a:rPr lang="en-US" sz="1800">
                <a:latin typeface="Source Code Pro"/>
                <a:ea typeface="Source Code Pro"/>
                <a:cs typeface="Source Code Pro"/>
                <a:sym typeface="Source Code Pro"/>
              </a:rPr>
              <a:t>NumSides()</a:t>
            </a:r>
            <a:r>
              <a:rPr lang="en-US" sz="1800">
                <a:latin typeface="Verdana"/>
                <a:ea typeface="Verdana"/>
                <a:cs typeface="Verdana"/>
                <a:sym typeface="Verdana"/>
              </a:rPr>
              <a:t>,</a:t>
            </a:r>
            <a:r>
              <a:rPr lang="en-US" sz="1800" i="0" u="none" strike="noStrike" cap="none">
                <a:solidFill>
                  <a:schemeClr val="dk1"/>
                </a:solidFill>
                <a:latin typeface="Verdana"/>
                <a:ea typeface="Verdana"/>
                <a:cs typeface="Verdana"/>
                <a:sym typeface="Verdana"/>
              </a:rPr>
              <a:t> </a:t>
            </a:r>
            <a:r>
              <a:rPr lang="en-US" sz="1800">
                <a:latin typeface="Verdana"/>
                <a:ea typeface="Verdana"/>
                <a:cs typeface="Verdana"/>
                <a:sym typeface="Verdana"/>
              </a:rPr>
              <a:t>etc.</a:t>
            </a:r>
            <a:endParaRPr sz="1800">
              <a:latin typeface="Verdana"/>
              <a:ea typeface="Verdana"/>
              <a:cs typeface="Verdana"/>
              <a:sym typeface="Verdana"/>
            </a:endParaRPr>
          </a:p>
          <a:p>
            <a:pPr marL="273050" marR="0" lvl="0" indent="-257809" algn="l" rtl="0">
              <a:lnSpc>
                <a:spcPct val="115000"/>
              </a:lnSpc>
              <a:spcBef>
                <a:spcPts val="1000"/>
              </a:spcBef>
              <a:spcAft>
                <a:spcPts val="0"/>
              </a:spcAft>
              <a:buClr>
                <a:schemeClr val="accent1"/>
              </a:buClr>
              <a:buSzPts val="1800"/>
              <a:buFont typeface="Verdana"/>
              <a:buChar char="●"/>
            </a:pPr>
            <a:r>
              <a:rPr lang="en-US" sz="1800" i="1" u="none">
                <a:solidFill>
                  <a:srgbClr val="000099"/>
                </a:solidFill>
                <a:latin typeface="Verdana"/>
                <a:ea typeface="Verdana"/>
                <a:cs typeface="Verdana"/>
                <a:sym typeface="Verdana"/>
              </a:rPr>
              <a:t>State</a:t>
            </a:r>
            <a:r>
              <a:rPr lang="en-US" sz="1800" i="0" u="none">
                <a:solidFill>
                  <a:schemeClr val="dk1"/>
                </a:solidFill>
                <a:latin typeface="Verdana"/>
                <a:ea typeface="Verdana"/>
                <a:cs typeface="Verdana"/>
                <a:sym typeface="Verdana"/>
              </a:rPr>
              <a:t> of a class depends on physical properties</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cars have four wheels, different colors</a:t>
            </a:r>
            <a:endParaRPr sz="1800" i="0" u="none" strike="noStrike" cap="none">
              <a:solidFill>
                <a:schemeClr val="dk1"/>
              </a:solidFill>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a:latin typeface="Source Code Pro"/>
                <a:ea typeface="Source Code Pro"/>
                <a:cs typeface="Source Code Pro"/>
                <a:sym typeface="Source Code Pro"/>
              </a:rPr>
              <a:t>Dice</a:t>
            </a:r>
            <a:r>
              <a:rPr lang="en-US" sz="1800">
                <a:latin typeface="Verdana"/>
                <a:ea typeface="Verdana"/>
                <a:cs typeface="Verdana"/>
                <a:sym typeface="Verdana"/>
              </a:rPr>
              <a:t> have number of sides</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In OO programming, </a:t>
            </a:r>
            <a:r>
              <a:rPr lang="en-US" sz="1800">
                <a:latin typeface="Verdana"/>
                <a:ea typeface="Verdana"/>
                <a:cs typeface="Verdana"/>
                <a:sym typeface="Verdana"/>
              </a:rPr>
              <a:t>s</a:t>
            </a:r>
            <a:r>
              <a:rPr lang="en-US" sz="1800" i="0" u="none" strike="noStrike" cap="none">
                <a:solidFill>
                  <a:schemeClr val="dk1"/>
                </a:solidFill>
                <a:latin typeface="Verdana"/>
                <a:ea typeface="Verdana"/>
                <a:cs typeface="Verdana"/>
                <a:sym typeface="Verdana"/>
              </a:rPr>
              <a:t>tate is defined by </a:t>
            </a:r>
            <a:r>
              <a:rPr lang="en-US" sz="1800" i="1" u="none" strike="noStrike" cap="none">
                <a:solidFill>
                  <a:srgbClr val="000099"/>
                </a:solidFill>
                <a:latin typeface="Verdana"/>
                <a:ea typeface="Verdana"/>
                <a:cs typeface="Verdana"/>
                <a:sym typeface="Verdana"/>
              </a:rPr>
              <a:t>private</a:t>
            </a:r>
            <a:r>
              <a:rPr lang="en-US" sz="1800" i="0" u="none" strike="noStrike" cap="none">
                <a:solidFill>
                  <a:srgbClr val="000099"/>
                </a:solidFill>
                <a:latin typeface="Verdana"/>
                <a:ea typeface="Verdana"/>
                <a:cs typeface="Verdana"/>
                <a:sym typeface="Verdana"/>
              </a:rPr>
              <a:t> data </a:t>
            </a:r>
            <a:r>
              <a:rPr lang="en-US" sz="1800" i="0" u="none" strike="noStrike" cap="none">
                <a:solidFill>
                  <a:schemeClr val="dk1"/>
                </a:solidFill>
                <a:latin typeface="Verdana"/>
                <a:ea typeface="Verdana"/>
                <a:cs typeface="Verdana"/>
                <a:sym typeface="Verdana"/>
              </a:rPr>
              <a:t>in header file</a:t>
            </a:r>
            <a:endParaRPr sz="1800">
              <a:latin typeface="Verdana"/>
              <a:ea typeface="Verdana"/>
              <a:cs typeface="Verdana"/>
              <a:sym typeface="Verdana"/>
            </a:endParaRPr>
          </a:p>
          <a:p>
            <a:pPr marL="822325" marR="0" lvl="2" indent="-245744" algn="l" rtl="0">
              <a:lnSpc>
                <a:spcPct val="115000"/>
              </a:lnSpc>
              <a:spcBef>
                <a:spcPts val="300"/>
              </a:spcBef>
              <a:spcAft>
                <a:spcPts val="0"/>
              </a:spcAft>
              <a:buClr>
                <a:srgbClr val="B2C1DB"/>
              </a:buClr>
              <a:buSzPts val="1800"/>
              <a:buFont typeface="Verdana"/>
              <a:buChar char="●"/>
            </a:pPr>
            <a:r>
              <a:rPr lang="en-US" sz="1800" i="0" u="none" strike="noStrike" cap="none">
                <a:solidFill>
                  <a:schemeClr val="dk1"/>
                </a:solidFill>
                <a:latin typeface="Verdana"/>
                <a:ea typeface="Verdana"/>
                <a:cs typeface="Verdana"/>
                <a:sym typeface="Verdana"/>
              </a:rPr>
              <a:t>also called </a:t>
            </a:r>
            <a:r>
              <a:rPr lang="en-US" sz="1800" i="1" u="none" strike="noStrike" cap="none">
                <a:solidFill>
                  <a:schemeClr val="dk1"/>
                </a:solidFill>
                <a:latin typeface="Verdana"/>
                <a:ea typeface="Verdana"/>
                <a:cs typeface="Verdana"/>
                <a:sym typeface="Verdana"/>
              </a:rPr>
              <a:t>member data</a:t>
            </a:r>
            <a:r>
              <a:rPr lang="en-US" sz="1800" i="0" u="none" strike="noStrike" cap="none">
                <a:solidFill>
                  <a:schemeClr val="dk1"/>
                </a:solidFill>
                <a:latin typeface="Verdana"/>
                <a:ea typeface="Verdana"/>
                <a:cs typeface="Verdana"/>
                <a:sym typeface="Verdana"/>
              </a:rPr>
              <a:t>, </a:t>
            </a:r>
            <a:r>
              <a:rPr lang="en-US" sz="1800" i="1" u="none" strike="noStrike" cap="none">
                <a:solidFill>
                  <a:schemeClr val="dk1"/>
                </a:solidFill>
                <a:latin typeface="Verdana"/>
                <a:ea typeface="Verdana"/>
                <a:cs typeface="Verdana"/>
                <a:sym typeface="Verdana"/>
              </a:rPr>
              <a:t>instance variables</a:t>
            </a:r>
            <a:r>
              <a:rPr lang="en-US" sz="1800" i="0" u="none" strike="noStrike" cap="none">
                <a:solidFill>
                  <a:schemeClr val="dk1"/>
                </a:solidFill>
                <a:latin typeface="Verdana"/>
                <a:ea typeface="Verdana"/>
                <a:cs typeface="Verdana"/>
                <a:sym typeface="Verdana"/>
              </a:rPr>
              <a:t>, or </a:t>
            </a:r>
            <a:r>
              <a:rPr lang="en-US" sz="1800" i="1" u="none" strike="noStrike" cap="none">
                <a:solidFill>
                  <a:schemeClr val="dk1"/>
                </a:solidFill>
                <a:latin typeface="Verdana"/>
                <a:ea typeface="Verdana"/>
                <a:cs typeface="Verdana"/>
                <a:sym typeface="Verdana"/>
              </a:rPr>
              <a:t>data fields</a:t>
            </a:r>
            <a:endParaRPr sz="1800">
              <a:latin typeface="Verdana"/>
              <a:ea typeface="Verdana"/>
              <a:cs typeface="Verdana"/>
              <a:sym typeface="Verdana"/>
            </a:endParaRPr>
          </a:p>
          <a:p>
            <a:pPr marL="822325" marR="0" lvl="2" indent="-245744" algn="l" rtl="0">
              <a:lnSpc>
                <a:spcPct val="115000"/>
              </a:lnSpc>
              <a:spcBef>
                <a:spcPts val="300"/>
              </a:spcBef>
              <a:spcAft>
                <a:spcPts val="0"/>
              </a:spcAft>
              <a:buClr>
                <a:srgbClr val="B2C1DB"/>
              </a:buClr>
              <a:buSzPts val="1800"/>
              <a:buFont typeface="Noto Sans Symbols"/>
              <a:buChar char="●"/>
            </a:pPr>
            <a:r>
              <a:rPr lang="en-US" sz="1800" i="0" u="none" strike="noStrike" cap="none">
                <a:solidFill>
                  <a:schemeClr val="dk1"/>
                </a:solidFill>
                <a:latin typeface="Verdana"/>
                <a:ea typeface="Verdana"/>
                <a:cs typeface="Verdana"/>
                <a:sym typeface="Verdana"/>
              </a:rPr>
              <a:t>for </a:t>
            </a:r>
            <a:r>
              <a:rPr lang="en-US" sz="1800">
                <a:latin typeface="Source Code Pro"/>
                <a:ea typeface="Source Code Pro"/>
                <a:cs typeface="Source Code Pro"/>
                <a:sym typeface="Source Code Pro"/>
              </a:rPr>
              <a:t>Dice</a:t>
            </a:r>
            <a:r>
              <a:rPr lang="en-US" sz="1800" i="0" u="none" strike="noStrike" cap="none">
                <a:solidFill>
                  <a:schemeClr val="dk1"/>
                </a:solidFill>
                <a:latin typeface="Verdana"/>
                <a:ea typeface="Verdana"/>
                <a:cs typeface="Verdana"/>
                <a:sym typeface="Verdana"/>
              </a:rPr>
              <a:t> class, </a:t>
            </a:r>
            <a:r>
              <a:rPr lang="en-US" sz="1800">
                <a:latin typeface="Source Code Pro"/>
                <a:ea typeface="Source Code Pro"/>
                <a:cs typeface="Source Code Pro"/>
                <a:sym typeface="Source Code Pro"/>
              </a:rPr>
              <a:t>mySides</a:t>
            </a:r>
            <a:r>
              <a:rPr lang="en-US" sz="1800">
                <a:latin typeface="Verdana"/>
                <a:ea typeface="Verdana"/>
                <a:cs typeface="Verdana"/>
                <a:sym typeface="Verdana"/>
              </a:rPr>
              <a:t> and </a:t>
            </a:r>
            <a:r>
              <a:rPr lang="en-US" sz="1800">
                <a:latin typeface="Source Code Pro"/>
                <a:ea typeface="Source Code Pro"/>
                <a:cs typeface="Source Code Pro"/>
                <a:sym typeface="Source Code Pro"/>
              </a:rPr>
              <a:t>myRollCount</a:t>
            </a:r>
            <a:r>
              <a:rPr lang="en-US" sz="1800" i="0" u="none" strike="noStrike" cap="none">
                <a:solidFill>
                  <a:schemeClr val="dk1"/>
                </a:solidFill>
                <a:latin typeface="Verdana"/>
                <a:ea typeface="Verdana"/>
                <a:cs typeface="Verdana"/>
                <a:sym typeface="Verdana"/>
              </a:rPr>
              <a:t> (see </a:t>
            </a:r>
            <a:r>
              <a:rPr lang="en-US" sz="1800">
                <a:solidFill>
                  <a:srgbClr val="059B05"/>
                </a:solidFill>
                <a:latin typeface="Source Code Pro"/>
                <a:ea typeface="Source Code Pro"/>
                <a:cs typeface="Source Code Pro"/>
                <a:sym typeface="Source Code Pro"/>
              </a:rPr>
              <a:t>dice</a:t>
            </a:r>
            <a:r>
              <a:rPr lang="en-US" sz="1800" i="0" u="none" strike="noStrike" cap="none">
                <a:solidFill>
                  <a:srgbClr val="059B05"/>
                </a:solidFill>
                <a:latin typeface="Source Code Pro"/>
                <a:ea typeface="Source Code Pro"/>
                <a:cs typeface="Source Code Pro"/>
                <a:sym typeface="Source Code Pro"/>
              </a:rPr>
              <a:t>.h</a:t>
            </a:r>
            <a:r>
              <a:rPr lang="en-US" sz="1800" i="0" u="none" strike="noStrike" cap="none">
                <a:solidFill>
                  <a:schemeClr val="dk1"/>
                </a:solidFill>
                <a:latin typeface="Verdana"/>
                <a:ea typeface="Verdana"/>
                <a:cs typeface="Verdana"/>
                <a:sym typeface="Verdana"/>
              </a:rPr>
              <a:t>)</a:t>
            </a:r>
            <a:endParaRPr sz="1800">
              <a:latin typeface="Verdana"/>
              <a:ea typeface="Verdana"/>
              <a:cs typeface="Verdana"/>
              <a:sym typeface="Verdana"/>
            </a:endParaRPr>
          </a:p>
          <a:p>
            <a:pPr marL="273050" marR="0" lvl="0" indent="-175895" algn="l" rtl="0">
              <a:lnSpc>
                <a:spcPct val="115000"/>
              </a:lnSpc>
              <a:spcBef>
                <a:spcPts val="575"/>
              </a:spcBef>
              <a:spcAft>
                <a:spcPts val="0"/>
              </a:spcAft>
              <a:buClr>
                <a:schemeClr val="accent1"/>
              </a:buClr>
              <a:buSzPts val="1530"/>
              <a:buFont typeface="Noto Sans Symbols"/>
              <a:buNone/>
            </a:pPr>
            <a:endParaRPr sz="1800" i="0" u="none" strike="noStrike" cap="none">
              <a:solidFill>
                <a:schemeClr val="dk1"/>
              </a:solidFill>
              <a:latin typeface="Verdana"/>
              <a:ea typeface="Verdana"/>
              <a:cs typeface="Verdana"/>
              <a:sym typeface="Verdan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75"/>
          <p:cNvSpPr txBox="1">
            <a:spLocks noGrp="1"/>
          </p:cNvSpPr>
          <p:nvPr>
            <p:ph type="title"/>
          </p:nvPr>
        </p:nvSpPr>
        <p:spPr>
          <a:xfrm>
            <a:off x="914400" y="274637"/>
            <a:ext cx="7772400" cy="7731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Calibri"/>
              <a:buNone/>
            </a:pPr>
            <a:r>
              <a:rPr lang="en-US" sz="3000" i="0" u="none" strike="noStrike" cap="none">
                <a:solidFill>
                  <a:schemeClr val="dk2"/>
                </a:solidFill>
                <a:latin typeface="Verdana"/>
                <a:ea typeface="Verdana"/>
                <a:cs typeface="Verdana"/>
                <a:sym typeface="Verdana"/>
              </a:rPr>
              <a:t>Objects</a:t>
            </a:r>
            <a:endParaRPr sz="3000">
              <a:latin typeface="Verdana"/>
              <a:ea typeface="Verdana"/>
              <a:cs typeface="Verdana"/>
              <a:sym typeface="Verdana"/>
            </a:endParaRPr>
          </a:p>
        </p:txBody>
      </p:sp>
      <p:sp>
        <p:nvSpPr>
          <p:cNvPr id="555" name="Google Shape;555;p75"/>
          <p:cNvSpPr txBox="1">
            <a:spLocks noGrp="1"/>
          </p:cNvSpPr>
          <p:nvPr>
            <p:ph type="body" idx="1"/>
          </p:nvPr>
        </p:nvSpPr>
        <p:spPr>
          <a:xfrm>
            <a:off x="288150" y="1630350"/>
            <a:ext cx="8679000" cy="3989100"/>
          </a:xfrm>
          <a:prstGeom prst="rect">
            <a:avLst/>
          </a:prstGeom>
          <a:noFill/>
          <a:ln>
            <a:noFill/>
          </a:ln>
        </p:spPr>
        <p:txBody>
          <a:bodyPr spcFirstLastPara="1" wrap="square" lIns="91425" tIns="45700" rIns="91425" bIns="45700" anchor="t" anchorCtr="0">
            <a:noAutofit/>
          </a:bodyPr>
          <a:lstStyle/>
          <a:p>
            <a:pPr marL="273050" marR="0" lvl="0" indent="-270510" algn="l" rtl="0">
              <a:lnSpc>
                <a:spcPct val="115000"/>
              </a:lnSpc>
              <a:spcBef>
                <a:spcPts val="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An</a:t>
            </a:r>
            <a:r>
              <a:rPr lang="en-US" sz="2000" i="0" u="none">
                <a:solidFill>
                  <a:srgbClr val="C00000"/>
                </a:solidFill>
                <a:latin typeface="Verdana"/>
                <a:ea typeface="Verdana"/>
                <a:cs typeface="Verdana"/>
                <a:sym typeface="Verdana"/>
              </a:rPr>
              <a:t> object </a:t>
            </a:r>
            <a:r>
              <a:rPr lang="en-US" sz="2000" i="0" u="none">
                <a:solidFill>
                  <a:schemeClr val="dk1"/>
                </a:solidFill>
                <a:latin typeface="Verdana"/>
                <a:ea typeface="Verdana"/>
                <a:cs typeface="Verdana"/>
                <a:sym typeface="Verdana"/>
              </a:rPr>
              <a:t>is an instance of a class</a:t>
            </a:r>
            <a:endParaRPr sz="2000" i="0" u="none">
              <a:solidFill>
                <a:schemeClr val="dk1"/>
              </a:solidFill>
              <a:latin typeface="Verdana"/>
              <a:ea typeface="Verdana"/>
              <a:cs typeface="Verdana"/>
              <a:sym typeface="Verdana"/>
            </a:endParaRPr>
          </a:p>
          <a:p>
            <a:pPr marL="273050" marR="0" lvl="0" indent="-270510" algn="l" rtl="0">
              <a:lnSpc>
                <a:spcPct val="115000"/>
              </a:lnSpc>
              <a:spcBef>
                <a:spcPts val="100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When created, in memory, a set of private data members are allocated and initialized according to the constructor function</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 In other words, each object has a different state</a:t>
            </a:r>
            <a:endParaRPr sz="2000" i="0" u="none">
              <a:solidFill>
                <a:schemeClr val="dk1"/>
              </a:solidFill>
              <a:latin typeface="Verdana"/>
              <a:ea typeface="Verdana"/>
              <a:cs typeface="Verdana"/>
              <a:sym typeface="Verdana"/>
            </a:endParaRPr>
          </a:p>
          <a:p>
            <a:pPr marL="273050" marR="0" lvl="0" indent="-270510" algn="l" rtl="0">
              <a:lnSpc>
                <a:spcPct val="115000"/>
              </a:lnSpc>
              <a:spcBef>
                <a:spcPts val="100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However, objects share member function implementations</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The same function name is used on all objects of the same class</a:t>
            </a:r>
            <a:endParaRPr sz="2000" i="0" u="none" strike="noStrike" cap="none">
              <a:solidFill>
                <a:schemeClr val="dk1"/>
              </a:solidFill>
              <a:latin typeface="Verdana"/>
              <a:ea typeface="Verdana"/>
              <a:cs typeface="Verdana"/>
              <a:sym typeface="Verdana"/>
            </a:endParaRPr>
          </a:p>
          <a:p>
            <a:pPr marL="273050" marR="0" lvl="0" indent="-270510" algn="l" rtl="0">
              <a:lnSpc>
                <a:spcPct val="115000"/>
              </a:lnSpc>
              <a:spcBef>
                <a:spcPts val="100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When a member function is called on an object, that object’s private data members are accessed and/or modified</a:t>
            </a:r>
            <a:endParaRPr sz="2000">
              <a:latin typeface="Verdana"/>
              <a:ea typeface="Verdana"/>
              <a:cs typeface="Verdana"/>
              <a:sym typeface="Verdan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76"/>
          <p:cNvSpPr txBox="1">
            <a:spLocks noGrp="1"/>
          </p:cNvSpPr>
          <p:nvPr>
            <p:ph type="title"/>
          </p:nvPr>
        </p:nvSpPr>
        <p:spPr>
          <a:xfrm>
            <a:off x="914400" y="274637"/>
            <a:ext cx="7772400" cy="8256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Calibri"/>
              <a:buNone/>
            </a:pPr>
            <a:r>
              <a:rPr lang="en-US" sz="3000" i="0" u="none" strike="noStrike" cap="none">
                <a:solidFill>
                  <a:schemeClr val="dk2"/>
                </a:solidFill>
                <a:latin typeface="Verdana"/>
                <a:ea typeface="Verdana"/>
                <a:cs typeface="Verdana"/>
                <a:sym typeface="Verdana"/>
              </a:rPr>
              <a:t>Anatomy of the </a:t>
            </a:r>
            <a:r>
              <a:rPr lang="en-US" sz="3000" i="0" u="none" strike="noStrike" cap="none">
                <a:solidFill>
                  <a:schemeClr val="dk2"/>
                </a:solidFill>
                <a:latin typeface="Source Code Pro"/>
                <a:ea typeface="Source Code Pro"/>
                <a:cs typeface="Source Code Pro"/>
                <a:sym typeface="Source Code Pro"/>
              </a:rPr>
              <a:t>Dice</a:t>
            </a:r>
            <a:r>
              <a:rPr lang="en-US" sz="3000" i="0" u="none" strike="noStrike" cap="none">
                <a:solidFill>
                  <a:schemeClr val="dk2"/>
                </a:solidFill>
                <a:latin typeface="Verdana"/>
                <a:ea typeface="Verdana"/>
                <a:cs typeface="Verdana"/>
                <a:sym typeface="Verdana"/>
              </a:rPr>
              <a:t> class</a:t>
            </a:r>
            <a:endParaRPr sz="3000">
              <a:latin typeface="Verdana"/>
              <a:ea typeface="Verdana"/>
              <a:cs typeface="Verdana"/>
              <a:sym typeface="Verdana"/>
            </a:endParaRPr>
          </a:p>
        </p:txBody>
      </p:sp>
      <p:sp>
        <p:nvSpPr>
          <p:cNvPr id="561" name="Google Shape;561;p76"/>
          <p:cNvSpPr txBox="1">
            <a:spLocks noGrp="1"/>
          </p:cNvSpPr>
          <p:nvPr>
            <p:ph type="body" idx="1"/>
          </p:nvPr>
        </p:nvSpPr>
        <p:spPr>
          <a:xfrm>
            <a:off x="195825" y="1436675"/>
            <a:ext cx="8794800" cy="4572000"/>
          </a:xfrm>
          <a:prstGeom prst="rect">
            <a:avLst/>
          </a:prstGeom>
          <a:noFill/>
          <a:ln>
            <a:noFill/>
          </a:ln>
        </p:spPr>
        <p:txBody>
          <a:bodyPr spcFirstLastPara="1" wrap="square" lIns="91425" tIns="45700" rIns="91425" bIns="45700" anchor="t" anchorCtr="0">
            <a:noAutofit/>
          </a:bodyPr>
          <a:lstStyle/>
          <a:p>
            <a:pPr marL="273050" marR="0" lvl="0" indent="-270510" algn="l" rtl="0">
              <a:lnSpc>
                <a:spcPct val="115000"/>
              </a:lnSpc>
              <a:spcBef>
                <a:spcPts val="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The class </a:t>
            </a:r>
            <a:r>
              <a:rPr lang="en-US" sz="2000" i="0" u="none">
                <a:solidFill>
                  <a:schemeClr val="dk1"/>
                </a:solidFill>
                <a:latin typeface="Source Code Pro"/>
                <a:ea typeface="Source Code Pro"/>
                <a:cs typeface="Source Code Pro"/>
                <a:sym typeface="Source Code Pro"/>
              </a:rPr>
              <a:t>Dice</a:t>
            </a:r>
            <a:endParaRPr sz="2000" i="0" u="none">
              <a:solidFill>
                <a:srgbClr val="000099"/>
              </a:solidFill>
              <a:latin typeface="Source Code Pro"/>
              <a:ea typeface="Source Code Pro"/>
              <a:cs typeface="Source Code Pro"/>
              <a:sym typeface="Source Code Pro"/>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Objects: </a:t>
            </a:r>
            <a:r>
              <a:rPr lang="en-US" sz="2000" i="0" u="none" strike="noStrike" cap="none">
                <a:solidFill>
                  <a:schemeClr val="dk1"/>
                </a:solidFill>
                <a:latin typeface="Source Code Pro"/>
                <a:ea typeface="Source Code Pro"/>
                <a:cs typeface="Source Code Pro"/>
                <a:sym typeface="Source Code Pro"/>
              </a:rPr>
              <a:t>6-sided dice</a:t>
            </a:r>
            <a:r>
              <a:rPr lang="en-US" sz="2000" i="0" u="none" strike="noStrike" cap="none">
                <a:solidFill>
                  <a:schemeClr val="dk1"/>
                </a:solidFill>
                <a:latin typeface="Verdana"/>
                <a:ea typeface="Verdana"/>
                <a:cs typeface="Verdana"/>
                <a:sym typeface="Verdana"/>
              </a:rPr>
              <a:t>, </a:t>
            </a:r>
            <a:r>
              <a:rPr lang="en-US" sz="2000" i="0" u="none" strike="noStrike" cap="none">
                <a:solidFill>
                  <a:schemeClr val="dk1"/>
                </a:solidFill>
                <a:latin typeface="Source Code Pro"/>
                <a:ea typeface="Source Code Pro"/>
                <a:cs typeface="Source Code Pro"/>
                <a:sym typeface="Source Code Pro"/>
              </a:rPr>
              <a:t>32-sided dice</a:t>
            </a:r>
            <a:r>
              <a:rPr lang="en-US" sz="2000" i="0" u="none" strike="noStrike" cap="none">
                <a:solidFill>
                  <a:schemeClr val="dk1"/>
                </a:solidFill>
                <a:latin typeface="Verdana"/>
                <a:ea typeface="Verdana"/>
                <a:cs typeface="Verdana"/>
                <a:sym typeface="Verdana"/>
              </a:rPr>
              <a:t>, </a:t>
            </a:r>
            <a:r>
              <a:rPr lang="en-US" sz="2000" i="0" u="none" strike="noStrike" cap="none">
                <a:solidFill>
                  <a:schemeClr val="dk1"/>
                </a:solidFill>
                <a:latin typeface="Source Code Pro"/>
                <a:ea typeface="Source Code Pro"/>
                <a:cs typeface="Source Code Pro"/>
                <a:sym typeface="Source Code Pro"/>
              </a:rPr>
              <a:t>one-sided dice</a:t>
            </a:r>
            <a:endParaRPr sz="2000">
              <a:latin typeface="Source Code Pro"/>
              <a:ea typeface="Source Code Pro"/>
              <a:cs typeface="Source Code Pro"/>
              <a:sym typeface="Source Code Pro"/>
            </a:endParaRPr>
          </a:p>
          <a:p>
            <a:pPr marL="547687" marR="0" lvl="1" indent="-247650" algn="l" rtl="0">
              <a:lnSpc>
                <a:spcPct val="115000"/>
              </a:lnSpc>
              <a:spcBef>
                <a:spcPts val="300"/>
              </a:spcBef>
              <a:spcAft>
                <a:spcPts val="0"/>
              </a:spcAft>
              <a:buClr>
                <a:schemeClr val="accent2"/>
              </a:buClr>
              <a:buSzPts val="2000"/>
              <a:buFont typeface="Noto Sans Symbols"/>
              <a:buChar char="●"/>
            </a:pPr>
            <a:r>
              <a:rPr lang="en-US" sz="2000" i="0" u="none" strike="noStrike" cap="none">
                <a:solidFill>
                  <a:schemeClr val="dk1"/>
                </a:solidFill>
                <a:latin typeface="Verdana"/>
                <a:ea typeface="Verdana"/>
                <a:cs typeface="Verdana"/>
                <a:sym typeface="Verdana"/>
              </a:rPr>
              <a:t>Methods: </a:t>
            </a:r>
            <a:r>
              <a:rPr lang="en-US" sz="2000" i="0" u="none" strike="noStrike" cap="none">
                <a:solidFill>
                  <a:schemeClr val="dk1"/>
                </a:solidFill>
                <a:latin typeface="Source Code Pro"/>
                <a:ea typeface="Source Code Pro"/>
                <a:cs typeface="Source Code Pro"/>
                <a:sym typeface="Source Code Pro"/>
              </a:rPr>
              <a:t>Roll()</a:t>
            </a:r>
            <a:r>
              <a:rPr lang="en-US" sz="2000" i="0" u="none" strike="noStrike" cap="none">
                <a:solidFill>
                  <a:schemeClr val="dk1"/>
                </a:solidFill>
                <a:latin typeface="Verdana"/>
                <a:ea typeface="Verdana"/>
                <a:cs typeface="Verdana"/>
                <a:sym typeface="Verdana"/>
              </a:rPr>
              <a:t>, </a:t>
            </a:r>
            <a:r>
              <a:rPr lang="en-US" sz="2000" i="0" u="none" strike="noStrike" cap="none">
                <a:solidFill>
                  <a:schemeClr val="dk1"/>
                </a:solidFill>
                <a:latin typeface="Source Code Pro"/>
                <a:ea typeface="Source Code Pro"/>
                <a:cs typeface="Source Code Pro"/>
                <a:sym typeface="Source Code Pro"/>
              </a:rPr>
              <a:t>NumSides()</a:t>
            </a:r>
            <a:r>
              <a:rPr lang="en-US" sz="2000" i="0" u="none" strike="noStrike" cap="none">
                <a:solidFill>
                  <a:schemeClr val="dk1"/>
                </a:solidFill>
                <a:latin typeface="Verdana"/>
                <a:ea typeface="Verdana"/>
                <a:cs typeface="Verdana"/>
                <a:sym typeface="Verdana"/>
              </a:rPr>
              <a:t>, </a:t>
            </a:r>
            <a:r>
              <a:rPr lang="en-US" sz="2000" i="0" u="none" strike="noStrike" cap="none">
                <a:solidFill>
                  <a:schemeClr val="dk1"/>
                </a:solidFill>
                <a:latin typeface="Source Code Pro"/>
                <a:ea typeface="Source Code Pro"/>
                <a:cs typeface="Source Code Pro"/>
                <a:sym typeface="Source Code Pro"/>
              </a:rPr>
              <a:t>NumRolls()</a:t>
            </a:r>
            <a:endParaRPr sz="2000" i="0" u="none">
              <a:solidFill>
                <a:schemeClr val="dk1"/>
              </a:solidFill>
              <a:latin typeface="Source Code Pro"/>
              <a:ea typeface="Source Code Pro"/>
              <a:cs typeface="Source Code Pro"/>
              <a:sym typeface="Source Code Pro"/>
            </a:endParaRPr>
          </a:p>
          <a:p>
            <a:pPr marL="273050" marR="0" lvl="0" indent="-270510" algn="l" rtl="0">
              <a:lnSpc>
                <a:spcPct val="115000"/>
              </a:lnSpc>
              <a:spcBef>
                <a:spcPts val="100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A </a:t>
            </a:r>
            <a:r>
              <a:rPr lang="en-US" sz="2000" i="0" u="none">
                <a:solidFill>
                  <a:schemeClr val="dk1"/>
                </a:solidFill>
                <a:latin typeface="Source Code Pro"/>
                <a:ea typeface="Source Code Pro"/>
                <a:cs typeface="Source Code Pro"/>
                <a:sym typeface="Source Code Pro"/>
              </a:rPr>
              <a:t>Dice</a:t>
            </a:r>
            <a:r>
              <a:rPr lang="en-US" sz="2000" i="0" u="none">
                <a:solidFill>
                  <a:schemeClr val="dk1"/>
                </a:solidFill>
                <a:latin typeface="Verdana"/>
                <a:ea typeface="Verdana"/>
                <a:cs typeface="Verdana"/>
                <a:sym typeface="Verdana"/>
              </a:rPr>
              <a:t> object has state and behavior</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Noto Sans Symbols"/>
              <a:buChar char="●"/>
            </a:pPr>
            <a:r>
              <a:rPr lang="en-US" sz="2000" i="0" u="none" strike="noStrike" cap="none">
                <a:solidFill>
                  <a:schemeClr val="dk1"/>
                </a:solidFill>
                <a:latin typeface="Verdana"/>
                <a:ea typeface="Verdana"/>
                <a:cs typeface="Verdana"/>
                <a:sym typeface="Verdana"/>
              </a:rPr>
              <a:t>Each object has its own state, like each </a:t>
            </a:r>
            <a:r>
              <a:rPr lang="en-US" sz="2000" i="0" u="none" strike="noStrike" cap="none">
                <a:solidFill>
                  <a:schemeClr val="dk1"/>
                </a:solidFill>
                <a:latin typeface="Source Code Pro"/>
                <a:ea typeface="Source Code Pro"/>
                <a:cs typeface="Source Code Pro"/>
                <a:sym typeface="Source Code Pro"/>
              </a:rPr>
              <a:t>int</a:t>
            </a:r>
            <a:r>
              <a:rPr lang="en-US" sz="2000" i="0" u="none" strike="noStrike" cap="none">
                <a:solidFill>
                  <a:schemeClr val="dk1"/>
                </a:solidFill>
                <a:latin typeface="Verdana"/>
                <a:ea typeface="Verdana"/>
                <a:cs typeface="Verdana"/>
                <a:sym typeface="Verdana"/>
              </a:rPr>
              <a:t> has its own value</a:t>
            </a:r>
            <a:endParaRPr sz="2000">
              <a:latin typeface="Verdana"/>
              <a:ea typeface="Verdana"/>
              <a:cs typeface="Verdana"/>
              <a:sym typeface="Verdana"/>
            </a:endParaRPr>
          </a:p>
          <a:p>
            <a:pPr marL="822325" marR="0" lvl="2" indent="-258444" algn="l" rtl="0">
              <a:lnSpc>
                <a:spcPct val="115000"/>
              </a:lnSpc>
              <a:spcBef>
                <a:spcPts val="300"/>
              </a:spcBef>
              <a:spcAft>
                <a:spcPts val="0"/>
              </a:spcAft>
              <a:buClr>
                <a:srgbClr val="B2C1DB"/>
              </a:buClr>
              <a:buSzPts val="2000"/>
              <a:buFont typeface="Verdana"/>
              <a:buChar char="●"/>
            </a:pPr>
            <a:r>
              <a:rPr lang="en-US" i="0" u="none" strike="noStrike" cap="none">
                <a:solidFill>
                  <a:schemeClr val="dk1"/>
                </a:solidFill>
                <a:latin typeface="Verdana"/>
                <a:ea typeface="Verdana"/>
                <a:cs typeface="Verdana"/>
                <a:sym typeface="Verdana"/>
              </a:rPr>
              <a:t>Number of times rolled, number of sides</a:t>
            </a:r>
            <a:endParaRPr>
              <a:latin typeface="Verdana"/>
              <a:ea typeface="Verdana"/>
              <a:cs typeface="Verdana"/>
              <a:sym typeface="Verdana"/>
            </a:endParaRPr>
          </a:p>
          <a:p>
            <a:pPr marL="273050" marR="0" lvl="0" indent="-270510" algn="l" rtl="0">
              <a:lnSpc>
                <a:spcPct val="115000"/>
              </a:lnSpc>
              <a:spcBef>
                <a:spcPts val="100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All objects in a class share method implementations </a:t>
            </a:r>
            <a:br>
              <a:rPr lang="en-US" sz="2000" i="0" u="none">
                <a:solidFill>
                  <a:schemeClr val="dk1"/>
                </a:solidFill>
                <a:latin typeface="Verdana"/>
                <a:ea typeface="Verdana"/>
                <a:cs typeface="Verdana"/>
                <a:sym typeface="Verdana"/>
              </a:rPr>
            </a:br>
            <a:r>
              <a:rPr lang="en-US" sz="2000">
                <a:latin typeface="Verdana"/>
                <a:ea typeface="Verdana"/>
                <a:cs typeface="Verdana"/>
                <a:sym typeface="Verdana"/>
              </a:rPr>
              <a:t>(member function)</a:t>
            </a:r>
            <a:r>
              <a:rPr lang="en-US" sz="2000" i="0" u="none">
                <a:solidFill>
                  <a:schemeClr val="dk1"/>
                </a:solidFill>
                <a:latin typeface="Verdana"/>
                <a:ea typeface="Verdana"/>
                <a:cs typeface="Verdana"/>
                <a:sym typeface="Verdana"/>
              </a:rPr>
              <a:t>, but access their own state</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Noto Sans Symbols"/>
              <a:buChar char="●"/>
            </a:pPr>
            <a:r>
              <a:rPr lang="en-US" sz="2000" i="0" u="none" strike="noStrike" cap="none">
                <a:solidFill>
                  <a:schemeClr val="dk1"/>
                </a:solidFill>
                <a:latin typeface="Verdana"/>
                <a:ea typeface="Verdana"/>
                <a:cs typeface="Verdana"/>
                <a:sym typeface="Verdana"/>
              </a:rPr>
              <a:t>How to respond to </a:t>
            </a:r>
            <a:r>
              <a:rPr lang="en-US" sz="2000" i="0" u="none" strike="noStrike" cap="none">
                <a:solidFill>
                  <a:schemeClr val="dk1"/>
                </a:solidFill>
                <a:latin typeface="Source Code Pro"/>
                <a:ea typeface="Source Code Pro"/>
                <a:cs typeface="Source Code Pro"/>
                <a:sym typeface="Source Code Pro"/>
              </a:rPr>
              <a:t>NumRolls()</a:t>
            </a:r>
            <a:r>
              <a:rPr lang="en-US" sz="2000" i="0" u="none" strike="noStrike" cap="none">
                <a:solidFill>
                  <a:schemeClr val="dk1"/>
                </a:solidFill>
                <a:latin typeface="Verdana"/>
                <a:ea typeface="Verdana"/>
                <a:cs typeface="Verdana"/>
                <a:sym typeface="Verdana"/>
              </a:rPr>
              <a:t>? Return my own # of rolls</a:t>
            </a:r>
            <a:endParaRPr sz="2000">
              <a:latin typeface="Verdana"/>
              <a:ea typeface="Verdana"/>
              <a:cs typeface="Verdana"/>
              <a:sym typeface="Verdana"/>
            </a:endParaRPr>
          </a:p>
          <a:p>
            <a:pPr marL="273050" marR="0" lvl="0" indent="-165100" algn="l" rtl="0">
              <a:lnSpc>
                <a:spcPct val="115000"/>
              </a:lnSpc>
              <a:spcBef>
                <a:spcPts val="575"/>
              </a:spcBef>
              <a:spcAft>
                <a:spcPts val="0"/>
              </a:spcAft>
              <a:buClr>
                <a:schemeClr val="accent1"/>
              </a:buClr>
              <a:buSzPts val="1700"/>
              <a:buFont typeface="Noto Sans Symbols"/>
              <a:buNone/>
            </a:pPr>
            <a:endParaRPr sz="2000" i="0" u="none" strike="noStrike" cap="none">
              <a:solidFill>
                <a:schemeClr val="dk1"/>
              </a:solidFill>
              <a:latin typeface="Verdana"/>
              <a:ea typeface="Verdana"/>
              <a:cs typeface="Verdana"/>
              <a:sym typeface="Verdana"/>
            </a:endParaRPr>
          </a:p>
        </p:txBody>
      </p:sp>
      <p:pic>
        <p:nvPicPr>
          <p:cNvPr id="562" name="Google Shape;562;p76"/>
          <p:cNvPicPr preferRelativeResize="0"/>
          <p:nvPr/>
        </p:nvPicPr>
        <p:blipFill rotWithShape="1">
          <a:blip r:embed="rId3">
            <a:alphaModFix/>
          </a:blip>
          <a:srcRect/>
          <a:stretch/>
        </p:blipFill>
        <p:spPr>
          <a:xfrm>
            <a:off x="4587875" y="5522912"/>
            <a:ext cx="2762249" cy="1214437"/>
          </a:xfrm>
          <a:prstGeom prst="rect">
            <a:avLst/>
          </a:prstGeom>
          <a:noFill/>
          <a:ln>
            <a:noFill/>
          </a:ln>
        </p:spPr>
      </p:pic>
      <p:pic>
        <p:nvPicPr>
          <p:cNvPr id="563" name="Google Shape;563;p76"/>
          <p:cNvPicPr preferRelativeResize="0"/>
          <p:nvPr/>
        </p:nvPicPr>
        <p:blipFill rotWithShape="1">
          <a:blip r:embed="rId4">
            <a:alphaModFix/>
          </a:blip>
          <a:srcRect/>
          <a:stretch/>
        </p:blipFill>
        <p:spPr>
          <a:xfrm>
            <a:off x="690562" y="5284787"/>
            <a:ext cx="1165225" cy="126523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77"/>
          <p:cNvSpPr txBox="1">
            <a:spLocks noGrp="1"/>
          </p:cNvSpPr>
          <p:nvPr>
            <p:ph type="title"/>
          </p:nvPr>
        </p:nvSpPr>
        <p:spPr>
          <a:xfrm>
            <a:off x="914400" y="195262"/>
            <a:ext cx="7772400" cy="7095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3600"/>
              <a:buFont typeface="Calibri"/>
              <a:buNone/>
            </a:pPr>
            <a:r>
              <a:rPr lang="en-US" sz="3000" i="0" u="none" strike="noStrike" cap="none">
                <a:solidFill>
                  <a:schemeClr val="dk2"/>
                </a:solidFill>
                <a:latin typeface="Verdana"/>
                <a:ea typeface="Verdana"/>
                <a:cs typeface="Verdana"/>
                <a:sym typeface="Verdana"/>
              </a:rPr>
              <a:t>The header file is a class </a:t>
            </a:r>
            <a:r>
              <a:rPr lang="en-US" sz="3000" i="1" u="none" strike="noStrike" cap="none">
                <a:solidFill>
                  <a:schemeClr val="dk2"/>
                </a:solidFill>
                <a:latin typeface="Verdana"/>
                <a:ea typeface="Verdana"/>
                <a:cs typeface="Verdana"/>
                <a:sym typeface="Verdana"/>
              </a:rPr>
              <a:t>declaration</a:t>
            </a:r>
            <a:endParaRPr sz="3000">
              <a:latin typeface="Verdana"/>
              <a:ea typeface="Verdana"/>
              <a:cs typeface="Verdana"/>
              <a:sym typeface="Verdana"/>
            </a:endParaRPr>
          </a:p>
        </p:txBody>
      </p:sp>
      <p:sp>
        <p:nvSpPr>
          <p:cNvPr id="569" name="Google Shape;569;p77"/>
          <p:cNvSpPr txBox="1">
            <a:spLocks noGrp="1"/>
          </p:cNvSpPr>
          <p:nvPr>
            <p:ph type="body" idx="1"/>
          </p:nvPr>
        </p:nvSpPr>
        <p:spPr>
          <a:xfrm>
            <a:off x="126775" y="985825"/>
            <a:ext cx="8944200" cy="5645100"/>
          </a:xfrm>
          <a:prstGeom prst="rect">
            <a:avLst/>
          </a:prstGeom>
          <a:noFill/>
          <a:ln>
            <a:noFill/>
          </a:ln>
        </p:spPr>
        <p:txBody>
          <a:bodyPr spcFirstLastPara="1" wrap="square" lIns="91425" tIns="45700" rIns="91425" bIns="45700" anchor="t" anchorCtr="0">
            <a:noAutofit/>
          </a:bodyPr>
          <a:lstStyle/>
          <a:p>
            <a:pPr marL="273050" marR="0" lvl="0" indent="-268605" algn="l" rtl="0">
              <a:lnSpc>
                <a:spcPct val="115000"/>
              </a:lnSpc>
              <a:spcBef>
                <a:spcPts val="0"/>
              </a:spcBef>
              <a:spcAft>
                <a:spcPts val="0"/>
              </a:spcAft>
              <a:buClr>
                <a:schemeClr val="accent1"/>
              </a:buClr>
              <a:buSzPts val="1800"/>
              <a:buFont typeface="Verdana"/>
              <a:buChar char="●"/>
            </a:pPr>
            <a:r>
              <a:rPr lang="en-US" sz="1800" i="0" u="none">
                <a:solidFill>
                  <a:schemeClr val="dk1"/>
                </a:solidFill>
                <a:latin typeface="Verdana"/>
                <a:ea typeface="Verdana"/>
                <a:cs typeface="Verdana"/>
                <a:sym typeface="Verdana"/>
              </a:rPr>
              <a:t>Private data are called </a:t>
            </a:r>
            <a:r>
              <a:rPr lang="en-US" sz="1800" i="1" u="none">
                <a:solidFill>
                  <a:srgbClr val="C00000"/>
                </a:solidFill>
                <a:latin typeface="Verdana"/>
                <a:ea typeface="Verdana"/>
                <a:cs typeface="Verdana"/>
                <a:sym typeface="Verdana"/>
              </a:rPr>
              <a:t>instance variables </a:t>
            </a:r>
            <a:r>
              <a:rPr lang="en-US" sz="1800" i="0" u="none">
                <a:solidFill>
                  <a:schemeClr val="dk1"/>
                </a:solidFill>
                <a:latin typeface="Verdana"/>
                <a:ea typeface="Verdana"/>
                <a:cs typeface="Verdana"/>
                <a:sym typeface="Verdana"/>
              </a:rPr>
              <a:t>(</a:t>
            </a:r>
            <a:r>
              <a:rPr lang="en-US" sz="1800" i="1" u="none">
                <a:solidFill>
                  <a:srgbClr val="000099"/>
                </a:solidFill>
                <a:latin typeface="Verdana"/>
                <a:ea typeface="Verdana"/>
                <a:cs typeface="Verdana"/>
                <a:sym typeface="Verdana"/>
              </a:rPr>
              <a:t>private data</a:t>
            </a:r>
            <a:r>
              <a:rPr lang="en-US" sz="1800" i="1">
                <a:solidFill>
                  <a:srgbClr val="000099"/>
                </a:solidFill>
                <a:latin typeface="Verdana"/>
                <a:ea typeface="Verdana"/>
                <a:cs typeface="Verdana"/>
                <a:sym typeface="Verdana"/>
              </a:rPr>
              <a:t> </a:t>
            </a:r>
            <a:r>
              <a:rPr lang="en-US" sz="1800" i="1" u="none">
                <a:solidFill>
                  <a:srgbClr val="000099"/>
                </a:solidFill>
                <a:latin typeface="Verdana"/>
                <a:ea typeface="Verdana"/>
                <a:cs typeface="Verdana"/>
                <a:sym typeface="Verdana"/>
              </a:rPr>
              <a:t>members</a:t>
            </a:r>
            <a:r>
              <a:rPr lang="en-US" sz="1800" i="0" u="none">
                <a:solidFill>
                  <a:schemeClr val="dk1"/>
                </a:solidFill>
                <a:latin typeface="Verdana"/>
                <a:ea typeface="Verdana"/>
                <a:cs typeface="Verdana"/>
                <a:sym typeface="Verdana"/>
              </a:rPr>
              <a:t>)</a:t>
            </a:r>
            <a:endParaRPr sz="1800" i="1" u="none">
              <a:solidFill>
                <a:schemeClr val="dk1"/>
              </a:solidFill>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each object has its own private data</a:t>
            </a:r>
            <a:endParaRPr sz="1800">
              <a:latin typeface="Verdana"/>
              <a:ea typeface="Verdana"/>
              <a:cs typeface="Verdana"/>
              <a:sym typeface="Verdana"/>
            </a:endParaRPr>
          </a:p>
          <a:p>
            <a:pPr marL="273050" marR="0" lvl="0" indent="-268605" algn="l" rtl="0">
              <a:lnSpc>
                <a:spcPct val="115000"/>
              </a:lnSpc>
              <a:spcBef>
                <a:spcPts val="500"/>
              </a:spcBef>
              <a:spcAft>
                <a:spcPts val="0"/>
              </a:spcAft>
              <a:buClr>
                <a:schemeClr val="accent1"/>
              </a:buClr>
              <a:buSzPts val="1800"/>
              <a:buFont typeface="Verdana"/>
              <a:buChar char="●"/>
            </a:pPr>
            <a:r>
              <a:rPr lang="en-US" sz="1800" i="0" u="none">
                <a:solidFill>
                  <a:schemeClr val="dk1"/>
                </a:solidFill>
                <a:latin typeface="Verdana"/>
                <a:ea typeface="Verdana"/>
                <a:cs typeface="Verdana"/>
                <a:sym typeface="Verdana"/>
              </a:rPr>
              <a:t>Public functions are called </a:t>
            </a:r>
            <a:r>
              <a:rPr lang="en-US" sz="1800" i="1" u="none">
                <a:solidFill>
                  <a:srgbClr val="C00000"/>
                </a:solidFill>
                <a:latin typeface="Verdana"/>
                <a:ea typeface="Verdana"/>
                <a:cs typeface="Verdana"/>
                <a:sym typeface="Verdana"/>
              </a:rPr>
              <a:t>methods</a:t>
            </a:r>
            <a:r>
              <a:rPr lang="en-US" sz="1800" i="0" u="none">
                <a:solidFill>
                  <a:schemeClr val="dk1"/>
                </a:solidFill>
                <a:latin typeface="Verdana"/>
                <a:ea typeface="Verdana"/>
                <a:cs typeface="Verdana"/>
                <a:sym typeface="Verdana"/>
              </a:rPr>
              <a:t>, </a:t>
            </a:r>
            <a:r>
              <a:rPr lang="en-US" sz="1800" i="1" u="none">
                <a:solidFill>
                  <a:srgbClr val="C00000"/>
                </a:solidFill>
                <a:latin typeface="Verdana"/>
                <a:ea typeface="Verdana"/>
                <a:cs typeface="Verdana"/>
                <a:sym typeface="Verdana"/>
              </a:rPr>
              <a:t>member functions</a:t>
            </a:r>
            <a:r>
              <a:rPr lang="en-US" sz="1800" i="0" u="none">
                <a:solidFill>
                  <a:schemeClr val="dk1"/>
                </a:solidFill>
                <a:latin typeface="Verdana"/>
                <a:ea typeface="Verdana"/>
                <a:cs typeface="Verdana"/>
                <a:sym typeface="Verdana"/>
              </a:rPr>
              <a:t>, these are called by the </a:t>
            </a:r>
            <a:r>
              <a:rPr lang="en-US" sz="1800" i="1" u="none">
                <a:solidFill>
                  <a:srgbClr val="000099"/>
                </a:solidFill>
                <a:latin typeface="Verdana"/>
                <a:ea typeface="Verdana"/>
                <a:cs typeface="Verdana"/>
                <a:sym typeface="Verdana"/>
              </a:rPr>
              <a:t>client</a:t>
            </a:r>
            <a:r>
              <a:rPr lang="en-US" sz="1800" i="0" u="none">
                <a:solidFill>
                  <a:schemeClr val="dk1"/>
                </a:solidFill>
                <a:latin typeface="Verdana"/>
                <a:ea typeface="Verdana"/>
                <a:cs typeface="Verdana"/>
                <a:sym typeface="Verdana"/>
              </a:rPr>
              <a:t> programs</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All objects of a particular class share the method implementations</a:t>
            </a:r>
            <a:endParaRPr sz="1800">
              <a:latin typeface="Verdana"/>
              <a:ea typeface="Verdana"/>
              <a:cs typeface="Verdana"/>
              <a:sym typeface="Verdana"/>
            </a:endParaRPr>
          </a:p>
          <a:p>
            <a:pPr marL="273050" marR="0" lvl="0" indent="-268605" algn="l" rtl="0">
              <a:lnSpc>
                <a:spcPct val="115000"/>
              </a:lnSpc>
              <a:spcBef>
                <a:spcPts val="500"/>
              </a:spcBef>
              <a:spcAft>
                <a:spcPts val="0"/>
              </a:spcAft>
              <a:buClr>
                <a:schemeClr val="accent1"/>
              </a:buClr>
              <a:buSzPts val="1800"/>
              <a:buFont typeface="Verdana"/>
              <a:buChar char="●"/>
            </a:pPr>
            <a:r>
              <a:rPr lang="en-US" sz="1800" i="0" u="none">
                <a:solidFill>
                  <a:schemeClr val="dk1"/>
                </a:solidFill>
                <a:latin typeface="Verdana"/>
                <a:ea typeface="Verdana"/>
                <a:cs typeface="Verdana"/>
                <a:sym typeface="Verdana"/>
              </a:rPr>
              <a:t>The header file is an </a:t>
            </a:r>
            <a:r>
              <a:rPr lang="en-US" sz="1800" i="0" u="none">
                <a:solidFill>
                  <a:srgbClr val="C00000"/>
                </a:solidFill>
                <a:latin typeface="Verdana"/>
                <a:ea typeface="Verdana"/>
                <a:cs typeface="Verdana"/>
                <a:sym typeface="Verdana"/>
              </a:rPr>
              <a:t>interface</a:t>
            </a:r>
            <a:r>
              <a:rPr lang="en-US" sz="1800" i="0" u="none">
                <a:solidFill>
                  <a:schemeClr val="dk1"/>
                </a:solidFill>
                <a:latin typeface="Verdana"/>
                <a:ea typeface="Verdana"/>
                <a:cs typeface="Verdana"/>
                <a:sym typeface="Verdana"/>
              </a:rPr>
              <a:t>, not an implementation</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Description of behavior, analogy to DVD player</a:t>
            </a:r>
            <a:endParaRPr sz="1800">
              <a:latin typeface="Verdana"/>
              <a:ea typeface="Verdana"/>
              <a:cs typeface="Verdana"/>
              <a:sym typeface="Verdana"/>
            </a:endParaRPr>
          </a:p>
          <a:p>
            <a:pPr marL="822325" marR="0" lvl="2" indent="-245744" algn="l" rtl="0">
              <a:lnSpc>
                <a:spcPct val="115000"/>
              </a:lnSpc>
              <a:spcBef>
                <a:spcPts val="300"/>
              </a:spcBef>
              <a:spcAft>
                <a:spcPts val="0"/>
              </a:spcAft>
              <a:buClr>
                <a:srgbClr val="B2C1DB"/>
              </a:buClr>
              <a:buSzPts val="1800"/>
              <a:buFont typeface="Verdana"/>
              <a:buChar char="●"/>
            </a:pPr>
            <a:r>
              <a:rPr lang="en-US" sz="1800" i="0" u="none" strike="noStrike" cap="none">
                <a:solidFill>
                  <a:schemeClr val="dk1"/>
                </a:solidFill>
                <a:latin typeface="Verdana"/>
                <a:ea typeface="Verdana"/>
                <a:cs typeface="Verdana"/>
                <a:sym typeface="Verdana"/>
              </a:rPr>
              <a:t>Do you know how DVD player operates?</a:t>
            </a:r>
            <a:endParaRPr sz="1800">
              <a:latin typeface="Verdana"/>
              <a:ea typeface="Verdana"/>
              <a:cs typeface="Verdana"/>
              <a:sym typeface="Verdana"/>
            </a:endParaRPr>
          </a:p>
          <a:p>
            <a:pPr marL="822325" marR="0" lvl="2" indent="-245744" algn="l" rtl="0">
              <a:lnSpc>
                <a:spcPct val="115000"/>
              </a:lnSpc>
              <a:spcBef>
                <a:spcPts val="300"/>
              </a:spcBef>
              <a:spcAft>
                <a:spcPts val="0"/>
              </a:spcAft>
              <a:buClr>
                <a:srgbClr val="B2C1DB"/>
              </a:buClr>
              <a:buSzPts val="1800"/>
              <a:buFont typeface="Verdana"/>
              <a:buChar char="●"/>
            </a:pPr>
            <a:r>
              <a:rPr lang="en-US" sz="1800" i="0" u="none" strike="noStrike" cap="none">
                <a:solidFill>
                  <a:schemeClr val="dk1"/>
                </a:solidFill>
                <a:latin typeface="Verdana"/>
                <a:ea typeface="Verdana"/>
                <a:cs typeface="Verdana"/>
                <a:sym typeface="Verdana"/>
              </a:rPr>
              <a:t>You do not mind, just press the button (interface) and watch!</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Square root button on a calculator, how does it </a:t>
            </a:r>
            <a:r>
              <a:rPr lang="en-US" sz="1800">
                <a:latin typeface="Verdana"/>
                <a:ea typeface="Verdana"/>
                <a:cs typeface="Verdana"/>
                <a:sym typeface="Verdana"/>
              </a:rPr>
              <a:t>work</a:t>
            </a:r>
            <a:r>
              <a:rPr lang="en-US" sz="1800" i="0" u="none" strike="noStrike" cap="none">
                <a:solidFill>
                  <a:schemeClr val="dk1"/>
                </a:solidFill>
                <a:latin typeface="Verdana"/>
                <a:ea typeface="Verdana"/>
                <a:cs typeface="Verdana"/>
                <a:sym typeface="Verdana"/>
              </a:rPr>
              <a:t>? Do you care?</a:t>
            </a:r>
            <a:endParaRPr sz="1800">
              <a:latin typeface="Verdana"/>
              <a:ea typeface="Verdana"/>
              <a:cs typeface="Verdana"/>
              <a:sym typeface="Verdana"/>
            </a:endParaRPr>
          </a:p>
          <a:p>
            <a:pPr marL="273050" marR="0" lvl="0" indent="-268605" algn="l" rtl="0">
              <a:lnSpc>
                <a:spcPct val="115000"/>
              </a:lnSpc>
              <a:spcBef>
                <a:spcPts val="500"/>
              </a:spcBef>
              <a:spcAft>
                <a:spcPts val="0"/>
              </a:spcAft>
              <a:buClr>
                <a:schemeClr val="accent1"/>
              </a:buClr>
              <a:buSzPts val="1800"/>
              <a:buFont typeface="Verdana"/>
              <a:buChar char="●"/>
            </a:pPr>
            <a:r>
              <a:rPr lang="en-US" sz="1800" i="0" u="none">
                <a:solidFill>
                  <a:schemeClr val="dk1"/>
                </a:solidFill>
                <a:latin typeface="Verdana"/>
                <a:ea typeface="Verdana"/>
                <a:cs typeface="Verdana"/>
                <a:sym typeface="Verdana"/>
              </a:rPr>
              <a:t>Header file provides information to compiler and to the programmers</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Compiler determines what methods/member functions can be called for the objects of a class</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Programmer reads header file to determine what methods are available, how to use them and other information about the class</a:t>
            </a:r>
            <a:endParaRPr sz="1800">
              <a:latin typeface="Verdana"/>
              <a:ea typeface="Verdana"/>
              <a:cs typeface="Verdana"/>
              <a:sym typeface="Verdan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78"/>
          <p:cNvSpPr txBox="1">
            <a:spLocks noGrp="1"/>
          </p:cNvSpPr>
          <p:nvPr>
            <p:ph type="title"/>
          </p:nvPr>
        </p:nvSpPr>
        <p:spPr>
          <a:xfrm>
            <a:off x="914400" y="274637"/>
            <a:ext cx="7772400" cy="8079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Calibri"/>
              <a:buNone/>
            </a:pPr>
            <a:r>
              <a:rPr lang="en-US" sz="3000" i="0" u="none" strike="noStrike" cap="none">
                <a:solidFill>
                  <a:schemeClr val="dk2"/>
                </a:solidFill>
                <a:latin typeface="Verdana"/>
                <a:ea typeface="Verdana"/>
                <a:cs typeface="Verdana"/>
                <a:sym typeface="Verdana"/>
              </a:rPr>
              <a:t>What to know?</a:t>
            </a:r>
            <a:endParaRPr sz="3000">
              <a:latin typeface="Verdana"/>
              <a:ea typeface="Verdana"/>
              <a:cs typeface="Verdana"/>
              <a:sym typeface="Verdana"/>
            </a:endParaRPr>
          </a:p>
        </p:txBody>
      </p:sp>
      <p:sp>
        <p:nvSpPr>
          <p:cNvPr id="575" name="Google Shape;575;p78"/>
          <p:cNvSpPr txBox="1">
            <a:spLocks noGrp="1"/>
          </p:cNvSpPr>
          <p:nvPr>
            <p:ph type="body" idx="1"/>
          </p:nvPr>
        </p:nvSpPr>
        <p:spPr>
          <a:xfrm>
            <a:off x="278400" y="1311150"/>
            <a:ext cx="8587200" cy="5015100"/>
          </a:xfrm>
          <a:prstGeom prst="rect">
            <a:avLst/>
          </a:prstGeom>
          <a:noFill/>
          <a:ln>
            <a:noFill/>
          </a:ln>
        </p:spPr>
        <p:txBody>
          <a:bodyPr spcFirstLastPara="1" wrap="square" lIns="91425" tIns="45700" rIns="91425" bIns="45700" anchor="t" anchorCtr="0">
            <a:noAutofit/>
          </a:bodyPr>
          <a:lstStyle/>
          <a:p>
            <a:pPr marL="273050" marR="0" lvl="0" indent="-281305" algn="l" rtl="0">
              <a:lnSpc>
                <a:spcPct val="100000"/>
              </a:lnSpc>
              <a:spcBef>
                <a:spcPts val="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Client programmer (programmer who uses the classes) needs to know the interface from the header file</a:t>
            </a:r>
            <a:endParaRPr sz="2000">
              <a:latin typeface="Verdana"/>
              <a:ea typeface="Verdana"/>
              <a:cs typeface="Verdana"/>
              <a:sym typeface="Verdana"/>
            </a:endParaRPr>
          </a:p>
          <a:p>
            <a:pPr marL="547687" marR="0" lvl="1" indent="-247650" algn="l" rtl="0">
              <a:lnSpc>
                <a:spcPct val="100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public member functions and constructors</a:t>
            </a:r>
            <a:endParaRPr sz="2000">
              <a:latin typeface="Verdana"/>
              <a:ea typeface="Verdana"/>
              <a:cs typeface="Verdana"/>
              <a:sym typeface="Verdana"/>
            </a:endParaRPr>
          </a:p>
          <a:p>
            <a:pPr marL="822325" marR="0" lvl="2" indent="-258444" algn="l" rtl="0">
              <a:lnSpc>
                <a:spcPct val="100000"/>
              </a:lnSpc>
              <a:spcBef>
                <a:spcPts val="300"/>
              </a:spcBef>
              <a:spcAft>
                <a:spcPts val="0"/>
              </a:spcAft>
              <a:buClr>
                <a:srgbClr val="B2C1DB"/>
              </a:buClr>
              <a:buSzPts val="2000"/>
              <a:buFont typeface="Verdana"/>
              <a:buChar char="●"/>
            </a:pPr>
            <a:r>
              <a:rPr lang="en-US" i="0" u="none" strike="noStrike" cap="none">
                <a:solidFill>
                  <a:schemeClr val="dk1"/>
                </a:solidFill>
                <a:latin typeface="Verdana"/>
                <a:ea typeface="Verdana"/>
                <a:cs typeface="Verdana"/>
                <a:sym typeface="Verdana"/>
              </a:rPr>
              <a:t>parameters, how they behave</a:t>
            </a:r>
            <a:endParaRPr>
              <a:latin typeface="Verdana"/>
              <a:ea typeface="Verdana"/>
              <a:cs typeface="Verdana"/>
              <a:sym typeface="Verdana"/>
            </a:endParaRPr>
          </a:p>
          <a:p>
            <a:pPr marL="547687" marR="0" lvl="1" indent="-247650" algn="l" rtl="0">
              <a:lnSpc>
                <a:spcPct val="100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does not need to know private data (instance variables)</a:t>
            </a:r>
            <a:endParaRPr sz="2000">
              <a:latin typeface="Verdana"/>
              <a:ea typeface="Verdana"/>
              <a:cs typeface="Verdana"/>
              <a:sym typeface="Verdana"/>
            </a:endParaRPr>
          </a:p>
          <a:p>
            <a:pPr marL="547687" marR="0" lvl="1" indent="-247650" algn="l" rtl="0">
              <a:lnSpc>
                <a:spcPct val="100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does not need to know how the member functions are implemented</a:t>
            </a:r>
            <a:endParaRPr sz="2000">
              <a:latin typeface="Verdana"/>
              <a:ea typeface="Verdana"/>
              <a:cs typeface="Verdana"/>
              <a:sym typeface="Verdana"/>
            </a:endParaRPr>
          </a:p>
          <a:p>
            <a:pPr marL="822325" marR="0" lvl="2" indent="-258444" algn="l" rtl="0">
              <a:lnSpc>
                <a:spcPct val="100000"/>
              </a:lnSpc>
              <a:spcBef>
                <a:spcPts val="300"/>
              </a:spcBef>
              <a:spcAft>
                <a:spcPts val="0"/>
              </a:spcAft>
              <a:buClr>
                <a:srgbClr val="B2C1DB"/>
              </a:buClr>
              <a:buSzPts val="2000"/>
              <a:buFont typeface="Verdana"/>
              <a:buChar char="●"/>
            </a:pPr>
            <a:r>
              <a:rPr lang="en-US" i="0" u="none" strike="noStrike" cap="none">
                <a:solidFill>
                  <a:schemeClr val="dk1"/>
                </a:solidFill>
                <a:latin typeface="Verdana"/>
                <a:ea typeface="Verdana"/>
                <a:cs typeface="Verdana"/>
                <a:sym typeface="Verdana"/>
              </a:rPr>
              <a:t>just need to know where (in which file) it is implemented in order to include the implementation file in the project</a:t>
            </a:r>
            <a:endParaRPr>
              <a:latin typeface="Verdana"/>
              <a:ea typeface="Verdana"/>
              <a:cs typeface="Verdana"/>
              <a:sym typeface="Verdana"/>
            </a:endParaRPr>
          </a:p>
          <a:p>
            <a:pPr marL="273050" marR="0" lvl="0" indent="-229870" algn="l" rtl="0">
              <a:lnSpc>
                <a:spcPct val="100000"/>
              </a:lnSpc>
              <a:spcBef>
                <a:spcPts val="500"/>
              </a:spcBef>
              <a:spcAft>
                <a:spcPts val="0"/>
              </a:spcAft>
              <a:buClr>
                <a:schemeClr val="accent1"/>
              </a:buClr>
              <a:buSzPts val="680"/>
              <a:buFont typeface="Noto Sans Symbols"/>
              <a:buNone/>
            </a:pPr>
            <a:endParaRPr sz="2000" i="0" u="none">
              <a:solidFill>
                <a:schemeClr val="dk1"/>
              </a:solidFill>
              <a:latin typeface="Verdana"/>
              <a:ea typeface="Verdana"/>
              <a:cs typeface="Verdana"/>
              <a:sym typeface="Verdana"/>
            </a:endParaRPr>
          </a:p>
          <a:p>
            <a:pPr marL="273050" marR="0" lvl="0" indent="-281305" algn="l" rtl="0">
              <a:lnSpc>
                <a:spcPct val="100000"/>
              </a:lnSpc>
              <a:spcBef>
                <a:spcPts val="50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As a good programmer who will design and/or update classes, YOU may need to know about the class implementations</a:t>
            </a:r>
            <a:endParaRPr sz="2000">
              <a:latin typeface="Verdana"/>
              <a:ea typeface="Verdana"/>
              <a:cs typeface="Verdana"/>
              <a:sym typeface="Verdan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79"/>
          <p:cNvSpPr txBox="1">
            <a:spLocks noGrp="1"/>
          </p:cNvSpPr>
          <p:nvPr>
            <p:ph type="title"/>
          </p:nvPr>
        </p:nvSpPr>
        <p:spPr>
          <a:xfrm>
            <a:off x="762000" y="225425"/>
            <a:ext cx="7772400" cy="6096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3600"/>
              <a:buFont typeface="Calibri"/>
              <a:buNone/>
            </a:pPr>
            <a:r>
              <a:rPr lang="en-US" sz="3600" b="0" i="0" u="none" strike="noStrike" cap="none">
                <a:solidFill>
                  <a:schemeClr val="dk2"/>
                </a:solidFill>
                <a:latin typeface="Calibri"/>
                <a:ea typeface="Calibri"/>
                <a:cs typeface="Calibri"/>
                <a:sym typeface="Calibri"/>
              </a:rPr>
              <a:t>From interface to use, the class Dice</a:t>
            </a:r>
            <a:endParaRPr/>
          </a:p>
        </p:txBody>
      </p:sp>
      <p:sp>
        <p:nvSpPr>
          <p:cNvPr id="581" name="Google Shape;581;p79"/>
          <p:cNvSpPr txBox="1"/>
          <p:nvPr/>
        </p:nvSpPr>
        <p:spPr>
          <a:xfrm>
            <a:off x="287337" y="1308100"/>
            <a:ext cx="5422800" cy="19209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279F"/>
              </a:buClr>
              <a:buSzPts val="2000"/>
              <a:buFont typeface="Courier New"/>
              <a:buNone/>
            </a:pPr>
            <a:r>
              <a:rPr lang="en-US" sz="1800" b="1" i="0" u="none">
                <a:solidFill>
                  <a:srgbClr val="00279F"/>
                </a:solidFill>
                <a:latin typeface="Source Code Pro"/>
                <a:ea typeface="Source Code Pro"/>
                <a:cs typeface="Source Code Pro"/>
                <a:sym typeface="Source Code Pro"/>
              </a:rPr>
              <a:t>#include "dice.h"</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rgbClr val="00279F"/>
              </a:buClr>
              <a:buSzPts val="2000"/>
              <a:buFont typeface="Courier New"/>
              <a:buNone/>
            </a:pPr>
            <a:r>
              <a:rPr lang="en-US" sz="1800" b="1" i="0" u="none">
                <a:solidFill>
                  <a:srgbClr val="00279F"/>
                </a:solidFill>
                <a:latin typeface="Source Code Pro"/>
                <a:ea typeface="Source Code Pro"/>
                <a:cs typeface="Source Code Pro"/>
                <a:sym typeface="Source Code Pro"/>
              </a:rPr>
              <a:t>int main()</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rgbClr val="00279F"/>
              </a:buClr>
              <a:buSzPts val="2000"/>
              <a:buFont typeface="Courier New"/>
              <a:buNone/>
            </a:pPr>
            <a:r>
              <a:rPr lang="en-US" sz="1800" b="1" i="0" u="none">
                <a:solidFill>
                  <a:srgbClr val="00279F"/>
                </a:solidFill>
                <a:latin typeface="Source Code Pro"/>
                <a:ea typeface="Source Code Pro"/>
                <a:cs typeface="Source Code Pro"/>
                <a:sym typeface="Source Code Pro"/>
              </a:rPr>
              <a:t>{</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rgbClr val="00279F"/>
              </a:buClr>
              <a:buSzPts val="2000"/>
              <a:buFont typeface="Courier New"/>
              <a:buNone/>
            </a:pPr>
            <a:r>
              <a:rPr lang="en-US" sz="1800" b="1" i="0" u="none">
                <a:solidFill>
                  <a:srgbClr val="00279F"/>
                </a:solidFill>
                <a:latin typeface="Source Code Pro"/>
                <a:ea typeface="Source Code Pro"/>
                <a:cs typeface="Source Code Pro"/>
                <a:sym typeface="Source Code Pro"/>
              </a:rPr>
              <a:t>   Dice cube(6);</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rgbClr val="00279F"/>
              </a:buClr>
              <a:buSzPts val="2000"/>
              <a:buFont typeface="Courier New"/>
              <a:buNone/>
            </a:pPr>
            <a:r>
              <a:rPr lang="en-US" sz="1800" b="1" i="0" u="none">
                <a:solidFill>
                  <a:srgbClr val="00279F"/>
                </a:solidFill>
                <a:latin typeface="Source Code Pro"/>
                <a:ea typeface="Source Code Pro"/>
                <a:cs typeface="Source Code Pro"/>
                <a:sym typeface="Source Code Pro"/>
              </a:rPr>
              <a:t>   Dice dodeca(12);</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rgbClr val="00279F"/>
              </a:buClr>
              <a:buSzPts val="2000"/>
              <a:buFont typeface="Courier New"/>
              <a:buNone/>
            </a:pPr>
            <a:r>
              <a:rPr lang="en-US" sz="1800" b="1" i="0" u="none">
                <a:solidFill>
                  <a:srgbClr val="00279F"/>
                </a:solidFill>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p:txBody>
      </p:sp>
      <p:sp>
        <p:nvSpPr>
          <p:cNvPr id="582" name="Google Shape;582;p79"/>
          <p:cNvSpPr txBox="1"/>
          <p:nvPr/>
        </p:nvSpPr>
        <p:spPr>
          <a:xfrm>
            <a:off x="242887" y="3162300"/>
            <a:ext cx="5422800" cy="3969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279F"/>
              </a:buClr>
              <a:buSzPts val="2000"/>
              <a:buFont typeface="Courier New"/>
              <a:buNone/>
            </a:pPr>
            <a:r>
              <a:rPr lang="en-US" sz="1800" b="1" i="0" u="none">
                <a:solidFill>
                  <a:srgbClr val="00279F"/>
                </a:solidFill>
                <a:latin typeface="Source Code Pro"/>
                <a:ea typeface="Source Code Pro"/>
                <a:cs typeface="Source Code Pro"/>
                <a:sym typeface="Source Code Pro"/>
              </a:rPr>
              <a:t>   cout &lt;&lt; cube.Roll();</a:t>
            </a:r>
            <a:endParaRPr sz="1800">
              <a:latin typeface="Source Code Pro"/>
              <a:ea typeface="Source Code Pro"/>
              <a:cs typeface="Source Code Pro"/>
              <a:sym typeface="Source Code Pro"/>
            </a:endParaRPr>
          </a:p>
        </p:txBody>
      </p:sp>
      <p:sp>
        <p:nvSpPr>
          <p:cNvPr id="583" name="Google Shape;583;p79"/>
          <p:cNvSpPr txBox="1"/>
          <p:nvPr/>
        </p:nvSpPr>
        <p:spPr>
          <a:xfrm>
            <a:off x="215900" y="4238625"/>
            <a:ext cx="5422800" cy="23337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279F"/>
              </a:buClr>
              <a:buSzPts val="2000"/>
              <a:buFont typeface="Courier New"/>
              <a:buNone/>
            </a:pPr>
            <a:r>
              <a:rPr lang="en-US" sz="1800" b="1" i="0" u="none">
                <a:solidFill>
                  <a:srgbClr val="00279F"/>
                </a:solidFill>
                <a:latin typeface="Source Code Pro"/>
                <a:ea typeface="Source Code Pro"/>
                <a:cs typeface="Source Code Pro"/>
                <a:sym typeface="Source Code Pro"/>
              </a:rPr>
              <a:t>   int k;</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rgbClr val="00279F"/>
              </a:buClr>
              <a:buSzPts val="2000"/>
              <a:buFont typeface="Courier New"/>
              <a:buNone/>
            </a:pPr>
            <a:r>
              <a:rPr lang="en-US" sz="1800" b="1" i="0" u="none">
                <a:solidFill>
                  <a:srgbClr val="00279F"/>
                </a:solidFill>
                <a:latin typeface="Source Code Pro"/>
                <a:ea typeface="Source Code Pro"/>
                <a:cs typeface="Source Code Pro"/>
                <a:sym typeface="Source Code Pro"/>
              </a:rPr>
              <a:t>   for(k=0; k &lt; 6; k++)</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rgbClr val="00279F"/>
              </a:buClr>
              <a:buSzPts val="2000"/>
              <a:buFont typeface="Courier New"/>
              <a:buNone/>
            </a:pPr>
            <a:r>
              <a:rPr lang="en-US" sz="1800" b="1" i="0" u="none">
                <a:solidFill>
                  <a:srgbClr val="00279F"/>
                </a:solidFill>
                <a:latin typeface="Source Code Pro"/>
                <a:ea typeface="Source Code Pro"/>
                <a:cs typeface="Source Code Pro"/>
                <a:sym typeface="Source Code Pro"/>
              </a:rPr>
              <a:t>      cout &lt;&lt; dodeca.Roll();</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rgbClr val="00279F"/>
              </a:buClr>
              <a:buSzPts val="2000"/>
              <a:buFont typeface="Courier New"/>
              <a:buNone/>
            </a:pPr>
            <a:r>
              <a:rPr lang="en-US" sz="1800" b="1" i="0" u="none">
                <a:solidFill>
                  <a:srgbClr val="00279F"/>
                </a:solidFill>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rgbClr val="00279F"/>
              </a:buClr>
              <a:buSzPts val="2000"/>
              <a:buFont typeface="Courier New"/>
              <a:buNone/>
            </a:pPr>
            <a:r>
              <a:rPr lang="en-US" sz="1800" b="1" i="0" u="none">
                <a:solidFill>
                  <a:srgbClr val="00279F"/>
                </a:solidFill>
                <a:latin typeface="Source Code Pro"/>
                <a:ea typeface="Source Code Pro"/>
                <a:cs typeface="Source Code Pro"/>
                <a:sym typeface="Source Code Pro"/>
              </a:rPr>
              <a:t>   return 0;</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rgbClr val="00279F"/>
              </a:buClr>
              <a:buSzPts val="2000"/>
              <a:buFont typeface="Courier New"/>
              <a:buNone/>
            </a:pPr>
            <a:r>
              <a:rPr lang="en-US" sz="1800" b="1" i="0" u="none">
                <a:solidFill>
                  <a:srgbClr val="00279F"/>
                </a:solidFill>
                <a:latin typeface="Source Code Pro"/>
                <a:ea typeface="Source Code Pro"/>
                <a:cs typeface="Source Code Pro"/>
                <a:sym typeface="Source Code Pro"/>
              </a:rPr>
              <a:t>}</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None/>
            </a:pPr>
            <a:endParaRPr sz="1800" b="1" i="0" u="none">
              <a:solidFill>
                <a:srgbClr val="00279F"/>
              </a:solidFill>
              <a:latin typeface="Source Code Pro"/>
              <a:ea typeface="Source Code Pro"/>
              <a:cs typeface="Source Code Pro"/>
              <a:sym typeface="Source Code Pro"/>
            </a:endParaRPr>
          </a:p>
        </p:txBody>
      </p:sp>
      <p:grpSp>
        <p:nvGrpSpPr>
          <p:cNvPr id="584" name="Google Shape;584;p79"/>
          <p:cNvGrpSpPr/>
          <p:nvPr/>
        </p:nvGrpSpPr>
        <p:grpSpPr>
          <a:xfrm>
            <a:off x="2935424" y="806450"/>
            <a:ext cx="5238601" cy="2233687"/>
            <a:chOff x="2935424" y="806450"/>
            <a:chExt cx="5238601" cy="2233687"/>
          </a:xfrm>
        </p:grpSpPr>
        <p:sp>
          <p:nvSpPr>
            <p:cNvPr id="585" name="Google Shape;585;p79" descr="50%"/>
            <p:cNvSpPr txBox="1"/>
            <p:nvPr/>
          </p:nvSpPr>
          <p:spPr>
            <a:xfrm>
              <a:off x="4419600" y="806450"/>
              <a:ext cx="2958900" cy="366600"/>
            </a:xfrm>
            <a:prstGeom prst="rect">
              <a:avLst/>
            </a:prstGeom>
            <a:solidFill>
              <a:srgbClr val="B4A7D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b="1" i="1" u="none">
                  <a:solidFill>
                    <a:schemeClr val="dk1"/>
                  </a:solidFill>
                  <a:latin typeface="Verdana"/>
                  <a:ea typeface="Verdana"/>
                  <a:cs typeface="Verdana"/>
                  <a:sym typeface="Verdana"/>
                </a:rPr>
                <a:t>Objects constructed</a:t>
              </a:r>
              <a:endParaRPr sz="1800">
                <a:latin typeface="Verdana"/>
                <a:ea typeface="Verdana"/>
                <a:cs typeface="Verdana"/>
                <a:sym typeface="Verdana"/>
              </a:endParaRPr>
            </a:p>
          </p:txBody>
        </p:sp>
        <p:cxnSp>
          <p:nvCxnSpPr>
            <p:cNvPr id="586" name="Google Shape;586;p79"/>
            <p:cNvCxnSpPr/>
            <p:nvPr/>
          </p:nvCxnSpPr>
          <p:spPr>
            <a:xfrm flipH="1">
              <a:off x="2935424" y="1689100"/>
              <a:ext cx="1455600" cy="733500"/>
            </a:xfrm>
            <a:prstGeom prst="straightConnector1">
              <a:avLst/>
            </a:prstGeom>
            <a:noFill/>
            <a:ln w="19050" cap="flat" cmpd="sng">
              <a:solidFill>
                <a:schemeClr val="dk1"/>
              </a:solidFill>
              <a:prstDash val="solid"/>
              <a:miter lim="800000"/>
              <a:headEnd type="none" w="sm" len="sm"/>
              <a:tailEnd type="stealth" w="sm" len="sm"/>
            </a:ln>
          </p:spPr>
        </p:cxnSp>
        <p:cxnSp>
          <p:nvCxnSpPr>
            <p:cNvPr id="587" name="Google Shape;587;p79"/>
            <p:cNvCxnSpPr/>
            <p:nvPr/>
          </p:nvCxnSpPr>
          <p:spPr>
            <a:xfrm flipH="1">
              <a:off x="3401999" y="2551112"/>
              <a:ext cx="1017600" cy="177900"/>
            </a:xfrm>
            <a:prstGeom prst="straightConnector1">
              <a:avLst/>
            </a:prstGeom>
            <a:noFill/>
            <a:ln w="19050" cap="flat" cmpd="sng">
              <a:solidFill>
                <a:schemeClr val="dk1"/>
              </a:solidFill>
              <a:prstDash val="solid"/>
              <a:miter lim="800000"/>
              <a:headEnd type="none" w="sm" len="sm"/>
              <a:tailEnd type="stealth" w="sm" len="sm"/>
            </a:ln>
          </p:spPr>
        </p:cxnSp>
        <p:grpSp>
          <p:nvGrpSpPr>
            <p:cNvPr id="588" name="Google Shape;588;p79"/>
            <p:cNvGrpSpPr/>
            <p:nvPr/>
          </p:nvGrpSpPr>
          <p:grpSpPr>
            <a:xfrm>
              <a:off x="4543425" y="1109662"/>
              <a:ext cx="3630600" cy="990675"/>
              <a:chOff x="4583112" y="1370012"/>
              <a:chExt cx="3630600" cy="990675"/>
            </a:xfrm>
          </p:grpSpPr>
          <p:sp>
            <p:nvSpPr>
              <p:cNvPr id="589" name="Google Shape;589;p79"/>
              <p:cNvSpPr txBox="1"/>
              <p:nvPr/>
            </p:nvSpPr>
            <p:spPr>
              <a:xfrm>
                <a:off x="4583112" y="1665287"/>
                <a:ext cx="3630600" cy="695400"/>
              </a:xfrm>
              <a:prstGeom prst="rect">
                <a:avLst/>
              </a:prstGeom>
              <a:solidFill>
                <a:srgbClr val="CC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ourier New"/>
                  <a:ea typeface="Courier New"/>
                  <a:cs typeface="Courier New"/>
                  <a:sym typeface="Courier New"/>
                </a:endParaRPr>
              </a:p>
            </p:txBody>
          </p:sp>
          <p:sp>
            <p:nvSpPr>
              <p:cNvPr id="590" name="Google Shape;590;p79"/>
              <p:cNvSpPr txBox="1"/>
              <p:nvPr/>
            </p:nvSpPr>
            <p:spPr>
              <a:xfrm>
                <a:off x="4802187" y="1965325"/>
                <a:ext cx="1484400" cy="287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0" rIns="91425" bIns="0" anchor="t"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i="0" u="none">
                    <a:solidFill>
                      <a:schemeClr val="dk1"/>
                    </a:solidFill>
                    <a:latin typeface="Source Code Pro"/>
                    <a:ea typeface="Source Code Pro"/>
                    <a:cs typeface="Source Code Pro"/>
                    <a:sym typeface="Source Code Pro"/>
                  </a:rPr>
                  <a:t>0</a:t>
                </a:r>
                <a:endParaRPr>
                  <a:latin typeface="Source Code Pro"/>
                  <a:ea typeface="Source Code Pro"/>
                  <a:cs typeface="Source Code Pro"/>
                  <a:sym typeface="Source Code Pro"/>
                </a:endParaRPr>
              </a:p>
            </p:txBody>
          </p:sp>
          <p:sp>
            <p:nvSpPr>
              <p:cNvPr id="591" name="Google Shape;591;p79"/>
              <p:cNvSpPr txBox="1"/>
              <p:nvPr/>
            </p:nvSpPr>
            <p:spPr>
              <a:xfrm>
                <a:off x="4802187" y="1611312"/>
                <a:ext cx="1611300" cy="33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Courier New"/>
                  <a:buNone/>
                </a:pPr>
                <a:r>
                  <a:rPr lang="en-US" sz="1600" b="1" i="0" u="none">
                    <a:solidFill>
                      <a:schemeClr val="dk1"/>
                    </a:solidFill>
                    <a:latin typeface="Source Code Pro"/>
                    <a:ea typeface="Source Code Pro"/>
                    <a:cs typeface="Source Code Pro"/>
                    <a:sym typeface="Source Code Pro"/>
                  </a:rPr>
                  <a:t>myRollCount</a:t>
                </a:r>
                <a:endParaRPr>
                  <a:latin typeface="Source Code Pro"/>
                  <a:ea typeface="Source Code Pro"/>
                  <a:cs typeface="Source Code Pro"/>
                  <a:sym typeface="Source Code Pro"/>
                </a:endParaRPr>
              </a:p>
            </p:txBody>
          </p:sp>
          <p:sp>
            <p:nvSpPr>
              <p:cNvPr id="592" name="Google Shape;592;p79"/>
              <p:cNvSpPr txBox="1"/>
              <p:nvPr/>
            </p:nvSpPr>
            <p:spPr>
              <a:xfrm>
                <a:off x="6589712" y="1609725"/>
                <a:ext cx="1462200" cy="33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Courier New"/>
                  <a:buNone/>
                </a:pPr>
                <a:r>
                  <a:rPr lang="en-US" sz="1600" b="1" i="0" u="none">
                    <a:solidFill>
                      <a:schemeClr val="dk1"/>
                    </a:solidFill>
                    <a:latin typeface="Source Code Pro"/>
                    <a:ea typeface="Source Code Pro"/>
                    <a:cs typeface="Source Code Pro"/>
                    <a:sym typeface="Source Code Pro"/>
                  </a:rPr>
                  <a:t>mySides</a:t>
                </a:r>
                <a:endParaRPr>
                  <a:latin typeface="Source Code Pro"/>
                  <a:ea typeface="Source Code Pro"/>
                  <a:cs typeface="Source Code Pro"/>
                  <a:sym typeface="Source Code Pro"/>
                </a:endParaRPr>
              </a:p>
            </p:txBody>
          </p:sp>
          <p:sp>
            <p:nvSpPr>
              <p:cNvPr id="593" name="Google Shape;593;p79"/>
              <p:cNvSpPr txBox="1"/>
              <p:nvPr/>
            </p:nvSpPr>
            <p:spPr>
              <a:xfrm>
                <a:off x="6546850" y="1968500"/>
                <a:ext cx="1498500" cy="287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0" rIns="91425" bIns="0" anchor="t"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i="0" u="none">
                    <a:solidFill>
                      <a:schemeClr val="dk1"/>
                    </a:solidFill>
                    <a:latin typeface="Source Code Pro"/>
                    <a:ea typeface="Source Code Pro"/>
                    <a:cs typeface="Source Code Pro"/>
                    <a:sym typeface="Source Code Pro"/>
                  </a:rPr>
                  <a:t>6</a:t>
                </a:r>
                <a:endParaRPr>
                  <a:latin typeface="Source Code Pro"/>
                  <a:ea typeface="Source Code Pro"/>
                  <a:cs typeface="Source Code Pro"/>
                  <a:sym typeface="Source Code Pro"/>
                </a:endParaRPr>
              </a:p>
            </p:txBody>
          </p:sp>
          <p:sp>
            <p:nvSpPr>
              <p:cNvPr id="594" name="Google Shape;594;p79"/>
              <p:cNvSpPr txBox="1"/>
              <p:nvPr/>
            </p:nvSpPr>
            <p:spPr>
              <a:xfrm>
                <a:off x="5922962" y="1370012"/>
                <a:ext cx="1365300" cy="36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b="1" i="0" u="none">
                    <a:solidFill>
                      <a:schemeClr val="dk1"/>
                    </a:solidFill>
                    <a:latin typeface="Source Code Pro"/>
                    <a:ea typeface="Source Code Pro"/>
                    <a:cs typeface="Source Code Pro"/>
                    <a:sym typeface="Source Code Pro"/>
                  </a:rPr>
                  <a:t>cube</a:t>
                </a:r>
                <a:endParaRPr>
                  <a:latin typeface="Source Code Pro"/>
                  <a:ea typeface="Source Code Pro"/>
                  <a:cs typeface="Source Code Pro"/>
                  <a:sym typeface="Source Code Pro"/>
                </a:endParaRPr>
              </a:p>
            </p:txBody>
          </p:sp>
        </p:grpSp>
        <p:grpSp>
          <p:nvGrpSpPr>
            <p:cNvPr id="595" name="Google Shape;595;p79"/>
            <p:cNvGrpSpPr/>
            <p:nvPr/>
          </p:nvGrpSpPr>
          <p:grpSpPr>
            <a:xfrm>
              <a:off x="4530725" y="2049462"/>
              <a:ext cx="3630600" cy="990675"/>
              <a:chOff x="4583112" y="1370012"/>
              <a:chExt cx="3630600" cy="990675"/>
            </a:xfrm>
          </p:grpSpPr>
          <p:sp>
            <p:nvSpPr>
              <p:cNvPr id="596" name="Google Shape;596;p79"/>
              <p:cNvSpPr txBox="1"/>
              <p:nvPr/>
            </p:nvSpPr>
            <p:spPr>
              <a:xfrm>
                <a:off x="4583112" y="1665287"/>
                <a:ext cx="3630600" cy="695400"/>
              </a:xfrm>
              <a:prstGeom prst="rect">
                <a:avLst/>
              </a:prstGeom>
              <a:solidFill>
                <a:srgbClr val="CC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ourier New"/>
                  <a:ea typeface="Courier New"/>
                  <a:cs typeface="Courier New"/>
                  <a:sym typeface="Courier New"/>
                </a:endParaRPr>
              </a:p>
            </p:txBody>
          </p:sp>
          <p:sp>
            <p:nvSpPr>
              <p:cNvPr id="597" name="Google Shape;597;p79"/>
              <p:cNvSpPr txBox="1"/>
              <p:nvPr/>
            </p:nvSpPr>
            <p:spPr>
              <a:xfrm>
                <a:off x="4802187" y="1965325"/>
                <a:ext cx="1484400" cy="287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0" rIns="91425" bIns="0" anchor="t"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i="0" u="none">
                    <a:solidFill>
                      <a:schemeClr val="dk1"/>
                    </a:solidFill>
                    <a:latin typeface="Source Code Pro"/>
                    <a:ea typeface="Source Code Pro"/>
                    <a:cs typeface="Source Code Pro"/>
                    <a:sym typeface="Source Code Pro"/>
                  </a:rPr>
                  <a:t>0</a:t>
                </a:r>
                <a:endParaRPr>
                  <a:latin typeface="Source Code Pro"/>
                  <a:ea typeface="Source Code Pro"/>
                  <a:cs typeface="Source Code Pro"/>
                  <a:sym typeface="Source Code Pro"/>
                </a:endParaRPr>
              </a:p>
            </p:txBody>
          </p:sp>
          <p:sp>
            <p:nvSpPr>
              <p:cNvPr id="598" name="Google Shape;598;p79"/>
              <p:cNvSpPr txBox="1"/>
              <p:nvPr/>
            </p:nvSpPr>
            <p:spPr>
              <a:xfrm>
                <a:off x="4802187" y="1611312"/>
                <a:ext cx="1611300" cy="33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Courier New"/>
                  <a:buNone/>
                </a:pPr>
                <a:r>
                  <a:rPr lang="en-US" sz="1600" b="1" i="0" u="none">
                    <a:solidFill>
                      <a:schemeClr val="dk1"/>
                    </a:solidFill>
                    <a:latin typeface="Source Code Pro"/>
                    <a:ea typeface="Source Code Pro"/>
                    <a:cs typeface="Source Code Pro"/>
                    <a:sym typeface="Source Code Pro"/>
                  </a:rPr>
                  <a:t>myRollCount</a:t>
                </a:r>
                <a:endParaRPr>
                  <a:latin typeface="Source Code Pro"/>
                  <a:ea typeface="Source Code Pro"/>
                  <a:cs typeface="Source Code Pro"/>
                  <a:sym typeface="Source Code Pro"/>
                </a:endParaRPr>
              </a:p>
            </p:txBody>
          </p:sp>
          <p:sp>
            <p:nvSpPr>
              <p:cNvPr id="599" name="Google Shape;599;p79"/>
              <p:cNvSpPr txBox="1"/>
              <p:nvPr/>
            </p:nvSpPr>
            <p:spPr>
              <a:xfrm>
                <a:off x="6589712" y="1609725"/>
                <a:ext cx="1462200" cy="33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Courier New"/>
                  <a:buNone/>
                </a:pPr>
                <a:r>
                  <a:rPr lang="en-US" sz="1600" b="1" i="0" u="none">
                    <a:solidFill>
                      <a:schemeClr val="dk1"/>
                    </a:solidFill>
                    <a:latin typeface="Source Code Pro"/>
                    <a:ea typeface="Source Code Pro"/>
                    <a:cs typeface="Source Code Pro"/>
                    <a:sym typeface="Source Code Pro"/>
                  </a:rPr>
                  <a:t>mySides</a:t>
                </a:r>
                <a:endParaRPr>
                  <a:latin typeface="Source Code Pro"/>
                  <a:ea typeface="Source Code Pro"/>
                  <a:cs typeface="Source Code Pro"/>
                  <a:sym typeface="Source Code Pro"/>
                </a:endParaRPr>
              </a:p>
            </p:txBody>
          </p:sp>
          <p:sp>
            <p:nvSpPr>
              <p:cNvPr id="600" name="Google Shape;600;p79"/>
              <p:cNvSpPr txBox="1"/>
              <p:nvPr/>
            </p:nvSpPr>
            <p:spPr>
              <a:xfrm>
                <a:off x="6546850" y="1968500"/>
                <a:ext cx="1498500" cy="287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0" rIns="91425" bIns="0" anchor="t"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i="0" u="none">
                    <a:solidFill>
                      <a:schemeClr val="dk1"/>
                    </a:solidFill>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601" name="Google Shape;601;p79"/>
              <p:cNvSpPr txBox="1"/>
              <p:nvPr/>
            </p:nvSpPr>
            <p:spPr>
              <a:xfrm>
                <a:off x="5922962" y="1370012"/>
                <a:ext cx="1365300" cy="36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b="1" i="0" u="none">
                    <a:solidFill>
                      <a:schemeClr val="dk1"/>
                    </a:solidFill>
                    <a:latin typeface="Source Code Pro"/>
                    <a:ea typeface="Source Code Pro"/>
                    <a:cs typeface="Source Code Pro"/>
                    <a:sym typeface="Source Code Pro"/>
                  </a:rPr>
                  <a:t>dodeca</a:t>
                </a:r>
                <a:endParaRPr>
                  <a:latin typeface="Source Code Pro"/>
                  <a:ea typeface="Source Code Pro"/>
                  <a:cs typeface="Source Code Pro"/>
                  <a:sym typeface="Source Code Pro"/>
                </a:endParaRPr>
              </a:p>
            </p:txBody>
          </p:sp>
        </p:grpSp>
      </p:grpSp>
      <p:grpSp>
        <p:nvGrpSpPr>
          <p:cNvPr id="602" name="Google Shape;602;p79"/>
          <p:cNvGrpSpPr/>
          <p:nvPr/>
        </p:nvGrpSpPr>
        <p:grpSpPr>
          <a:xfrm>
            <a:off x="3999012" y="3160712"/>
            <a:ext cx="4144850" cy="1255788"/>
            <a:chOff x="3999012" y="3160712"/>
            <a:chExt cx="4144850" cy="1255788"/>
          </a:xfrm>
        </p:grpSpPr>
        <p:cxnSp>
          <p:nvCxnSpPr>
            <p:cNvPr id="603" name="Google Shape;603;p79"/>
            <p:cNvCxnSpPr/>
            <p:nvPr/>
          </p:nvCxnSpPr>
          <p:spPr>
            <a:xfrm rot="10800000">
              <a:off x="3999012" y="3367049"/>
              <a:ext cx="507900" cy="4800"/>
            </a:xfrm>
            <a:prstGeom prst="straightConnector1">
              <a:avLst/>
            </a:prstGeom>
            <a:noFill/>
            <a:ln w="19050" cap="flat" cmpd="sng">
              <a:solidFill>
                <a:schemeClr val="dk1"/>
              </a:solidFill>
              <a:prstDash val="solid"/>
              <a:miter lim="800000"/>
              <a:headEnd type="none" w="sm" len="sm"/>
              <a:tailEnd type="stealth" w="sm" len="sm"/>
            </a:ln>
          </p:spPr>
        </p:cxnSp>
        <p:sp>
          <p:nvSpPr>
            <p:cNvPr id="604" name="Google Shape;604;p79" descr="50%"/>
            <p:cNvSpPr txBox="1"/>
            <p:nvPr/>
          </p:nvSpPr>
          <p:spPr>
            <a:xfrm>
              <a:off x="4546600" y="3160712"/>
              <a:ext cx="2984400" cy="366600"/>
            </a:xfrm>
            <a:prstGeom prst="rect">
              <a:avLst/>
            </a:prstGeom>
            <a:solidFill>
              <a:srgbClr val="B4A7D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b="1" i="1" u="none">
                  <a:solidFill>
                    <a:schemeClr val="dk1"/>
                  </a:solidFill>
                  <a:latin typeface="Verdana"/>
                  <a:ea typeface="Verdana"/>
                  <a:cs typeface="Verdana"/>
                  <a:sym typeface="Verdana"/>
                </a:rPr>
                <a:t>Method invoked</a:t>
              </a:r>
              <a:endParaRPr sz="1800">
                <a:latin typeface="Verdana"/>
                <a:ea typeface="Verdana"/>
                <a:cs typeface="Verdana"/>
                <a:sym typeface="Verdana"/>
              </a:endParaRPr>
            </a:p>
          </p:txBody>
        </p:sp>
        <p:grpSp>
          <p:nvGrpSpPr>
            <p:cNvPr id="605" name="Google Shape;605;p79"/>
            <p:cNvGrpSpPr/>
            <p:nvPr/>
          </p:nvGrpSpPr>
          <p:grpSpPr>
            <a:xfrm>
              <a:off x="4513262" y="3425825"/>
              <a:ext cx="3630600" cy="990675"/>
              <a:chOff x="4583112" y="1370012"/>
              <a:chExt cx="3630600" cy="990675"/>
            </a:xfrm>
          </p:grpSpPr>
          <p:sp>
            <p:nvSpPr>
              <p:cNvPr id="606" name="Google Shape;606;p79"/>
              <p:cNvSpPr txBox="1"/>
              <p:nvPr/>
            </p:nvSpPr>
            <p:spPr>
              <a:xfrm>
                <a:off x="4583112" y="1665287"/>
                <a:ext cx="3630600" cy="695400"/>
              </a:xfrm>
              <a:prstGeom prst="rect">
                <a:avLst/>
              </a:prstGeom>
              <a:solidFill>
                <a:srgbClr val="CC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ourier New"/>
                  <a:ea typeface="Courier New"/>
                  <a:cs typeface="Courier New"/>
                  <a:sym typeface="Courier New"/>
                </a:endParaRPr>
              </a:p>
            </p:txBody>
          </p:sp>
          <p:sp>
            <p:nvSpPr>
              <p:cNvPr id="607" name="Google Shape;607;p79"/>
              <p:cNvSpPr txBox="1"/>
              <p:nvPr/>
            </p:nvSpPr>
            <p:spPr>
              <a:xfrm>
                <a:off x="4802187" y="1965325"/>
                <a:ext cx="1484400" cy="287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0" rIns="91425" bIns="0" anchor="t"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i="0" u="none">
                    <a:solidFill>
                      <a:schemeClr val="dk1"/>
                    </a:solidFill>
                    <a:latin typeface="Source Code Pro"/>
                    <a:ea typeface="Source Code Pro"/>
                    <a:cs typeface="Source Code Pro"/>
                    <a:sym typeface="Source Code Pro"/>
                  </a:rPr>
                  <a:t>1</a:t>
                </a:r>
                <a:endParaRPr>
                  <a:latin typeface="Source Code Pro"/>
                  <a:ea typeface="Source Code Pro"/>
                  <a:cs typeface="Source Code Pro"/>
                  <a:sym typeface="Source Code Pro"/>
                </a:endParaRPr>
              </a:p>
            </p:txBody>
          </p:sp>
          <p:sp>
            <p:nvSpPr>
              <p:cNvPr id="608" name="Google Shape;608;p79"/>
              <p:cNvSpPr txBox="1"/>
              <p:nvPr/>
            </p:nvSpPr>
            <p:spPr>
              <a:xfrm>
                <a:off x="4802187" y="1611312"/>
                <a:ext cx="1611300" cy="33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Courier New"/>
                  <a:buNone/>
                </a:pPr>
                <a:r>
                  <a:rPr lang="en-US" sz="1600" b="1" i="0" u="none">
                    <a:solidFill>
                      <a:schemeClr val="dk1"/>
                    </a:solidFill>
                    <a:latin typeface="Source Code Pro"/>
                    <a:ea typeface="Source Code Pro"/>
                    <a:cs typeface="Source Code Pro"/>
                    <a:sym typeface="Source Code Pro"/>
                  </a:rPr>
                  <a:t>myRollCount</a:t>
                </a:r>
                <a:endParaRPr>
                  <a:latin typeface="Source Code Pro"/>
                  <a:ea typeface="Source Code Pro"/>
                  <a:cs typeface="Source Code Pro"/>
                  <a:sym typeface="Source Code Pro"/>
                </a:endParaRPr>
              </a:p>
            </p:txBody>
          </p:sp>
          <p:sp>
            <p:nvSpPr>
              <p:cNvPr id="609" name="Google Shape;609;p79"/>
              <p:cNvSpPr txBox="1"/>
              <p:nvPr/>
            </p:nvSpPr>
            <p:spPr>
              <a:xfrm>
                <a:off x="6589712" y="1609725"/>
                <a:ext cx="1462200" cy="33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Courier New"/>
                  <a:buNone/>
                </a:pPr>
                <a:r>
                  <a:rPr lang="en-US" sz="1600" b="1" i="0" u="none">
                    <a:solidFill>
                      <a:schemeClr val="dk1"/>
                    </a:solidFill>
                    <a:latin typeface="Source Code Pro"/>
                    <a:ea typeface="Source Code Pro"/>
                    <a:cs typeface="Source Code Pro"/>
                    <a:sym typeface="Source Code Pro"/>
                  </a:rPr>
                  <a:t>mySides</a:t>
                </a:r>
                <a:endParaRPr>
                  <a:latin typeface="Source Code Pro"/>
                  <a:ea typeface="Source Code Pro"/>
                  <a:cs typeface="Source Code Pro"/>
                  <a:sym typeface="Source Code Pro"/>
                </a:endParaRPr>
              </a:p>
            </p:txBody>
          </p:sp>
          <p:sp>
            <p:nvSpPr>
              <p:cNvPr id="610" name="Google Shape;610;p79"/>
              <p:cNvSpPr txBox="1"/>
              <p:nvPr/>
            </p:nvSpPr>
            <p:spPr>
              <a:xfrm>
                <a:off x="6546850" y="1968500"/>
                <a:ext cx="1498500" cy="287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0" rIns="91425" bIns="0" anchor="t"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i="0" u="none">
                    <a:solidFill>
                      <a:schemeClr val="dk1"/>
                    </a:solidFill>
                    <a:latin typeface="Source Code Pro"/>
                    <a:ea typeface="Source Code Pro"/>
                    <a:cs typeface="Source Code Pro"/>
                    <a:sym typeface="Source Code Pro"/>
                  </a:rPr>
                  <a:t>6</a:t>
                </a:r>
                <a:endParaRPr>
                  <a:latin typeface="Source Code Pro"/>
                  <a:ea typeface="Source Code Pro"/>
                  <a:cs typeface="Source Code Pro"/>
                  <a:sym typeface="Source Code Pro"/>
                </a:endParaRPr>
              </a:p>
            </p:txBody>
          </p:sp>
          <p:sp>
            <p:nvSpPr>
              <p:cNvPr id="611" name="Google Shape;611;p79"/>
              <p:cNvSpPr txBox="1"/>
              <p:nvPr/>
            </p:nvSpPr>
            <p:spPr>
              <a:xfrm>
                <a:off x="5922962" y="1370012"/>
                <a:ext cx="1365300" cy="36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b="1" i="0" u="none">
                    <a:solidFill>
                      <a:schemeClr val="dk1"/>
                    </a:solidFill>
                    <a:latin typeface="Source Code Pro"/>
                    <a:ea typeface="Source Code Pro"/>
                    <a:cs typeface="Source Code Pro"/>
                    <a:sym typeface="Source Code Pro"/>
                  </a:rPr>
                  <a:t>cube</a:t>
                </a:r>
                <a:endParaRPr>
                  <a:latin typeface="Source Code Pro"/>
                  <a:ea typeface="Source Code Pro"/>
                  <a:cs typeface="Source Code Pro"/>
                  <a:sym typeface="Source Code Pro"/>
                </a:endParaRPr>
              </a:p>
            </p:txBody>
          </p:sp>
        </p:grpSp>
      </p:grpSp>
      <p:grpSp>
        <p:nvGrpSpPr>
          <p:cNvPr id="612" name="Google Shape;612;p79"/>
          <p:cNvGrpSpPr/>
          <p:nvPr/>
        </p:nvGrpSpPr>
        <p:grpSpPr>
          <a:xfrm>
            <a:off x="1782799" y="5119687"/>
            <a:ext cx="6365826" cy="1279600"/>
            <a:chOff x="1782799" y="5119687"/>
            <a:chExt cx="6365826" cy="1279600"/>
          </a:xfrm>
        </p:grpSpPr>
        <p:cxnSp>
          <p:nvCxnSpPr>
            <p:cNvPr id="613" name="Google Shape;613;p79"/>
            <p:cNvCxnSpPr/>
            <p:nvPr/>
          </p:nvCxnSpPr>
          <p:spPr>
            <a:xfrm flipH="1">
              <a:off x="1782799" y="5368925"/>
              <a:ext cx="3233700" cy="6300"/>
            </a:xfrm>
            <a:prstGeom prst="straightConnector1">
              <a:avLst/>
            </a:prstGeom>
            <a:noFill/>
            <a:ln w="19050" cap="flat" cmpd="sng">
              <a:solidFill>
                <a:schemeClr val="dk1"/>
              </a:solidFill>
              <a:prstDash val="solid"/>
              <a:miter lim="800000"/>
              <a:headEnd type="none" w="sm" len="sm"/>
              <a:tailEnd type="stealth" w="sm" len="sm"/>
            </a:ln>
          </p:spPr>
        </p:cxnSp>
        <p:sp>
          <p:nvSpPr>
            <p:cNvPr id="614" name="Google Shape;614;p79" descr="50%"/>
            <p:cNvSpPr txBox="1"/>
            <p:nvPr/>
          </p:nvSpPr>
          <p:spPr>
            <a:xfrm>
              <a:off x="5081587" y="5119687"/>
              <a:ext cx="2984400" cy="366600"/>
            </a:xfrm>
            <a:prstGeom prst="rect">
              <a:avLst/>
            </a:prstGeom>
            <a:solidFill>
              <a:srgbClr val="B4A7D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b="1" i="1" u="none">
                  <a:solidFill>
                    <a:schemeClr val="dk1"/>
                  </a:solidFill>
                  <a:latin typeface="Verdana"/>
                  <a:ea typeface="Verdana"/>
                  <a:cs typeface="Verdana"/>
                  <a:sym typeface="Verdana"/>
                </a:rPr>
                <a:t>After for loop</a:t>
              </a:r>
              <a:endParaRPr sz="1800">
                <a:latin typeface="Verdana"/>
                <a:ea typeface="Verdana"/>
                <a:cs typeface="Verdana"/>
                <a:sym typeface="Verdana"/>
              </a:endParaRPr>
            </a:p>
          </p:txBody>
        </p:sp>
        <p:grpSp>
          <p:nvGrpSpPr>
            <p:cNvPr id="615" name="Google Shape;615;p79"/>
            <p:cNvGrpSpPr/>
            <p:nvPr/>
          </p:nvGrpSpPr>
          <p:grpSpPr>
            <a:xfrm>
              <a:off x="4518025" y="5408612"/>
              <a:ext cx="3630600" cy="990675"/>
              <a:chOff x="4583112" y="1370012"/>
              <a:chExt cx="3630600" cy="990675"/>
            </a:xfrm>
          </p:grpSpPr>
          <p:sp>
            <p:nvSpPr>
              <p:cNvPr id="616" name="Google Shape;616;p79"/>
              <p:cNvSpPr txBox="1"/>
              <p:nvPr/>
            </p:nvSpPr>
            <p:spPr>
              <a:xfrm>
                <a:off x="4583112" y="1665287"/>
                <a:ext cx="3630600" cy="695400"/>
              </a:xfrm>
              <a:prstGeom prst="rect">
                <a:avLst/>
              </a:prstGeom>
              <a:solidFill>
                <a:srgbClr val="CC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ourier New"/>
                  <a:ea typeface="Courier New"/>
                  <a:cs typeface="Courier New"/>
                  <a:sym typeface="Courier New"/>
                </a:endParaRPr>
              </a:p>
            </p:txBody>
          </p:sp>
          <p:sp>
            <p:nvSpPr>
              <p:cNvPr id="617" name="Google Shape;617;p79"/>
              <p:cNvSpPr txBox="1"/>
              <p:nvPr/>
            </p:nvSpPr>
            <p:spPr>
              <a:xfrm>
                <a:off x="4802187" y="1965325"/>
                <a:ext cx="1484400" cy="287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0" rIns="91425" bIns="0" anchor="t"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i="0" u="none">
                    <a:solidFill>
                      <a:schemeClr val="dk1"/>
                    </a:solidFill>
                    <a:latin typeface="Source Code Pro"/>
                    <a:ea typeface="Source Code Pro"/>
                    <a:cs typeface="Source Code Pro"/>
                    <a:sym typeface="Source Code Pro"/>
                  </a:rPr>
                  <a:t>6</a:t>
                </a:r>
                <a:endParaRPr>
                  <a:latin typeface="Source Code Pro"/>
                  <a:ea typeface="Source Code Pro"/>
                  <a:cs typeface="Source Code Pro"/>
                  <a:sym typeface="Source Code Pro"/>
                </a:endParaRPr>
              </a:p>
            </p:txBody>
          </p:sp>
          <p:sp>
            <p:nvSpPr>
              <p:cNvPr id="618" name="Google Shape;618;p79"/>
              <p:cNvSpPr txBox="1"/>
              <p:nvPr/>
            </p:nvSpPr>
            <p:spPr>
              <a:xfrm>
                <a:off x="4802187" y="1611312"/>
                <a:ext cx="1611300" cy="33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Courier New"/>
                  <a:buNone/>
                </a:pPr>
                <a:r>
                  <a:rPr lang="en-US" sz="1600" b="1" i="0" u="none">
                    <a:solidFill>
                      <a:schemeClr val="dk1"/>
                    </a:solidFill>
                    <a:latin typeface="Source Code Pro"/>
                    <a:ea typeface="Source Code Pro"/>
                    <a:cs typeface="Source Code Pro"/>
                    <a:sym typeface="Source Code Pro"/>
                  </a:rPr>
                  <a:t>myRollCount</a:t>
                </a:r>
                <a:endParaRPr>
                  <a:latin typeface="Source Code Pro"/>
                  <a:ea typeface="Source Code Pro"/>
                  <a:cs typeface="Source Code Pro"/>
                  <a:sym typeface="Source Code Pro"/>
                </a:endParaRPr>
              </a:p>
            </p:txBody>
          </p:sp>
          <p:sp>
            <p:nvSpPr>
              <p:cNvPr id="619" name="Google Shape;619;p79"/>
              <p:cNvSpPr txBox="1"/>
              <p:nvPr/>
            </p:nvSpPr>
            <p:spPr>
              <a:xfrm>
                <a:off x="6589712" y="1609725"/>
                <a:ext cx="1462200" cy="33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Courier New"/>
                  <a:buNone/>
                </a:pPr>
                <a:r>
                  <a:rPr lang="en-US" sz="1600" b="1" i="0" u="none">
                    <a:solidFill>
                      <a:schemeClr val="dk1"/>
                    </a:solidFill>
                    <a:latin typeface="Source Code Pro"/>
                    <a:ea typeface="Source Code Pro"/>
                    <a:cs typeface="Source Code Pro"/>
                    <a:sym typeface="Source Code Pro"/>
                  </a:rPr>
                  <a:t>mySides</a:t>
                </a:r>
                <a:endParaRPr>
                  <a:latin typeface="Source Code Pro"/>
                  <a:ea typeface="Source Code Pro"/>
                  <a:cs typeface="Source Code Pro"/>
                  <a:sym typeface="Source Code Pro"/>
                </a:endParaRPr>
              </a:p>
            </p:txBody>
          </p:sp>
          <p:sp>
            <p:nvSpPr>
              <p:cNvPr id="620" name="Google Shape;620;p79"/>
              <p:cNvSpPr txBox="1"/>
              <p:nvPr/>
            </p:nvSpPr>
            <p:spPr>
              <a:xfrm>
                <a:off x="6546850" y="1968500"/>
                <a:ext cx="1498500" cy="287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0" rIns="91425" bIns="0" anchor="t"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i="0" u="none">
                    <a:solidFill>
                      <a:schemeClr val="dk1"/>
                    </a:solidFill>
                    <a:latin typeface="Source Code Pro"/>
                    <a:ea typeface="Source Code Pro"/>
                    <a:cs typeface="Source Code Pro"/>
                    <a:sym typeface="Source Code Pro"/>
                  </a:rPr>
                  <a:t>12</a:t>
                </a:r>
                <a:endParaRPr>
                  <a:latin typeface="Source Code Pro"/>
                  <a:ea typeface="Source Code Pro"/>
                  <a:cs typeface="Source Code Pro"/>
                  <a:sym typeface="Source Code Pro"/>
                </a:endParaRPr>
              </a:p>
            </p:txBody>
          </p:sp>
          <p:sp>
            <p:nvSpPr>
              <p:cNvPr id="621" name="Google Shape;621;p79"/>
              <p:cNvSpPr txBox="1"/>
              <p:nvPr/>
            </p:nvSpPr>
            <p:spPr>
              <a:xfrm>
                <a:off x="5922962" y="1370012"/>
                <a:ext cx="1365300" cy="36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b="1" i="0" u="none">
                    <a:solidFill>
                      <a:schemeClr val="dk1"/>
                    </a:solidFill>
                    <a:latin typeface="Source Code Pro"/>
                    <a:ea typeface="Source Code Pro"/>
                    <a:cs typeface="Source Code Pro"/>
                    <a:sym typeface="Source Code Pro"/>
                  </a:rPr>
                  <a:t>dodeca</a:t>
                </a:r>
                <a:endParaRPr>
                  <a:latin typeface="Source Code Pro"/>
                  <a:ea typeface="Source Code Pro"/>
                  <a:cs typeface="Source Code Pro"/>
                  <a:sym typeface="Source Code Pro"/>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8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80"/>
          <p:cNvSpPr txBox="1">
            <a:spLocks noGrp="1"/>
          </p:cNvSpPr>
          <p:nvPr>
            <p:ph type="title"/>
          </p:nvPr>
        </p:nvSpPr>
        <p:spPr>
          <a:xfrm>
            <a:off x="631825" y="187325"/>
            <a:ext cx="7772400" cy="6666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Calibri"/>
              <a:buNone/>
            </a:pPr>
            <a:r>
              <a:rPr lang="en-US" sz="3000" i="0" u="none" strike="noStrike" cap="none">
                <a:solidFill>
                  <a:schemeClr val="dk2"/>
                </a:solidFill>
                <a:latin typeface="Verdana"/>
                <a:ea typeface="Verdana"/>
                <a:cs typeface="Verdana"/>
                <a:sym typeface="Verdana"/>
              </a:rPr>
              <a:t>Implementation: the </a:t>
            </a:r>
            <a:r>
              <a:rPr lang="en-US" sz="3000" i="0" u="none" strike="noStrike" cap="none">
                <a:solidFill>
                  <a:srgbClr val="C00000"/>
                </a:solidFill>
                <a:latin typeface="Source Code Pro"/>
                <a:ea typeface="Source Code Pro"/>
                <a:cs typeface="Source Code Pro"/>
                <a:sym typeface="Source Code Pro"/>
              </a:rPr>
              <a:t>.cpp</a:t>
            </a:r>
            <a:r>
              <a:rPr lang="en-US" sz="3000" i="0" u="none" strike="noStrike" cap="none">
                <a:solidFill>
                  <a:srgbClr val="C00000"/>
                </a:solidFill>
                <a:latin typeface="Verdana"/>
                <a:ea typeface="Verdana"/>
                <a:cs typeface="Verdana"/>
                <a:sym typeface="Verdana"/>
              </a:rPr>
              <a:t> </a:t>
            </a:r>
            <a:r>
              <a:rPr lang="en-US" sz="3000" i="0" u="none" strike="noStrike" cap="none">
                <a:solidFill>
                  <a:schemeClr val="dk2"/>
                </a:solidFill>
                <a:latin typeface="Verdana"/>
                <a:ea typeface="Verdana"/>
                <a:cs typeface="Verdana"/>
                <a:sym typeface="Verdana"/>
              </a:rPr>
              <a:t>file</a:t>
            </a:r>
            <a:endParaRPr sz="3000">
              <a:latin typeface="Verdana"/>
              <a:ea typeface="Verdana"/>
              <a:cs typeface="Verdana"/>
              <a:sym typeface="Verdana"/>
            </a:endParaRPr>
          </a:p>
        </p:txBody>
      </p:sp>
      <p:sp>
        <p:nvSpPr>
          <p:cNvPr id="627" name="Google Shape;627;p80"/>
          <p:cNvSpPr txBox="1">
            <a:spLocks noGrp="1"/>
          </p:cNvSpPr>
          <p:nvPr>
            <p:ph type="body" idx="1"/>
          </p:nvPr>
        </p:nvSpPr>
        <p:spPr>
          <a:xfrm>
            <a:off x="301450" y="1012825"/>
            <a:ext cx="8503500" cy="5486400"/>
          </a:xfrm>
          <a:prstGeom prst="rect">
            <a:avLst/>
          </a:prstGeom>
          <a:noFill/>
          <a:ln>
            <a:noFill/>
          </a:ln>
        </p:spPr>
        <p:txBody>
          <a:bodyPr spcFirstLastPara="1" wrap="square" lIns="91425" tIns="45700" rIns="91425" bIns="45700" anchor="t" anchorCtr="0">
            <a:noAutofit/>
          </a:bodyPr>
          <a:lstStyle/>
          <a:p>
            <a:pPr marL="273050" marR="0" lvl="0" indent="-268605" algn="l" rtl="0">
              <a:lnSpc>
                <a:spcPct val="115000"/>
              </a:lnSpc>
              <a:spcBef>
                <a:spcPts val="0"/>
              </a:spcBef>
              <a:spcAft>
                <a:spcPts val="0"/>
              </a:spcAft>
              <a:buClr>
                <a:schemeClr val="accent1"/>
              </a:buClr>
              <a:buSzPts val="1800"/>
              <a:buFont typeface="Verdana"/>
              <a:buChar char="●"/>
            </a:pPr>
            <a:r>
              <a:rPr lang="en-US" sz="1800" i="0" u="none">
                <a:solidFill>
                  <a:schemeClr val="dk1"/>
                </a:solidFill>
                <a:latin typeface="Verdana"/>
                <a:ea typeface="Verdana"/>
                <a:cs typeface="Verdana"/>
                <a:sym typeface="Verdana"/>
              </a:rPr>
              <a:t>In the implementation file, we see all member functions written, similar idea as the functions we</a:t>
            </a:r>
            <a:r>
              <a:rPr lang="en-US" sz="1800">
                <a:latin typeface="Verdana"/>
                <a:ea typeface="Verdana"/>
                <a:cs typeface="Verdana"/>
                <a:sym typeface="Verdana"/>
              </a:rPr>
              <a:t>'</a:t>
            </a:r>
            <a:r>
              <a:rPr lang="en-US" sz="1800" i="0" u="none">
                <a:solidFill>
                  <a:schemeClr val="dk1"/>
                </a:solidFill>
                <a:latin typeface="Verdana"/>
                <a:ea typeface="Verdana"/>
                <a:cs typeface="Verdana"/>
                <a:sym typeface="Verdana"/>
              </a:rPr>
              <a:t>ve seen so far</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Each function has a name, parameter list, and return type</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A member function’s name includes its class name</a:t>
            </a:r>
            <a:endParaRPr sz="1800">
              <a:latin typeface="Verdana"/>
              <a:ea typeface="Verdana"/>
              <a:cs typeface="Verdana"/>
              <a:sym typeface="Verdana"/>
            </a:endParaRPr>
          </a:p>
          <a:p>
            <a:pPr marL="822325" marR="0" lvl="2" indent="-228600" algn="l" rtl="0">
              <a:lnSpc>
                <a:spcPct val="115000"/>
              </a:lnSpc>
              <a:spcBef>
                <a:spcPts val="300"/>
              </a:spcBef>
              <a:spcAft>
                <a:spcPts val="0"/>
              </a:spcAft>
              <a:buClr>
                <a:srgbClr val="B2C1DB"/>
              </a:buClr>
              <a:buSzPts val="1700"/>
              <a:buFont typeface="Noto Sans Symbols"/>
              <a:buNone/>
            </a:pPr>
            <a:r>
              <a:rPr lang="en-US" sz="1800" b="1" i="1" u="none" strike="noStrike" cap="none">
                <a:solidFill>
                  <a:srgbClr val="000099"/>
                </a:solidFill>
                <a:latin typeface="Source Code Pro"/>
                <a:ea typeface="Source Code Pro"/>
                <a:cs typeface="Source Code Pro"/>
                <a:sym typeface="Source Code Pro"/>
              </a:rPr>
              <a:t>return_type   class_name</a:t>
            </a:r>
            <a:r>
              <a:rPr lang="en-US" sz="1800" b="1" i="0" u="none" strike="noStrike" cap="none">
                <a:solidFill>
                  <a:srgbClr val="000099"/>
                </a:solidFill>
                <a:latin typeface="Source Code Pro"/>
                <a:ea typeface="Source Code Pro"/>
                <a:cs typeface="Source Code Pro"/>
                <a:sym typeface="Source Code Pro"/>
              </a:rPr>
              <a:t> :: </a:t>
            </a:r>
            <a:r>
              <a:rPr lang="en-US" sz="1800" b="1" i="1" u="none" strike="noStrike" cap="none">
                <a:solidFill>
                  <a:srgbClr val="000099"/>
                </a:solidFill>
                <a:latin typeface="Source Code Pro"/>
                <a:ea typeface="Source Code Pro"/>
                <a:cs typeface="Source Code Pro"/>
                <a:sym typeface="Source Code Pro"/>
              </a:rPr>
              <a:t>function_name (parameters)</a:t>
            </a:r>
            <a:endParaRPr sz="1800">
              <a:latin typeface="Source Code Pro"/>
              <a:ea typeface="Source Code Pro"/>
              <a:cs typeface="Source Code Pro"/>
              <a:sym typeface="Source Code Pro"/>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A </a:t>
            </a:r>
            <a:r>
              <a:rPr lang="en-US" sz="1800" i="1" u="none" strike="noStrike" cap="none">
                <a:solidFill>
                  <a:schemeClr val="dk1"/>
                </a:solidFill>
                <a:latin typeface="Verdana"/>
                <a:ea typeface="Verdana"/>
                <a:cs typeface="Verdana"/>
                <a:sym typeface="Verdana"/>
              </a:rPr>
              <a:t>constructor</a:t>
            </a:r>
            <a:r>
              <a:rPr lang="en-US" sz="1800" i="0" u="none" strike="noStrike" cap="none">
                <a:solidFill>
                  <a:schemeClr val="dk1"/>
                </a:solidFill>
                <a:latin typeface="Verdana"/>
                <a:ea typeface="Verdana"/>
                <a:cs typeface="Verdana"/>
                <a:sym typeface="Verdana"/>
              </a:rPr>
              <a:t> is a special member function for initializing an object, constructors have no return type</a:t>
            </a:r>
            <a:endParaRPr sz="1800">
              <a:latin typeface="Verdana"/>
              <a:ea typeface="Verdana"/>
              <a:cs typeface="Verdana"/>
              <a:sym typeface="Verdana"/>
            </a:endParaRPr>
          </a:p>
          <a:p>
            <a:pPr marL="822325" marR="0" lvl="2" indent="-228600" algn="l" rtl="0">
              <a:lnSpc>
                <a:spcPct val="115000"/>
              </a:lnSpc>
              <a:spcBef>
                <a:spcPts val="300"/>
              </a:spcBef>
              <a:spcAft>
                <a:spcPts val="0"/>
              </a:spcAft>
              <a:buClr>
                <a:srgbClr val="B2C1DB"/>
              </a:buClr>
              <a:buSzPts val="1700"/>
              <a:buFont typeface="Noto Sans Symbols"/>
              <a:buNone/>
            </a:pPr>
            <a:r>
              <a:rPr lang="en-US" sz="1800" b="1" i="1" u="none" strike="noStrike" cap="none">
                <a:solidFill>
                  <a:srgbClr val="000099"/>
                </a:solidFill>
                <a:latin typeface="Source Code Pro"/>
                <a:ea typeface="Source Code Pro"/>
                <a:cs typeface="Source Code Pro"/>
                <a:sym typeface="Source Code Pro"/>
              </a:rPr>
              <a:t>class_name</a:t>
            </a:r>
            <a:r>
              <a:rPr lang="en-US" sz="1800" b="1" i="0" u="none" strike="noStrike" cap="none">
                <a:solidFill>
                  <a:srgbClr val="000099"/>
                </a:solidFill>
                <a:latin typeface="Source Code Pro"/>
                <a:ea typeface="Source Code Pro"/>
                <a:cs typeface="Source Code Pro"/>
                <a:sym typeface="Source Code Pro"/>
              </a:rPr>
              <a:t> :: </a:t>
            </a:r>
            <a:r>
              <a:rPr lang="en-US" sz="1800" b="1" i="1" u="none" strike="noStrike" cap="none">
                <a:solidFill>
                  <a:srgbClr val="000099"/>
                </a:solidFill>
                <a:latin typeface="Source Code Pro"/>
                <a:ea typeface="Source Code Pro"/>
                <a:cs typeface="Source Code Pro"/>
                <a:sym typeface="Source Code Pro"/>
              </a:rPr>
              <a:t>class_name (parameters)</a:t>
            </a:r>
            <a:endParaRPr sz="1800">
              <a:latin typeface="Source Code Pro"/>
              <a:ea typeface="Source Code Pro"/>
              <a:cs typeface="Source Code Pro"/>
              <a:sym typeface="Source Code Pro"/>
            </a:endParaRPr>
          </a:p>
          <a:p>
            <a:pPr marL="822325" marR="0" lvl="2" indent="-228600" algn="l" rtl="0">
              <a:lnSpc>
                <a:spcPct val="115000"/>
              </a:lnSpc>
              <a:spcBef>
                <a:spcPts val="300"/>
              </a:spcBef>
              <a:spcAft>
                <a:spcPts val="0"/>
              </a:spcAft>
              <a:buClr>
                <a:srgbClr val="B2C1DB"/>
              </a:buClr>
              <a:buSzPts val="1700"/>
              <a:buFont typeface="Noto Sans Symbols"/>
              <a:buNone/>
            </a:pPr>
            <a:r>
              <a:rPr lang="en-US" sz="1800" b="1" i="0" u="none" strike="noStrike" cap="none">
                <a:solidFill>
                  <a:srgbClr val="000099"/>
                </a:solidFill>
                <a:latin typeface="Source Code Pro"/>
                <a:ea typeface="Source Code Pro"/>
                <a:cs typeface="Source Code Pro"/>
                <a:sym typeface="Source Code Pro"/>
              </a:rPr>
              <a:t>::</a:t>
            </a:r>
            <a:r>
              <a:rPr lang="en-US" sz="1800" i="0" u="none" strike="noStrike" cap="none">
                <a:solidFill>
                  <a:schemeClr val="dk1"/>
                </a:solidFill>
                <a:latin typeface="Verdana"/>
                <a:ea typeface="Verdana"/>
                <a:cs typeface="Verdana"/>
                <a:sym typeface="Verdana"/>
              </a:rPr>
              <a:t> is the scope resolution operator</a:t>
            </a:r>
            <a:endParaRPr sz="1800">
              <a:latin typeface="Verdana"/>
              <a:ea typeface="Verdana"/>
              <a:cs typeface="Verdana"/>
              <a:sym typeface="Verdana"/>
            </a:endParaRPr>
          </a:p>
          <a:p>
            <a:pPr marL="822325" marR="0" lvl="2" indent="-228600" algn="l" rtl="0">
              <a:lnSpc>
                <a:spcPct val="115000"/>
              </a:lnSpc>
              <a:spcBef>
                <a:spcPts val="300"/>
              </a:spcBef>
              <a:spcAft>
                <a:spcPts val="0"/>
              </a:spcAft>
              <a:buClr>
                <a:srgbClr val="B2C1DB"/>
              </a:buClr>
              <a:buSzPts val="1700"/>
              <a:buFont typeface="Noto Sans Symbols"/>
              <a:buNone/>
            </a:pPr>
            <a:r>
              <a:rPr lang="en-US" sz="1800" i="0" u="none" strike="noStrike" cap="none">
                <a:solidFill>
                  <a:schemeClr val="dk1"/>
                </a:solidFill>
                <a:latin typeface="Verdana"/>
                <a:ea typeface="Verdana"/>
                <a:cs typeface="Verdana"/>
                <a:sym typeface="Verdana"/>
              </a:rPr>
              <a:t>specifies the class of the function</a:t>
            </a:r>
            <a:endParaRPr sz="1800">
              <a:latin typeface="Verdana"/>
              <a:ea typeface="Verdana"/>
              <a:cs typeface="Verdana"/>
              <a:sym typeface="Verdana"/>
            </a:endParaRPr>
          </a:p>
          <a:p>
            <a:pPr marL="273050" marR="0" lvl="0" indent="-268605" algn="l" rtl="0">
              <a:lnSpc>
                <a:spcPct val="115000"/>
              </a:lnSpc>
              <a:spcBef>
                <a:spcPts val="1000"/>
              </a:spcBef>
              <a:spcAft>
                <a:spcPts val="0"/>
              </a:spcAft>
              <a:buClr>
                <a:schemeClr val="accent1"/>
              </a:buClr>
              <a:buSzPts val="1800"/>
              <a:buFont typeface="Verdana"/>
              <a:buChar char="●"/>
            </a:pPr>
            <a:r>
              <a:rPr lang="en-US" sz="1800" i="0" u="none">
                <a:solidFill>
                  <a:schemeClr val="dk1"/>
                </a:solidFill>
                <a:latin typeface="Verdana"/>
                <a:ea typeface="Verdana"/>
                <a:cs typeface="Verdana"/>
                <a:sym typeface="Verdana"/>
              </a:rPr>
              <a:t>Each method can access private data members of an object </a:t>
            </a:r>
            <a:br>
              <a:rPr lang="en-US" sz="1800" i="0" u="none">
                <a:solidFill>
                  <a:schemeClr val="dk1"/>
                </a:solidFill>
                <a:latin typeface="Verdana"/>
                <a:ea typeface="Verdana"/>
                <a:cs typeface="Verdana"/>
                <a:sym typeface="Verdana"/>
              </a:rPr>
            </a:br>
            <a:r>
              <a:rPr lang="en-US" sz="1800" i="0" u="none">
                <a:solidFill>
                  <a:schemeClr val="dk1"/>
                </a:solidFill>
                <a:latin typeface="Verdana"/>
                <a:ea typeface="Verdana"/>
                <a:cs typeface="Verdana"/>
                <a:sym typeface="Verdana"/>
              </a:rPr>
              <a:t>(the object on which this member function will operate)</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This way, at each invocation, member function can access different objects</a:t>
            </a:r>
            <a:r>
              <a:rPr lang="en-US" sz="1800">
                <a:latin typeface="Verdana"/>
                <a:ea typeface="Verdana"/>
                <a:cs typeface="Verdana"/>
                <a:sym typeface="Verdana"/>
              </a:rPr>
              <a:t>'</a:t>
            </a:r>
            <a:r>
              <a:rPr lang="en-US" sz="1800" i="0" u="none" strike="noStrike" cap="none">
                <a:solidFill>
                  <a:schemeClr val="dk1"/>
                </a:solidFill>
                <a:latin typeface="Verdana"/>
                <a:ea typeface="Verdana"/>
                <a:cs typeface="Verdana"/>
                <a:sym typeface="Verdana"/>
              </a:rPr>
              <a:t> private data</a:t>
            </a:r>
            <a:endParaRPr sz="1800">
              <a:latin typeface="Verdana"/>
              <a:ea typeface="Verdana"/>
              <a:cs typeface="Verdana"/>
              <a:sym typeface="Verdana"/>
            </a:endParaRPr>
          </a:p>
          <a:p>
            <a:pPr marL="822325" marR="0" lvl="2" indent="-228600" algn="l" rtl="0">
              <a:lnSpc>
                <a:spcPct val="115000"/>
              </a:lnSpc>
              <a:spcBef>
                <a:spcPts val="300"/>
              </a:spcBef>
              <a:spcAft>
                <a:spcPts val="0"/>
              </a:spcAft>
              <a:buClr>
                <a:srgbClr val="B2C1DB"/>
              </a:buClr>
              <a:buSzPts val="1700"/>
              <a:buFont typeface="Noto Sans Symbols"/>
              <a:buNone/>
            </a:pPr>
            <a:r>
              <a:rPr lang="en-US" sz="1800" i="0" u="none" strike="noStrike" cap="none">
                <a:solidFill>
                  <a:schemeClr val="dk1"/>
                </a:solidFill>
                <a:latin typeface="Verdana"/>
                <a:ea typeface="Verdana"/>
                <a:cs typeface="Verdana"/>
                <a:sym typeface="Verdana"/>
              </a:rPr>
              <a:t>  </a:t>
            </a:r>
            <a:r>
              <a:rPr lang="en-US" sz="1800">
                <a:latin typeface="Source Code Pro"/>
                <a:ea typeface="Source Code Pro"/>
                <a:cs typeface="Source Code Pro"/>
                <a:sym typeface="Source Code Pro"/>
              </a:rPr>
              <a:t>day1</a:t>
            </a:r>
            <a:r>
              <a:rPr lang="en-US" sz="1800" i="0" u="none" strike="noStrike" cap="none">
                <a:solidFill>
                  <a:schemeClr val="dk1"/>
                </a:solidFill>
                <a:latin typeface="Source Code Pro"/>
                <a:ea typeface="Source Code Pro"/>
                <a:cs typeface="Source Code Pro"/>
                <a:sym typeface="Source Code Pro"/>
              </a:rPr>
              <a:t>.</a:t>
            </a:r>
            <a:r>
              <a:rPr lang="en-US" sz="1800">
                <a:latin typeface="Source Code Pro"/>
                <a:ea typeface="Source Code Pro"/>
                <a:cs typeface="Source Code Pro"/>
                <a:sym typeface="Source Code Pro"/>
              </a:rPr>
              <a:t>DayName</a:t>
            </a:r>
            <a:r>
              <a:rPr lang="en-US" sz="1800" i="0" u="none" strike="noStrike" cap="none">
                <a:solidFill>
                  <a:schemeClr val="dk1"/>
                </a:solidFill>
                <a:latin typeface="Source Code Pro"/>
                <a:ea typeface="Source Code Pro"/>
                <a:cs typeface="Source Code Pro"/>
                <a:sym typeface="Source Code Pro"/>
              </a:rPr>
              <a:t>()</a:t>
            </a:r>
            <a:r>
              <a:rPr lang="en-US" sz="1800" i="0" u="none" strike="noStrike" cap="none">
                <a:solidFill>
                  <a:schemeClr val="dk1"/>
                </a:solidFill>
                <a:latin typeface="Verdana"/>
                <a:ea typeface="Verdana"/>
                <a:cs typeface="Verdana"/>
                <a:sym typeface="Verdana"/>
              </a:rPr>
              <a:t> compared to </a:t>
            </a:r>
            <a:r>
              <a:rPr lang="en-US" sz="1800">
                <a:latin typeface="Source Code Pro"/>
                <a:ea typeface="Source Code Pro"/>
                <a:cs typeface="Source Code Pro"/>
                <a:sym typeface="Source Code Pro"/>
              </a:rPr>
              <a:t>day2</a:t>
            </a:r>
            <a:r>
              <a:rPr lang="en-US" sz="1800" i="0" u="none" strike="noStrike" cap="none">
                <a:solidFill>
                  <a:schemeClr val="dk1"/>
                </a:solidFill>
                <a:latin typeface="Source Code Pro"/>
                <a:ea typeface="Source Code Pro"/>
                <a:cs typeface="Source Code Pro"/>
                <a:sym typeface="Source Code Pro"/>
              </a:rPr>
              <a:t>.</a:t>
            </a:r>
            <a:r>
              <a:rPr lang="en-US" sz="1800">
                <a:latin typeface="Source Code Pro"/>
                <a:ea typeface="Source Code Pro"/>
                <a:cs typeface="Source Code Pro"/>
                <a:sym typeface="Source Code Pro"/>
              </a:rPr>
              <a:t>DayName</a:t>
            </a:r>
            <a:r>
              <a:rPr lang="en-US" sz="1800" i="0" u="none" strike="noStrike" cap="none">
                <a:solidFill>
                  <a:schemeClr val="dk1"/>
                </a:solidFill>
                <a:latin typeface="Source Code Pro"/>
                <a:ea typeface="Source Code Pro"/>
                <a:cs typeface="Source Code Pro"/>
                <a:sym typeface="Source Code Pro"/>
              </a:rPr>
              <a:t>()</a:t>
            </a:r>
            <a:endParaRPr sz="1800">
              <a:latin typeface="Source Code Pro"/>
              <a:ea typeface="Source Code Pro"/>
              <a:cs typeface="Source Code Pro"/>
              <a:sym typeface="Source Code Pro"/>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dot operator </a:t>
            </a:r>
            <a:r>
              <a:rPr lang="en-US" sz="1800" i="0" u="none" strike="noStrike" cap="none">
                <a:solidFill>
                  <a:srgbClr val="000099"/>
                </a:solidFill>
                <a:latin typeface="Source Code Pro"/>
                <a:ea typeface="Source Code Pro"/>
                <a:cs typeface="Source Code Pro"/>
                <a:sym typeface="Source Code Pro"/>
              </a:rPr>
              <a:t>.</a:t>
            </a:r>
            <a:r>
              <a:rPr lang="en-US" sz="1800" i="0" u="none" strike="noStrike" cap="none">
                <a:solidFill>
                  <a:schemeClr val="dk1"/>
                </a:solidFill>
                <a:latin typeface="Verdana"/>
                <a:ea typeface="Verdana"/>
                <a:cs typeface="Verdana"/>
                <a:sym typeface="Verdana"/>
              </a:rPr>
              <a:t> is used when a member function is called</a:t>
            </a:r>
            <a:endParaRPr sz="1800">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7">
                                            <p:txEl>
                                              <p:pRg st="0" end="0"/>
                                            </p:txEl>
                                          </p:spTgt>
                                        </p:tgtEl>
                                        <p:attrNameLst>
                                          <p:attrName>style.visibility</p:attrName>
                                        </p:attrNameLst>
                                      </p:cBhvr>
                                      <p:to>
                                        <p:strVal val="visible"/>
                                      </p:to>
                                    </p:set>
                                    <p:animEffect transition="in" filter="fade">
                                      <p:cBhvr>
                                        <p:cTn id="7" dur="1000"/>
                                        <p:tgtEl>
                                          <p:spTgt spid="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7">
                                            <p:txEl>
                                              <p:pRg st="1" end="1"/>
                                            </p:txEl>
                                          </p:spTgt>
                                        </p:tgtEl>
                                        <p:attrNameLst>
                                          <p:attrName>style.visibility</p:attrName>
                                        </p:attrNameLst>
                                      </p:cBhvr>
                                      <p:to>
                                        <p:strVal val="visible"/>
                                      </p:to>
                                    </p:set>
                                    <p:animEffect transition="in" filter="fade">
                                      <p:cBhvr>
                                        <p:cTn id="12" dur="1000"/>
                                        <p:tgtEl>
                                          <p:spTgt spid="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27">
                                            <p:txEl>
                                              <p:pRg st="2" end="2"/>
                                            </p:txEl>
                                          </p:spTgt>
                                        </p:tgtEl>
                                        <p:attrNameLst>
                                          <p:attrName>style.visibility</p:attrName>
                                        </p:attrNameLst>
                                      </p:cBhvr>
                                      <p:to>
                                        <p:strVal val="visible"/>
                                      </p:to>
                                    </p:set>
                                    <p:animEffect transition="in" filter="fade">
                                      <p:cBhvr>
                                        <p:cTn id="17" dur="1000"/>
                                        <p:tgtEl>
                                          <p:spTgt spid="6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27">
                                            <p:txEl>
                                              <p:pRg st="3" end="3"/>
                                            </p:txEl>
                                          </p:spTgt>
                                        </p:tgtEl>
                                        <p:attrNameLst>
                                          <p:attrName>style.visibility</p:attrName>
                                        </p:attrNameLst>
                                      </p:cBhvr>
                                      <p:to>
                                        <p:strVal val="visible"/>
                                      </p:to>
                                    </p:set>
                                    <p:animEffect transition="in" filter="fade">
                                      <p:cBhvr>
                                        <p:cTn id="22" dur="1000"/>
                                        <p:tgtEl>
                                          <p:spTgt spid="6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27">
                                            <p:txEl>
                                              <p:pRg st="4" end="4"/>
                                            </p:txEl>
                                          </p:spTgt>
                                        </p:tgtEl>
                                        <p:attrNameLst>
                                          <p:attrName>style.visibility</p:attrName>
                                        </p:attrNameLst>
                                      </p:cBhvr>
                                      <p:to>
                                        <p:strVal val="visible"/>
                                      </p:to>
                                    </p:set>
                                    <p:animEffect transition="in" filter="fade">
                                      <p:cBhvr>
                                        <p:cTn id="27" dur="1000"/>
                                        <p:tgtEl>
                                          <p:spTgt spid="6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27">
                                            <p:txEl>
                                              <p:pRg st="5" end="5"/>
                                            </p:txEl>
                                          </p:spTgt>
                                        </p:tgtEl>
                                        <p:attrNameLst>
                                          <p:attrName>style.visibility</p:attrName>
                                        </p:attrNameLst>
                                      </p:cBhvr>
                                      <p:to>
                                        <p:strVal val="visible"/>
                                      </p:to>
                                    </p:set>
                                    <p:animEffect transition="in" filter="fade">
                                      <p:cBhvr>
                                        <p:cTn id="32" dur="1000"/>
                                        <p:tgtEl>
                                          <p:spTgt spid="6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27">
                                            <p:txEl>
                                              <p:pRg st="6" end="6"/>
                                            </p:txEl>
                                          </p:spTgt>
                                        </p:tgtEl>
                                        <p:attrNameLst>
                                          <p:attrName>style.visibility</p:attrName>
                                        </p:attrNameLst>
                                      </p:cBhvr>
                                      <p:to>
                                        <p:strVal val="visible"/>
                                      </p:to>
                                    </p:set>
                                    <p:animEffect transition="in" filter="fade">
                                      <p:cBhvr>
                                        <p:cTn id="37" dur="1000"/>
                                        <p:tgtEl>
                                          <p:spTgt spid="62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27">
                                            <p:txEl>
                                              <p:pRg st="7" end="7"/>
                                            </p:txEl>
                                          </p:spTgt>
                                        </p:tgtEl>
                                        <p:attrNameLst>
                                          <p:attrName>style.visibility</p:attrName>
                                        </p:attrNameLst>
                                      </p:cBhvr>
                                      <p:to>
                                        <p:strVal val="visible"/>
                                      </p:to>
                                    </p:set>
                                    <p:animEffect transition="in" filter="fade">
                                      <p:cBhvr>
                                        <p:cTn id="42" dur="1000"/>
                                        <p:tgtEl>
                                          <p:spTgt spid="62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27">
                                            <p:txEl>
                                              <p:pRg st="8" end="8"/>
                                            </p:txEl>
                                          </p:spTgt>
                                        </p:tgtEl>
                                        <p:attrNameLst>
                                          <p:attrName>style.visibility</p:attrName>
                                        </p:attrNameLst>
                                      </p:cBhvr>
                                      <p:to>
                                        <p:strVal val="visible"/>
                                      </p:to>
                                    </p:set>
                                    <p:animEffect transition="in" filter="fade">
                                      <p:cBhvr>
                                        <p:cTn id="47" dur="1000"/>
                                        <p:tgtEl>
                                          <p:spTgt spid="62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27">
                                            <p:txEl>
                                              <p:pRg st="9" end="9"/>
                                            </p:txEl>
                                          </p:spTgt>
                                        </p:tgtEl>
                                        <p:attrNameLst>
                                          <p:attrName>style.visibility</p:attrName>
                                        </p:attrNameLst>
                                      </p:cBhvr>
                                      <p:to>
                                        <p:strVal val="visible"/>
                                      </p:to>
                                    </p:set>
                                    <p:animEffect transition="in" filter="fade">
                                      <p:cBhvr>
                                        <p:cTn id="52" dur="1000"/>
                                        <p:tgtEl>
                                          <p:spTgt spid="62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27">
                                            <p:txEl>
                                              <p:pRg st="10" end="10"/>
                                            </p:txEl>
                                          </p:spTgt>
                                        </p:tgtEl>
                                        <p:attrNameLst>
                                          <p:attrName>style.visibility</p:attrName>
                                        </p:attrNameLst>
                                      </p:cBhvr>
                                      <p:to>
                                        <p:strVal val="visible"/>
                                      </p:to>
                                    </p:set>
                                    <p:animEffect transition="in" filter="fade">
                                      <p:cBhvr>
                                        <p:cTn id="57" dur="1000"/>
                                        <p:tgtEl>
                                          <p:spTgt spid="62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27">
                                            <p:txEl>
                                              <p:pRg st="11" end="11"/>
                                            </p:txEl>
                                          </p:spTgt>
                                        </p:tgtEl>
                                        <p:attrNameLst>
                                          <p:attrName>style.visibility</p:attrName>
                                        </p:attrNameLst>
                                      </p:cBhvr>
                                      <p:to>
                                        <p:strVal val="visible"/>
                                      </p:to>
                                    </p:set>
                                    <p:animEffect transition="in" filter="fade">
                                      <p:cBhvr>
                                        <p:cTn id="62" dur="1000"/>
                                        <p:tgtEl>
                                          <p:spTgt spid="62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81"/>
          <p:cNvSpPr txBox="1">
            <a:spLocks noGrp="1"/>
          </p:cNvSpPr>
          <p:nvPr>
            <p:ph type="title"/>
          </p:nvPr>
        </p:nvSpPr>
        <p:spPr>
          <a:xfrm>
            <a:off x="762000" y="482600"/>
            <a:ext cx="7772400" cy="6096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3600"/>
              <a:buFont typeface="Calibri"/>
              <a:buNone/>
            </a:pPr>
            <a:r>
              <a:rPr lang="en-US" sz="3000" i="0" u="none" strike="noStrike" cap="none">
                <a:solidFill>
                  <a:schemeClr val="dk2"/>
                </a:solidFill>
                <a:latin typeface="Source Code Pro"/>
                <a:ea typeface="Source Code Pro"/>
                <a:cs typeface="Source Code Pro"/>
                <a:sym typeface="Source Code Pro"/>
              </a:rPr>
              <a:t>dice.cpp </a:t>
            </a:r>
            <a:r>
              <a:rPr lang="en-US" sz="3000" i="0" u="none" strike="noStrike" cap="none">
                <a:solidFill>
                  <a:schemeClr val="dk2"/>
                </a:solidFill>
                <a:latin typeface="Verdana"/>
                <a:ea typeface="Verdana"/>
                <a:cs typeface="Verdana"/>
                <a:sym typeface="Verdana"/>
              </a:rPr>
              <a:t>(Implementation file) – 1/2</a:t>
            </a:r>
            <a:endParaRPr sz="3000">
              <a:latin typeface="Verdana"/>
              <a:ea typeface="Verdana"/>
              <a:cs typeface="Verdana"/>
              <a:sym typeface="Verdana"/>
            </a:endParaRPr>
          </a:p>
        </p:txBody>
      </p:sp>
      <p:sp>
        <p:nvSpPr>
          <p:cNvPr id="633" name="Google Shape;633;p81"/>
          <p:cNvSpPr txBox="1">
            <a:spLocks noGrp="1"/>
          </p:cNvSpPr>
          <p:nvPr>
            <p:ph type="body" idx="1"/>
          </p:nvPr>
        </p:nvSpPr>
        <p:spPr>
          <a:xfrm>
            <a:off x="582600" y="1584325"/>
            <a:ext cx="7772400" cy="46059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15000"/>
              </a:lnSpc>
              <a:spcBef>
                <a:spcPts val="0"/>
              </a:spcBef>
              <a:spcAft>
                <a:spcPts val="0"/>
              </a:spcAft>
              <a:buClr>
                <a:schemeClr val="accent1"/>
              </a:buClr>
              <a:buSzPts val="1700"/>
              <a:buFont typeface="Noto Sans Symbols"/>
              <a:buNone/>
            </a:pPr>
            <a:r>
              <a:rPr lang="en-US" sz="1800" b="1" i="0" u="none">
                <a:solidFill>
                  <a:srgbClr val="000099"/>
                </a:solidFill>
                <a:latin typeface="Source Code Pro"/>
                <a:ea typeface="Source Code Pro"/>
                <a:cs typeface="Source Code Pro"/>
                <a:sym typeface="Source Code Pro"/>
              </a:rPr>
              <a:t>Dice::Dice(int sides)</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700"/>
              <a:buFont typeface="Noto Sans Symbols"/>
              <a:buNone/>
            </a:pPr>
            <a:r>
              <a:rPr lang="en-US" sz="1800" b="1" i="0" u="none">
                <a:solidFill>
                  <a:srgbClr val="000099"/>
                </a:solidFill>
                <a:latin typeface="Source Code Pro"/>
                <a:ea typeface="Source Code Pro"/>
                <a:cs typeface="Source Code Pro"/>
                <a:sym typeface="Source Code Pro"/>
              </a:rPr>
              <a:t>// postcondition: all private fields initialized     </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700"/>
              <a:buFont typeface="Noto Sans Symbols"/>
              <a:buNone/>
            </a:pPr>
            <a:r>
              <a:rPr lang="en-US" sz="1800" b="1" i="0" u="none">
                <a:solidFill>
                  <a:srgbClr val="000099"/>
                </a:solidFill>
                <a:latin typeface="Source Code Pro"/>
                <a:ea typeface="Source Code Pro"/>
                <a:cs typeface="Source Code Pro"/>
                <a:sym typeface="Source Code Pro"/>
              </a:rPr>
              <a:t>{</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700"/>
              <a:buFont typeface="Noto Sans Symbols"/>
              <a:buNone/>
            </a:pPr>
            <a:r>
              <a:rPr lang="en-US" sz="1800" b="1" i="0" u="none">
                <a:solidFill>
                  <a:srgbClr val="000099"/>
                </a:solidFill>
                <a:latin typeface="Source Code Pro"/>
                <a:ea typeface="Source Code Pro"/>
                <a:cs typeface="Source Code Pro"/>
                <a:sym typeface="Source Code Pro"/>
              </a:rPr>
              <a:t>    myRollCount = 0;</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700"/>
              <a:buFont typeface="Noto Sans Symbols"/>
              <a:buNone/>
            </a:pPr>
            <a:r>
              <a:rPr lang="en-US" sz="1800" b="1" i="0" u="none">
                <a:solidFill>
                  <a:srgbClr val="000099"/>
                </a:solidFill>
                <a:latin typeface="Source Code Pro"/>
                <a:ea typeface="Source Code Pro"/>
                <a:cs typeface="Source Code Pro"/>
                <a:sym typeface="Source Code Pro"/>
              </a:rPr>
              <a:t>    mySides = sides;</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700"/>
              <a:buFont typeface="Noto Sans Symbols"/>
              <a:buNone/>
            </a:pPr>
            <a:r>
              <a:rPr lang="en-US" sz="1800" b="1" i="0" u="none">
                <a:solidFill>
                  <a:srgbClr val="000099"/>
                </a:solidFill>
                <a:latin typeface="Source Code Pro"/>
                <a:ea typeface="Source Code Pro"/>
                <a:cs typeface="Source Code Pro"/>
                <a:sym typeface="Source Code Pro"/>
              </a:rPr>
              <a:t>}</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360"/>
              <a:buFont typeface="Noto Sans Symbols"/>
              <a:buNone/>
            </a:pPr>
            <a:endParaRPr sz="1800" i="0" u="none">
              <a:solidFill>
                <a:schemeClr val="dk1"/>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accent1"/>
              </a:buClr>
              <a:buSzPts val="1360"/>
              <a:buFont typeface="Noto Sans Symbols"/>
              <a:buNone/>
            </a:pPr>
            <a:endParaRPr sz="1800" i="0" u="none">
              <a:solidFill>
                <a:schemeClr val="dk1"/>
              </a:solidFill>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360"/>
              <a:buFont typeface="Noto Sans Symbols"/>
              <a:buNone/>
            </a:pPr>
            <a:endParaRPr sz="1800" i="0" u="none">
              <a:solidFill>
                <a:schemeClr val="dk1"/>
              </a:solidFill>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700"/>
              <a:buFont typeface="Noto Sans Symbols"/>
              <a:buNone/>
            </a:pPr>
            <a:r>
              <a:rPr lang="en-US" sz="1800" b="1" i="0" u="none">
                <a:solidFill>
                  <a:srgbClr val="000099"/>
                </a:solidFill>
                <a:latin typeface="Source Code Pro"/>
                <a:ea typeface="Source Code Pro"/>
                <a:cs typeface="Source Code Pro"/>
                <a:sym typeface="Source Code Pro"/>
              </a:rPr>
              <a:t>int Dice::NumSides() const</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700"/>
              <a:buFont typeface="Noto Sans Symbols"/>
              <a:buNone/>
            </a:pPr>
            <a:r>
              <a:rPr lang="en-US" sz="1800" b="1" i="0" u="none">
                <a:solidFill>
                  <a:srgbClr val="000099"/>
                </a:solidFill>
                <a:latin typeface="Source Code Pro"/>
                <a:ea typeface="Source Code Pro"/>
                <a:cs typeface="Source Code Pro"/>
                <a:sym typeface="Source Code Pro"/>
              </a:rPr>
              <a:t>// postcondition: return # of sides of die     </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700"/>
              <a:buFont typeface="Noto Sans Symbols"/>
              <a:buNone/>
            </a:pPr>
            <a:r>
              <a:rPr lang="en-US" sz="1800" b="1" i="0" u="none">
                <a:solidFill>
                  <a:srgbClr val="000099"/>
                </a:solidFill>
                <a:latin typeface="Source Code Pro"/>
                <a:ea typeface="Source Code Pro"/>
                <a:cs typeface="Source Code Pro"/>
                <a:sym typeface="Source Code Pro"/>
              </a:rPr>
              <a:t>{</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700"/>
              <a:buFont typeface="Noto Sans Symbols"/>
              <a:buNone/>
            </a:pPr>
            <a:r>
              <a:rPr lang="en-US" sz="1800" b="1" i="0" u="none">
                <a:solidFill>
                  <a:srgbClr val="000099"/>
                </a:solidFill>
                <a:latin typeface="Source Code Pro"/>
                <a:ea typeface="Source Code Pro"/>
                <a:cs typeface="Source Code Pro"/>
                <a:sym typeface="Source Code Pro"/>
              </a:rPr>
              <a:t>    return mySides;</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700"/>
              <a:buFont typeface="Noto Sans Symbols"/>
              <a:buNone/>
            </a:pPr>
            <a:r>
              <a:rPr lang="en-US" sz="1800" b="1" i="0" u="none">
                <a:solidFill>
                  <a:srgbClr val="000099"/>
                </a:solidFill>
                <a:latin typeface="Source Code Pro"/>
                <a:ea typeface="Source Code Pro"/>
                <a:cs typeface="Source Code Pro"/>
                <a:sym typeface="Source Code Pro"/>
              </a:rPr>
              <a:t>}</a:t>
            </a:r>
            <a:endParaRPr sz="1800" b="1" i="0" u="none">
              <a:solidFill>
                <a:srgbClr val="000099"/>
              </a:solidFill>
              <a:latin typeface="Source Code Pro"/>
              <a:ea typeface="Source Code Pro"/>
              <a:cs typeface="Source Code Pro"/>
              <a:sym typeface="Source Code Pro"/>
            </a:endParaRPr>
          </a:p>
        </p:txBody>
      </p:sp>
      <p:sp>
        <p:nvSpPr>
          <p:cNvPr id="634" name="Google Shape;634;p81"/>
          <p:cNvSpPr/>
          <p:nvPr/>
        </p:nvSpPr>
        <p:spPr>
          <a:xfrm>
            <a:off x="4889325" y="2099675"/>
            <a:ext cx="3949884" cy="1500498"/>
          </a:xfrm>
          <a:prstGeom prst="irregularSeal2">
            <a:avLst/>
          </a:prstGeom>
          <a:solidFill>
            <a:srgbClr val="CC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a:solidFill>
                  <a:schemeClr val="dk1"/>
                </a:solidFill>
                <a:latin typeface="Verdana"/>
                <a:ea typeface="Verdana"/>
                <a:cs typeface="Verdana"/>
                <a:sym typeface="Verdana"/>
              </a:rPr>
              <a:t>Constructor</a:t>
            </a:r>
            <a:endParaRPr b="1">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6"/>
          <p:cNvSpPr txBox="1">
            <a:spLocks noGrp="1"/>
          </p:cNvSpPr>
          <p:nvPr>
            <p:ph type="title"/>
          </p:nvPr>
        </p:nvSpPr>
        <p:spPr>
          <a:xfrm>
            <a:off x="558800" y="381000"/>
            <a:ext cx="8140800" cy="6096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3600"/>
              <a:buFont typeface="Source Sans Pro"/>
              <a:buNone/>
            </a:pPr>
            <a:r>
              <a:rPr lang="en-US" sz="3000" i="0" u="none" strike="noStrike" cap="none">
                <a:solidFill>
                  <a:schemeClr val="dk2"/>
                </a:solidFill>
                <a:latin typeface="Verdana"/>
                <a:ea typeface="Verdana"/>
                <a:cs typeface="Verdana"/>
                <a:sym typeface="Verdana"/>
              </a:rPr>
              <a:t>Classes and Objects</a:t>
            </a:r>
            <a:endParaRPr sz="3000">
              <a:latin typeface="Verdana"/>
              <a:ea typeface="Verdana"/>
              <a:cs typeface="Verdana"/>
              <a:sym typeface="Verdana"/>
            </a:endParaRPr>
          </a:p>
        </p:txBody>
      </p:sp>
      <p:sp>
        <p:nvSpPr>
          <p:cNvPr id="336" name="Google Shape;336;p46"/>
          <p:cNvSpPr txBox="1">
            <a:spLocks noGrp="1"/>
          </p:cNvSpPr>
          <p:nvPr>
            <p:ph type="body" idx="1"/>
          </p:nvPr>
        </p:nvSpPr>
        <p:spPr>
          <a:xfrm>
            <a:off x="349650" y="1462425"/>
            <a:ext cx="8502300" cy="4164600"/>
          </a:xfrm>
          <a:prstGeom prst="rect">
            <a:avLst/>
          </a:prstGeom>
          <a:noFill/>
          <a:ln>
            <a:noFill/>
          </a:ln>
        </p:spPr>
        <p:txBody>
          <a:bodyPr spcFirstLastPara="1" wrap="square" lIns="91425" tIns="45700" rIns="91425" bIns="45700" anchor="t" anchorCtr="0">
            <a:noAutofit/>
          </a:bodyPr>
          <a:lstStyle/>
          <a:p>
            <a:pPr marL="273050" marR="0" lvl="0" indent="-270510" algn="l" rtl="0">
              <a:lnSpc>
                <a:spcPct val="115000"/>
              </a:lnSpc>
              <a:spcBef>
                <a:spcPts val="0"/>
              </a:spcBef>
              <a:spcAft>
                <a:spcPts val="0"/>
              </a:spcAft>
              <a:buClr>
                <a:schemeClr val="accent1"/>
              </a:buClr>
              <a:buSzPts val="2000"/>
              <a:buFont typeface="Verdana"/>
              <a:buChar char="●"/>
            </a:pPr>
            <a:r>
              <a:rPr lang="en-US" sz="2000">
                <a:latin typeface="Verdana"/>
                <a:ea typeface="Verdana"/>
                <a:cs typeface="Verdana"/>
                <a:sym typeface="Verdana"/>
              </a:rPr>
              <a:t>A</a:t>
            </a:r>
            <a:r>
              <a:rPr lang="en-US" sz="2000" i="0" u="none">
                <a:solidFill>
                  <a:schemeClr val="dk1"/>
                </a:solidFill>
                <a:latin typeface="Verdana"/>
                <a:ea typeface="Verdana"/>
                <a:cs typeface="Verdana"/>
                <a:sym typeface="Verdana"/>
              </a:rPr>
              <a:t> </a:t>
            </a:r>
            <a:r>
              <a:rPr lang="en-US" sz="2000" i="1" u="none">
                <a:solidFill>
                  <a:srgbClr val="FC0128"/>
                </a:solidFill>
                <a:latin typeface="Source Code Pro"/>
                <a:ea typeface="Source Code Pro"/>
                <a:cs typeface="Source Code Pro"/>
                <a:sym typeface="Source Code Pro"/>
              </a:rPr>
              <a:t>class</a:t>
            </a:r>
            <a:r>
              <a:rPr lang="en-US" sz="2000" i="0" u="none">
                <a:solidFill>
                  <a:schemeClr val="dk1"/>
                </a:solidFill>
                <a:latin typeface="Verdana"/>
                <a:ea typeface="Verdana"/>
                <a:cs typeface="Verdana"/>
                <a:sym typeface="Verdana"/>
              </a:rPr>
              <a:t> is defined as a kind of </a:t>
            </a:r>
            <a:r>
              <a:rPr lang="en-US" sz="2000" i="1" u="none">
                <a:solidFill>
                  <a:schemeClr val="dk1"/>
                </a:solidFill>
                <a:latin typeface="Verdana"/>
                <a:ea typeface="Verdana"/>
                <a:cs typeface="Verdana"/>
                <a:sym typeface="Verdana"/>
              </a:rPr>
              <a:t>programmer-defined type</a:t>
            </a:r>
            <a:br>
              <a:rPr lang="en-US" sz="2000" i="1" u="none">
                <a:solidFill>
                  <a:schemeClr val="dk1"/>
                </a:solidFill>
                <a:latin typeface="Verdana"/>
                <a:ea typeface="Verdana"/>
                <a:cs typeface="Verdana"/>
                <a:sym typeface="Verdana"/>
              </a:rPr>
            </a:br>
            <a:endParaRPr sz="2000">
              <a:latin typeface="Verdana"/>
              <a:ea typeface="Verdana"/>
              <a:cs typeface="Verdana"/>
              <a:sym typeface="Verdana"/>
            </a:endParaRPr>
          </a:p>
          <a:p>
            <a:pPr marL="273050" marR="0" lvl="0" indent="-270510" algn="l" rtl="0">
              <a:lnSpc>
                <a:spcPct val="115000"/>
              </a:lnSpc>
              <a:spcBef>
                <a:spcPts val="1000"/>
              </a:spcBef>
              <a:spcAft>
                <a:spcPts val="0"/>
              </a:spcAft>
              <a:buClr>
                <a:schemeClr val="accent1"/>
              </a:buClr>
              <a:buSzPts val="2000"/>
              <a:buFont typeface="Verdana"/>
              <a:buChar char="●"/>
            </a:pPr>
            <a:r>
              <a:rPr lang="en-US" sz="2000">
                <a:latin typeface="Verdana"/>
                <a:ea typeface="Verdana"/>
                <a:cs typeface="Verdana"/>
                <a:sym typeface="Verdana"/>
              </a:rPr>
              <a:t>C</a:t>
            </a:r>
            <a:r>
              <a:rPr lang="en-US" sz="2000" i="0" u="none">
                <a:solidFill>
                  <a:schemeClr val="dk1"/>
                </a:solidFill>
                <a:latin typeface="Verdana"/>
                <a:ea typeface="Verdana"/>
                <a:cs typeface="Verdana"/>
                <a:sym typeface="Verdana"/>
              </a:rPr>
              <a:t>lasses are used to combine everything for a concept </a:t>
            </a:r>
            <a:br>
              <a:rPr lang="en-US" sz="2000" i="0" u="none">
                <a:solidFill>
                  <a:schemeClr val="dk1"/>
                </a:solidFill>
                <a:latin typeface="Verdana"/>
                <a:ea typeface="Verdana"/>
                <a:cs typeface="Verdana"/>
                <a:sym typeface="Verdana"/>
              </a:rPr>
            </a:br>
            <a:r>
              <a:rPr lang="en-US" sz="2000" i="0" u="none">
                <a:solidFill>
                  <a:schemeClr val="dk1"/>
                </a:solidFill>
                <a:latin typeface="Verdana"/>
                <a:ea typeface="Verdana"/>
                <a:cs typeface="Verdana"/>
                <a:sym typeface="Verdana"/>
              </a:rPr>
              <a:t>(like date, student)</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rgbClr val="FC0128"/>
                </a:solidFill>
                <a:latin typeface="Source Code Pro"/>
                <a:ea typeface="Source Code Pro"/>
                <a:cs typeface="Source Code Pro"/>
                <a:sym typeface="Source Code Pro"/>
              </a:rPr>
              <a:t>Data (</a:t>
            </a:r>
            <a:r>
              <a:rPr lang="en-US" sz="2000" i="1" u="none" strike="noStrike" cap="none">
                <a:solidFill>
                  <a:srgbClr val="FC0128"/>
                </a:solidFill>
                <a:latin typeface="Source Code Pro"/>
                <a:ea typeface="Source Code Pro"/>
                <a:cs typeface="Source Code Pro"/>
                <a:sym typeface="Source Code Pro"/>
              </a:rPr>
              <a:t>state</a:t>
            </a:r>
            <a:r>
              <a:rPr lang="en-US" sz="2000" i="0" u="none" strike="noStrike" cap="none">
                <a:solidFill>
                  <a:srgbClr val="FC0128"/>
                </a:solidFill>
                <a:latin typeface="Source Code Pro"/>
                <a:ea typeface="Source Code Pro"/>
                <a:cs typeface="Source Code Pro"/>
                <a:sym typeface="Source Code Pro"/>
              </a:rPr>
              <a:t>)</a:t>
            </a:r>
            <a:r>
              <a:rPr lang="en-US" sz="2000" i="0" u="none" strike="noStrike" cap="none">
                <a:solidFill>
                  <a:schemeClr val="dk1"/>
                </a:solidFill>
                <a:latin typeface="Source Code Pro"/>
                <a:ea typeface="Source Code Pro"/>
                <a:cs typeface="Source Code Pro"/>
                <a:sym typeface="Source Code Pro"/>
              </a:rPr>
              <a:t>	</a:t>
            </a:r>
            <a:r>
              <a:rPr lang="en-US" sz="2000" i="0" u="none" strike="noStrike" cap="none">
                <a:solidFill>
                  <a:schemeClr val="dk1"/>
                </a:solidFill>
                <a:latin typeface="Verdana"/>
                <a:ea typeface="Verdana"/>
                <a:cs typeface="Verdana"/>
                <a:sym typeface="Verdana"/>
              </a:rPr>
              <a:t>        		(e.g. student id, gpa)</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rgbClr val="FC0128"/>
                </a:solidFill>
                <a:latin typeface="Source Code Pro"/>
                <a:ea typeface="Source Code Pro"/>
                <a:cs typeface="Source Code Pro"/>
                <a:sym typeface="Source Code Pro"/>
              </a:rPr>
              <a:t>Functions (</a:t>
            </a:r>
            <a:r>
              <a:rPr lang="en-US" sz="2000" i="1" u="none" strike="noStrike" cap="none">
                <a:solidFill>
                  <a:srgbClr val="FC0128"/>
                </a:solidFill>
                <a:latin typeface="Source Code Pro"/>
                <a:ea typeface="Source Code Pro"/>
                <a:cs typeface="Source Code Pro"/>
                <a:sym typeface="Source Code Pro"/>
              </a:rPr>
              <a:t>behavior</a:t>
            </a:r>
            <a:r>
              <a:rPr lang="en-US" sz="2000" i="0" u="none" strike="noStrike" cap="none">
                <a:solidFill>
                  <a:srgbClr val="FC0128"/>
                </a:solidFill>
                <a:latin typeface="Source Code Pro"/>
                <a:ea typeface="Source Code Pro"/>
                <a:cs typeface="Source Code Pro"/>
                <a:sym typeface="Source Code Pro"/>
              </a:rPr>
              <a:t>)</a:t>
            </a:r>
            <a:r>
              <a:rPr lang="en-US" sz="2000" i="0" u="none" strike="noStrike" cap="none">
                <a:solidFill>
                  <a:srgbClr val="FC0128"/>
                </a:solidFill>
                <a:latin typeface="Verdana"/>
                <a:ea typeface="Verdana"/>
                <a:cs typeface="Verdana"/>
                <a:sym typeface="Verdana"/>
              </a:rPr>
              <a:t> 	</a:t>
            </a:r>
            <a:r>
              <a:rPr lang="en-US" sz="2000" i="0" u="none" strike="noStrike" cap="none">
                <a:solidFill>
                  <a:schemeClr val="dk1"/>
                </a:solidFill>
                <a:latin typeface="Verdana"/>
                <a:ea typeface="Verdana"/>
                <a:cs typeface="Verdana"/>
                <a:sym typeface="Verdana"/>
              </a:rPr>
              <a:t>(e.g. students enroll, graduate)</a:t>
            </a:r>
            <a:br>
              <a:rPr lang="en-US" sz="2000" i="0" u="none" strike="noStrike" cap="none">
                <a:solidFill>
                  <a:schemeClr val="dk1"/>
                </a:solidFill>
                <a:latin typeface="Verdana"/>
                <a:ea typeface="Verdana"/>
                <a:cs typeface="Verdana"/>
                <a:sym typeface="Verdana"/>
              </a:rPr>
            </a:br>
            <a:endParaRPr sz="2000" i="0" u="none" strike="noStrike" cap="none">
              <a:solidFill>
                <a:schemeClr val="dk1"/>
              </a:solidFill>
              <a:latin typeface="Verdana"/>
              <a:ea typeface="Verdana"/>
              <a:cs typeface="Verdana"/>
              <a:sym typeface="Verdana"/>
            </a:endParaRPr>
          </a:p>
          <a:p>
            <a:pPr marL="273050" lvl="0" indent="-270510" algn="l" rtl="0">
              <a:lnSpc>
                <a:spcPct val="115000"/>
              </a:lnSpc>
              <a:spcBef>
                <a:spcPts val="1000"/>
              </a:spcBef>
              <a:spcAft>
                <a:spcPts val="0"/>
              </a:spcAft>
              <a:buClr>
                <a:schemeClr val="accent1"/>
              </a:buClr>
              <a:buSzPts val="2000"/>
              <a:buFont typeface="Verdana"/>
              <a:buChar char="●"/>
            </a:pPr>
            <a:r>
              <a:rPr lang="en-US" sz="2000">
                <a:latin typeface="Verdana"/>
                <a:ea typeface="Verdana"/>
                <a:cs typeface="Verdana"/>
                <a:sym typeface="Verdana"/>
              </a:rPr>
              <a:t>We define </a:t>
            </a:r>
            <a:r>
              <a:rPr lang="en-US" sz="2000" i="1">
                <a:latin typeface="Verdana"/>
                <a:ea typeface="Verdana"/>
                <a:cs typeface="Verdana"/>
                <a:sym typeface="Verdana"/>
              </a:rPr>
              <a:t>variables</a:t>
            </a:r>
            <a:r>
              <a:rPr lang="en-US" sz="2000">
                <a:latin typeface="Verdana"/>
                <a:ea typeface="Verdana"/>
                <a:cs typeface="Verdana"/>
                <a:sym typeface="Verdana"/>
              </a:rPr>
              <a:t> of </a:t>
            </a:r>
            <a:r>
              <a:rPr lang="en-US" sz="2000" i="1">
                <a:latin typeface="Verdana"/>
                <a:ea typeface="Verdana"/>
                <a:cs typeface="Verdana"/>
                <a:sym typeface="Verdana"/>
              </a:rPr>
              <a:t>types</a:t>
            </a:r>
            <a:r>
              <a:rPr lang="en-US" sz="2000">
                <a:latin typeface="Verdana"/>
                <a:ea typeface="Verdana"/>
                <a:cs typeface="Verdana"/>
                <a:sym typeface="Verdana"/>
              </a:rPr>
              <a:t> (like </a:t>
            </a:r>
            <a:r>
              <a:rPr lang="en-US" sz="2000">
                <a:latin typeface="Source Code Pro"/>
                <a:ea typeface="Source Code Pro"/>
                <a:cs typeface="Source Code Pro"/>
                <a:sym typeface="Source Code Pro"/>
              </a:rPr>
              <a:t>int</a:t>
            </a:r>
            <a:r>
              <a:rPr lang="en-US" sz="2000">
                <a:latin typeface="Verdana"/>
                <a:ea typeface="Verdana"/>
                <a:cs typeface="Verdana"/>
                <a:sym typeface="Verdana"/>
              </a:rPr>
              <a:t>, </a:t>
            </a:r>
            <a:r>
              <a:rPr lang="en-US" sz="2000">
                <a:latin typeface="Source Code Pro"/>
                <a:ea typeface="Source Code Pro"/>
                <a:cs typeface="Source Code Pro"/>
                <a:sym typeface="Source Code Pro"/>
              </a:rPr>
              <a:t>double</a:t>
            </a:r>
            <a:r>
              <a:rPr lang="en-US" sz="2000">
                <a:latin typeface="Verdana"/>
                <a:ea typeface="Verdana"/>
                <a:cs typeface="Verdana"/>
                <a:sym typeface="Verdana"/>
              </a:rPr>
              <a:t>) </a:t>
            </a:r>
            <a:br>
              <a:rPr lang="en-US" sz="2000">
                <a:latin typeface="Verdana"/>
                <a:ea typeface="Verdana"/>
                <a:cs typeface="Verdana"/>
                <a:sym typeface="Verdana"/>
              </a:rPr>
            </a:br>
            <a:r>
              <a:rPr lang="en-US" sz="2000">
                <a:latin typeface="Verdana"/>
                <a:ea typeface="Verdana"/>
                <a:cs typeface="Verdana"/>
                <a:sym typeface="Verdana"/>
              </a:rPr>
              <a:t>Similarly, we define </a:t>
            </a:r>
            <a:r>
              <a:rPr lang="en-US" sz="2000" b="1" i="1">
                <a:latin typeface="Source Code Pro"/>
                <a:ea typeface="Source Code Pro"/>
                <a:cs typeface="Source Code Pro"/>
                <a:sym typeface="Source Code Pro"/>
              </a:rPr>
              <a:t>objects</a:t>
            </a:r>
            <a:r>
              <a:rPr lang="en-US" sz="2000" b="1">
                <a:latin typeface="Source Code Pro"/>
                <a:ea typeface="Source Code Pro"/>
                <a:cs typeface="Source Code Pro"/>
                <a:sym typeface="Source Code Pro"/>
              </a:rPr>
              <a:t> of </a:t>
            </a:r>
            <a:r>
              <a:rPr lang="en-US" sz="2000" b="1" i="1">
                <a:latin typeface="Source Code Pro"/>
                <a:ea typeface="Source Code Pro"/>
                <a:cs typeface="Source Code Pro"/>
                <a:sym typeface="Source Code Pro"/>
              </a:rPr>
              <a:t>classes</a:t>
            </a:r>
            <a:endParaRPr sz="2000" b="1">
              <a:latin typeface="Source Code Pro"/>
              <a:ea typeface="Source Code Pro"/>
              <a:cs typeface="Source Code Pro"/>
              <a:sym typeface="Source Code Pro"/>
            </a:endParaRPr>
          </a:p>
          <a:p>
            <a:pPr marL="547687" lvl="1" indent="-247650" algn="l" rtl="0">
              <a:lnSpc>
                <a:spcPct val="115000"/>
              </a:lnSpc>
              <a:spcBef>
                <a:spcPts val="300"/>
              </a:spcBef>
              <a:spcAft>
                <a:spcPts val="1000"/>
              </a:spcAft>
              <a:buClr>
                <a:schemeClr val="accent2"/>
              </a:buClr>
              <a:buSzPts val="2000"/>
              <a:buFont typeface="Verdana"/>
              <a:buChar char="●"/>
            </a:pPr>
            <a:r>
              <a:rPr lang="en-US" sz="2000">
                <a:latin typeface="Verdana"/>
                <a:ea typeface="Verdana"/>
                <a:cs typeface="Verdana"/>
                <a:sym typeface="Verdana"/>
              </a:rPr>
              <a:t>an</a:t>
            </a:r>
            <a:r>
              <a:rPr lang="en-US" sz="2000" i="1">
                <a:latin typeface="Verdana"/>
                <a:ea typeface="Verdana"/>
                <a:cs typeface="Verdana"/>
                <a:sym typeface="Verdana"/>
              </a:rPr>
              <a:t> </a:t>
            </a:r>
            <a:r>
              <a:rPr lang="en-US" sz="2000" i="1">
                <a:solidFill>
                  <a:srgbClr val="FC0128"/>
                </a:solidFill>
                <a:latin typeface="Source Code Pro"/>
                <a:ea typeface="Source Code Pro"/>
                <a:cs typeface="Source Code Pro"/>
                <a:sym typeface="Source Code Pro"/>
              </a:rPr>
              <a:t>object</a:t>
            </a:r>
            <a:r>
              <a:rPr lang="en-US" sz="2000" i="1">
                <a:latin typeface="Verdana"/>
                <a:ea typeface="Verdana"/>
                <a:cs typeface="Verdana"/>
                <a:sym typeface="Verdana"/>
              </a:rPr>
              <a:t> </a:t>
            </a:r>
            <a:r>
              <a:rPr lang="en-US" sz="2000">
                <a:latin typeface="Verdana"/>
                <a:ea typeface="Verdana"/>
                <a:cs typeface="Verdana"/>
                <a:sym typeface="Verdana"/>
              </a:rPr>
              <a:t>is a member of a</a:t>
            </a:r>
            <a:r>
              <a:rPr lang="en-US" sz="2000" i="1">
                <a:latin typeface="Verdana"/>
                <a:ea typeface="Verdana"/>
                <a:cs typeface="Verdana"/>
                <a:sym typeface="Verdana"/>
              </a:rPr>
              <a:t> class</a:t>
            </a:r>
            <a:endParaRPr sz="2000" i="1">
              <a:latin typeface="Verdana"/>
              <a:ea typeface="Verdana"/>
              <a:cs typeface="Verdana"/>
              <a:sym typeface="Verdan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82"/>
          <p:cNvSpPr txBox="1">
            <a:spLocks noGrp="1"/>
          </p:cNvSpPr>
          <p:nvPr>
            <p:ph type="body" idx="1"/>
          </p:nvPr>
        </p:nvSpPr>
        <p:spPr>
          <a:xfrm>
            <a:off x="346075" y="1371600"/>
            <a:ext cx="8797800" cy="51738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15000"/>
              </a:lnSpc>
              <a:spcBef>
                <a:spcPts val="0"/>
              </a:spcBef>
              <a:spcAft>
                <a:spcPts val="0"/>
              </a:spcAft>
              <a:buClr>
                <a:schemeClr val="accent1"/>
              </a:buClr>
              <a:buSzPts val="1530"/>
              <a:buFont typeface="Noto Sans Symbols"/>
              <a:buNone/>
            </a:pPr>
            <a:r>
              <a:rPr lang="en-US" sz="1800" b="1" i="0" u="none">
                <a:solidFill>
                  <a:srgbClr val="000099"/>
                </a:solidFill>
                <a:latin typeface="Source Code Pro"/>
                <a:ea typeface="Source Code Pro"/>
                <a:cs typeface="Source Code Pro"/>
                <a:sym typeface="Source Code Pro"/>
              </a:rPr>
              <a:t>int Dice::NumRolls() const</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530"/>
              <a:buFont typeface="Noto Sans Symbols"/>
              <a:buNone/>
            </a:pPr>
            <a:r>
              <a:rPr lang="en-US" sz="1800" b="1" i="0" u="none">
                <a:solidFill>
                  <a:srgbClr val="000099"/>
                </a:solidFill>
                <a:latin typeface="Source Code Pro"/>
                <a:ea typeface="Source Code Pro"/>
                <a:cs typeface="Source Code Pro"/>
                <a:sym typeface="Source Code Pro"/>
              </a:rPr>
              <a:t>// postcondition: return # of times die has been rolled</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530"/>
              <a:buFont typeface="Noto Sans Symbols"/>
              <a:buNone/>
            </a:pPr>
            <a:r>
              <a:rPr lang="en-US" sz="1800" b="1" i="0" u="none">
                <a:solidFill>
                  <a:srgbClr val="000099"/>
                </a:solidFill>
                <a:latin typeface="Source Code Pro"/>
                <a:ea typeface="Source Code Pro"/>
                <a:cs typeface="Source Code Pro"/>
                <a:sym typeface="Source Code Pro"/>
              </a:rPr>
              <a:t>{</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530"/>
              <a:buFont typeface="Noto Sans Symbols"/>
              <a:buNone/>
            </a:pPr>
            <a:r>
              <a:rPr lang="en-US" sz="1800" b="1" i="0" u="none">
                <a:solidFill>
                  <a:srgbClr val="000099"/>
                </a:solidFill>
                <a:latin typeface="Source Code Pro"/>
                <a:ea typeface="Source Code Pro"/>
                <a:cs typeface="Source Code Pro"/>
                <a:sym typeface="Source Code Pro"/>
              </a:rPr>
              <a:t>    return myRollCount;</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530"/>
              <a:buFont typeface="Noto Sans Symbols"/>
              <a:buNone/>
            </a:pPr>
            <a:r>
              <a:rPr lang="en-US" sz="1800" b="1" i="0" u="none">
                <a:solidFill>
                  <a:srgbClr val="000099"/>
                </a:solidFill>
                <a:latin typeface="Source Code Pro"/>
                <a:ea typeface="Source Code Pro"/>
                <a:cs typeface="Source Code Pro"/>
                <a:sym typeface="Source Code Pro"/>
              </a:rPr>
              <a:t>} </a:t>
            </a:r>
            <a:endParaRPr sz="1800" b="1" i="0" u="none">
              <a:solidFill>
                <a:srgbClr val="000099"/>
              </a:solidFill>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530"/>
              <a:buFont typeface="Noto Sans Symbols"/>
              <a:buNone/>
            </a:pPr>
            <a:endParaRPr sz="1800" b="1" i="0" u="none">
              <a:solidFill>
                <a:srgbClr val="000099"/>
              </a:solidFill>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530"/>
              <a:buFont typeface="Noto Sans Symbols"/>
              <a:buNone/>
            </a:pPr>
            <a:endParaRPr sz="1800" b="1" i="0" u="none">
              <a:solidFill>
                <a:srgbClr val="000099"/>
              </a:solidFill>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530"/>
              <a:buFont typeface="Noto Sans Symbols"/>
              <a:buNone/>
            </a:pPr>
            <a:r>
              <a:rPr lang="en-US" sz="1800" b="1" i="0" u="none">
                <a:solidFill>
                  <a:srgbClr val="000099"/>
                </a:solidFill>
                <a:latin typeface="Source Code Pro"/>
                <a:ea typeface="Source Code Pro"/>
                <a:cs typeface="Source Code Pro"/>
                <a:sym typeface="Source Code Pro"/>
              </a:rPr>
              <a:t>int Dice::Roll()</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530"/>
              <a:buFont typeface="Noto Sans Symbols"/>
              <a:buNone/>
            </a:pPr>
            <a:r>
              <a:rPr lang="en-US" sz="1800" b="1" i="0" u="none">
                <a:solidFill>
                  <a:srgbClr val="000099"/>
                </a:solidFill>
                <a:latin typeface="Source Code Pro"/>
                <a:ea typeface="Source Code Pro"/>
                <a:cs typeface="Source Code Pro"/>
                <a:sym typeface="Source Code Pro"/>
              </a:rPr>
              <a:t>// postcondition: number of rolls updated</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530"/>
              <a:buFont typeface="Noto Sans Symbols"/>
              <a:buNone/>
            </a:pPr>
            <a:r>
              <a:rPr lang="en-US" sz="1800" b="1" i="0" u="none">
                <a:solidFill>
                  <a:srgbClr val="000099"/>
                </a:solidFill>
                <a:latin typeface="Source Code Pro"/>
                <a:ea typeface="Source Code Pro"/>
                <a:cs typeface="Source Code Pro"/>
                <a:sym typeface="Source Code Pro"/>
              </a:rPr>
              <a:t>//                random 'die' roll returned     </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530"/>
              <a:buFont typeface="Noto Sans Symbols"/>
              <a:buNone/>
            </a:pPr>
            <a:r>
              <a:rPr lang="en-US" sz="1800" b="1" i="0" u="none">
                <a:solidFill>
                  <a:srgbClr val="000099"/>
                </a:solidFill>
                <a:latin typeface="Source Code Pro"/>
                <a:ea typeface="Source Code Pro"/>
                <a:cs typeface="Source Code Pro"/>
                <a:sym typeface="Source Code Pro"/>
              </a:rPr>
              <a:t>{</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530"/>
              <a:buFont typeface="Noto Sans Symbols"/>
              <a:buNone/>
            </a:pPr>
            <a:r>
              <a:rPr lang="en-US" sz="1800" b="1" i="0" u="none">
                <a:solidFill>
                  <a:srgbClr val="000099"/>
                </a:solidFill>
                <a:latin typeface="Source Code Pro"/>
                <a:ea typeface="Source Code Pro"/>
                <a:cs typeface="Source Code Pro"/>
                <a:sym typeface="Source Code Pro"/>
              </a:rPr>
              <a:t>    RandGen gen;    // random number generator</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530"/>
              <a:buFont typeface="Noto Sans Symbols"/>
              <a:buNone/>
            </a:pPr>
            <a:r>
              <a:rPr lang="en-US" sz="1800" b="1" i="0" u="none">
                <a:solidFill>
                  <a:srgbClr val="000099"/>
                </a:solidFill>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530"/>
              <a:buFont typeface="Noto Sans Symbols"/>
              <a:buNone/>
            </a:pPr>
            <a:r>
              <a:rPr lang="en-US" sz="1800" b="1" i="0" u="none">
                <a:solidFill>
                  <a:srgbClr val="000099"/>
                </a:solidFill>
                <a:latin typeface="Source Code Pro"/>
                <a:ea typeface="Source Code Pro"/>
                <a:cs typeface="Source Code Pro"/>
                <a:sym typeface="Source Code Pro"/>
              </a:rPr>
              <a:t>    myRollCount= myRollCount + 1;    // update # of rolls</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530"/>
              <a:buFont typeface="Noto Sans Symbols"/>
              <a:buNone/>
            </a:pPr>
            <a:r>
              <a:rPr lang="en-US" sz="1800" b="1" i="0" u="none">
                <a:solidFill>
                  <a:srgbClr val="000099"/>
                </a:solidFill>
                <a:latin typeface="Source Code Pro"/>
                <a:ea typeface="Source Code Pro"/>
                <a:cs typeface="Source Code Pro"/>
                <a:sym typeface="Source Code Pro"/>
              </a:rPr>
              <a:t>    return gen.RandInt(1,mySides);   // in range [1..mySides]</a:t>
            </a:r>
            <a:endParaRPr sz="1800">
              <a:latin typeface="Source Code Pro"/>
              <a:ea typeface="Source Code Pro"/>
              <a:cs typeface="Source Code Pro"/>
              <a:sym typeface="Source Code Pro"/>
            </a:endParaRPr>
          </a:p>
          <a:p>
            <a:pPr marL="273050" marR="0" lvl="0" indent="-273050" algn="l" rtl="0">
              <a:lnSpc>
                <a:spcPct val="115000"/>
              </a:lnSpc>
              <a:spcBef>
                <a:spcPts val="0"/>
              </a:spcBef>
              <a:spcAft>
                <a:spcPts val="0"/>
              </a:spcAft>
              <a:buClr>
                <a:schemeClr val="accent1"/>
              </a:buClr>
              <a:buSzPts val="1530"/>
              <a:buFont typeface="Noto Sans Symbols"/>
              <a:buNone/>
            </a:pPr>
            <a:r>
              <a:rPr lang="en-US" sz="1800" b="1" i="0" u="none">
                <a:solidFill>
                  <a:srgbClr val="000099"/>
                </a:solidFill>
                <a:latin typeface="Source Code Pro"/>
                <a:ea typeface="Source Code Pro"/>
                <a:cs typeface="Source Code Pro"/>
                <a:sym typeface="Source Code Pro"/>
              </a:rPr>
              <a:t>}</a:t>
            </a:r>
            <a:endParaRPr sz="1800">
              <a:latin typeface="Source Code Pro"/>
              <a:ea typeface="Source Code Pro"/>
              <a:cs typeface="Source Code Pro"/>
              <a:sym typeface="Source Code Pro"/>
            </a:endParaRPr>
          </a:p>
        </p:txBody>
      </p:sp>
      <p:sp>
        <p:nvSpPr>
          <p:cNvPr id="640" name="Google Shape;640;p82"/>
          <p:cNvSpPr txBox="1">
            <a:spLocks noGrp="1"/>
          </p:cNvSpPr>
          <p:nvPr>
            <p:ph type="title"/>
          </p:nvPr>
        </p:nvSpPr>
        <p:spPr>
          <a:xfrm>
            <a:off x="762000" y="482600"/>
            <a:ext cx="7772400" cy="6096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3600"/>
              <a:buFont typeface="Calibri"/>
              <a:buNone/>
            </a:pPr>
            <a:r>
              <a:rPr lang="en-US" sz="3000" i="0" u="none" strike="noStrike" cap="none">
                <a:solidFill>
                  <a:schemeClr val="dk2"/>
                </a:solidFill>
                <a:latin typeface="Source Code Pro"/>
                <a:ea typeface="Source Code Pro"/>
                <a:cs typeface="Source Code Pro"/>
                <a:sym typeface="Source Code Pro"/>
              </a:rPr>
              <a:t>dice.cpp </a:t>
            </a:r>
            <a:r>
              <a:rPr lang="en-US" sz="3000" i="0" u="none" strike="noStrike" cap="none">
                <a:solidFill>
                  <a:schemeClr val="dk2"/>
                </a:solidFill>
                <a:latin typeface="Verdana"/>
                <a:ea typeface="Verdana"/>
                <a:cs typeface="Verdana"/>
                <a:sym typeface="Verdana"/>
              </a:rPr>
              <a:t>(Implementation file) – 1/2</a:t>
            </a:r>
            <a:endParaRPr sz="3000">
              <a:latin typeface="Verdana"/>
              <a:ea typeface="Verdana"/>
              <a:cs typeface="Verdana"/>
              <a:sym typeface="Verdan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83"/>
          <p:cNvSpPr txBox="1">
            <a:spLocks noGrp="1"/>
          </p:cNvSpPr>
          <p:nvPr>
            <p:ph type="title"/>
          </p:nvPr>
        </p:nvSpPr>
        <p:spPr>
          <a:xfrm>
            <a:off x="914400" y="274637"/>
            <a:ext cx="7772400" cy="7383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3600"/>
              <a:buFont typeface="Calibri"/>
              <a:buNone/>
            </a:pPr>
            <a:r>
              <a:rPr lang="en-US" sz="3000" i="0" u="none" strike="noStrike" cap="none">
                <a:solidFill>
                  <a:schemeClr val="dk2"/>
                </a:solidFill>
                <a:latin typeface="Verdana"/>
                <a:ea typeface="Verdana"/>
                <a:cs typeface="Verdana"/>
                <a:sym typeface="Verdana"/>
              </a:rPr>
              <a:t>Understanding Class Implementations</a:t>
            </a:r>
            <a:endParaRPr sz="3000">
              <a:latin typeface="Verdana"/>
              <a:ea typeface="Verdana"/>
              <a:cs typeface="Verdana"/>
              <a:sym typeface="Verdana"/>
            </a:endParaRPr>
          </a:p>
        </p:txBody>
      </p:sp>
      <p:sp>
        <p:nvSpPr>
          <p:cNvPr id="646" name="Google Shape;646;p83"/>
          <p:cNvSpPr txBox="1">
            <a:spLocks noGrp="1"/>
          </p:cNvSpPr>
          <p:nvPr>
            <p:ph type="body" idx="1"/>
          </p:nvPr>
        </p:nvSpPr>
        <p:spPr>
          <a:xfrm>
            <a:off x="508000" y="1382700"/>
            <a:ext cx="8322000" cy="4572000"/>
          </a:xfrm>
          <a:prstGeom prst="rect">
            <a:avLst/>
          </a:prstGeom>
          <a:noFill/>
          <a:ln>
            <a:noFill/>
          </a:ln>
        </p:spPr>
        <p:txBody>
          <a:bodyPr spcFirstLastPara="1" wrap="square" lIns="91425" tIns="45700" rIns="91425" bIns="45700" anchor="t" anchorCtr="0">
            <a:noAutofit/>
          </a:bodyPr>
          <a:lstStyle/>
          <a:p>
            <a:pPr marL="273050" marR="0" lvl="0" indent="-270510" algn="l" rtl="0">
              <a:lnSpc>
                <a:spcPct val="115000"/>
              </a:lnSpc>
              <a:spcBef>
                <a:spcPts val="0"/>
              </a:spcBef>
              <a:spcAft>
                <a:spcPts val="0"/>
              </a:spcAft>
              <a:buClr>
                <a:schemeClr val="accent1"/>
              </a:buClr>
              <a:buSzPts val="2000"/>
              <a:buFont typeface="Verdana"/>
              <a:buChar char="●"/>
            </a:pPr>
            <a:r>
              <a:rPr lang="en-US" sz="2000" i="0" u="none">
                <a:solidFill>
                  <a:srgbClr val="C00000"/>
                </a:solidFill>
                <a:latin typeface="Verdana"/>
                <a:ea typeface="Verdana"/>
                <a:cs typeface="Verdana"/>
                <a:sym typeface="Verdana"/>
              </a:rPr>
              <a:t>Private data members </a:t>
            </a:r>
            <a:r>
              <a:rPr lang="en-US" sz="2000" i="0" u="none">
                <a:solidFill>
                  <a:schemeClr val="dk1"/>
                </a:solidFill>
                <a:latin typeface="Verdana"/>
                <a:ea typeface="Verdana"/>
                <a:cs typeface="Verdana"/>
                <a:sym typeface="Verdana"/>
              </a:rPr>
              <a:t>are global such that they are accessible by all class member functions</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Noto Sans Symbols"/>
              <a:buChar char="●"/>
            </a:pPr>
            <a:r>
              <a:rPr lang="en-US" sz="2000" i="0" u="none" strike="noStrike" cap="none">
                <a:solidFill>
                  <a:schemeClr val="dk1"/>
                </a:solidFill>
                <a:latin typeface="Verdana"/>
                <a:ea typeface="Verdana"/>
                <a:cs typeface="Verdana"/>
                <a:sym typeface="Verdana"/>
              </a:rPr>
              <a:t>e.g. in the implementation of </a:t>
            </a:r>
            <a:r>
              <a:rPr lang="en-US" sz="2000">
                <a:latin typeface="Source Code Pro"/>
                <a:ea typeface="Source Code Pro"/>
                <a:cs typeface="Source Code Pro"/>
                <a:sym typeface="Source Code Pro"/>
              </a:rPr>
              <a:t>Month</a:t>
            </a:r>
            <a:r>
              <a:rPr lang="en-US" sz="2000" i="0" u="none" strike="noStrike" cap="none">
                <a:solidFill>
                  <a:schemeClr val="dk1"/>
                </a:solidFill>
                <a:latin typeface="Verdana"/>
                <a:ea typeface="Verdana"/>
                <a:cs typeface="Verdana"/>
                <a:sym typeface="Verdana"/>
              </a:rPr>
              <a:t> function, </a:t>
            </a:r>
            <a:r>
              <a:rPr lang="en-US" sz="2000">
                <a:latin typeface="Source Code Pro"/>
                <a:ea typeface="Source Code Pro"/>
                <a:cs typeface="Source Code Pro"/>
                <a:sym typeface="Source Code Pro"/>
              </a:rPr>
              <a:t>myMonth</a:t>
            </a:r>
            <a:r>
              <a:rPr lang="en-US" sz="2000" i="0" u="none" strike="noStrike" cap="none">
                <a:solidFill>
                  <a:schemeClr val="dk1"/>
                </a:solidFill>
                <a:latin typeface="Verdana"/>
                <a:ea typeface="Verdana"/>
                <a:cs typeface="Verdana"/>
                <a:sym typeface="Verdana"/>
              </a:rPr>
              <a:t> </a:t>
            </a:r>
            <a:br>
              <a:rPr lang="en-US" sz="2000" i="0" u="none" strike="noStrike" cap="none">
                <a:solidFill>
                  <a:schemeClr val="dk1"/>
                </a:solidFill>
                <a:latin typeface="Verdana"/>
                <a:ea typeface="Verdana"/>
                <a:cs typeface="Verdana"/>
                <a:sym typeface="Verdana"/>
              </a:rPr>
            </a:br>
            <a:r>
              <a:rPr lang="en-US" sz="2000">
                <a:latin typeface="Verdana"/>
                <a:ea typeface="Verdana"/>
                <a:cs typeface="Verdana"/>
                <a:sym typeface="Verdana"/>
              </a:rPr>
              <a:t>is</a:t>
            </a:r>
            <a:r>
              <a:rPr lang="en-US" sz="2000" i="0" u="none" strike="noStrike" cap="none">
                <a:solidFill>
                  <a:schemeClr val="dk1"/>
                </a:solidFill>
                <a:latin typeface="Verdana"/>
                <a:ea typeface="Verdana"/>
                <a:cs typeface="Verdana"/>
                <a:sym typeface="Verdana"/>
              </a:rPr>
              <a:t> not defined, but used</a:t>
            </a:r>
            <a:br>
              <a:rPr lang="en-US" sz="2000" i="0" u="none" strike="noStrike" cap="none">
                <a:solidFill>
                  <a:schemeClr val="dk1"/>
                </a:solidFill>
                <a:latin typeface="Verdana"/>
                <a:ea typeface="Verdana"/>
                <a:cs typeface="Verdana"/>
                <a:sym typeface="Verdana"/>
              </a:rPr>
            </a:br>
            <a:endParaRPr sz="2000" i="0" u="none" strike="noStrike" cap="none">
              <a:solidFill>
                <a:schemeClr val="dk1"/>
              </a:solidFill>
              <a:latin typeface="Verdana"/>
              <a:ea typeface="Verdana"/>
              <a:cs typeface="Verdana"/>
              <a:sym typeface="Verdana"/>
            </a:endParaRPr>
          </a:p>
          <a:p>
            <a:pPr marL="273050" lvl="0" indent="-270510" algn="l" rtl="0">
              <a:lnSpc>
                <a:spcPct val="115000"/>
              </a:lnSpc>
              <a:spcBef>
                <a:spcPts val="1000"/>
              </a:spcBef>
              <a:spcAft>
                <a:spcPts val="0"/>
              </a:spcAft>
              <a:buClr>
                <a:schemeClr val="accent1"/>
              </a:buClr>
              <a:buSzPts val="2000"/>
              <a:buFont typeface="Verdana"/>
              <a:buChar char="●"/>
            </a:pPr>
            <a:r>
              <a:rPr lang="en-US" sz="2000">
                <a:solidFill>
                  <a:srgbClr val="C00000"/>
                </a:solidFill>
                <a:latin typeface="Verdana"/>
                <a:ea typeface="Verdana"/>
                <a:cs typeface="Verdana"/>
                <a:sym typeface="Verdana"/>
              </a:rPr>
              <a:t>Constructors</a:t>
            </a:r>
            <a:r>
              <a:rPr lang="en-US" sz="2000">
                <a:latin typeface="Verdana"/>
                <a:ea typeface="Verdana"/>
                <a:cs typeface="Verdana"/>
                <a:sym typeface="Verdana"/>
              </a:rPr>
              <a:t> should assign values to each instance variable</a:t>
            </a:r>
            <a:endParaRPr sz="2000">
              <a:latin typeface="Verdana"/>
              <a:ea typeface="Verdana"/>
              <a:cs typeface="Verdana"/>
              <a:sym typeface="Verdana"/>
            </a:endParaRPr>
          </a:p>
          <a:p>
            <a:pPr marL="547687" lvl="1" indent="-247650" algn="l" rtl="0">
              <a:lnSpc>
                <a:spcPct val="115000"/>
              </a:lnSpc>
              <a:spcBef>
                <a:spcPts val="300"/>
              </a:spcBef>
              <a:spcAft>
                <a:spcPts val="0"/>
              </a:spcAft>
              <a:buClr>
                <a:schemeClr val="accent2"/>
              </a:buClr>
              <a:buSzPts val="2000"/>
              <a:buFont typeface="Verdana"/>
              <a:buChar char="●"/>
            </a:pPr>
            <a:r>
              <a:rPr lang="en-US" sz="2000">
                <a:latin typeface="Verdana"/>
                <a:ea typeface="Verdana"/>
                <a:cs typeface="Verdana"/>
                <a:sym typeface="Verdana"/>
              </a:rPr>
              <a:t>this is what construction is</a:t>
            </a:r>
            <a:endParaRPr sz="2000">
              <a:latin typeface="Verdana"/>
              <a:ea typeface="Verdana"/>
              <a:cs typeface="Verdana"/>
              <a:sym typeface="Verdana"/>
            </a:endParaRPr>
          </a:p>
          <a:p>
            <a:pPr marL="547687" lvl="1" indent="-247650" algn="l" rtl="0">
              <a:lnSpc>
                <a:spcPct val="115000"/>
              </a:lnSpc>
              <a:spcBef>
                <a:spcPts val="300"/>
              </a:spcBef>
              <a:spcAft>
                <a:spcPts val="0"/>
              </a:spcAft>
              <a:buClr>
                <a:schemeClr val="accent2"/>
              </a:buClr>
              <a:buSzPts val="2000"/>
              <a:buFont typeface="Verdana"/>
              <a:buChar char="●"/>
            </a:pPr>
            <a:r>
              <a:rPr lang="en-US" sz="2000">
                <a:latin typeface="Verdana"/>
                <a:ea typeface="Verdana"/>
                <a:cs typeface="Verdana"/>
                <a:sym typeface="Verdana"/>
              </a:rPr>
              <a:t>not a rule, but a general programming style</a:t>
            </a:r>
            <a:endParaRPr sz="2000" i="0" u="none" strike="noStrike" cap="none">
              <a:solidFill>
                <a:schemeClr val="dk1"/>
              </a:solidFill>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6">
                                            <p:txEl>
                                              <p:pRg st="0" end="0"/>
                                            </p:txEl>
                                          </p:spTgt>
                                        </p:tgtEl>
                                        <p:attrNameLst>
                                          <p:attrName>style.visibility</p:attrName>
                                        </p:attrNameLst>
                                      </p:cBhvr>
                                      <p:to>
                                        <p:strVal val="visible"/>
                                      </p:to>
                                    </p:set>
                                    <p:animEffect transition="in" filter="fade">
                                      <p:cBhvr>
                                        <p:cTn id="7" dur="1000"/>
                                        <p:tgtEl>
                                          <p:spTgt spid="6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6">
                                            <p:txEl>
                                              <p:pRg st="1" end="1"/>
                                            </p:txEl>
                                          </p:spTgt>
                                        </p:tgtEl>
                                        <p:attrNameLst>
                                          <p:attrName>style.visibility</p:attrName>
                                        </p:attrNameLst>
                                      </p:cBhvr>
                                      <p:to>
                                        <p:strVal val="visible"/>
                                      </p:to>
                                    </p:set>
                                    <p:animEffect transition="in" filter="fade">
                                      <p:cBhvr>
                                        <p:cTn id="12" dur="1000"/>
                                        <p:tgtEl>
                                          <p:spTgt spid="6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46">
                                            <p:txEl>
                                              <p:pRg st="2" end="2"/>
                                            </p:txEl>
                                          </p:spTgt>
                                        </p:tgtEl>
                                        <p:attrNameLst>
                                          <p:attrName>style.visibility</p:attrName>
                                        </p:attrNameLst>
                                      </p:cBhvr>
                                      <p:to>
                                        <p:strVal val="visible"/>
                                      </p:to>
                                    </p:set>
                                    <p:animEffect transition="in" filter="fade">
                                      <p:cBhvr>
                                        <p:cTn id="17" dur="1000"/>
                                        <p:tgtEl>
                                          <p:spTgt spid="64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46">
                                            <p:txEl>
                                              <p:pRg st="3" end="3"/>
                                            </p:txEl>
                                          </p:spTgt>
                                        </p:tgtEl>
                                        <p:attrNameLst>
                                          <p:attrName>style.visibility</p:attrName>
                                        </p:attrNameLst>
                                      </p:cBhvr>
                                      <p:to>
                                        <p:strVal val="visible"/>
                                      </p:to>
                                    </p:set>
                                    <p:animEffect transition="in" filter="fade">
                                      <p:cBhvr>
                                        <p:cTn id="22" dur="1000"/>
                                        <p:tgtEl>
                                          <p:spTgt spid="64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46">
                                            <p:txEl>
                                              <p:pRg st="4" end="4"/>
                                            </p:txEl>
                                          </p:spTgt>
                                        </p:tgtEl>
                                        <p:attrNameLst>
                                          <p:attrName>style.visibility</p:attrName>
                                        </p:attrNameLst>
                                      </p:cBhvr>
                                      <p:to>
                                        <p:strVal val="visible"/>
                                      </p:to>
                                    </p:set>
                                    <p:animEffect transition="in" filter="fade">
                                      <p:cBhvr>
                                        <p:cTn id="27" dur="1000"/>
                                        <p:tgtEl>
                                          <p:spTgt spid="64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84"/>
          <p:cNvSpPr txBox="1">
            <a:spLocks noGrp="1"/>
          </p:cNvSpPr>
          <p:nvPr>
            <p:ph type="title"/>
          </p:nvPr>
        </p:nvSpPr>
        <p:spPr>
          <a:xfrm>
            <a:off x="914400" y="274637"/>
            <a:ext cx="7772400" cy="7383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3600"/>
              <a:buFont typeface="Calibri"/>
              <a:buNone/>
            </a:pPr>
            <a:r>
              <a:rPr lang="en-US" sz="3000" i="0" u="none" strike="noStrike" cap="none">
                <a:solidFill>
                  <a:schemeClr val="dk2"/>
                </a:solidFill>
                <a:latin typeface="Verdana"/>
                <a:ea typeface="Verdana"/>
                <a:cs typeface="Verdana"/>
                <a:sym typeface="Verdana"/>
              </a:rPr>
              <a:t>Understanding Class Implementations</a:t>
            </a:r>
            <a:endParaRPr sz="3000">
              <a:latin typeface="Verdana"/>
              <a:ea typeface="Verdana"/>
              <a:cs typeface="Verdana"/>
              <a:sym typeface="Verdana"/>
            </a:endParaRPr>
          </a:p>
        </p:txBody>
      </p:sp>
      <p:sp>
        <p:nvSpPr>
          <p:cNvPr id="652" name="Google Shape;652;p84"/>
          <p:cNvSpPr txBox="1">
            <a:spLocks noGrp="1"/>
          </p:cNvSpPr>
          <p:nvPr>
            <p:ph type="body" idx="1"/>
          </p:nvPr>
        </p:nvSpPr>
        <p:spPr>
          <a:xfrm>
            <a:off x="401925" y="1382700"/>
            <a:ext cx="8428200" cy="4572000"/>
          </a:xfrm>
          <a:prstGeom prst="rect">
            <a:avLst/>
          </a:prstGeom>
          <a:noFill/>
          <a:ln>
            <a:noFill/>
          </a:ln>
        </p:spPr>
        <p:txBody>
          <a:bodyPr spcFirstLastPara="1" wrap="square" lIns="91425" tIns="45700" rIns="91425" bIns="45700" anchor="t" anchorCtr="0">
            <a:noAutofit/>
          </a:bodyPr>
          <a:lstStyle/>
          <a:p>
            <a:pPr marL="273050" lvl="0" indent="-270510" algn="l" rtl="0">
              <a:lnSpc>
                <a:spcPct val="115000"/>
              </a:lnSpc>
              <a:spcBef>
                <a:spcPts val="0"/>
              </a:spcBef>
              <a:spcAft>
                <a:spcPts val="0"/>
              </a:spcAft>
              <a:buClr>
                <a:schemeClr val="accent1"/>
              </a:buClr>
              <a:buSzPts val="2000"/>
              <a:buFont typeface="Verdana"/>
              <a:buChar char="●"/>
            </a:pPr>
            <a:r>
              <a:rPr lang="en-US" sz="2000">
                <a:latin typeface="Verdana"/>
                <a:ea typeface="Verdana"/>
                <a:cs typeface="Verdana"/>
                <a:sym typeface="Verdana"/>
              </a:rPr>
              <a:t>Methods (member functions) can be broadly categorized as </a:t>
            </a:r>
            <a:r>
              <a:rPr lang="en-US" sz="2000" i="1">
                <a:solidFill>
                  <a:srgbClr val="C00000"/>
                </a:solidFill>
                <a:latin typeface="Verdana"/>
                <a:ea typeface="Verdana"/>
                <a:cs typeface="Verdana"/>
                <a:sym typeface="Verdana"/>
              </a:rPr>
              <a:t>accessors</a:t>
            </a:r>
            <a:r>
              <a:rPr lang="en-US" sz="2000">
                <a:latin typeface="Verdana"/>
                <a:ea typeface="Verdana"/>
                <a:cs typeface="Verdana"/>
                <a:sym typeface="Verdana"/>
              </a:rPr>
              <a:t> or </a:t>
            </a:r>
            <a:r>
              <a:rPr lang="en-US" sz="2000" i="1">
                <a:solidFill>
                  <a:srgbClr val="C00000"/>
                </a:solidFill>
                <a:latin typeface="Verdana"/>
                <a:ea typeface="Verdana"/>
                <a:cs typeface="Verdana"/>
                <a:sym typeface="Verdana"/>
              </a:rPr>
              <a:t>mutators</a:t>
            </a:r>
            <a:endParaRPr sz="2000">
              <a:latin typeface="Verdana"/>
              <a:ea typeface="Verdana"/>
              <a:cs typeface="Verdana"/>
              <a:sym typeface="Verdana"/>
            </a:endParaRPr>
          </a:p>
          <a:p>
            <a:pPr marL="547687" lvl="1" indent="-247650" algn="l" rtl="0">
              <a:lnSpc>
                <a:spcPct val="115000"/>
              </a:lnSpc>
              <a:spcBef>
                <a:spcPts val="300"/>
              </a:spcBef>
              <a:spcAft>
                <a:spcPts val="0"/>
              </a:spcAft>
              <a:buClr>
                <a:schemeClr val="accent2"/>
              </a:buClr>
              <a:buSzPts val="2000"/>
              <a:buFont typeface="Verdana"/>
              <a:buChar char="●"/>
            </a:pPr>
            <a:r>
              <a:rPr lang="en-US" sz="2000">
                <a:latin typeface="Verdana"/>
                <a:ea typeface="Verdana"/>
                <a:cs typeface="Verdana"/>
                <a:sym typeface="Verdana"/>
              </a:rPr>
              <a:t>Accessor methods may access information about an object but do not change the state (private data members)</a:t>
            </a:r>
            <a:endParaRPr sz="2000">
              <a:latin typeface="Verdana"/>
              <a:ea typeface="Verdana"/>
              <a:cs typeface="Verdana"/>
              <a:sym typeface="Verdana"/>
            </a:endParaRPr>
          </a:p>
          <a:p>
            <a:pPr marL="822325" lvl="2" indent="-247650" algn="l" rtl="0">
              <a:lnSpc>
                <a:spcPct val="115000"/>
              </a:lnSpc>
              <a:spcBef>
                <a:spcPts val="300"/>
              </a:spcBef>
              <a:spcAft>
                <a:spcPts val="0"/>
              </a:spcAft>
              <a:buSzPts val="2000"/>
              <a:buChar char="●"/>
            </a:pPr>
            <a:r>
              <a:rPr lang="en-US">
                <a:latin typeface="Source Code Pro"/>
                <a:ea typeface="Source Code Pro"/>
                <a:cs typeface="Source Code Pro"/>
                <a:sym typeface="Source Code Pro"/>
              </a:rPr>
              <a:t>Date::Day()</a:t>
            </a:r>
            <a:r>
              <a:rPr lang="en-US">
                <a:latin typeface="Verdana"/>
                <a:ea typeface="Verdana"/>
                <a:cs typeface="Verdana"/>
                <a:sym typeface="Verdana"/>
              </a:rPr>
              <a:t> and </a:t>
            </a:r>
            <a:r>
              <a:rPr lang="en-US">
                <a:latin typeface="Source Code Pro"/>
                <a:ea typeface="Source Code Pro"/>
                <a:cs typeface="Source Code Pro"/>
                <a:sym typeface="Source Code Pro"/>
              </a:rPr>
              <a:t>Date::Month() </a:t>
            </a:r>
            <a:r>
              <a:rPr lang="en-US">
                <a:latin typeface="Verdana"/>
                <a:ea typeface="Verdana"/>
                <a:cs typeface="Verdana"/>
                <a:sym typeface="Verdana"/>
              </a:rPr>
              <a:t>are accessor methods since they do not change the private data members</a:t>
            </a:r>
            <a:endParaRPr>
              <a:latin typeface="Verdana"/>
              <a:ea typeface="Verdana"/>
              <a:cs typeface="Verdana"/>
              <a:sym typeface="Verdana"/>
            </a:endParaRPr>
          </a:p>
          <a:p>
            <a:pPr marL="547687" lvl="1" indent="-247650" algn="l" rtl="0">
              <a:lnSpc>
                <a:spcPct val="115000"/>
              </a:lnSpc>
              <a:spcBef>
                <a:spcPts val="300"/>
              </a:spcBef>
              <a:spcAft>
                <a:spcPts val="0"/>
              </a:spcAft>
              <a:buClr>
                <a:schemeClr val="accent2"/>
              </a:buClr>
              <a:buSzPts val="2000"/>
              <a:buFont typeface="Verdana"/>
              <a:buChar char="●"/>
            </a:pPr>
            <a:r>
              <a:rPr lang="en-US" sz="2000">
                <a:latin typeface="Verdana"/>
                <a:ea typeface="Verdana"/>
                <a:cs typeface="Verdana"/>
                <a:sym typeface="Verdana"/>
              </a:rPr>
              <a:t>Mutator methods change the state of an object</a:t>
            </a:r>
            <a:endParaRPr sz="2000">
              <a:latin typeface="Verdana"/>
              <a:ea typeface="Verdana"/>
              <a:cs typeface="Verdana"/>
              <a:sym typeface="Verdana"/>
            </a:endParaRPr>
          </a:p>
          <a:p>
            <a:pPr marL="822325" lvl="2" indent="-247650" algn="l" rtl="0">
              <a:lnSpc>
                <a:spcPct val="115000"/>
              </a:lnSpc>
              <a:spcBef>
                <a:spcPts val="300"/>
              </a:spcBef>
              <a:spcAft>
                <a:spcPts val="0"/>
              </a:spcAft>
              <a:buSzPts val="2000"/>
              <a:buChar char="●"/>
            </a:pPr>
            <a:r>
              <a:rPr lang="en-US">
                <a:latin typeface="Verdana"/>
                <a:ea typeface="Verdana"/>
                <a:cs typeface="Verdana"/>
                <a:sym typeface="Verdana"/>
              </a:rPr>
              <a:t>Post-increment/decrement operators, since they change an object's </a:t>
            </a:r>
            <a:r>
              <a:rPr lang="en-US">
                <a:latin typeface="Source Code Pro"/>
                <a:ea typeface="Source Code Pro"/>
                <a:cs typeface="Source Code Pro"/>
                <a:sym typeface="Source Code Pro"/>
              </a:rPr>
              <a:t>myDay</a:t>
            </a:r>
            <a:r>
              <a:rPr lang="en-US">
                <a:latin typeface="Verdana"/>
                <a:ea typeface="Verdana"/>
                <a:cs typeface="Verdana"/>
                <a:sym typeface="Verdana"/>
              </a:rPr>
              <a:t> and may also change </a:t>
            </a:r>
            <a:r>
              <a:rPr lang="en-US">
                <a:latin typeface="Source Code Pro"/>
                <a:ea typeface="Source Code Pro"/>
                <a:cs typeface="Source Code Pro"/>
                <a:sym typeface="Source Code Pro"/>
              </a:rPr>
              <a:t>myMonth</a:t>
            </a:r>
            <a:r>
              <a:rPr lang="en-US">
                <a:latin typeface="Verdana"/>
                <a:ea typeface="Verdana"/>
                <a:cs typeface="Verdana"/>
                <a:sym typeface="Verdana"/>
              </a:rPr>
              <a:t> and </a:t>
            </a:r>
            <a:r>
              <a:rPr lang="en-US">
                <a:latin typeface="Source Code Pro"/>
                <a:ea typeface="Source Code Pro"/>
                <a:cs typeface="Source Code Pro"/>
                <a:sym typeface="Source Code Pro"/>
              </a:rPr>
              <a:t>myYear</a:t>
            </a:r>
            <a:endParaRPr>
              <a:latin typeface="Source Code Pro"/>
              <a:ea typeface="Source Code Pro"/>
              <a:cs typeface="Source Code Pro"/>
              <a:sym typeface="Source Code Pro"/>
            </a:endParaRPr>
          </a:p>
          <a:p>
            <a:pPr marL="273050" marR="0" lvl="0" indent="-165100" algn="l" rtl="0">
              <a:lnSpc>
                <a:spcPct val="115000"/>
              </a:lnSpc>
              <a:spcBef>
                <a:spcPts val="575"/>
              </a:spcBef>
              <a:spcAft>
                <a:spcPts val="0"/>
              </a:spcAft>
              <a:buClr>
                <a:schemeClr val="accent1"/>
              </a:buClr>
              <a:buSzPts val="1700"/>
              <a:buFont typeface="Noto Sans Symbols"/>
              <a:buNone/>
            </a:pPr>
            <a:endParaRPr sz="2000" i="0" u="none" strike="noStrike" cap="none">
              <a:solidFill>
                <a:schemeClr val="dk1"/>
              </a:solidFill>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2">
                                            <p:txEl>
                                              <p:pRg st="0" end="0"/>
                                            </p:txEl>
                                          </p:spTgt>
                                        </p:tgtEl>
                                        <p:attrNameLst>
                                          <p:attrName>style.visibility</p:attrName>
                                        </p:attrNameLst>
                                      </p:cBhvr>
                                      <p:to>
                                        <p:strVal val="visible"/>
                                      </p:to>
                                    </p:set>
                                    <p:animEffect transition="in" filter="fade">
                                      <p:cBhvr>
                                        <p:cTn id="7" dur="1000"/>
                                        <p:tgtEl>
                                          <p:spTgt spid="6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52">
                                            <p:txEl>
                                              <p:pRg st="1" end="1"/>
                                            </p:txEl>
                                          </p:spTgt>
                                        </p:tgtEl>
                                        <p:attrNameLst>
                                          <p:attrName>style.visibility</p:attrName>
                                        </p:attrNameLst>
                                      </p:cBhvr>
                                      <p:to>
                                        <p:strVal val="visible"/>
                                      </p:to>
                                    </p:set>
                                    <p:animEffect transition="in" filter="fade">
                                      <p:cBhvr>
                                        <p:cTn id="12" dur="1000"/>
                                        <p:tgtEl>
                                          <p:spTgt spid="6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52">
                                            <p:txEl>
                                              <p:pRg st="2" end="2"/>
                                            </p:txEl>
                                          </p:spTgt>
                                        </p:tgtEl>
                                        <p:attrNameLst>
                                          <p:attrName>style.visibility</p:attrName>
                                        </p:attrNameLst>
                                      </p:cBhvr>
                                      <p:to>
                                        <p:strVal val="visible"/>
                                      </p:to>
                                    </p:set>
                                    <p:animEffect transition="in" filter="fade">
                                      <p:cBhvr>
                                        <p:cTn id="17" dur="1000"/>
                                        <p:tgtEl>
                                          <p:spTgt spid="6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52">
                                            <p:txEl>
                                              <p:pRg st="3" end="3"/>
                                            </p:txEl>
                                          </p:spTgt>
                                        </p:tgtEl>
                                        <p:attrNameLst>
                                          <p:attrName>style.visibility</p:attrName>
                                        </p:attrNameLst>
                                      </p:cBhvr>
                                      <p:to>
                                        <p:strVal val="visible"/>
                                      </p:to>
                                    </p:set>
                                    <p:animEffect transition="in" filter="fade">
                                      <p:cBhvr>
                                        <p:cTn id="22" dur="1000"/>
                                        <p:tgtEl>
                                          <p:spTgt spid="6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52">
                                            <p:txEl>
                                              <p:pRg st="4" end="4"/>
                                            </p:txEl>
                                          </p:spTgt>
                                        </p:tgtEl>
                                        <p:attrNameLst>
                                          <p:attrName>style.visibility</p:attrName>
                                        </p:attrNameLst>
                                      </p:cBhvr>
                                      <p:to>
                                        <p:strVal val="visible"/>
                                      </p:to>
                                    </p:set>
                                    <p:animEffect transition="in" filter="fade">
                                      <p:cBhvr>
                                        <p:cTn id="27" dur="1000"/>
                                        <p:tgtEl>
                                          <p:spTgt spid="65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52">
                                            <p:txEl>
                                              <p:pRg st="5" end="5"/>
                                            </p:txEl>
                                          </p:spTgt>
                                        </p:tgtEl>
                                        <p:attrNameLst>
                                          <p:attrName>style.visibility</p:attrName>
                                        </p:attrNameLst>
                                      </p:cBhvr>
                                      <p:to>
                                        <p:strVal val="visible"/>
                                      </p:to>
                                    </p:set>
                                    <p:animEffect transition="in" filter="fade">
                                      <p:cBhvr>
                                        <p:cTn id="32" dur="1000"/>
                                        <p:tgtEl>
                                          <p:spTgt spid="65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85"/>
          <p:cNvSpPr txBox="1"/>
          <p:nvPr/>
        </p:nvSpPr>
        <p:spPr>
          <a:xfrm>
            <a:off x="1228725" y="4468800"/>
            <a:ext cx="5718000" cy="1787100"/>
          </a:xfrm>
          <a:prstGeom prst="rect">
            <a:avLst/>
          </a:prstGeom>
          <a:solidFill>
            <a:srgbClr val="D9D9D9"/>
          </a:solidFill>
          <a:ln w="127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lvl="2" indent="0" algn="l" rtl="0">
              <a:lnSpc>
                <a:spcPct val="115000"/>
              </a:lnSpc>
              <a:spcBef>
                <a:spcPts val="0"/>
              </a:spcBef>
              <a:spcAft>
                <a:spcPts val="0"/>
              </a:spcAft>
              <a:buClr>
                <a:srgbClr val="B2C1DB"/>
              </a:buClr>
              <a:buSzPts val="1530"/>
              <a:buFont typeface="Noto Sans Symbols"/>
              <a:buNone/>
            </a:pPr>
            <a:r>
              <a:rPr lang="en-US" sz="1800" b="1">
                <a:solidFill>
                  <a:srgbClr val="000099"/>
                </a:solidFill>
                <a:latin typeface="Source Code Pro"/>
                <a:ea typeface="Source Code Pro"/>
                <a:cs typeface="Source Code Pro"/>
                <a:sym typeface="Source Code Pro"/>
              </a:rPr>
              <a:t>int Date::Month() </a:t>
            </a:r>
            <a:r>
              <a:rPr lang="en-US" sz="1800" b="1">
                <a:solidFill>
                  <a:srgbClr val="C00000"/>
                </a:solidFill>
                <a:latin typeface="Source Code Pro"/>
                <a:ea typeface="Source Code Pro"/>
                <a:cs typeface="Source Code Pro"/>
                <a:sym typeface="Source Code Pro"/>
              </a:rPr>
              <a:t>const</a:t>
            </a:r>
            <a:endParaRPr sz="1800">
              <a:solidFill>
                <a:schemeClr val="dk1"/>
              </a:solidFill>
              <a:latin typeface="Source Code Pro"/>
              <a:ea typeface="Source Code Pro"/>
              <a:cs typeface="Source Code Pro"/>
              <a:sym typeface="Source Code Pro"/>
            </a:endParaRPr>
          </a:p>
          <a:p>
            <a:pPr marL="0" lvl="2" indent="0" algn="l" rtl="0">
              <a:lnSpc>
                <a:spcPct val="115000"/>
              </a:lnSpc>
              <a:spcBef>
                <a:spcPts val="0"/>
              </a:spcBef>
              <a:spcAft>
                <a:spcPts val="0"/>
              </a:spcAft>
              <a:buClr>
                <a:srgbClr val="B2C1DB"/>
              </a:buClr>
              <a:buSzPts val="1530"/>
              <a:buFont typeface="Noto Sans Symbols"/>
              <a:buNone/>
            </a:pPr>
            <a:r>
              <a:rPr lang="en-US" sz="1800" b="1">
                <a:solidFill>
                  <a:srgbClr val="000099"/>
                </a:solidFill>
                <a:latin typeface="Source Code Pro"/>
                <a:ea typeface="Source Code Pro"/>
                <a:cs typeface="Source Code Pro"/>
                <a:sym typeface="Source Code Pro"/>
              </a:rPr>
              <a:t>// postcondition: returns month of Date</a:t>
            </a:r>
            <a:endParaRPr sz="1800">
              <a:solidFill>
                <a:schemeClr val="dk1"/>
              </a:solidFill>
              <a:latin typeface="Source Code Pro"/>
              <a:ea typeface="Source Code Pro"/>
              <a:cs typeface="Source Code Pro"/>
              <a:sym typeface="Source Code Pro"/>
            </a:endParaRPr>
          </a:p>
          <a:p>
            <a:pPr marL="0" lvl="2" indent="0" algn="l" rtl="0">
              <a:lnSpc>
                <a:spcPct val="115000"/>
              </a:lnSpc>
              <a:spcBef>
                <a:spcPts val="0"/>
              </a:spcBef>
              <a:spcAft>
                <a:spcPts val="0"/>
              </a:spcAft>
              <a:buClr>
                <a:srgbClr val="B2C1DB"/>
              </a:buClr>
              <a:buSzPts val="1530"/>
              <a:buFont typeface="Noto Sans Symbols"/>
              <a:buNone/>
            </a:pPr>
            <a:r>
              <a:rPr lang="en-US" sz="1800" b="1">
                <a:solidFill>
                  <a:srgbClr val="000099"/>
                </a:solidFill>
                <a:latin typeface="Source Code Pro"/>
                <a:ea typeface="Source Code Pro"/>
                <a:cs typeface="Source Code Pro"/>
                <a:sym typeface="Source Code Pro"/>
              </a:rPr>
              <a:t>{</a:t>
            </a:r>
            <a:endParaRPr sz="1800">
              <a:solidFill>
                <a:schemeClr val="dk1"/>
              </a:solidFill>
              <a:latin typeface="Source Code Pro"/>
              <a:ea typeface="Source Code Pro"/>
              <a:cs typeface="Source Code Pro"/>
              <a:sym typeface="Source Code Pro"/>
            </a:endParaRPr>
          </a:p>
          <a:p>
            <a:pPr marL="822325" lvl="2" indent="-228600" algn="l" rtl="0">
              <a:lnSpc>
                <a:spcPct val="115000"/>
              </a:lnSpc>
              <a:spcBef>
                <a:spcPts val="0"/>
              </a:spcBef>
              <a:spcAft>
                <a:spcPts val="0"/>
              </a:spcAft>
              <a:buClr>
                <a:srgbClr val="B2C1DB"/>
              </a:buClr>
              <a:buSzPts val="1530"/>
              <a:buFont typeface="Noto Sans Symbols"/>
              <a:buNone/>
            </a:pPr>
            <a:r>
              <a:rPr lang="en-US" sz="1800" b="1">
                <a:solidFill>
                  <a:srgbClr val="000099"/>
                </a:solidFill>
                <a:latin typeface="Source Code Pro"/>
                <a:ea typeface="Source Code Pro"/>
                <a:cs typeface="Source Code Pro"/>
                <a:sym typeface="Source Code Pro"/>
              </a:rPr>
              <a:t>return myMonth;</a:t>
            </a:r>
            <a:endParaRPr sz="1800">
              <a:solidFill>
                <a:schemeClr val="dk1"/>
              </a:solidFill>
              <a:latin typeface="Source Code Pro"/>
              <a:ea typeface="Source Code Pro"/>
              <a:cs typeface="Source Code Pro"/>
              <a:sym typeface="Source Code Pro"/>
            </a:endParaRPr>
          </a:p>
          <a:p>
            <a:pPr marL="0" lvl="2" indent="0" algn="l" rtl="0">
              <a:lnSpc>
                <a:spcPct val="115000"/>
              </a:lnSpc>
              <a:spcBef>
                <a:spcPts val="0"/>
              </a:spcBef>
              <a:spcAft>
                <a:spcPts val="0"/>
              </a:spcAft>
              <a:buSzPts val="1530"/>
              <a:buNone/>
            </a:pPr>
            <a:r>
              <a:rPr lang="en-US" sz="1800" b="1">
                <a:solidFill>
                  <a:srgbClr val="000099"/>
                </a:solidFill>
                <a:latin typeface="Source Code Pro"/>
                <a:ea typeface="Source Code Pro"/>
                <a:cs typeface="Source Code Pro"/>
                <a:sym typeface="Source Code Pro"/>
              </a:rPr>
              <a:t>}</a:t>
            </a:r>
            <a:endParaRPr sz="1800">
              <a:solidFill>
                <a:schemeClr val="dk1"/>
              </a:solidFill>
              <a:latin typeface="Source Code Pro"/>
              <a:ea typeface="Source Code Pro"/>
              <a:cs typeface="Source Code Pro"/>
              <a:sym typeface="Source Code Pro"/>
            </a:endParaRPr>
          </a:p>
        </p:txBody>
      </p:sp>
      <p:sp>
        <p:nvSpPr>
          <p:cNvPr id="658" name="Google Shape;658;p85"/>
          <p:cNvSpPr txBox="1">
            <a:spLocks noGrp="1"/>
          </p:cNvSpPr>
          <p:nvPr>
            <p:ph type="title"/>
          </p:nvPr>
        </p:nvSpPr>
        <p:spPr>
          <a:xfrm>
            <a:off x="914400" y="274637"/>
            <a:ext cx="7772400" cy="7113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Calibri"/>
              <a:buNone/>
            </a:pPr>
            <a:r>
              <a:rPr lang="en-US" sz="3000" i="0" u="none" strike="noStrike" cap="none">
                <a:solidFill>
                  <a:schemeClr val="dk2"/>
                </a:solidFill>
                <a:latin typeface="Verdana"/>
                <a:ea typeface="Verdana"/>
                <a:cs typeface="Verdana"/>
                <a:sym typeface="Verdana"/>
              </a:rPr>
              <a:t>Class Implementation Heuristics</a:t>
            </a:r>
            <a:endParaRPr sz="3000">
              <a:latin typeface="Verdana"/>
              <a:ea typeface="Verdana"/>
              <a:cs typeface="Verdana"/>
              <a:sym typeface="Verdana"/>
            </a:endParaRPr>
          </a:p>
        </p:txBody>
      </p:sp>
      <p:sp>
        <p:nvSpPr>
          <p:cNvPr id="659" name="Google Shape;659;p85"/>
          <p:cNvSpPr txBox="1">
            <a:spLocks noGrp="1"/>
          </p:cNvSpPr>
          <p:nvPr>
            <p:ph type="body" idx="1"/>
          </p:nvPr>
        </p:nvSpPr>
        <p:spPr>
          <a:xfrm>
            <a:off x="226100" y="1296975"/>
            <a:ext cx="8654100" cy="2868300"/>
          </a:xfrm>
          <a:prstGeom prst="rect">
            <a:avLst/>
          </a:prstGeom>
          <a:noFill/>
          <a:ln>
            <a:noFill/>
          </a:ln>
        </p:spPr>
        <p:txBody>
          <a:bodyPr spcFirstLastPara="1" wrap="square" lIns="91425" tIns="45700" rIns="91425" bIns="45700" anchor="t" anchorCtr="0">
            <a:noAutofit/>
          </a:bodyPr>
          <a:lstStyle/>
          <a:p>
            <a:pPr marL="273050" marR="0" lvl="0" indent="-257809" algn="l" rtl="0">
              <a:lnSpc>
                <a:spcPct val="115000"/>
              </a:lnSpc>
              <a:spcBef>
                <a:spcPts val="0"/>
              </a:spcBef>
              <a:spcAft>
                <a:spcPts val="0"/>
              </a:spcAft>
              <a:buClr>
                <a:schemeClr val="accent1"/>
              </a:buClr>
              <a:buSzPts val="1800"/>
              <a:buFont typeface="Verdana"/>
              <a:buChar char="●"/>
            </a:pPr>
            <a:r>
              <a:rPr lang="en-US" sz="1800" i="0" u="none">
                <a:solidFill>
                  <a:srgbClr val="C00000"/>
                </a:solidFill>
                <a:latin typeface="Verdana"/>
                <a:ea typeface="Verdana"/>
                <a:cs typeface="Verdana"/>
                <a:sym typeface="Verdana"/>
              </a:rPr>
              <a:t>All data should be private</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Provide accessor and mutator member functions as needed</a:t>
            </a:r>
            <a:endParaRPr sz="1800">
              <a:latin typeface="Verdana"/>
              <a:ea typeface="Verdana"/>
              <a:cs typeface="Verdana"/>
              <a:sym typeface="Verdana"/>
            </a:endParaRPr>
          </a:p>
          <a:p>
            <a:pPr marL="273050" marR="0" lvl="0" indent="-257809" algn="l" rtl="0">
              <a:lnSpc>
                <a:spcPct val="115000"/>
              </a:lnSpc>
              <a:spcBef>
                <a:spcPts val="500"/>
              </a:spcBef>
              <a:spcAft>
                <a:spcPts val="0"/>
              </a:spcAft>
              <a:buClr>
                <a:schemeClr val="accent1"/>
              </a:buClr>
              <a:buSzPts val="1800"/>
              <a:buFont typeface="Noto Sans Symbols"/>
              <a:buChar char="●"/>
            </a:pPr>
            <a:r>
              <a:rPr lang="en-US" sz="1800" i="0" u="none">
                <a:solidFill>
                  <a:srgbClr val="C00000"/>
                </a:solidFill>
                <a:latin typeface="Verdana"/>
                <a:ea typeface="Verdana"/>
                <a:cs typeface="Verdana"/>
                <a:sym typeface="Verdana"/>
              </a:rPr>
              <a:t>Make accessor functions const</a:t>
            </a:r>
            <a:endParaRPr sz="1800" i="0" u="none">
              <a:solidFill>
                <a:srgbClr val="C00000"/>
              </a:solidFill>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Noto Sans Symbols"/>
              <a:buChar char="●"/>
            </a:pPr>
            <a:r>
              <a:rPr lang="en-US" sz="1800">
                <a:latin typeface="Verdana"/>
                <a:ea typeface="Verdana"/>
                <a:cs typeface="Verdana"/>
                <a:sym typeface="Verdana"/>
              </a:rPr>
              <a:t>B</a:t>
            </a:r>
            <a:r>
              <a:rPr lang="en-US" sz="1800" i="0" u="none" strike="noStrike" cap="none">
                <a:solidFill>
                  <a:schemeClr val="dk1"/>
                </a:solidFill>
                <a:latin typeface="Verdana"/>
                <a:ea typeface="Verdana"/>
                <a:cs typeface="Verdana"/>
                <a:sym typeface="Verdana"/>
              </a:rPr>
              <a:t>y putting </a:t>
            </a:r>
            <a:r>
              <a:rPr lang="en-US" sz="1800" i="0" u="none" strike="noStrike" cap="none">
                <a:solidFill>
                  <a:schemeClr val="dk1"/>
                </a:solidFill>
                <a:latin typeface="Source Code Pro"/>
                <a:ea typeface="Source Code Pro"/>
                <a:cs typeface="Source Code Pro"/>
                <a:sym typeface="Source Code Pro"/>
              </a:rPr>
              <a:t>const</a:t>
            </a:r>
            <a:r>
              <a:rPr lang="en-US" sz="1800" i="0" u="none" strike="noStrike" cap="none">
                <a:solidFill>
                  <a:schemeClr val="dk1"/>
                </a:solidFill>
                <a:latin typeface="Verdana"/>
                <a:ea typeface="Verdana"/>
                <a:cs typeface="Verdana"/>
                <a:sym typeface="Verdana"/>
              </a:rPr>
              <a:t> after all parameters</a:t>
            </a:r>
            <a:endParaRPr sz="1800">
              <a:latin typeface="Verdana"/>
              <a:ea typeface="Verdana"/>
              <a:cs typeface="Verdana"/>
              <a:sym typeface="Verdana"/>
            </a:endParaRPr>
          </a:p>
          <a:p>
            <a:pPr marL="822325" marR="0" lvl="2" indent="-245744" algn="l" rtl="0">
              <a:lnSpc>
                <a:spcPct val="115000"/>
              </a:lnSpc>
              <a:spcBef>
                <a:spcPts val="300"/>
              </a:spcBef>
              <a:spcAft>
                <a:spcPts val="0"/>
              </a:spcAft>
              <a:buClr>
                <a:srgbClr val="B2C1DB"/>
              </a:buClr>
              <a:buSzPts val="1800"/>
              <a:buFont typeface="Verdana"/>
              <a:buChar char="●"/>
            </a:pPr>
            <a:r>
              <a:rPr lang="en-US" sz="1800">
                <a:latin typeface="Verdana"/>
                <a:ea typeface="Verdana"/>
                <a:cs typeface="Verdana"/>
                <a:sym typeface="Verdana"/>
              </a:rPr>
              <a:t>I</a:t>
            </a:r>
            <a:r>
              <a:rPr lang="en-US" sz="1800" i="0" u="none" strike="noStrike" cap="none">
                <a:solidFill>
                  <a:schemeClr val="dk1"/>
                </a:solidFill>
                <a:latin typeface="Verdana"/>
                <a:ea typeface="Verdana"/>
                <a:cs typeface="Verdana"/>
                <a:sym typeface="Verdana"/>
              </a:rPr>
              <a:t>n both class definition (header file) and class implementation </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Noto Sans Symbols"/>
              <a:buChar char="●"/>
            </a:pPr>
            <a:r>
              <a:rPr lang="en-US" sz="1800" i="0" u="none" strike="noStrike" cap="none">
                <a:solidFill>
                  <a:schemeClr val="dk1"/>
                </a:solidFill>
                <a:latin typeface="Verdana"/>
                <a:ea typeface="Verdana"/>
                <a:cs typeface="Verdana"/>
                <a:sym typeface="Verdana"/>
              </a:rPr>
              <a:t>A </a:t>
            </a:r>
            <a:r>
              <a:rPr lang="en-US" sz="1800" i="0" u="none" strike="noStrike" cap="none">
                <a:solidFill>
                  <a:schemeClr val="dk1"/>
                </a:solidFill>
                <a:latin typeface="Source Code Pro"/>
                <a:ea typeface="Source Code Pro"/>
                <a:cs typeface="Source Code Pro"/>
                <a:sym typeface="Source Code Pro"/>
              </a:rPr>
              <a:t>const</a:t>
            </a:r>
            <a:r>
              <a:rPr lang="en-US" sz="1800" i="0" u="none" strike="noStrike" cap="none">
                <a:solidFill>
                  <a:schemeClr val="dk1"/>
                </a:solidFill>
                <a:latin typeface="Verdana"/>
                <a:ea typeface="Verdana"/>
                <a:cs typeface="Verdana"/>
                <a:sym typeface="Verdana"/>
              </a:rPr>
              <a:t> function cannot modify the state of an object</a:t>
            </a:r>
            <a:endParaRPr sz="1800">
              <a:latin typeface="Verdana"/>
              <a:ea typeface="Verdana"/>
              <a:cs typeface="Verdana"/>
              <a:sym typeface="Verdana"/>
            </a:endParaRPr>
          </a:p>
          <a:p>
            <a:pPr marL="822325" marR="0" lvl="2" indent="-245744" algn="l" rtl="0">
              <a:lnSpc>
                <a:spcPct val="115000"/>
              </a:lnSpc>
              <a:spcBef>
                <a:spcPts val="300"/>
              </a:spcBef>
              <a:spcAft>
                <a:spcPts val="0"/>
              </a:spcAft>
              <a:buClr>
                <a:srgbClr val="B2C1DB"/>
              </a:buClr>
              <a:buSzPts val="1800"/>
              <a:buFont typeface="Verdana"/>
              <a:buChar char="●"/>
            </a:pPr>
            <a:r>
              <a:rPr lang="en-US" sz="1800">
                <a:latin typeface="Verdana"/>
                <a:ea typeface="Verdana"/>
                <a:cs typeface="Verdana"/>
                <a:sym typeface="Verdana"/>
              </a:rPr>
              <a:t>P</a:t>
            </a:r>
            <a:r>
              <a:rPr lang="en-US" sz="1800" i="0" u="none" strike="noStrike" cap="none">
                <a:solidFill>
                  <a:schemeClr val="dk1"/>
                </a:solidFill>
                <a:latin typeface="Verdana"/>
                <a:ea typeface="Verdana"/>
                <a:cs typeface="Verdana"/>
                <a:sym typeface="Verdana"/>
              </a:rPr>
              <a:t>recaution against poor implementations</a:t>
            </a:r>
            <a:endParaRPr sz="1800">
              <a:latin typeface="Verdana"/>
              <a:ea typeface="Verdana"/>
              <a:cs typeface="Verdana"/>
              <a:sym typeface="Verdana"/>
            </a:endParaRPr>
          </a:p>
          <a:p>
            <a:pPr marL="822325" marR="0" lvl="2" indent="-245744" algn="l" rtl="0">
              <a:lnSpc>
                <a:spcPct val="115000"/>
              </a:lnSpc>
              <a:spcBef>
                <a:spcPts val="300"/>
              </a:spcBef>
              <a:spcAft>
                <a:spcPts val="0"/>
              </a:spcAft>
              <a:buClr>
                <a:srgbClr val="B2C1DB"/>
              </a:buClr>
              <a:buSzPts val="1800"/>
              <a:buFont typeface="Noto Sans Symbols"/>
              <a:buChar char="●"/>
            </a:pPr>
            <a:r>
              <a:rPr lang="en-US" sz="1800">
                <a:latin typeface="Verdana"/>
                <a:ea typeface="Verdana"/>
                <a:cs typeface="Verdana"/>
                <a:sym typeface="Verdana"/>
              </a:rPr>
              <a:t>C</a:t>
            </a:r>
            <a:r>
              <a:rPr lang="en-US" sz="1800" i="0" u="none" strike="noStrike" cap="none">
                <a:solidFill>
                  <a:schemeClr val="dk1"/>
                </a:solidFill>
                <a:latin typeface="Verdana"/>
                <a:ea typeface="Verdana"/>
                <a:cs typeface="Verdana"/>
                <a:sym typeface="Verdana"/>
              </a:rPr>
              <a:t>ompilers do not allow to update private data in </a:t>
            </a:r>
            <a:r>
              <a:rPr lang="en-US" sz="1800" i="0" u="none" strike="noStrike" cap="none">
                <a:solidFill>
                  <a:schemeClr val="dk1"/>
                </a:solidFill>
                <a:latin typeface="Source Code Pro"/>
                <a:ea typeface="Source Code Pro"/>
                <a:cs typeface="Source Code Pro"/>
                <a:sym typeface="Source Code Pro"/>
              </a:rPr>
              <a:t>const</a:t>
            </a:r>
            <a:r>
              <a:rPr lang="en-US" sz="1800" i="0" u="none" strike="noStrike" cap="none">
                <a:solidFill>
                  <a:schemeClr val="dk1"/>
                </a:solidFill>
                <a:latin typeface="Verdana"/>
                <a:ea typeface="Verdana"/>
                <a:cs typeface="Verdana"/>
                <a:sym typeface="Verdana"/>
              </a:rPr>
              <a:t> functions</a:t>
            </a:r>
            <a:endParaRPr sz="1800">
              <a:latin typeface="Verdana"/>
              <a:ea typeface="Verdana"/>
              <a:cs typeface="Verdana"/>
              <a:sym typeface="Verdana"/>
            </a:endParaRPr>
          </a:p>
          <a:p>
            <a:pPr marL="273050" marR="0" lvl="0" indent="-273050" algn="l" rtl="0">
              <a:lnSpc>
                <a:spcPct val="115000"/>
              </a:lnSpc>
              <a:spcBef>
                <a:spcPts val="0"/>
              </a:spcBef>
              <a:spcAft>
                <a:spcPts val="0"/>
              </a:spcAft>
              <a:buClr>
                <a:schemeClr val="accent1"/>
              </a:buClr>
              <a:buSzPts val="1530"/>
              <a:buFont typeface="Noto Sans Symbols"/>
              <a:buNone/>
            </a:pPr>
            <a:endParaRPr sz="1800" i="0" u="none">
              <a:solidFill>
                <a:schemeClr val="dk1"/>
              </a:solidFill>
              <a:latin typeface="Verdana"/>
              <a:ea typeface="Verdana"/>
              <a:cs typeface="Verdana"/>
              <a:sym typeface="Verdana"/>
            </a:endParaRPr>
          </a:p>
          <a:p>
            <a:pPr marL="273050" marR="0" lvl="0" indent="-175895" algn="l" rtl="0">
              <a:lnSpc>
                <a:spcPct val="115000"/>
              </a:lnSpc>
              <a:spcBef>
                <a:spcPts val="575"/>
              </a:spcBef>
              <a:spcAft>
                <a:spcPts val="0"/>
              </a:spcAft>
              <a:buClr>
                <a:schemeClr val="accent1"/>
              </a:buClr>
              <a:buSzPts val="1530"/>
              <a:buFont typeface="Noto Sans Symbols"/>
              <a:buNone/>
            </a:pPr>
            <a:endParaRPr sz="1800" b="1" i="0" u="none" strike="noStrike" cap="none">
              <a:solidFill>
                <a:srgbClr val="000099"/>
              </a:solidFill>
              <a:latin typeface="Verdana"/>
              <a:ea typeface="Verdana"/>
              <a:cs typeface="Verdana"/>
              <a:sym typeface="Verdan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86"/>
          <p:cNvSpPr txBox="1">
            <a:spLocks noGrp="1"/>
          </p:cNvSpPr>
          <p:nvPr>
            <p:ph type="title"/>
          </p:nvPr>
        </p:nvSpPr>
        <p:spPr>
          <a:xfrm>
            <a:off x="914400" y="274637"/>
            <a:ext cx="77724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latin typeface="Verdana"/>
                <a:ea typeface="Verdana"/>
                <a:cs typeface="Verdana"/>
                <a:sym typeface="Verdana"/>
              </a:rPr>
              <a:t>Struct vs Class</a:t>
            </a:r>
            <a:endParaRPr sz="3000">
              <a:latin typeface="Verdana"/>
              <a:ea typeface="Verdana"/>
              <a:cs typeface="Verdana"/>
              <a:sym typeface="Verdana"/>
            </a:endParaRPr>
          </a:p>
        </p:txBody>
      </p:sp>
      <p:sp>
        <p:nvSpPr>
          <p:cNvPr id="665" name="Google Shape;665;p86"/>
          <p:cNvSpPr txBox="1">
            <a:spLocks noGrp="1"/>
          </p:cNvSpPr>
          <p:nvPr>
            <p:ph type="body" idx="1"/>
          </p:nvPr>
        </p:nvSpPr>
        <p:spPr>
          <a:xfrm>
            <a:off x="533400" y="1676400"/>
            <a:ext cx="8153400" cy="45720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Font typeface="Verdana"/>
              <a:buChar char="●"/>
            </a:pPr>
            <a:r>
              <a:rPr lang="en-US" sz="2000" dirty="0">
                <a:latin typeface="Verdana"/>
                <a:ea typeface="Verdana"/>
                <a:cs typeface="Verdana"/>
                <a:sym typeface="Verdana"/>
              </a:rPr>
              <a:t>The only difference between a </a:t>
            </a:r>
            <a:r>
              <a:rPr lang="en-US" sz="2000" dirty="0">
                <a:latin typeface="Courier New"/>
                <a:ea typeface="Courier New"/>
                <a:cs typeface="Courier New"/>
                <a:sym typeface="Courier New"/>
              </a:rPr>
              <a:t>class</a:t>
            </a:r>
            <a:r>
              <a:rPr lang="en-US" sz="2000" dirty="0">
                <a:latin typeface="Verdana"/>
                <a:ea typeface="Verdana"/>
                <a:cs typeface="Verdana"/>
                <a:sym typeface="Verdana"/>
              </a:rPr>
              <a:t> and a </a:t>
            </a:r>
            <a:r>
              <a:rPr lang="en-US" sz="2000" dirty="0">
                <a:latin typeface="Courier New"/>
                <a:ea typeface="Courier New"/>
                <a:cs typeface="Courier New"/>
                <a:sym typeface="Courier New"/>
              </a:rPr>
              <a:t>struct</a:t>
            </a:r>
            <a:r>
              <a:rPr lang="en-US" sz="2000" dirty="0">
                <a:latin typeface="Verdana"/>
                <a:ea typeface="Verdana"/>
                <a:cs typeface="Verdana"/>
                <a:sym typeface="Verdana"/>
              </a:rPr>
              <a:t> in C++ is that structs have default public members and bases and classes have default private members and bases.</a:t>
            </a:r>
            <a:endParaRPr sz="2000" dirty="0">
              <a:latin typeface="Verdana"/>
              <a:ea typeface="Verdana"/>
              <a:cs typeface="Verdana"/>
              <a:sym typeface="Verdana"/>
            </a:endParaRPr>
          </a:p>
          <a:p>
            <a:pPr marL="457200" lvl="0" indent="-355600" algn="l" rtl="0">
              <a:spcBef>
                <a:spcPts val="600"/>
              </a:spcBef>
              <a:spcAft>
                <a:spcPts val="0"/>
              </a:spcAft>
              <a:buSzPts val="2000"/>
              <a:buFont typeface="Verdana"/>
              <a:buChar char="●"/>
            </a:pPr>
            <a:r>
              <a:rPr lang="en-US" sz="2000" dirty="0">
                <a:latin typeface="Verdana"/>
                <a:ea typeface="Verdana"/>
                <a:cs typeface="Verdana"/>
                <a:sym typeface="Verdana"/>
              </a:rPr>
              <a:t>Both classes and structs </a:t>
            </a:r>
            <a:endParaRPr sz="2000" dirty="0">
              <a:latin typeface="Verdana"/>
              <a:ea typeface="Verdana"/>
              <a:cs typeface="Verdana"/>
              <a:sym typeface="Verdana"/>
            </a:endParaRPr>
          </a:p>
          <a:p>
            <a:pPr marL="914400" lvl="1" indent="-355600" algn="l" rtl="0">
              <a:spcBef>
                <a:spcPts val="600"/>
              </a:spcBef>
              <a:spcAft>
                <a:spcPts val="0"/>
              </a:spcAft>
              <a:buSzPts val="2000"/>
              <a:buFont typeface="Verdana"/>
              <a:buChar char="●"/>
            </a:pPr>
            <a:r>
              <a:rPr lang="en-US" sz="2000" dirty="0">
                <a:latin typeface="Verdana"/>
                <a:ea typeface="Verdana"/>
                <a:cs typeface="Verdana"/>
                <a:sym typeface="Verdana"/>
              </a:rPr>
              <a:t>can have a mixture of public, protected and private members,</a:t>
            </a:r>
            <a:endParaRPr sz="2000" dirty="0">
              <a:latin typeface="Verdana"/>
              <a:ea typeface="Verdana"/>
              <a:cs typeface="Verdana"/>
              <a:sym typeface="Verdana"/>
            </a:endParaRPr>
          </a:p>
          <a:p>
            <a:pPr marL="914400" lvl="1" indent="-355600" algn="l" rtl="0">
              <a:spcBef>
                <a:spcPts val="600"/>
              </a:spcBef>
              <a:spcAft>
                <a:spcPts val="0"/>
              </a:spcAft>
              <a:buSzPts val="2000"/>
              <a:buFont typeface="Verdana"/>
              <a:buChar char="●"/>
            </a:pPr>
            <a:r>
              <a:rPr lang="en-US" sz="2000" dirty="0">
                <a:latin typeface="Verdana"/>
                <a:ea typeface="Verdana"/>
                <a:cs typeface="Verdana"/>
                <a:sym typeface="Verdana"/>
              </a:rPr>
              <a:t>can use inheritance,</a:t>
            </a:r>
            <a:endParaRPr sz="2000" dirty="0">
              <a:latin typeface="Verdana"/>
              <a:ea typeface="Verdana"/>
              <a:cs typeface="Verdana"/>
              <a:sym typeface="Verdana"/>
            </a:endParaRPr>
          </a:p>
          <a:p>
            <a:pPr marL="914400" lvl="1" indent="-355600" algn="l" rtl="0">
              <a:spcBef>
                <a:spcPts val="600"/>
              </a:spcBef>
              <a:spcAft>
                <a:spcPts val="0"/>
              </a:spcAft>
              <a:buSzPts val="2000"/>
              <a:buFont typeface="Verdana"/>
              <a:buChar char="●"/>
            </a:pPr>
            <a:r>
              <a:rPr lang="en-US" sz="2000" dirty="0">
                <a:latin typeface="Verdana"/>
                <a:ea typeface="Verdana"/>
                <a:cs typeface="Verdana"/>
                <a:sym typeface="Verdana"/>
              </a:rPr>
              <a:t>can have member functions.</a:t>
            </a:r>
            <a:endParaRPr sz="2000" dirty="0">
              <a:latin typeface="Verdana"/>
              <a:ea typeface="Verdana"/>
              <a:cs typeface="Verdana"/>
              <a:sym typeface="Verdana"/>
            </a:endParaRPr>
          </a:p>
          <a:p>
            <a:pPr marL="457200" lvl="0" indent="-355600" algn="l" rtl="0">
              <a:spcBef>
                <a:spcPts val="600"/>
              </a:spcBef>
              <a:spcAft>
                <a:spcPts val="0"/>
              </a:spcAft>
              <a:buSzPts val="2000"/>
              <a:buFont typeface="Verdana"/>
              <a:buChar char="●"/>
            </a:pPr>
            <a:r>
              <a:rPr lang="en-US" sz="2000" dirty="0">
                <a:latin typeface="Verdana"/>
                <a:ea typeface="Verdana"/>
                <a:cs typeface="Verdana"/>
                <a:sym typeface="Verdana"/>
              </a:rPr>
              <a:t>If you only need to store data, we recommend you to use structs without any class-like features for simplicity.</a:t>
            </a:r>
            <a:endParaRPr sz="2000" dirty="0">
              <a:latin typeface="Verdana"/>
              <a:ea typeface="Verdana"/>
              <a:cs typeface="Verdana"/>
              <a:sym typeface="Verdana"/>
            </a:endParaRPr>
          </a:p>
          <a:p>
            <a:pPr marL="457200" lvl="0" indent="-355600" algn="l" rtl="0">
              <a:spcBef>
                <a:spcPts val="600"/>
              </a:spcBef>
              <a:spcAft>
                <a:spcPts val="0"/>
              </a:spcAft>
              <a:buSzPts val="2000"/>
              <a:buFont typeface="Verdana"/>
              <a:buChar char="●"/>
            </a:pPr>
            <a:r>
              <a:rPr lang="en-US" sz="2000" dirty="0">
                <a:latin typeface="Verdana"/>
                <a:ea typeface="Verdana"/>
                <a:cs typeface="Verdana"/>
                <a:sym typeface="Verdana"/>
              </a:rPr>
              <a:t>If you need custom functions and private members having a class is easier to program.</a:t>
            </a:r>
            <a:endParaRPr sz="2000" dirty="0">
              <a:latin typeface="Verdana"/>
              <a:ea typeface="Verdana"/>
              <a:cs typeface="Verdana"/>
              <a:sym typeface="Verdan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87"/>
          <p:cNvSpPr txBox="1">
            <a:spLocks noGrp="1"/>
          </p:cNvSpPr>
          <p:nvPr>
            <p:ph type="ctrTitle"/>
          </p:nvPr>
        </p:nvSpPr>
        <p:spPr>
          <a:xfrm>
            <a:off x="1824925" y="1965200"/>
            <a:ext cx="6246900" cy="2927700"/>
          </a:xfrm>
          <a:prstGeom prst="rect">
            <a:avLst/>
          </a:prstGeom>
        </p:spPr>
        <p:txBody>
          <a:bodyPr spcFirstLastPara="1" wrap="square" lIns="91425" tIns="91425" rIns="91425" bIns="91425" anchor="ctr" anchorCtr="0">
            <a:noAutofit/>
          </a:bodyPr>
          <a:lstStyle/>
          <a:p>
            <a:pPr marL="457200" lvl="0" indent="-457200" algn="l" rtl="0">
              <a:spcBef>
                <a:spcPts val="0"/>
              </a:spcBef>
              <a:spcAft>
                <a:spcPts val="0"/>
              </a:spcAft>
              <a:buSzPts val="3600"/>
              <a:buChar char="-"/>
            </a:pPr>
            <a:r>
              <a:rPr lang="en-US"/>
              <a:t>Preprocessor </a:t>
            </a:r>
            <a:endParaRPr/>
          </a:p>
          <a:p>
            <a:pPr marL="457200" lvl="0" indent="-457200" algn="l" rtl="0">
              <a:spcBef>
                <a:spcPts val="0"/>
              </a:spcBef>
              <a:spcAft>
                <a:spcPts val="0"/>
              </a:spcAft>
              <a:buSzPts val="3600"/>
              <a:buChar char="-"/>
            </a:pPr>
            <a:r>
              <a:rPr lang="en-US"/>
              <a:t>Compiler </a:t>
            </a:r>
            <a:endParaRPr/>
          </a:p>
          <a:p>
            <a:pPr marL="457200" lvl="0" indent="-457200" algn="l" rtl="0">
              <a:spcBef>
                <a:spcPts val="0"/>
              </a:spcBef>
              <a:spcAft>
                <a:spcPts val="0"/>
              </a:spcAft>
              <a:buSzPts val="3600"/>
              <a:buChar char="-"/>
            </a:pPr>
            <a:r>
              <a:rPr lang="en-US"/>
              <a:t>Linker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88"/>
          <p:cNvSpPr txBox="1">
            <a:spLocks noGrp="1"/>
          </p:cNvSpPr>
          <p:nvPr>
            <p:ph type="title"/>
          </p:nvPr>
        </p:nvSpPr>
        <p:spPr>
          <a:xfrm>
            <a:off x="326575" y="274625"/>
            <a:ext cx="8566200" cy="8685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3200"/>
              <a:buFont typeface="Source Sans Pro"/>
              <a:buNone/>
            </a:pPr>
            <a:r>
              <a:rPr lang="en-US" sz="2600" i="0" u="none" strike="noStrike" cap="none">
                <a:solidFill>
                  <a:schemeClr val="dk2"/>
                </a:solidFill>
                <a:latin typeface="Verdana"/>
                <a:ea typeface="Verdana"/>
                <a:cs typeface="Verdana"/>
                <a:sym typeface="Verdana"/>
              </a:rPr>
              <a:t>Three phases of creating an executable program</a:t>
            </a:r>
            <a:endParaRPr sz="2600">
              <a:latin typeface="Verdana"/>
              <a:ea typeface="Verdana"/>
              <a:cs typeface="Verdana"/>
              <a:sym typeface="Verdana"/>
            </a:endParaRPr>
          </a:p>
        </p:txBody>
      </p:sp>
      <p:sp>
        <p:nvSpPr>
          <p:cNvPr id="676" name="Google Shape;676;p88"/>
          <p:cNvSpPr txBox="1">
            <a:spLocks noGrp="1"/>
          </p:cNvSpPr>
          <p:nvPr>
            <p:ph type="body" idx="1"/>
          </p:nvPr>
        </p:nvSpPr>
        <p:spPr>
          <a:xfrm>
            <a:off x="1042525" y="1749250"/>
            <a:ext cx="3717900" cy="1918500"/>
          </a:xfrm>
          <a:prstGeom prst="rect">
            <a:avLst/>
          </a:prstGeom>
          <a:noFill/>
          <a:ln>
            <a:noFill/>
          </a:ln>
        </p:spPr>
        <p:txBody>
          <a:bodyPr spcFirstLastPara="1" wrap="square" lIns="91425" tIns="45700" rIns="91425" bIns="45700" anchor="t" anchorCtr="0">
            <a:noAutofit/>
          </a:bodyPr>
          <a:lstStyle/>
          <a:p>
            <a:pPr marL="273050" marR="0" lvl="0" indent="-270510" algn="l" rtl="0">
              <a:lnSpc>
                <a:spcPct val="115000"/>
              </a:lnSpc>
              <a:spcBef>
                <a:spcPts val="300"/>
              </a:spcBef>
              <a:spcAft>
                <a:spcPts val="0"/>
              </a:spcAft>
              <a:buSzPts val="2000"/>
              <a:buFont typeface="Verdana"/>
              <a:buAutoNum type="arabicPeriod"/>
            </a:pPr>
            <a:r>
              <a:rPr lang="en-US" sz="2000">
                <a:latin typeface="Verdana"/>
                <a:ea typeface="Verdana"/>
                <a:cs typeface="Verdana"/>
                <a:sym typeface="Verdana"/>
              </a:rPr>
              <a:t>P</a:t>
            </a:r>
            <a:r>
              <a:rPr lang="en-US" sz="2000" i="0" u="none" strike="noStrike" cap="none">
                <a:solidFill>
                  <a:schemeClr val="dk1"/>
                </a:solidFill>
                <a:latin typeface="Verdana"/>
                <a:ea typeface="Verdana"/>
                <a:cs typeface="Verdana"/>
                <a:sym typeface="Verdana"/>
              </a:rPr>
              <a:t>reprocessing</a:t>
            </a:r>
            <a:endParaRPr sz="2000">
              <a:latin typeface="Verdana"/>
              <a:ea typeface="Verdana"/>
              <a:cs typeface="Verdana"/>
              <a:sym typeface="Verdana"/>
            </a:endParaRPr>
          </a:p>
          <a:p>
            <a:pPr marL="273050" marR="0" lvl="0" indent="-270510" algn="l" rtl="0">
              <a:lnSpc>
                <a:spcPct val="115000"/>
              </a:lnSpc>
              <a:spcBef>
                <a:spcPts val="300"/>
              </a:spcBef>
              <a:spcAft>
                <a:spcPts val="0"/>
              </a:spcAft>
              <a:buSzPts val="2000"/>
              <a:buFont typeface="Verdana"/>
              <a:buAutoNum type="arabicPeriod"/>
            </a:pPr>
            <a:r>
              <a:rPr lang="en-US" sz="2000">
                <a:latin typeface="Verdana"/>
                <a:ea typeface="Verdana"/>
                <a:cs typeface="Verdana"/>
                <a:sym typeface="Verdana"/>
              </a:rPr>
              <a:t>C</a:t>
            </a:r>
            <a:r>
              <a:rPr lang="en-US" sz="2000" i="0" u="none" strike="noStrike" cap="none">
                <a:solidFill>
                  <a:schemeClr val="dk1"/>
                </a:solidFill>
                <a:latin typeface="Verdana"/>
                <a:ea typeface="Verdana"/>
                <a:cs typeface="Verdana"/>
                <a:sym typeface="Verdana"/>
              </a:rPr>
              <a:t>ompilation</a:t>
            </a:r>
            <a:endParaRPr sz="2000">
              <a:latin typeface="Verdana"/>
              <a:ea typeface="Verdana"/>
              <a:cs typeface="Verdana"/>
              <a:sym typeface="Verdana"/>
            </a:endParaRPr>
          </a:p>
          <a:p>
            <a:pPr marL="273050" marR="0" lvl="0" indent="-270510" algn="l" rtl="0">
              <a:lnSpc>
                <a:spcPct val="115000"/>
              </a:lnSpc>
              <a:spcBef>
                <a:spcPts val="300"/>
              </a:spcBef>
              <a:spcAft>
                <a:spcPts val="0"/>
              </a:spcAft>
              <a:buSzPts val="2000"/>
              <a:buFont typeface="Verdana"/>
              <a:buAutoNum type="arabicPeriod"/>
            </a:pPr>
            <a:r>
              <a:rPr lang="en-US" sz="2000">
                <a:latin typeface="Verdana"/>
                <a:ea typeface="Verdana"/>
                <a:cs typeface="Verdana"/>
                <a:sym typeface="Verdana"/>
              </a:rPr>
              <a:t>L</a:t>
            </a:r>
            <a:r>
              <a:rPr lang="en-US" sz="2000" i="0" u="none" strike="noStrike" cap="none">
                <a:solidFill>
                  <a:schemeClr val="dk1"/>
                </a:solidFill>
                <a:latin typeface="Verdana"/>
                <a:ea typeface="Verdana"/>
                <a:cs typeface="Verdana"/>
                <a:sym typeface="Verdana"/>
              </a:rPr>
              <a:t>inking</a:t>
            </a:r>
            <a:endParaRPr sz="2000">
              <a:latin typeface="Verdana"/>
              <a:ea typeface="Verdana"/>
              <a:cs typeface="Verdana"/>
              <a:sym typeface="Verdana"/>
            </a:endParaRPr>
          </a:p>
        </p:txBody>
      </p:sp>
      <p:pic>
        <p:nvPicPr>
          <p:cNvPr id="677" name="Google Shape;677;p88"/>
          <p:cNvPicPr preferRelativeResize="0"/>
          <p:nvPr/>
        </p:nvPicPr>
        <p:blipFill>
          <a:blip r:embed="rId3">
            <a:alphaModFix/>
          </a:blip>
          <a:stretch>
            <a:fillRect/>
          </a:stretch>
        </p:blipFill>
        <p:spPr>
          <a:xfrm>
            <a:off x="2987949" y="2662825"/>
            <a:ext cx="5793476" cy="36698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89"/>
          <p:cNvSpPr txBox="1">
            <a:spLocks noGrp="1"/>
          </p:cNvSpPr>
          <p:nvPr>
            <p:ph type="title"/>
          </p:nvPr>
        </p:nvSpPr>
        <p:spPr>
          <a:xfrm>
            <a:off x="762000" y="190500"/>
            <a:ext cx="7772400" cy="6096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Source Sans Pro"/>
              <a:buNone/>
            </a:pPr>
            <a:r>
              <a:rPr lang="en-US" sz="3000" i="0" u="none" strike="noStrike" cap="none">
                <a:solidFill>
                  <a:schemeClr val="dk2"/>
                </a:solidFill>
                <a:latin typeface="Verdana"/>
                <a:ea typeface="Verdana"/>
                <a:cs typeface="Verdana"/>
                <a:sym typeface="Verdana"/>
              </a:rPr>
              <a:t>Preprocessing</a:t>
            </a:r>
            <a:endParaRPr sz="3000">
              <a:latin typeface="Verdana"/>
              <a:ea typeface="Verdana"/>
              <a:cs typeface="Verdana"/>
              <a:sym typeface="Verdana"/>
            </a:endParaRPr>
          </a:p>
        </p:txBody>
      </p:sp>
      <p:sp>
        <p:nvSpPr>
          <p:cNvPr id="683" name="Google Shape;683;p89"/>
          <p:cNvSpPr txBox="1">
            <a:spLocks noGrp="1"/>
          </p:cNvSpPr>
          <p:nvPr>
            <p:ph type="body" idx="1"/>
          </p:nvPr>
        </p:nvSpPr>
        <p:spPr>
          <a:xfrm>
            <a:off x="213525" y="927100"/>
            <a:ext cx="8729400" cy="57174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15000"/>
              </a:lnSpc>
              <a:spcBef>
                <a:spcPts val="0"/>
              </a:spcBef>
              <a:spcAft>
                <a:spcPts val="0"/>
              </a:spcAft>
              <a:buClr>
                <a:schemeClr val="accent1"/>
              </a:buClr>
              <a:buSzPts val="1700"/>
              <a:buFont typeface="Noto Sans Symbols"/>
              <a:buChar char="●"/>
            </a:pPr>
            <a:r>
              <a:rPr lang="en-US" sz="1700" i="0" u="none">
                <a:solidFill>
                  <a:schemeClr val="dk1"/>
                </a:solidFill>
                <a:latin typeface="Verdana"/>
                <a:ea typeface="Verdana"/>
                <a:cs typeface="Verdana"/>
                <a:sym typeface="Verdana"/>
              </a:rPr>
              <a:t>The preprocessor processes all </a:t>
            </a:r>
            <a:r>
              <a:rPr lang="en-US" sz="1700" b="1" i="0" u="none">
                <a:solidFill>
                  <a:srgbClr val="0033CC"/>
                </a:solidFill>
                <a:latin typeface="Source Code Pro"/>
                <a:ea typeface="Source Code Pro"/>
                <a:cs typeface="Source Code Pro"/>
                <a:sym typeface="Source Code Pro"/>
              </a:rPr>
              <a:t>#include</a:t>
            </a:r>
            <a:r>
              <a:rPr lang="en-US" sz="1700" b="1" i="0" u="none">
                <a:solidFill>
                  <a:srgbClr val="0033CC"/>
                </a:solidFill>
                <a:latin typeface="Verdana"/>
                <a:ea typeface="Verdana"/>
                <a:cs typeface="Verdana"/>
                <a:sym typeface="Verdana"/>
              </a:rPr>
              <a:t> </a:t>
            </a:r>
            <a:r>
              <a:rPr lang="en-US" sz="1700" i="0" u="none">
                <a:solidFill>
                  <a:schemeClr val="dk1"/>
                </a:solidFill>
                <a:latin typeface="Verdana"/>
                <a:ea typeface="Verdana"/>
                <a:cs typeface="Verdana"/>
                <a:sym typeface="Verdana"/>
              </a:rPr>
              <a:t>directives (and other preprocessor commands – all preprocessor commands start with </a:t>
            </a:r>
            <a:r>
              <a:rPr lang="en-US" sz="1700" b="1" i="0" u="none">
                <a:solidFill>
                  <a:srgbClr val="FF0000"/>
                </a:solidFill>
                <a:latin typeface="Source Code Pro"/>
                <a:ea typeface="Source Code Pro"/>
                <a:cs typeface="Source Code Pro"/>
                <a:sym typeface="Source Code Pro"/>
              </a:rPr>
              <a:t>#</a:t>
            </a:r>
            <a:r>
              <a:rPr lang="en-US" sz="1700" i="0" u="none">
                <a:solidFill>
                  <a:schemeClr val="dk1"/>
                </a:solidFill>
                <a:latin typeface="Verdana"/>
                <a:ea typeface="Verdana"/>
                <a:cs typeface="Verdana"/>
                <a:sym typeface="Verdana"/>
              </a:rPr>
              <a:t>)</a:t>
            </a:r>
            <a:endParaRPr sz="1700">
              <a:latin typeface="Verdana"/>
              <a:ea typeface="Verdana"/>
              <a:cs typeface="Verdana"/>
              <a:sym typeface="Verdana"/>
            </a:endParaRPr>
          </a:p>
          <a:p>
            <a:pPr marL="547687" marR="0" lvl="1" indent="-239394" algn="l" rtl="0">
              <a:lnSpc>
                <a:spcPct val="115000"/>
              </a:lnSpc>
              <a:spcBef>
                <a:spcPts val="300"/>
              </a:spcBef>
              <a:spcAft>
                <a:spcPts val="0"/>
              </a:spcAft>
              <a:buClr>
                <a:schemeClr val="accent2"/>
              </a:buClr>
              <a:buSzPts val="1700"/>
              <a:buFont typeface="Verdana"/>
              <a:buChar char="●"/>
            </a:pPr>
            <a:r>
              <a:rPr lang="en-US" sz="1700" i="0" u="none" strike="noStrike" cap="none">
                <a:solidFill>
                  <a:schemeClr val="dk1"/>
                </a:solidFill>
                <a:latin typeface="Verdana"/>
                <a:ea typeface="Verdana"/>
                <a:cs typeface="Verdana"/>
                <a:sym typeface="Verdana"/>
              </a:rPr>
              <a:t>creates a </a:t>
            </a:r>
            <a:r>
              <a:rPr lang="en-US" sz="1700" b="1" i="1" u="none" strike="noStrike" cap="none">
                <a:solidFill>
                  <a:srgbClr val="FC0128"/>
                </a:solidFill>
                <a:latin typeface="Verdana"/>
                <a:ea typeface="Verdana"/>
                <a:cs typeface="Verdana"/>
                <a:sym typeface="Verdana"/>
              </a:rPr>
              <a:t>translation unit</a:t>
            </a:r>
            <a:r>
              <a:rPr lang="en-US" sz="1700" i="1" u="none" strike="noStrike" cap="none">
                <a:solidFill>
                  <a:schemeClr val="dk1"/>
                </a:solidFill>
                <a:latin typeface="Verdana"/>
                <a:ea typeface="Verdana"/>
                <a:cs typeface="Verdana"/>
                <a:sym typeface="Verdana"/>
              </a:rPr>
              <a:t> </a:t>
            </a:r>
            <a:r>
              <a:rPr lang="en-US" sz="1700" i="0" u="none" strike="noStrike" cap="none">
                <a:solidFill>
                  <a:schemeClr val="dk1"/>
                </a:solidFill>
                <a:latin typeface="Verdana"/>
                <a:ea typeface="Verdana"/>
                <a:cs typeface="Verdana"/>
                <a:sym typeface="Verdana"/>
              </a:rPr>
              <a:t>which is the input of the next step (compilation)</a:t>
            </a:r>
            <a:endParaRPr sz="1700">
              <a:latin typeface="Verdana"/>
              <a:ea typeface="Verdana"/>
              <a:cs typeface="Verdana"/>
              <a:sym typeface="Verdana"/>
            </a:endParaRPr>
          </a:p>
          <a:p>
            <a:pPr marL="547687" marR="0" lvl="1" indent="-239394" algn="l" rtl="0">
              <a:lnSpc>
                <a:spcPct val="115000"/>
              </a:lnSpc>
              <a:spcBef>
                <a:spcPts val="300"/>
              </a:spcBef>
              <a:spcAft>
                <a:spcPts val="0"/>
              </a:spcAft>
              <a:buClr>
                <a:schemeClr val="accent2"/>
              </a:buClr>
              <a:buSzPts val="1700"/>
              <a:buFont typeface="Noto Sans Symbols"/>
              <a:buChar char="●"/>
            </a:pPr>
            <a:r>
              <a:rPr lang="en-US" sz="1700" i="0" u="none" strike="noStrike" cap="none">
                <a:solidFill>
                  <a:schemeClr val="dk1"/>
                </a:solidFill>
                <a:latin typeface="Verdana"/>
                <a:ea typeface="Verdana"/>
                <a:cs typeface="Verdana"/>
                <a:sym typeface="Verdana"/>
              </a:rPr>
              <a:t>all </a:t>
            </a:r>
            <a:r>
              <a:rPr lang="en-US" sz="1700" i="0" u="none" strike="noStrike" cap="none">
                <a:solidFill>
                  <a:schemeClr val="dk1"/>
                </a:solidFill>
                <a:latin typeface="Source Code Pro"/>
                <a:ea typeface="Source Code Pro"/>
                <a:cs typeface="Source Code Pro"/>
                <a:sym typeface="Source Code Pro"/>
              </a:rPr>
              <a:t>#include</a:t>
            </a:r>
            <a:r>
              <a:rPr lang="en-US" sz="1700" i="0" u="none" strike="noStrike" cap="none">
                <a:solidFill>
                  <a:schemeClr val="dk1"/>
                </a:solidFill>
                <a:latin typeface="Verdana"/>
                <a:ea typeface="Verdana"/>
                <a:cs typeface="Verdana"/>
                <a:sym typeface="Verdana"/>
              </a:rPr>
              <a:t>’d files are pasted in the translation unit recursively</a:t>
            </a:r>
            <a:endParaRPr sz="1700">
              <a:latin typeface="Verdana"/>
              <a:ea typeface="Verdana"/>
              <a:cs typeface="Verdana"/>
              <a:sym typeface="Verdana"/>
            </a:endParaRPr>
          </a:p>
          <a:p>
            <a:pPr marL="822325" marR="0" lvl="2" indent="-250190" algn="l" rtl="0">
              <a:lnSpc>
                <a:spcPct val="115000"/>
              </a:lnSpc>
              <a:spcBef>
                <a:spcPts val="300"/>
              </a:spcBef>
              <a:spcAft>
                <a:spcPts val="0"/>
              </a:spcAft>
              <a:buClr>
                <a:srgbClr val="B2C1DB"/>
              </a:buClr>
              <a:buSzPts val="1700"/>
              <a:buFont typeface="Noto Sans Symbols"/>
              <a:buChar char="●"/>
            </a:pPr>
            <a:r>
              <a:rPr lang="en-US" sz="1700" i="0" u="none" strike="noStrike" cap="none">
                <a:solidFill>
                  <a:schemeClr val="dk1"/>
                </a:solidFill>
                <a:latin typeface="Verdana"/>
                <a:ea typeface="Verdana"/>
                <a:cs typeface="Verdana"/>
                <a:sym typeface="Verdana"/>
              </a:rPr>
              <a:t>e.g. replaces </a:t>
            </a:r>
            <a:r>
              <a:rPr lang="en-US" sz="1700" i="0" u="none" strike="noStrike" cap="none">
                <a:solidFill>
                  <a:schemeClr val="dk1"/>
                </a:solidFill>
                <a:latin typeface="Source Code Pro"/>
                <a:ea typeface="Source Code Pro"/>
                <a:cs typeface="Source Code Pro"/>
                <a:sym typeface="Source Code Pro"/>
              </a:rPr>
              <a:t>#include </a:t>
            </a:r>
            <a:r>
              <a:rPr lang="en-US" sz="1700">
                <a:latin typeface="Source Code Pro"/>
                <a:ea typeface="Source Code Pro"/>
                <a:cs typeface="Source Code Pro"/>
                <a:sym typeface="Source Code Pro"/>
              </a:rPr>
              <a:t>"</a:t>
            </a:r>
            <a:r>
              <a:rPr lang="en-US" sz="1700" i="0" u="none" strike="noStrike" cap="none">
                <a:solidFill>
                  <a:schemeClr val="dk1"/>
                </a:solidFill>
                <a:latin typeface="Source Code Pro"/>
                <a:ea typeface="Source Code Pro"/>
                <a:cs typeface="Source Code Pro"/>
                <a:sym typeface="Source Code Pro"/>
              </a:rPr>
              <a:t>foo.h</a:t>
            </a:r>
            <a:r>
              <a:rPr lang="en-US" sz="1700">
                <a:latin typeface="Source Code Pro"/>
                <a:ea typeface="Source Code Pro"/>
                <a:cs typeface="Source Code Pro"/>
                <a:sym typeface="Source Code Pro"/>
              </a:rPr>
              <a:t>"</a:t>
            </a:r>
            <a:r>
              <a:rPr lang="en-US" sz="1700" i="0" u="none" strike="noStrike" cap="none">
                <a:solidFill>
                  <a:schemeClr val="dk1"/>
                </a:solidFill>
                <a:latin typeface="Verdana"/>
                <a:ea typeface="Verdana"/>
                <a:cs typeface="Verdana"/>
                <a:sym typeface="Verdana"/>
              </a:rPr>
              <a:t> with contents of file </a:t>
            </a:r>
            <a:r>
              <a:rPr lang="en-US" sz="1700" i="0" u="none" strike="noStrike" cap="none">
                <a:solidFill>
                  <a:schemeClr val="dk1"/>
                </a:solidFill>
                <a:latin typeface="Source Code Pro"/>
                <a:ea typeface="Source Code Pro"/>
                <a:cs typeface="Source Code Pro"/>
                <a:sym typeface="Source Code Pro"/>
              </a:rPr>
              <a:t>foo.h</a:t>
            </a:r>
            <a:r>
              <a:rPr lang="en-US" sz="1700" i="0" u="none" strike="noStrike" cap="none">
                <a:solidFill>
                  <a:schemeClr val="dk1"/>
                </a:solidFill>
                <a:latin typeface="Verdana"/>
                <a:ea typeface="Verdana"/>
                <a:cs typeface="Verdana"/>
                <a:sym typeface="Verdana"/>
              </a:rPr>
              <a:t>, and does this recursively, for all </a:t>
            </a:r>
            <a:r>
              <a:rPr lang="en-US" sz="1700" i="0" u="none" strike="noStrike" cap="none">
                <a:solidFill>
                  <a:schemeClr val="dk1"/>
                </a:solidFill>
                <a:latin typeface="Source Code Pro"/>
                <a:ea typeface="Source Code Pro"/>
                <a:cs typeface="Source Code Pro"/>
                <a:sym typeface="Source Code Pro"/>
              </a:rPr>
              <a:t>#includes</a:t>
            </a:r>
            <a:r>
              <a:rPr lang="en-US" sz="1700" i="0" u="none" strike="noStrike" cap="none">
                <a:solidFill>
                  <a:schemeClr val="dk1"/>
                </a:solidFill>
                <a:latin typeface="Verdana"/>
                <a:ea typeface="Verdana"/>
                <a:cs typeface="Verdana"/>
                <a:sym typeface="Verdana"/>
              </a:rPr>
              <a:t> that </a:t>
            </a:r>
            <a:r>
              <a:rPr lang="en-US" sz="1700" i="0" u="none" strike="noStrike" cap="none">
                <a:solidFill>
                  <a:schemeClr val="dk1"/>
                </a:solidFill>
                <a:latin typeface="Source Code Pro"/>
                <a:ea typeface="Source Code Pro"/>
                <a:cs typeface="Source Code Pro"/>
                <a:sym typeface="Source Code Pro"/>
              </a:rPr>
              <a:t>foo.h</a:t>
            </a:r>
            <a:r>
              <a:rPr lang="en-US" sz="1700" i="0" u="none" strike="noStrike" cap="none">
                <a:solidFill>
                  <a:schemeClr val="dk1"/>
                </a:solidFill>
                <a:latin typeface="Verdana"/>
                <a:ea typeface="Verdana"/>
                <a:cs typeface="Verdana"/>
                <a:sym typeface="Verdana"/>
              </a:rPr>
              <a:t> includes and so on </a:t>
            </a:r>
            <a:endParaRPr sz="1700">
              <a:latin typeface="Verdana"/>
              <a:ea typeface="Verdana"/>
              <a:cs typeface="Verdana"/>
              <a:sym typeface="Verdana"/>
            </a:endParaRPr>
          </a:p>
          <a:p>
            <a:pPr marL="547687" marR="0" lvl="1" indent="-239394" algn="l" rtl="0">
              <a:lnSpc>
                <a:spcPct val="115000"/>
              </a:lnSpc>
              <a:spcBef>
                <a:spcPts val="300"/>
              </a:spcBef>
              <a:spcAft>
                <a:spcPts val="0"/>
              </a:spcAft>
              <a:buClr>
                <a:schemeClr val="accent2"/>
              </a:buClr>
              <a:buSzPts val="1700"/>
              <a:buFont typeface="Verdana"/>
              <a:buChar char="●"/>
            </a:pPr>
            <a:r>
              <a:rPr lang="en-US" sz="1700" i="0" u="none" strike="noStrike" cap="none">
                <a:solidFill>
                  <a:schemeClr val="dk1"/>
                </a:solidFill>
                <a:latin typeface="Verdana"/>
                <a:ea typeface="Verdana"/>
                <a:cs typeface="Verdana"/>
                <a:sym typeface="Verdana"/>
              </a:rPr>
              <a:t>exceptions</a:t>
            </a:r>
            <a:endParaRPr sz="1700">
              <a:latin typeface="Verdana"/>
              <a:ea typeface="Verdana"/>
              <a:cs typeface="Verdana"/>
              <a:sym typeface="Verdana"/>
            </a:endParaRPr>
          </a:p>
          <a:p>
            <a:pPr marL="822325" marR="0" lvl="2" indent="-250190" algn="l" rtl="0">
              <a:lnSpc>
                <a:spcPct val="115000"/>
              </a:lnSpc>
              <a:spcBef>
                <a:spcPts val="300"/>
              </a:spcBef>
              <a:spcAft>
                <a:spcPts val="0"/>
              </a:spcAft>
              <a:buClr>
                <a:srgbClr val="B2C1DB"/>
              </a:buClr>
              <a:buSzPts val="1700"/>
              <a:buFont typeface="Verdana"/>
              <a:buChar char="●"/>
            </a:pPr>
            <a:r>
              <a:rPr lang="en-US" sz="1700" i="0" u="none" strike="noStrike" cap="none">
                <a:solidFill>
                  <a:schemeClr val="dk1"/>
                </a:solidFill>
                <a:latin typeface="Verdana"/>
                <a:ea typeface="Verdana"/>
                <a:cs typeface="Verdana"/>
                <a:sym typeface="Verdana"/>
              </a:rPr>
              <a:t>there are some preprocessor directives that causes conditional preprocessing</a:t>
            </a:r>
            <a:endParaRPr sz="1700" i="0" u="none" strike="noStrike" cap="none">
              <a:solidFill>
                <a:schemeClr val="accent1"/>
              </a:solidFill>
              <a:latin typeface="Verdana"/>
              <a:ea typeface="Verdana"/>
              <a:cs typeface="Verdana"/>
              <a:sym typeface="Verdana"/>
            </a:endParaRPr>
          </a:p>
          <a:p>
            <a:pPr marL="822325" marR="0" lvl="2" indent="-228600" algn="l" rtl="0">
              <a:lnSpc>
                <a:spcPct val="115000"/>
              </a:lnSpc>
              <a:spcBef>
                <a:spcPts val="1000"/>
              </a:spcBef>
              <a:spcAft>
                <a:spcPts val="0"/>
              </a:spcAft>
              <a:buClr>
                <a:srgbClr val="B2C1DB"/>
              </a:buClr>
              <a:buSzPts val="1530"/>
              <a:buFont typeface="Noto Sans Symbols"/>
              <a:buNone/>
            </a:pPr>
            <a:r>
              <a:rPr lang="en-US" sz="1600" b="1" i="0" u="none" strike="noStrike" cap="none">
                <a:solidFill>
                  <a:srgbClr val="0033CC"/>
                </a:solidFill>
                <a:latin typeface="Source Code Pro"/>
                <a:ea typeface="Source Code Pro"/>
                <a:cs typeface="Source Code Pro"/>
                <a:sym typeface="Source Code Pro"/>
              </a:rPr>
              <a:t>#ifndef _FOO_H     // if _FOO_H is not defined</a:t>
            </a:r>
            <a:endParaRPr sz="1600">
              <a:latin typeface="Source Code Pro"/>
              <a:ea typeface="Source Code Pro"/>
              <a:cs typeface="Source Code Pro"/>
              <a:sym typeface="Source Code Pro"/>
            </a:endParaRPr>
          </a:p>
          <a:p>
            <a:pPr marL="822325" marR="0" lvl="2" indent="-228600" algn="l" rtl="0">
              <a:lnSpc>
                <a:spcPct val="115000"/>
              </a:lnSpc>
              <a:spcBef>
                <a:spcPts val="300"/>
              </a:spcBef>
              <a:spcAft>
                <a:spcPts val="0"/>
              </a:spcAft>
              <a:buClr>
                <a:srgbClr val="B2C1DB"/>
              </a:buClr>
              <a:buSzPts val="1530"/>
              <a:buFont typeface="Noto Sans Symbols"/>
              <a:buNone/>
            </a:pPr>
            <a:r>
              <a:rPr lang="en-US" sz="1600" b="1" i="0" u="none" strike="noStrike" cap="none">
                <a:solidFill>
                  <a:srgbClr val="0033CC"/>
                </a:solidFill>
                <a:latin typeface="Source Code Pro"/>
                <a:ea typeface="Source Code Pro"/>
                <a:cs typeface="Source Code Pro"/>
                <a:sym typeface="Source Code Pro"/>
              </a:rPr>
              <a:t>#define _FOO_H     // define it and</a:t>
            </a:r>
            <a:endParaRPr sz="1600">
              <a:latin typeface="Source Code Pro"/>
              <a:ea typeface="Source Code Pro"/>
              <a:cs typeface="Source Code Pro"/>
              <a:sym typeface="Source Code Pro"/>
            </a:endParaRPr>
          </a:p>
          <a:p>
            <a:pPr marL="822325" marR="0" lvl="2" indent="-228600" algn="l" rtl="0">
              <a:lnSpc>
                <a:spcPct val="115000"/>
              </a:lnSpc>
              <a:spcBef>
                <a:spcPts val="300"/>
              </a:spcBef>
              <a:spcAft>
                <a:spcPts val="0"/>
              </a:spcAft>
              <a:buClr>
                <a:srgbClr val="B2C1DB"/>
              </a:buClr>
              <a:buSzPts val="1530"/>
              <a:buFont typeface="Noto Sans Symbols"/>
              <a:buNone/>
            </a:pPr>
            <a:r>
              <a:rPr lang="en-US" sz="1600" i="0" u="none" strike="noStrike" cap="none">
                <a:solidFill>
                  <a:schemeClr val="accent1"/>
                </a:solidFill>
                <a:latin typeface="Source Code Pro"/>
                <a:ea typeface="Source Code Pro"/>
                <a:cs typeface="Source Code Pro"/>
                <a:sym typeface="Source Code Pro"/>
              </a:rPr>
              <a:t>   </a:t>
            </a:r>
            <a:r>
              <a:rPr lang="en-US" sz="1600" i="0" u="none" strike="noStrike" cap="none">
                <a:solidFill>
                  <a:schemeClr val="dk1"/>
                </a:solidFill>
                <a:latin typeface="Source Code Pro"/>
                <a:ea typeface="Source Code Pro"/>
                <a:cs typeface="Source Code Pro"/>
                <a:sym typeface="Source Code Pro"/>
              </a:rPr>
              <a:t>… header file for Foo goes here     // include header file</a:t>
            </a:r>
            <a:endParaRPr sz="1600" i="0" u="none" strike="noStrike" cap="none">
              <a:solidFill>
                <a:schemeClr val="hlink"/>
              </a:solidFill>
              <a:latin typeface="Source Code Pro"/>
              <a:ea typeface="Source Code Pro"/>
              <a:cs typeface="Source Code Pro"/>
              <a:sym typeface="Source Code Pro"/>
            </a:endParaRPr>
          </a:p>
          <a:p>
            <a:pPr marL="822325" marR="0" lvl="2" indent="-228600" algn="l" rtl="0">
              <a:lnSpc>
                <a:spcPct val="115000"/>
              </a:lnSpc>
              <a:spcBef>
                <a:spcPts val="300"/>
              </a:spcBef>
              <a:spcAft>
                <a:spcPts val="0"/>
              </a:spcAft>
              <a:buClr>
                <a:srgbClr val="B2C1DB"/>
              </a:buClr>
              <a:buSzPts val="1530"/>
              <a:buFont typeface="Noto Sans Symbols"/>
              <a:buNone/>
            </a:pPr>
            <a:r>
              <a:rPr lang="en-US" sz="1600" b="1" i="0" u="none" strike="noStrike" cap="none">
                <a:solidFill>
                  <a:srgbClr val="0033CC"/>
                </a:solidFill>
                <a:latin typeface="Source Code Pro"/>
                <a:ea typeface="Source Code Pro"/>
                <a:cs typeface="Source Code Pro"/>
                <a:sym typeface="Source Code Pro"/>
              </a:rPr>
              <a:t>#endif</a:t>
            </a:r>
            <a:endParaRPr sz="1600">
              <a:latin typeface="Source Code Pro"/>
              <a:ea typeface="Source Code Pro"/>
              <a:cs typeface="Source Code Pro"/>
              <a:sym typeface="Source Code Pro"/>
            </a:endParaRPr>
          </a:p>
          <a:p>
            <a:pPr marL="547687" marR="0" lvl="1" indent="-239394" algn="l" rtl="0">
              <a:lnSpc>
                <a:spcPct val="115000"/>
              </a:lnSpc>
              <a:spcBef>
                <a:spcPts val="1000"/>
              </a:spcBef>
              <a:spcAft>
                <a:spcPts val="0"/>
              </a:spcAft>
              <a:buClr>
                <a:schemeClr val="accent2"/>
              </a:buClr>
              <a:buSzPts val="1700"/>
              <a:buFont typeface="Noto Sans Symbols"/>
              <a:buChar char="●"/>
            </a:pPr>
            <a:r>
              <a:rPr lang="en-US" sz="1700" i="0" u="none" strike="noStrike" cap="none">
                <a:solidFill>
                  <a:schemeClr val="dk1"/>
                </a:solidFill>
                <a:latin typeface="Verdana"/>
                <a:ea typeface="Verdana"/>
                <a:cs typeface="Verdana"/>
                <a:sym typeface="Verdana"/>
              </a:rPr>
              <a:t>if </a:t>
            </a:r>
            <a:r>
              <a:rPr lang="en-US" sz="1700" i="0" u="none" strike="noStrike" cap="none">
                <a:solidFill>
                  <a:schemeClr val="dk1"/>
                </a:solidFill>
                <a:latin typeface="Source Code Pro"/>
                <a:ea typeface="Source Code Pro"/>
                <a:cs typeface="Source Code Pro"/>
                <a:sym typeface="Source Code Pro"/>
              </a:rPr>
              <a:t>_FOO_H </a:t>
            </a:r>
            <a:r>
              <a:rPr lang="en-US" sz="1700" i="0" u="none" strike="noStrike" cap="none">
                <a:solidFill>
                  <a:schemeClr val="dk1"/>
                </a:solidFill>
                <a:latin typeface="Verdana"/>
                <a:ea typeface="Verdana"/>
                <a:cs typeface="Verdana"/>
                <a:sym typeface="Verdana"/>
              </a:rPr>
              <a:t>is not defined, then it is defined and file is included, otherwise file is not included</a:t>
            </a:r>
            <a:endParaRPr sz="1700">
              <a:latin typeface="Verdana"/>
              <a:ea typeface="Verdana"/>
              <a:cs typeface="Verdana"/>
              <a:sym typeface="Verdana"/>
            </a:endParaRPr>
          </a:p>
          <a:p>
            <a:pPr marL="547687" marR="0" lvl="1" indent="-239394" algn="l" rtl="0">
              <a:lnSpc>
                <a:spcPct val="115000"/>
              </a:lnSpc>
              <a:spcBef>
                <a:spcPts val="300"/>
              </a:spcBef>
              <a:spcAft>
                <a:spcPts val="0"/>
              </a:spcAft>
              <a:buClr>
                <a:schemeClr val="accent2"/>
              </a:buClr>
              <a:buSzPts val="1700"/>
              <a:buFont typeface="Verdana"/>
              <a:buChar char="●"/>
            </a:pPr>
            <a:r>
              <a:rPr lang="en-US" sz="1700" i="0" u="none" strike="noStrike" cap="none">
                <a:solidFill>
                  <a:schemeClr val="dk1"/>
                </a:solidFill>
                <a:latin typeface="Verdana"/>
                <a:ea typeface="Verdana"/>
                <a:cs typeface="Verdana"/>
                <a:sym typeface="Verdana"/>
              </a:rPr>
              <a:t>prevents multiple inclusion of the same header file in a program</a:t>
            </a:r>
            <a:endParaRPr sz="1700">
              <a:latin typeface="Verdana"/>
              <a:ea typeface="Verdana"/>
              <a:cs typeface="Verdana"/>
              <a:sym typeface="Verdana"/>
            </a:endParaRPr>
          </a:p>
          <a:p>
            <a:pPr marL="273050" marR="0" lvl="0" indent="-175895" algn="l" rtl="0">
              <a:lnSpc>
                <a:spcPct val="115000"/>
              </a:lnSpc>
              <a:spcBef>
                <a:spcPts val="575"/>
              </a:spcBef>
              <a:spcAft>
                <a:spcPts val="0"/>
              </a:spcAft>
              <a:buClr>
                <a:schemeClr val="accent1"/>
              </a:buClr>
              <a:buSzPts val="1530"/>
              <a:buFont typeface="Noto Sans Symbols"/>
              <a:buNone/>
            </a:pPr>
            <a:endParaRPr sz="1700" i="0" u="none" strike="noStrike" cap="none">
              <a:solidFill>
                <a:schemeClr val="dk1"/>
              </a:solidFill>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3">
                                            <p:txEl>
                                              <p:pRg st="0" end="0"/>
                                            </p:txEl>
                                          </p:spTgt>
                                        </p:tgtEl>
                                        <p:attrNameLst>
                                          <p:attrName>style.visibility</p:attrName>
                                        </p:attrNameLst>
                                      </p:cBhvr>
                                      <p:to>
                                        <p:strVal val="visible"/>
                                      </p:to>
                                    </p:set>
                                    <p:animEffect transition="in" filter="fade">
                                      <p:cBhvr>
                                        <p:cTn id="7" dur="1000"/>
                                        <p:tgtEl>
                                          <p:spTgt spid="6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83">
                                            <p:txEl>
                                              <p:pRg st="1" end="1"/>
                                            </p:txEl>
                                          </p:spTgt>
                                        </p:tgtEl>
                                        <p:attrNameLst>
                                          <p:attrName>style.visibility</p:attrName>
                                        </p:attrNameLst>
                                      </p:cBhvr>
                                      <p:to>
                                        <p:strVal val="visible"/>
                                      </p:to>
                                    </p:set>
                                    <p:animEffect transition="in" filter="fade">
                                      <p:cBhvr>
                                        <p:cTn id="12" dur="1000"/>
                                        <p:tgtEl>
                                          <p:spTgt spid="6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83">
                                            <p:txEl>
                                              <p:pRg st="2" end="2"/>
                                            </p:txEl>
                                          </p:spTgt>
                                        </p:tgtEl>
                                        <p:attrNameLst>
                                          <p:attrName>style.visibility</p:attrName>
                                        </p:attrNameLst>
                                      </p:cBhvr>
                                      <p:to>
                                        <p:strVal val="visible"/>
                                      </p:to>
                                    </p:set>
                                    <p:animEffect transition="in" filter="fade">
                                      <p:cBhvr>
                                        <p:cTn id="17" dur="1000"/>
                                        <p:tgtEl>
                                          <p:spTgt spid="6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83">
                                            <p:txEl>
                                              <p:pRg st="3" end="3"/>
                                            </p:txEl>
                                          </p:spTgt>
                                        </p:tgtEl>
                                        <p:attrNameLst>
                                          <p:attrName>style.visibility</p:attrName>
                                        </p:attrNameLst>
                                      </p:cBhvr>
                                      <p:to>
                                        <p:strVal val="visible"/>
                                      </p:to>
                                    </p:set>
                                    <p:animEffect transition="in" filter="fade">
                                      <p:cBhvr>
                                        <p:cTn id="22" dur="1000"/>
                                        <p:tgtEl>
                                          <p:spTgt spid="6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83">
                                            <p:txEl>
                                              <p:pRg st="4" end="4"/>
                                            </p:txEl>
                                          </p:spTgt>
                                        </p:tgtEl>
                                        <p:attrNameLst>
                                          <p:attrName>style.visibility</p:attrName>
                                        </p:attrNameLst>
                                      </p:cBhvr>
                                      <p:to>
                                        <p:strVal val="visible"/>
                                      </p:to>
                                    </p:set>
                                    <p:animEffect transition="in" filter="fade">
                                      <p:cBhvr>
                                        <p:cTn id="27" dur="1000"/>
                                        <p:tgtEl>
                                          <p:spTgt spid="6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83">
                                            <p:txEl>
                                              <p:pRg st="5" end="5"/>
                                            </p:txEl>
                                          </p:spTgt>
                                        </p:tgtEl>
                                        <p:attrNameLst>
                                          <p:attrName>style.visibility</p:attrName>
                                        </p:attrNameLst>
                                      </p:cBhvr>
                                      <p:to>
                                        <p:strVal val="visible"/>
                                      </p:to>
                                    </p:set>
                                    <p:animEffect transition="in" filter="fade">
                                      <p:cBhvr>
                                        <p:cTn id="32" dur="1000"/>
                                        <p:tgtEl>
                                          <p:spTgt spid="68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83">
                                            <p:txEl>
                                              <p:pRg st="6" end="6"/>
                                            </p:txEl>
                                          </p:spTgt>
                                        </p:tgtEl>
                                        <p:attrNameLst>
                                          <p:attrName>style.visibility</p:attrName>
                                        </p:attrNameLst>
                                      </p:cBhvr>
                                      <p:to>
                                        <p:strVal val="visible"/>
                                      </p:to>
                                    </p:set>
                                    <p:animEffect transition="in" filter="fade">
                                      <p:cBhvr>
                                        <p:cTn id="37" dur="1000"/>
                                        <p:tgtEl>
                                          <p:spTgt spid="68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83">
                                            <p:txEl>
                                              <p:pRg st="7" end="7"/>
                                            </p:txEl>
                                          </p:spTgt>
                                        </p:tgtEl>
                                        <p:attrNameLst>
                                          <p:attrName>style.visibility</p:attrName>
                                        </p:attrNameLst>
                                      </p:cBhvr>
                                      <p:to>
                                        <p:strVal val="visible"/>
                                      </p:to>
                                    </p:set>
                                    <p:animEffect transition="in" filter="fade">
                                      <p:cBhvr>
                                        <p:cTn id="42" dur="1000"/>
                                        <p:tgtEl>
                                          <p:spTgt spid="68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83">
                                            <p:txEl>
                                              <p:pRg st="8" end="8"/>
                                            </p:txEl>
                                          </p:spTgt>
                                        </p:tgtEl>
                                        <p:attrNameLst>
                                          <p:attrName>style.visibility</p:attrName>
                                        </p:attrNameLst>
                                      </p:cBhvr>
                                      <p:to>
                                        <p:strVal val="visible"/>
                                      </p:to>
                                    </p:set>
                                    <p:animEffect transition="in" filter="fade">
                                      <p:cBhvr>
                                        <p:cTn id="47" dur="1000"/>
                                        <p:tgtEl>
                                          <p:spTgt spid="68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83">
                                            <p:txEl>
                                              <p:pRg st="9" end="9"/>
                                            </p:txEl>
                                          </p:spTgt>
                                        </p:tgtEl>
                                        <p:attrNameLst>
                                          <p:attrName>style.visibility</p:attrName>
                                        </p:attrNameLst>
                                      </p:cBhvr>
                                      <p:to>
                                        <p:strVal val="visible"/>
                                      </p:to>
                                    </p:set>
                                    <p:animEffect transition="in" filter="fade">
                                      <p:cBhvr>
                                        <p:cTn id="52" dur="1000"/>
                                        <p:tgtEl>
                                          <p:spTgt spid="68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83">
                                            <p:txEl>
                                              <p:pRg st="10" end="10"/>
                                            </p:txEl>
                                          </p:spTgt>
                                        </p:tgtEl>
                                        <p:attrNameLst>
                                          <p:attrName>style.visibility</p:attrName>
                                        </p:attrNameLst>
                                      </p:cBhvr>
                                      <p:to>
                                        <p:strVal val="visible"/>
                                      </p:to>
                                    </p:set>
                                    <p:animEffect transition="in" filter="fade">
                                      <p:cBhvr>
                                        <p:cTn id="57" dur="1000"/>
                                        <p:tgtEl>
                                          <p:spTgt spid="68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83">
                                            <p:txEl>
                                              <p:pRg st="11" end="11"/>
                                            </p:txEl>
                                          </p:spTgt>
                                        </p:tgtEl>
                                        <p:attrNameLst>
                                          <p:attrName>style.visibility</p:attrName>
                                        </p:attrNameLst>
                                      </p:cBhvr>
                                      <p:to>
                                        <p:strVal val="visible"/>
                                      </p:to>
                                    </p:set>
                                    <p:animEffect transition="in" filter="fade">
                                      <p:cBhvr>
                                        <p:cTn id="62" dur="1000"/>
                                        <p:tgtEl>
                                          <p:spTgt spid="68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83">
                                            <p:txEl>
                                              <p:pRg st="12" end="12"/>
                                            </p:txEl>
                                          </p:spTgt>
                                        </p:tgtEl>
                                        <p:attrNameLst>
                                          <p:attrName>style.visibility</p:attrName>
                                        </p:attrNameLst>
                                      </p:cBhvr>
                                      <p:to>
                                        <p:strVal val="visible"/>
                                      </p:to>
                                    </p:set>
                                    <p:animEffect transition="in" filter="fade">
                                      <p:cBhvr>
                                        <p:cTn id="67" dur="1000"/>
                                        <p:tgtEl>
                                          <p:spTgt spid="68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90"/>
          <p:cNvSpPr txBox="1">
            <a:spLocks noGrp="1"/>
          </p:cNvSpPr>
          <p:nvPr>
            <p:ph type="title"/>
          </p:nvPr>
        </p:nvSpPr>
        <p:spPr>
          <a:xfrm>
            <a:off x="762000" y="190500"/>
            <a:ext cx="7772400" cy="6096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Source Sans Pro"/>
              <a:buNone/>
            </a:pPr>
            <a:r>
              <a:rPr lang="en-US" sz="3000" i="0" u="none" strike="noStrike" cap="none">
                <a:solidFill>
                  <a:schemeClr val="dk2"/>
                </a:solidFill>
                <a:latin typeface="Verdana"/>
                <a:ea typeface="Verdana"/>
                <a:cs typeface="Verdana"/>
                <a:sym typeface="Verdana"/>
              </a:rPr>
              <a:t>Preprocessing</a:t>
            </a:r>
            <a:endParaRPr sz="3000">
              <a:latin typeface="Verdana"/>
              <a:ea typeface="Verdana"/>
              <a:cs typeface="Verdana"/>
              <a:sym typeface="Verdana"/>
            </a:endParaRPr>
          </a:p>
        </p:txBody>
      </p:sp>
      <p:pic>
        <p:nvPicPr>
          <p:cNvPr id="689" name="Google Shape;689;p90"/>
          <p:cNvPicPr preferRelativeResize="0"/>
          <p:nvPr/>
        </p:nvPicPr>
        <p:blipFill>
          <a:blip r:embed="rId3">
            <a:alphaModFix/>
          </a:blip>
          <a:stretch>
            <a:fillRect/>
          </a:stretch>
        </p:blipFill>
        <p:spPr>
          <a:xfrm>
            <a:off x="1109488" y="1625023"/>
            <a:ext cx="7077426" cy="4018014"/>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91"/>
          <p:cNvSpPr txBox="1">
            <a:spLocks noGrp="1"/>
          </p:cNvSpPr>
          <p:nvPr>
            <p:ph type="body" idx="1"/>
          </p:nvPr>
        </p:nvSpPr>
        <p:spPr>
          <a:xfrm>
            <a:off x="163275" y="1265225"/>
            <a:ext cx="8691900" cy="3159000"/>
          </a:xfrm>
          <a:prstGeom prst="rect">
            <a:avLst/>
          </a:prstGeom>
          <a:noFill/>
          <a:ln>
            <a:noFill/>
          </a:ln>
        </p:spPr>
        <p:txBody>
          <a:bodyPr spcFirstLastPara="1" wrap="square" lIns="91425" tIns="45700" rIns="91425" bIns="45700" anchor="t" anchorCtr="0">
            <a:noAutofit/>
          </a:bodyPr>
          <a:lstStyle/>
          <a:p>
            <a:pPr marL="273050" marR="0" lvl="0" indent="-257809" algn="l" rtl="0">
              <a:lnSpc>
                <a:spcPct val="115000"/>
              </a:lnSpc>
              <a:spcBef>
                <a:spcPts val="0"/>
              </a:spcBef>
              <a:spcAft>
                <a:spcPts val="0"/>
              </a:spcAft>
              <a:buClr>
                <a:schemeClr val="accent1"/>
              </a:buClr>
              <a:buSzPts val="1800"/>
              <a:buFont typeface="Verdana"/>
              <a:buChar char="●"/>
            </a:pPr>
            <a:r>
              <a:rPr lang="en-US" sz="1800" i="0" u="none">
                <a:solidFill>
                  <a:schemeClr val="dk1"/>
                </a:solidFill>
                <a:latin typeface="Verdana"/>
                <a:ea typeface="Verdana"/>
                <a:cs typeface="Verdana"/>
                <a:sym typeface="Verdana"/>
              </a:rPr>
              <a:t>Where are the include files located?</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Noto Sans Symbols"/>
              <a:buChar char="●"/>
            </a:pPr>
            <a:r>
              <a:rPr lang="en-US" sz="1800" i="0" u="none" strike="noStrike" cap="none">
                <a:solidFill>
                  <a:schemeClr val="dk1"/>
                </a:solidFill>
                <a:latin typeface="Verdana"/>
                <a:ea typeface="Verdana"/>
                <a:cs typeface="Verdana"/>
                <a:sym typeface="Verdana"/>
              </a:rPr>
              <a:t>You can ask the preprocessor to look in certain directories in order</a:t>
            </a:r>
            <a:r>
              <a:rPr lang="en-US" sz="1800" i="1" u="none" strike="noStrike" cap="none">
                <a:solidFill>
                  <a:schemeClr val="dk1"/>
                </a:solidFill>
                <a:latin typeface="Verdana"/>
                <a:ea typeface="Verdana"/>
                <a:cs typeface="Verdana"/>
                <a:sym typeface="Verdana"/>
              </a:rPr>
              <a:t> (</a:t>
            </a:r>
            <a:r>
              <a:rPr lang="en-US" sz="1800" b="1" i="1" u="none" strike="noStrike" cap="none">
                <a:solidFill>
                  <a:srgbClr val="0033CC"/>
                </a:solidFill>
                <a:latin typeface="Source Code Pro"/>
                <a:ea typeface="Source Code Pro"/>
                <a:cs typeface="Source Code Pro"/>
                <a:sym typeface="Source Code Pro"/>
              </a:rPr>
              <a:t>Tools-&gt;Options-&gt;Directories</a:t>
            </a:r>
            <a:r>
              <a:rPr lang="en-US" sz="1800" i="1" u="none" strike="noStrike" cap="none">
                <a:solidFill>
                  <a:schemeClr val="dk1"/>
                </a:solidFill>
                <a:latin typeface="Source Code Pro"/>
                <a:ea typeface="Source Code Pro"/>
                <a:cs typeface="Source Code Pro"/>
                <a:sym typeface="Source Code Pro"/>
              </a:rPr>
              <a:t>...</a:t>
            </a:r>
            <a:r>
              <a:rPr lang="en-US" sz="1800" i="1" u="none" strike="noStrike" cap="none">
                <a:solidFill>
                  <a:schemeClr val="dk1"/>
                </a:solidFill>
                <a:latin typeface="Verdana"/>
                <a:ea typeface="Verdana"/>
                <a:cs typeface="Verdana"/>
                <a:sym typeface="Verdana"/>
              </a:rPr>
              <a:t>). </a:t>
            </a:r>
            <a:endParaRPr sz="1800">
              <a:latin typeface="Verdana"/>
              <a:ea typeface="Verdana"/>
              <a:cs typeface="Verdana"/>
              <a:sym typeface="Verdana"/>
            </a:endParaRPr>
          </a:p>
          <a:p>
            <a:pPr marL="822325" marR="0" lvl="2" indent="-228600" algn="l" rtl="0">
              <a:lnSpc>
                <a:spcPct val="115000"/>
              </a:lnSpc>
              <a:spcBef>
                <a:spcPts val="300"/>
              </a:spcBef>
              <a:spcAft>
                <a:spcPts val="0"/>
              </a:spcAft>
              <a:buClr>
                <a:srgbClr val="B2C1DB"/>
              </a:buClr>
              <a:buSzPts val="1530"/>
              <a:buFont typeface="Noto Sans Symbols"/>
              <a:buNone/>
            </a:pPr>
            <a:r>
              <a:rPr lang="en-US" sz="1800" i="1" u="none" strike="noStrike" cap="none">
                <a:solidFill>
                  <a:schemeClr val="dk1"/>
                </a:solidFill>
                <a:latin typeface="Verdana"/>
                <a:ea typeface="Verdana"/>
                <a:cs typeface="Verdana"/>
                <a:sym typeface="Verdana"/>
              </a:rPr>
              <a:t>e</a:t>
            </a:r>
            <a:r>
              <a:rPr lang="en-US" sz="1800" i="0" u="none" strike="noStrike" cap="none">
                <a:solidFill>
                  <a:schemeClr val="dk1"/>
                </a:solidFill>
                <a:latin typeface="Verdana"/>
                <a:ea typeface="Verdana"/>
                <a:cs typeface="Verdana"/>
                <a:sym typeface="Verdana"/>
              </a:rPr>
              <a:t>.g. You can add your directory after the system directories to be automatically searched for referenced include files</a:t>
            </a:r>
            <a:endParaRPr sz="1800">
              <a:latin typeface="Verdana"/>
              <a:ea typeface="Verdana"/>
              <a:cs typeface="Verdana"/>
              <a:sym typeface="Verdana"/>
            </a:endParaRPr>
          </a:p>
          <a:p>
            <a:pPr marL="273050" marR="0" lvl="0" indent="-257809" algn="l" rtl="0">
              <a:lnSpc>
                <a:spcPct val="115000"/>
              </a:lnSpc>
              <a:spcBef>
                <a:spcPts val="1000"/>
              </a:spcBef>
              <a:spcAft>
                <a:spcPts val="0"/>
              </a:spcAft>
              <a:buClr>
                <a:schemeClr val="accent1"/>
              </a:buClr>
              <a:buSzPts val="1800"/>
              <a:buFont typeface="Verdana"/>
              <a:buChar char="●"/>
            </a:pPr>
            <a:r>
              <a:rPr lang="en-US" sz="1800" i="0" u="none">
                <a:solidFill>
                  <a:schemeClr val="dk1"/>
                </a:solidFill>
                <a:latin typeface="Verdana"/>
                <a:ea typeface="Verdana"/>
                <a:cs typeface="Verdana"/>
                <a:sym typeface="Verdana"/>
              </a:rPr>
              <a:t>You get an error if the include file is not found in these directories</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adding an include file to the project is not sufficient</a:t>
            </a:r>
            <a:endParaRPr sz="1800">
              <a:latin typeface="Verdana"/>
              <a:ea typeface="Verdana"/>
              <a:cs typeface="Verdana"/>
              <a:sym typeface="Verdana"/>
            </a:endParaRPr>
          </a:p>
          <a:p>
            <a:pPr marL="273050" marR="0" lvl="0" indent="-143510" algn="l" rtl="0">
              <a:lnSpc>
                <a:spcPct val="115000"/>
              </a:lnSpc>
              <a:spcBef>
                <a:spcPts val="575"/>
              </a:spcBef>
              <a:spcAft>
                <a:spcPts val="0"/>
              </a:spcAft>
              <a:buClr>
                <a:schemeClr val="accent1"/>
              </a:buClr>
              <a:buSzPts val="2040"/>
              <a:buFont typeface="Noto Sans Symbols"/>
              <a:buNone/>
            </a:pPr>
            <a:endParaRPr sz="1800" i="0" u="none" strike="noStrike" cap="none">
              <a:solidFill>
                <a:schemeClr val="accent1"/>
              </a:solidFill>
              <a:latin typeface="Verdana"/>
              <a:ea typeface="Verdana"/>
              <a:cs typeface="Verdana"/>
              <a:sym typeface="Verdana"/>
            </a:endParaRPr>
          </a:p>
        </p:txBody>
      </p:sp>
      <p:sp>
        <p:nvSpPr>
          <p:cNvPr id="695" name="Google Shape;695;p91"/>
          <p:cNvSpPr txBox="1">
            <a:spLocks noGrp="1"/>
          </p:cNvSpPr>
          <p:nvPr>
            <p:ph type="title"/>
          </p:nvPr>
        </p:nvSpPr>
        <p:spPr>
          <a:xfrm>
            <a:off x="762000" y="190500"/>
            <a:ext cx="7772400" cy="6096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Source Sans Pro"/>
              <a:buNone/>
            </a:pPr>
            <a:r>
              <a:rPr lang="en-US" sz="3000" i="0" u="none" strike="noStrike" cap="none">
                <a:solidFill>
                  <a:schemeClr val="dk2"/>
                </a:solidFill>
                <a:latin typeface="Verdana"/>
                <a:ea typeface="Verdana"/>
                <a:cs typeface="Verdana"/>
                <a:sym typeface="Verdana"/>
              </a:rPr>
              <a:t>Preprocessing</a:t>
            </a:r>
            <a:endParaRPr sz="3000">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7"/>
          <p:cNvSpPr txBox="1">
            <a:spLocks noGrp="1"/>
          </p:cNvSpPr>
          <p:nvPr>
            <p:ph type="title"/>
          </p:nvPr>
        </p:nvSpPr>
        <p:spPr>
          <a:xfrm>
            <a:off x="558800" y="381000"/>
            <a:ext cx="8140800" cy="6096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3600"/>
              <a:buFont typeface="Source Sans Pro"/>
              <a:buNone/>
            </a:pPr>
            <a:r>
              <a:rPr lang="en-US" sz="3000" i="0" u="none" strike="noStrike" cap="none">
                <a:solidFill>
                  <a:schemeClr val="dk2"/>
                </a:solidFill>
                <a:latin typeface="Verdana"/>
                <a:ea typeface="Verdana"/>
                <a:cs typeface="Verdana"/>
                <a:sym typeface="Verdana"/>
              </a:rPr>
              <a:t>Classes and Objects</a:t>
            </a:r>
            <a:endParaRPr sz="3000">
              <a:latin typeface="Verdana"/>
              <a:ea typeface="Verdana"/>
              <a:cs typeface="Verdana"/>
              <a:sym typeface="Verdana"/>
            </a:endParaRPr>
          </a:p>
        </p:txBody>
      </p:sp>
      <p:sp>
        <p:nvSpPr>
          <p:cNvPr id="342" name="Google Shape;342;p47"/>
          <p:cNvSpPr txBox="1">
            <a:spLocks noGrp="1"/>
          </p:cNvSpPr>
          <p:nvPr>
            <p:ph type="body" idx="1"/>
          </p:nvPr>
        </p:nvSpPr>
        <p:spPr>
          <a:xfrm>
            <a:off x="200725" y="1219200"/>
            <a:ext cx="8749500" cy="5380500"/>
          </a:xfrm>
          <a:prstGeom prst="rect">
            <a:avLst/>
          </a:prstGeom>
          <a:noFill/>
          <a:ln>
            <a:noFill/>
          </a:ln>
        </p:spPr>
        <p:txBody>
          <a:bodyPr spcFirstLastPara="1" wrap="square" lIns="91425" tIns="45700" rIns="91425" bIns="45700" anchor="t" anchorCtr="0">
            <a:noAutofit/>
          </a:bodyPr>
          <a:lstStyle/>
          <a:p>
            <a:pPr marL="273050" lvl="0" indent="-270510" algn="l" rtl="0">
              <a:lnSpc>
                <a:spcPct val="115000"/>
              </a:lnSpc>
              <a:spcBef>
                <a:spcPts val="0"/>
              </a:spcBef>
              <a:spcAft>
                <a:spcPts val="0"/>
              </a:spcAft>
              <a:buClr>
                <a:schemeClr val="accent1"/>
              </a:buClr>
              <a:buSzPts val="2000"/>
              <a:buFont typeface="Verdana"/>
              <a:buChar char="●"/>
            </a:pPr>
            <a:r>
              <a:rPr lang="en-US" sz="2000">
                <a:latin typeface="Verdana"/>
                <a:ea typeface="Verdana"/>
                <a:cs typeface="Verdana"/>
                <a:sym typeface="Verdana"/>
              </a:rPr>
              <a:t>The behavior of a class is defined by its </a:t>
            </a:r>
            <a:r>
              <a:rPr lang="en-US" sz="2000" i="1">
                <a:solidFill>
                  <a:srgbClr val="FC0128"/>
                </a:solidFill>
                <a:latin typeface="Source Code Pro"/>
                <a:ea typeface="Source Code Pro"/>
                <a:cs typeface="Source Code Pro"/>
                <a:sym typeface="Source Code Pro"/>
              </a:rPr>
              <a:t>member functions (methods)</a:t>
            </a:r>
            <a:r>
              <a:rPr lang="en-US" sz="2000">
                <a:latin typeface="Verdana"/>
                <a:ea typeface="Verdana"/>
                <a:cs typeface="Verdana"/>
                <a:sym typeface="Verdana"/>
              </a:rPr>
              <a:t> by which objects of that class are manipulated</a:t>
            </a:r>
            <a:endParaRPr sz="2000">
              <a:latin typeface="Verdana"/>
              <a:ea typeface="Verdana"/>
              <a:cs typeface="Verdana"/>
              <a:sym typeface="Verdana"/>
            </a:endParaRPr>
          </a:p>
          <a:p>
            <a:pPr marL="547687" lvl="1" indent="-247650" algn="l" rtl="0">
              <a:lnSpc>
                <a:spcPct val="115000"/>
              </a:lnSpc>
              <a:spcBef>
                <a:spcPts val="1000"/>
              </a:spcBef>
              <a:spcAft>
                <a:spcPts val="0"/>
              </a:spcAft>
              <a:buClr>
                <a:schemeClr val="accent2"/>
              </a:buClr>
              <a:buSzPts val="2000"/>
              <a:buFont typeface="Verdana"/>
              <a:buChar char="●"/>
            </a:pPr>
            <a:r>
              <a:rPr lang="en-US" sz="2000">
                <a:latin typeface="Verdana"/>
                <a:ea typeface="Verdana"/>
                <a:cs typeface="Verdana"/>
                <a:sym typeface="Verdana"/>
              </a:rPr>
              <a:t>You should know the member functions and what they do</a:t>
            </a:r>
            <a:endParaRPr sz="2000">
              <a:latin typeface="Verdana"/>
              <a:ea typeface="Verdana"/>
              <a:cs typeface="Verdana"/>
              <a:sym typeface="Verdana"/>
            </a:endParaRPr>
          </a:p>
          <a:p>
            <a:pPr marL="822325" lvl="2" indent="-247650" algn="l" rtl="0">
              <a:lnSpc>
                <a:spcPct val="115000"/>
              </a:lnSpc>
              <a:spcBef>
                <a:spcPts val="300"/>
              </a:spcBef>
              <a:spcAft>
                <a:spcPts val="0"/>
              </a:spcAft>
              <a:buSzPts val="2000"/>
              <a:buFont typeface="Verdana"/>
              <a:buChar char="●"/>
            </a:pPr>
            <a:r>
              <a:rPr lang="en-US">
                <a:latin typeface="Verdana"/>
                <a:ea typeface="Verdana"/>
                <a:cs typeface="Verdana"/>
                <a:sym typeface="Verdana"/>
              </a:rPr>
              <a:t>name of the function</a:t>
            </a:r>
            <a:endParaRPr>
              <a:latin typeface="Verdana"/>
              <a:ea typeface="Verdana"/>
              <a:cs typeface="Verdana"/>
              <a:sym typeface="Verdana"/>
            </a:endParaRPr>
          </a:p>
          <a:p>
            <a:pPr marL="822325" lvl="2" indent="-247650" algn="l" rtl="0">
              <a:lnSpc>
                <a:spcPct val="115000"/>
              </a:lnSpc>
              <a:spcBef>
                <a:spcPts val="300"/>
              </a:spcBef>
              <a:spcAft>
                <a:spcPts val="0"/>
              </a:spcAft>
              <a:buSzPts val="2000"/>
              <a:buFont typeface="Verdana"/>
              <a:buChar char="●"/>
            </a:pPr>
            <a:r>
              <a:rPr lang="en-US">
                <a:latin typeface="Verdana"/>
                <a:ea typeface="Verdana"/>
                <a:cs typeface="Verdana"/>
                <a:sym typeface="Verdana"/>
              </a:rPr>
              <a:t>parameters and parameter types</a:t>
            </a:r>
            <a:endParaRPr>
              <a:latin typeface="Verdana"/>
              <a:ea typeface="Verdana"/>
              <a:cs typeface="Verdana"/>
              <a:sym typeface="Verdana"/>
            </a:endParaRPr>
          </a:p>
          <a:p>
            <a:pPr marL="822325" lvl="2" indent="-247650" algn="l" rtl="0">
              <a:lnSpc>
                <a:spcPct val="115000"/>
              </a:lnSpc>
              <a:spcBef>
                <a:spcPts val="300"/>
              </a:spcBef>
              <a:spcAft>
                <a:spcPts val="0"/>
              </a:spcAft>
              <a:buSzPts val="2000"/>
              <a:buFont typeface="Verdana"/>
              <a:buChar char="●"/>
            </a:pPr>
            <a:r>
              <a:rPr lang="en-US">
                <a:latin typeface="Verdana"/>
                <a:ea typeface="Verdana"/>
                <a:cs typeface="Verdana"/>
                <a:sym typeface="Verdana"/>
              </a:rPr>
              <a:t>return type</a:t>
            </a:r>
            <a:endParaRPr>
              <a:latin typeface="Verdana"/>
              <a:ea typeface="Verdana"/>
              <a:cs typeface="Verdana"/>
              <a:sym typeface="Verdana"/>
            </a:endParaRPr>
          </a:p>
          <a:p>
            <a:pPr marL="822325" lvl="2" indent="-247650" algn="l" rtl="0">
              <a:lnSpc>
                <a:spcPct val="115000"/>
              </a:lnSpc>
              <a:spcBef>
                <a:spcPts val="300"/>
              </a:spcBef>
              <a:spcAft>
                <a:spcPts val="0"/>
              </a:spcAft>
              <a:buSzPts val="2000"/>
              <a:buFont typeface="Verdana"/>
              <a:buChar char="●"/>
            </a:pPr>
            <a:r>
              <a:rPr lang="en-US">
                <a:latin typeface="Verdana"/>
                <a:ea typeface="Verdana"/>
                <a:cs typeface="Verdana"/>
                <a:sym typeface="Verdana"/>
              </a:rPr>
              <a:t>functionality</a:t>
            </a:r>
            <a:endParaRPr>
              <a:latin typeface="Verdana"/>
              <a:ea typeface="Verdana"/>
              <a:cs typeface="Verdana"/>
              <a:sym typeface="Verdana"/>
            </a:endParaRPr>
          </a:p>
          <a:p>
            <a:pPr marL="547687" lvl="1" indent="-247650" algn="l" rtl="0">
              <a:lnSpc>
                <a:spcPct val="115000"/>
              </a:lnSpc>
              <a:spcBef>
                <a:spcPts val="1000"/>
              </a:spcBef>
              <a:spcAft>
                <a:spcPts val="0"/>
              </a:spcAft>
              <a:buClr>
                <a:schemeClr val="accent2"/>
              </a:buClr>
              <a:buSzPts val="2000"/>
              <a:buFont typeface="Verdana"/>
              <a:buChar char="●"/>
            </a:pPr>
            <a:r>
              <a:rPr lang="en-US" sz="2000">
                <a:latin typeface="Verdana"/>
                <a:ea typeface="Verdana"/>
                <a:cs typeface="Verdana"/>
                <a:sym typeface="Verdana"/>
              </a:rPr>
              <a:t>You don't need to know how the function is implemented</a:t>
            </a:r>
            <a:endParaRPr sz="2000">
              <a:latin typeface="Verdana"/>
              <a:ea typeface="Verdana"/>
              <a:cs typeface="Verdana"/>
              <a:sym typeface="Verdana"/>
            </a:endParaRPr>
          </a:p>
          <a:p>
            <a:pPr marL="822325" lvl="2" indent="-247650" algn="l" rtl="0">
              <a:lnSpc>
                <a:spcPct val="115000"/>
              </a:lnSpc>
              <a:spcBef>
                <a:spcPts val="500"/>
              </a:spcBef>
              <a:spcAft>
                <a:spcPts val="0"/>
              </a:spcAft>
              <a:buSzPts val="2000"/>
              <a:buFont typeface="Verdana"/>
              <a:buChar char="●"/>
            </a:pPr>
            <a:r>
              <a:rPr lang="en-US" i="1">
                <a:latin typeface="Verdana"/>
                <a:ea typeface="Verdana"/>
                <a:cs typeface="Verdana"/>
                <a:sym typeface="Verdana"/>
              </a:rPr>
              <a:t>analogy</a:t>
            </a:r>
            <a:r>
              <a:rPr lang="en-US">
                <a:latin typeface="Verdana"/>
                <a:ea typeface="Verdana"/>
                <a:cs typeface="Verdana"/>
                <a:sym typeface="Verdana"/>
              </a:rPr>
              <a:t>: you can add two </a:t>
            </a:r>
            <a:r>
              <a:rPr lang="en-US">
                <a:latin typeface="Source Code Pro"/>
                <a:ea typeface="Source Code Pro"/>
                <a:cs typeface="Source Code Pro"/>
                <a:sym typeface="Source Code Pro"/>
              </a:rPr>
              <a:t>int</a:t>
            </a:r>
            <a:r>
              <a:rPr lang="en-US">
                <a:latin typeface="Verdana"/>
                <a:ea typeface="Verdana"/>
                <a:cs typeface="Verdana"/>
                <a:sym typeface="Verdana"/>
              </a:rPr>
              <a:t> variables using </a:t>
            </a:r>
            <a:r>
              <a:rPr lang="en-US">
                <a:latin typeface="Source Code Pro"/>
                <a:ea typeface="Source Code Pro"/>
                <a:cs typeface="Source Code Pro"/>
                <a:sym typeface="Source Code Pro"/>
              </a:rPr>
              <a:t>+</a:t>
            </a:r>
            <a:r>
              <a:rPr lang="en-US">
                <a:latin typeface="Verdana"/>
                <a:ea typeface="Verdana"/>
                <a:cs typeface="Verdana"/>
                <a:sym typeface="Verdana"/>
              </a:rPr>
              <a:t>, but you don't need to know how computer really adds</a:t>
            </a:r>
            <a:endParaRPr>
              <a:latin typeface="Verdana"/>
              <a:ea typeface="Verdana"/>
              <a:cs typeface="Verdana"/>
              <a:sym typeface="Verdana"/>
            </a:endParaRPr>
          </a:p>
          <a:p>
            <a:pPr marL="822325" lvl="2" indent="-247650" algn="l" rtl="0">
              <a:lnSpc>
                <a:spcPct val="115000"/>
              </a:lnSpc>
              <a:spcBef>
                <a:spcPts val="500"/>
              </a:spcBef>
              <a:spcAft>
                <a:spcPts val="0"/>
              </a:spcAft>
              <a:buSzPts val="2000"/>
              <a:buFont typeface="Verdana"/>
              <a:buChar char="●"/>
            </a:pPr>
            <a:r>
              <a:rPr lang="en-US" i="1">
                <a:latin typeface="Verdana"/>
                <a:ea typeface="Verdana"/>
                <a:cs typeface="Verdana"/>
                <a:sym typeface="Verdana"/>
              </a:rPr>
              <a:t>more analogy</a:t>
            </a:r>
            <a:r>
              <a:rPr lang="en-US">
                <a:latin typeface="Verdana"/>
                <a:ea typeface="Verdana"/>
                <a:cs typeface="Verdana"/>
                <a:sym typeface="Verdana"/>
              </a:rPr>
              <a:t>: you can drive cars, but you don't need to know how the fuel injection works</a:t>
            </a:r>
            <a:endParaRPr>
              <a:latin typeface="Verdana"/>
              <a:ea typeface="Verdana"/>
              <a:cs typeface="Verdana"/>
              <a:sym typeface="Verdan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92"/>
          <p:cNvSpPr txBox="1">
            <a:spLocks noGrp="1"/>
          </p:cNvSpPr>
          <p:nvPr>
            <p:ph type="body" idx="1"/>
          </p:nvPr>
        </p:nvSpPr>
        <p:spPr>
          <a:xfrm>
            <a:off x="326575" y="979725"/>
            <a:ext cx="8528400" cy="5513400"/>
          </a:xfrm>
          <a:prstGeom prst="rect">
            <a:avLst/>
          </a:prstGeom>
          <a:noFill/>
          <a:ln>
            <a:noFill/>
          </a:ln>
        </p:spPr>
        <p:txBody>
          <a:bodyPr spcFirstLastPara="1" wrap="square" lIns="91425" tIns="45700" rIns="91425" bIns="45700" anchor="t" anchorCtr="0">
            <a:noAutofit/>
          </a:bodyPr>
          <a:lstStyle/>
          <a:p>
            <a:pPr marL="273050" marR="0" lvl="0" indent="-257809" algn="l" rtl="0">
              <a:lnSpc>
                <a:spcPct val="115000"/>
              </a:lnSpc>
              <a:spcBef>
                <a:spcPts val="0"/>
              </a:spcBef>
              <a:spcAft>
                <a:spcPts val="0"/>
              </a:spcAft>
              <a:buClr>
                <a:schemeClr val="accent1"/>
              </a:buClr>
              <a:buSzPts val="1800"/>
              <a:buFont typeface="Verdana"/>
              <a:buChar char="●"/>
            </a:pPr>
            <a:r>
              <a:rPr lang="en-US" sz="1800" i="0" u="none">
                <a:solidFill>
                  <a:srgbClr val="0033CC"/>
                </a:solidFill>
                <a:latin typeface="Source Code Pro"/>
                <a:ea typeface="Source Code Pro"/>
                <a:cs typeface="Source Code Pro"/>
                <a:sym typeface="Source Code Pro"/>
              </a:rPr>
              <a:t>#define </a:t>
            </a:r>
            <a:r>
              <a:rPr lang="en-US" sz="1800" i="1" u="none">
                <a:solidFill>
                  <a:srgbClr val="FC0128"/>
                </a:solidFill>
                <a:latin typeface="Verdana"/>
                <a:ea typeface="Verdana"/>
                <a:cs typeface="Verdana"/>
                <a:sym typeface="Verdana"/>
              </a:rPr>
              <a:t>identifier</a:t>
            </a:r>
            <a:r>
              <a:rPr lang="en-US" sz="1800" i="0" u="none">
                <a:solidFill>
                  <a:schemeClr val="dk1"/>
                </a:solidFill>
                <a:latin typeface="Verdana"/>
                <a:ea typeface="Verdana"/>
                <a:cs typeface="Verdana"/>
                <a:sym typeface="Verdana"/>
              </a:rPr>
              <a:t> </a:t>
            </a:r>
            <a:r>
              <a:rPr lang="en-US" sz="1800" i="1" u="none">
                <a:solidFill>
                  <a:srgbClr val="059B05"/>
                </a:solidFill>
                <a:latin typeface="Verdana"/>
                <a:ea typeface="Verdana"/>
                <a:cs typeface="Verdana"/>
                <a:sym typeface="Verdana"/>
              </a:rPr>
              <a:t>token</a:t>
            </a:r>
            <a:endParaRPr sz="1800">
              <a:solidFill>
                <a:srgbClr val="059B05"/>
              </a:solidFill>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Another compiler directive</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Generally written at the beginning of program (not in a function)</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All instances of </a:t>
            </a:r>
            <a:r>
              <a:rPr lang="en-US" sz="1800" i="1" u="none" strike="noStrike" cap="none">
                <a:solidFill>
                  <a:srgbClr val="FC0128"/>
                </a:solidFill>
                <a:latin typeface="Verdana"/>
                <a:ea typeface="Verdana"/>
                <a:cs typeface="Verdana"/>
                <a:sym typeface="Verdana"/>
              </a:rPr>
              <a:t>identifier</a:t>
            </a:r>
            <a:r>
              <a:rPr lang="en-US" sz="1800" i="0" u="none" strike="noStrike" cap="none">
                <a:solidFill>
                  <a:schemeClr val="dk1"/>
                </a:solidFill>
                <a:latin typeface="Verdana"/>
                <a:ea typeface="Verdana"/>
                <a:cs typeface="Verdana"/>
                <a:sym typeface="Verdana"/>
              </a:rPr>
              <a:t> in all functions are </a:t>
            </a:r>
            <a:r>
              <a:rPr lang="en-US" sz="1800" b="1" i="0" u="none" strike="noStrike" cap="none">
                <a:solidFill>
                  <a:schemeClr val="dk1"/>
                </a:solidFill>
                <a:latin typeface="Verdana"/>
                <a:ea typeface="Verdana"/>
                <a:cs typeface="Verdana"/>
                <a:sym typeface="Verdana"/>
              </a:rPr>
              <a:t>replaced</a:t>
            </a:r>
            <a:r>
              <a:rPr lang="en-US" sz="1800" i="0" u="none" strike="noStrike" cap="none">
                <a:solidFill>
                  <a:schemeClr val="dk1"/>
                </a:solidFill>
                <a:latin typeface="Verdana"/>
                <a:ea typeface="Verdana"/>
                <a:cs typeface="Verdana"/>
                <a:sym typeface="Verdana"/>
              </a:rPr>
              <a:t> with </a:t>
            </a:r>
            <a:r>
              <a:rPr lang="en-US" sz="1800" i="1" u="none" strike="noStrike" cap="none">
                <a:solidFill>
                  <a:srgbClr val="059B05"/>
                </a:solidFill>
                <a:latin typeface="Verdana"/>
                <a:ea typeface="Verdana"/>
                <a:cs typeface="Verdana"/>
                <a:sym typeface="Verdana"/>
              </a:rPr>
              <a:t>token</a:t>
            </a:r>
            <a:r>
              <a:rPr lang="en-US" sz="1800" i="0" u="none" strike="noStrike" cap="none">
                <a:solidFill>
                  <a:schemeClr val="dk1"/>
                </a:solidFill>
                <a:latin typeface="Verdana"/>
                <a:ea typeface="Verdana"/>
                <a:cs typeface="Verdana"/>
                <a:sym typeface="Verdana"/>
              </a:rPr>
              <a:t> during preprocessing</a:t>
            </a:r>
            <a:endParaRPr sz="1800">
              <a:latin typeface="Verdana"/>
              <a:ea typeface="Verdana"/>
              <a:cs typeface="Verdana"/>
              <a:sym typeface="Verdana"/>
            </a:endParaRPr>
          </a:p>
          <a:p>
            <a:pPr marL="822325" marR="0" lvl="2" indent="-245744" algn="l" rtl="0">
              <a:lnSpc>
                <a:spcPct val="115000"/>
              </a:lnSpc>
              <a:spcBef>
                <a:spcPts val="300"/>
              </a:spcBef>
              <a:spcAft>
                <a:spcPts val="0"/>
              </a:spcAft>
              <a:buClr>
                <a:srgbClr val="B2C1DB"/>
              </a:buClr>
              <a:buSzPts val="1800"/>
              <a:buFont typeface="Verdana"/>
              <a:buChar char="●"/>
            </a:pPr>
            <a:r>
              <a:rPr lang="en-US" sz="1800" i="0" u="none" strike="noStrike" cap="none">
                <a:solidFill>
                  <a:schemeClr val="dk1"/>
                </a:solidFill>
                <a:latin typeface="Verdana"/>
                <a:ea typeface="Verdana"/>
                <a:cs typeface="Verdana"/>
                <a:sym typeface="Verdana"/>
              </a:rPr>
              <a:t>Token is any character sequence</a:t>
            </a:r>
            <a:endParaRPr sz="1800">
              <a:latin typeface="Verdana"/>
              <a:ea typeface="Verdana"/>
              <a:cs typeface="Verdana"/>
              <a:sym typeface="Verdana"/>
            </a:endParaRPr>
          </a:p>
          <a:p>
            <a:pPr marL="273050" marR="0" lvl="0" indent="-257809" algn="l" rtl="0">
              <a:lnSpc>
                <a:spcPct val="115000"/>
              </a:lnSpc>
              <a:spcBef>
                <a:spcPts val="500"/>
              </a:spcBef>
              <a:spcAft>
                <a:spcPts val="0"/>
              </a:spcAft>
              <a:buClr>
                <a:schemeClr val="accent1"/>
              </a:buClr>
              <a:buSzPts val="1800"/>
              <a:buFont typeface="Verdana"/>
              <a:buChar char="●"/>
            </a:pPr>
            <a:r>
              <a:rPr lang="en-US" sz="1800" i="0" u="none">
                <a:solidFill>
                  <a:schemeClr val="dk1"/>
                </a:solidFill>
                <a:latin typeface="Verdana"/>
                <a:ea typeface="Verdana"/>
                <a:cs typeface="Verdana"/>
                <a:sym typeface="Verdana"/>
              </a:rPr>
              <a:t>Example</a:t>
            </a:r>
            <a:endParaRPr sz="1800">
              <a:latin typeface="Verdana"/>
              <a:ea typeface="Verdana"/>
              <a:cs typeface="Verdana"/>
              <a:sym typeface="Verdana"/>
            </a:endParaRPr>
          </a:p>
          <a:p>
            <a:pPr marL="822325" marR="0" lvl="2" indent="-228600" algn="l" rtl="0">
              <a:lnSpc>
                <a:spcPct val="115000"/>
              </a:lnSpc>
              <a:spcBef>
                <a:spcPts val="300"/>
              </a:spcBef>
              <a:spcAft>
                <a:spcPts val="0"/>
              </a:spcAft>
              <a:buClr>
                <a:srgbClr val="B2C1DB"/>
              </a:buClr>
              <a:buSzPts val="1700"/>
              <a:buFont typeface="Noto Sans Symbols"/>
              <a:buNone/>
            </a:pPr>
            <a:r>
              <a:rPr lang="en-US" sz="1700" b="1" i="0" u="none" strike="noStrike" cap="none">
                <a:solidFill>
                  <a:srgbClr val="0033CC"/>
                </a:solidFill>
                <a:latin typeface="Source Code Pro"/>
                <a:ea typeface="Source Code Pro"/>
                <a:cs typeface="Source Code Pro"/>
                <a:sym typeface="Source Code Pro"/>
              </a:rPr>
              <a:t>#define LENGTH 10</a:t>
            </a:r>
            <a:endParaRPr sz="1700">
              <a:latin typeface="Source Code Pro"/>
              <a:ea typeface="Source Code Pro"/>
              <a:cs typeface="Source Code Pro"/>
              <a:sym typeface="Source Code Pro"/>
            </a:endParaRPr>
          </a:p>
          <a:p>
            <a:pPr marL="822325" marR="0" lvl="2" indent="-228600" algn="l" rtl="0">
              <a:lnSpc>
                <a:spcPct val="115000"/>
              </a:lnSpc>
              <a:spcBef>
                <a:spcPts val="300"/>
              </a:spcBef>
              <a:spcAft>
                <a:spcPts val="0"/>
              </a:spcAft>
              <a:buClr>
                <a:srgbClr val="B2C1DB"/>
              </a:buClr>
              <a:buSzPts val="1700"/>
              <a:buFont typeface="Noto Sans Symbols"/>
              <a:buNone/>
            </a:pPr>
            <a:r>
              <a:rPr lang="en-US" sz="1700" b="1" i="0" u="none" strike="noStrike" cap="none">
                <a:solidFill>
                  <a:srgbClr val="0033CC"/>
                </a:solidFill>
                <a:latin typeface="Source Code Pro"/>
                <a:ea typeface="Source Code Pro"/>
                <a:cs typeface="Source Code Pro"/>
                <a:sym typeface="Source Code Pro"/>
              </a:rPr>
              <a:t>...</a:t>
            </a:r>
            <a:endParaRPr sz="1700">
              <a:latin typeface="Source Code Pro"/>
              <a:ea typeface="Source Code Pro"/>
              <a:cs typeface="Source Code Pro"/>
              <a:sym typeface="Source Code Pro"/>
            </a:endParaRPr>
          </a:p>
          <a:p>
            <a:pPr marL="822325" marR="0" lvl="2" indent="-228600" algn="l" rtl="0">
              <a:lnSpc>
                <a:spcPct val="115000"/>
              </a:lnSpc>
              <a:spcBef>
                <a:spcPts val="300"/>
              </a:spcBef>
              <a:spcAft>
                <a:spcPts val="0"/>
              </a:spcAft>
              <a:buClr>
                <a:srgbClr val="B2C1DB"/>
              </a:buClr>
              <a:buSzPts val="1700"/>
              <a:buFont typeface="Noto Sans Symbols"/>
              <a:buNone/>
            </a:pPr>
            <a:r>
              <a:rPr lang="en-US" sz="1700" b="1" i="0" u="none" strike="noStrike" cap="none">
                <a:solidFill>
                  <a:srgbClr val="0033CC"/>
                </a:solidFill>
                <a:latin typeface="Source Code Pro"/>
                <a:ea typeface="Source Code Pro"/>
                <a:cs typeface="Source Code Pro"/>
                <a:sym typeface="Source Code Pro"/>
              </a:rPr>
              <a:t>cout &lt;&lt; LENGTH &lt;&lt; endl;</a:t>
            </a:r>
            <a:endParaRPr sz="1700">
              <a:latin typeface="Source Code Pro"/>
              <a:ea typeface="Source Code Pro"/>
              <a:cs typeface="Source Code Pro"/>
              <a:sym typeface="Source Code Pro"/>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Displays 10 on screen</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The above statement is compiled as </a:t>
            </a:r>
            <a:endParaRPr sz="1800">
              <a:latin typeface="Verdana"/>
              <a:ea typeface="Verdana"/>
              <a:cs typeface="Verdana"/>
              <a:sym typeface="Verdana"/>
            </a:endParaRPr>
          </a:p>
          <a:p>
            <a:pPr marL="273050" marR="0" lvl="0" indent="-273050" algn="l" rtl="0">
              <a:lnSpc>
                <a:spcPct val="115000"/>
              </a:lnSpc>
              <a:spcBef>
                <a:spcPts val="0"/>
              </a:spcBef>
              <a:spcAft>
                <a:spcPts val="0"/>
              </a:spcAft>
              <a:buClr>
                <a:schemeClr val="accent1"/>
              </a:buClr>
              <a:buSzPts val="1700"/>
              <a:buFont typeface="Noto Sans Symbols"/>
              <a:buNone/>
            </a:pPr>
            <a:r>
              <a:rPr lang="en-US" sz="1800" i="0" u="none">
                <a:solidFill>
                  <a:schemeClr val="dk1"/>
                </a:solidFill>
                <a:latin typeface="Verdana"/>
                <a:ea typeface="Verdana"/>
                <a:cs typeface="Verdana"/>
                <a:sym typeface="Verdana"/>
              </a:rPr>
              <a:t>		</a:t>
            </a:r>
            <a:r>
              <a:rPr lang="en-US" sz="1700" b="1" i="0" u="none">
                <a:solidFill>
                  <a:srgbClr val="0033CC"/>
                </a:solidFill>
                <a:latin typeface="Source Code Pro"/>
                <a:ea typeface="Source Code Pro"/>
                <a:cs typeface="Source Code Pro"/>
                <a:sym typeface="Source Code Pro"/>
              </a:rPr>
              <a:t>cout &lt;&lt; 10 &lt;&lt; endl;</a:t>
            </a:r>
            <a:endParaRPr sz="1700">
              <a:latin typeface="Source Code Pro"/>
              <a:ea typeface="Source Code Pro"/>
              <a:cs typeface="Source Code Pro"/>
              <a:sym typeface="Source Code Pro"/>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Because LENGTH is replaced with 10 before compilation </a:t>
            </a:r>
            <a:br>
              <a:rPr lang="en-US" sz="1800" i="0" u="none" strike="noStrike" cap="none">
                <a:solidFill>
                  <a:schemeClr val="dk1"/>
                </a:solidFill>
                <a:latin typeface="Verdana"/>
                <a:ea typeface="Verdana"/>
                <a:cs typeface="Verdana"/>
                <a:sym typeface="Verdana"/>
              </a:rPr>
            </a:br>
            <a:r>
              <a:rPr lang="en-US" sz="1800" i="0" u="none" strike="noStrike" cap="none">
                <a:solidFill>
                  <a:schemeClr val="dk1"/>
                </a:solidFill>
                <a:latin typeface="Verdana"/>
                <a:ea typeface="Verdana"/>
                <a:cs typeface="Verdana"/>
                <a:sym typeface="Verdana"/>
              </a:rPr>
              <a:t>(during preprocessing)</a:t>
            </a:r>
            <a:endParaRPr sz="1800">
              <a:latin typeface="Verdana"/>
              <a:ea typeface="Verdana"/>
              <a:cs typeface="Verdana"/>
              <a:sym typeface="Verdana"/>
            </a:endParaRPr>
          </a:p>
        </p:txBody>
      </p:sp>
      <p:sp>
        <p:nvSpPr>
          <p:cNvPr id="701" name="Google Shape;701;p92"/>
          <p:cNvSpPr txBox="1">
            <a:spLocks noGrp="1"/>
          </p:cNvSpPr>
          <p:nvPr>
            <p:ph type="title"/>
          </p:nvPr>
        </p:nvSpPr>
        <p:spPr>
          <a:xfrm>
            <a:off x="762000" y="190500"/>
            <a:ext cx="7772400" cy="6096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Source Sans Pro"/>
              <a:buNone/>
            </a:pPr>
            <a:r>
              <a:rPr lang="en-US" sz="3000" i="0" u="none" strike="noStrike" cap="none">
                <a:solidFill>
                  <a:schemeClr val="dk2"/>
                </a:solidFill>
                <a:latin typeface="Verdana"/>
                <a:ea typeface="Verdana"/>
                <a:cs typeface="Verdana"/>
                <a:sym typeface="Verdana"/>
              </a:rPr>
              <a:t>Preprocessing</a:t>
            </a:r>
            <a:endParaRPr sz="3000">
              <a:latin typeface="Verdana"/>
              <a:ea typeface="Verdana"/>
              <a:cs typeface="Verdana"/>
              <a:sym typeface="Verdan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93"/>
          <p:cNvSpPr txBox="1">
            <a:spLocks noGrp="1"/>
          </p:cNvSpPr>
          <p:nvPr>
            <p:ph type="title"/>
          </p:nvPr>
        </p:nvSpPr>
        <p:spPr>
          <a:xfrm>
            <a:off x="914400" y="274637"/>
            <a:ext cx="7772400" cy="6858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Source Sans Pro"/>
              <a:buNone/>
            </a:pPr>
            <a:r>
              <a:rPr lang="en-US" sz="3000" i="0" u="none" strike="noStrike" cap="none">
                <a:solidFill>
                  <a:schemeClr val="dk2"/>
                </a:solidFill>
                <a:latin typeface="Verdana"/>
                <a:ea typeface="Verdana"/>
                <a:cs typeface="Verdana"/>
                <a:sym typeface="Verdana"/>
              </a:rPr>
              <a:t>Compiler</a:t>
            </a:r>
            <a:endParaRPr sz="3000">
              <a:latin typeface="Verdana"/>
              <a:ea typeface="Verdana"/>
              <a:cs typeface="Verdana"/>
              <a:sym typeface="Verdana"/>
            </a:endParaRPr>
          </a:p>
        </p:txBody>
      </p:sp>
      <p:sp>
        <p:nvSpPr>
          <p:cNvPr id="707" name="Google Shape;707;p93"/>
          <p:cNvSpPr txBox="1">
            <a:spLocks noGrp="1"/>
          </p:cNvSpPr>
          <p:nvPr>
            <p:ph type="body" idx="1"/>
          </p:nvPr>
        </p:nvSpPr>
        <p:spPr>
          <a:xfrm>
            <a:off x="150725" y="1101725"/>
            <a:ext cx="8767200" cy="5492400"/>
          </a:xfrm>
          <a:prstGeom prst="rect">
            <a:avLst/>
          </a:prstGeom>
          <a:noFill/>
          <a:ln>
            <a:noFill/>
          </a:ln>
        </p:spPr>
        <p:txBody>
          <a:bodyPr spcFirstLastPara="1" wrap="square" lIns="91425" tIns="45700" rIns="91425" bIns="45700" anchor="t" anchorCtr="0">
            <a:noAutofit/>
          </a:bodyPr>
          <a:lstStyle/>
          <a:p>
            <a:pPr marL="273050" marR="0" lvl="0" indent="-270510" algn="l" rtl="0">
              <a:lnSpc>
                <a:spcPct val="115000"/>
              </a:lnSpc>
              <a:spcBef>
                <a:spcPts val="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The compiler takes a </a:t>
            </a:r>
            <a:r>
              <a:rPr lang="en-US" sz="2000" i="1" u="none">
                <a:solidFill>
                  <a:schemeClr val="dk1"/>
                </a:solidFill>
                <a:latin typeface="Verdana"/>
                <a:ea typeface="Verdana"/>
                <a:cs typeface="Verdana"/>
                <a:sym typeface="Verdana"/>
              </a:rPr>
              <a:t>translation unit </a:t>
            </a:r>
            <a:r>
              <a:rPr lang="en-US" sz="2000" i="0" u="none">
                <a:solidFill>
                  <a:schemeClr val="dk1"/>
                </a:solidFill>
                <a:latin typeface="Verdana"/>
                <a:ea typeface="Verdana"/>
                <a:cs typeface="Verdana"/>
                <a:sym typeface="Verdana"/>
              </a:rPr>
              <a:t>as input and produces compiled </a:t>
            </a:r>
            <a:r>
              <a:rPr lang="en-US" sz="2000" i="1" u="none">
                <a:solidFill>
                  <a:srgbClr val="FC0128"/>
                </a:solidFill>
                <a:latin typeface="Verdana"/>
                <a:ea typeface="Verdana"/>
                <a:cs typeface="Verdana"/>
                <a:sym typeface="Verdana"/>
              </a:rPr>
              <a:t>object code</a:t>
            </a:r>
            <a:r>
              <a:rPr lang="en-US" sz="2000" i="0" u="none">
                <a:solidFill>
                  <a:schemeClr val="dk1"/>
                </a:solidFill>
                <a:latin typeface="Verdana"/>
                <a:ea typeface="Verdana"/>
                <a:cs typeface="Verdana"/>
                <a:sym typeface="Verdana"/>
              </a:rPr>
              <a:t> as output</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The object code is platform/architecture specific </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The source code is the same on all platforms</a:t>
            </a:r>
            <a:endParaRPr sz="2000">
              <a:latin typeface="Verdana"/>
              <a:ea typeface="Verdana"/>
              <a:cs typeface="Verdana"/>
              <a:sym typeface="Verdana"/>
            </a:endParaRPr>
          </a:p>
          <a:p>
            <a:pPr marL="273050" marR="0" lvl="0" indent="-270510" algn="l" rtl="0">
              <a:lnSpc>
                <a:spcPct val="115000"/>
              </a:lnSpc>
              <a:spcBef>
                <a:spcPts val="50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We may need to compile several </a:t>
            </a:r>
            <a:r>
              <a:rPr lang="en-US" sz="2000" i="0" u="none">
                <a:solidFill>
                  <a:srgbClr val="0033CC"/>
                </a:solidFill>
                <a:latin typeface="Source Code Pro"/>
                <a:ea typeface="Source Code Pro"/>
                <a:cs typeface="Source Code Pro"/>
                <a:sym typeface="Source Code Pro"/>
              </a:rPr>
              <a:t>cpp</a:t>
            </a:r>
            <a:r>
              <a:rPr lang="en-US" sz="2000" i="0" u="none">
                <a:solidFill>
                  <a:schemeClr val="dk1"/>
                </a:solidFill>
                <a:latin typeface="Verdana"/>
                <a:ea typeface="Verdana"/>
                <a:cs typeface="Verdana"/>
                <a:sym typeface="Verdana"/>
              </a:rPr>
              <a:t> files </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Source Code Pro"/>
                <a:ea typeface="Source Code Pro"/>
                <a:cs typeface="Source Code Pro"/>
                <a:sym typeface="Source Code Pro"/>
              </a:rPr>
              <a:t>dice.cpp</a:t>
            </a:r>
            <a:r>
              <a:rPr lang="en-US" sz="2000" i="0" u="none" strike="noStrike" cap="none">
                <a:solidFill>
                  <a:schemeClr val="dk1"/>
                </a:solidFill>
                <a:latin typeface="Verdana"/>
                <a:ea typeface="Verdana"/>
                <a:cs typeface="Verdana"/>
                <a:sym typeface="Verdana"/>
              </a:rPr>
              <a:t>, </a:t>
            </a:r>
            <a:r>
              <a:rPr lang="en-US" sz="2000" i="0" u="none" strike="noStrike" cap="none">
                <a:solidFill>
                  <a:schemeClr val="dk1"/>
                </a:solidFill>
                <a:latin typeface="Source Code Pro"/>
                <a:ea typeface="Source Code Pro"/>
                <a:cs typeface="Source Code Pro"/>
                <a:sym typeface="Source Code Pro"/>
              </a:rPr>
              <a:t>randgen.cpp</a:t>
            </a:r>
            <a:r>
              <a:rPr lang="en-US" sz="2000" i="0" u="none" strike="noStrike" cap="none">
                <a:solidFill>
                  <a:schemeClr val="dk1"/>
                </a:solidFill>
                <a:latin typeface="Verdana"/>
                <a:ea typeface="Verdana"/>
                <a:cs typeface="Verdana"/>
                <a:sym typeface="Verdana"/>
              </a:rPr>
              <a:t>, </a:t>
            </a:r>
            <a:r>
              <a:rPr lang="en-US" sz="2000">
                <a:latin typeface="Source Code Pro"/>
                <a:ea typeface="Source Code Pro"/>
                <a:cs typeface="Source Code Pro"/>
                <a:sym typeface="Source Code Pro"/>
              </a:rPr>
              <a:t>date</a:t>
            </a:r>
            <a:r>
              <a:rPr lang="en-US" sz="2000" i="0" u="none" strike="noStrike" cap="none">
                <a:solidFill>
                  <a:schemeClr val="dk1"/>
                </a:solidFill>
                <a:latin typeface="Source Code Pro"/>
                <a:ea typeface="Source Code Pro"/>
                <a:cs typeface="Source Code Pro"/>
                <a:sym typeface="Source Code Pro"/>
              </a:rPr>
              <a:t>.cpp</a:t>
            </a:r>
            <a:r>
              <a:rPr lang="en-US" sz="2000" i="0" u="none" strike="noStrike" cap="none">
                <a:solidFill>
                  <a:schemeClr val="dk1"/>
                </a:solidFill>
                <a:latin typeface="Verdana"/>
                <a:ea typeface="Verdana"/>
                <a:cs typeface="Verdana"/>
                <a:sym typeface="Verdana"/>
              </a:rPr>
              <a:t>, …</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because some functions and class implementations are in those files</a:t>
            </a:r>
            <a:endParaRPr sz="2000">
              <a:latin typeface="Verdana"/>
              <a:ea typeface="Verdana"/>
              <a:cs typeface="Verdana"/>
              <a:sym typeface="Verdana"/>
            </a:endParaRPr>
          </a:p>
          <a:p>
            <a:pPr marL="822325" marR="0" lvl="2" indent="-258444" algn="l" rtl="0">
              <a:lnSpc>
                <a:spcPct val="115000"/>
              </a:lnSpc>
              <a:spcBef>
                <a:spcPts val="300"/>
              </a:spcBef>
              <a:spcAft>
                <a:spcPts val="0"/>
              </a:spcAft>
              <a:buClr>
                <a:srgbClr val="B2C1DB"/>
              </a:buClr>
              <a:buSzPts val="2000"/>
              <a:buFont typeface="Verdana"/>
              <a:buChar char="●"/>
            </a:pPr>
            <a:r>
              <a:rPr lang="en-US" i="0" u="none" strike="noStrike" cap="none">
                <a:solidFill>
                  <a:schemeClr val="dk1"/>
                </a:solidFill>
                <a:latin typeface="Verdana"/>
                <a:ea typeface="Verdana"/>
                <a:cs typeface="Verdana"/>
                <a:sym typeface="Verdana"/>
              </a:rPr>
              <a:t>if you are using them in your program, you have to </a:t>
            </a:r>
            <a:r>
              <a:rPr lang="en-US" i="0" u="none" strike="noStrike" cap="none">
                <a:solidFill>
                  <a:srgbClr val="C00000"/>
                </a:solidFill>
                <a:latin typeface="Verdana"/>
                <a:ea typeface="Verdana"/>
                <a:cs typeface="Verdana"/>
                <a:sym typeface="Verdana"/>
              </a:rPr>
              <a:t>compile</a:t>
            </a:r>
            <a:r>
              <a:rPr lang="en-US" i="0" u="none" strike="noStrike" cap="none">
                <a:solidFill>
                  <a:schemeClr val="dk1"/>
                </a:solidFill>
                <a:latin typeface="Verdana"/>
                <a:ea typeface="Verdana"/>
                <a:cs typeface="Verdana"/>
                <a:sym typeface="Verdana"/>
              </a:rPr>
              <a:t> them together with your main cpp file</a:t>
            </a:r>
            <a:endParaRPr>
              <a:latin typeface="Verdana"/>
              <a:ea typeface="Verdana"/>
              <a:cs typeface="Verdana"/>
              <a:sym typeface="Verdana"/>
            </a:endParaRPr>
          </a:p>
          <a:p>
            <a:pPr marL="822325" marR="0" lvl="2" indent="-258444" algn="l" rtl="0">
              <a:lnSpc>
                <a:spcPct val="115000"/>
              </a:lnSpc>
              <a:spcBef>
                <a:spcPts val="300"/>
              </a:spcBef>
              <a:spcAft>
                <a:spcPts val="0"/>
              </a:spcAft>
              <a:buClr>
                <a:srgbClr val="B2C1DB"/>
              </a:buClr>
              <a:buSzPts val="2000"/>
              <a:buFont typeface="Verdana"/>
              <a:buChar char="●"/>
            </a:pPr>
            <a:r>
              <a:rPr lang="en-US" i="0" u="none" strike="noStrike" cap="none">
                <a:solidFill>
                  <a:schemeClr val="dk1"/>
                </a:solidFill>
                <a:latin typeface="Verdana"/>
                <a:ea typeface="Verdana"/>
                <a:cs typeface="Verdana"/>
                <a:sym typeface="Verdana"/>
              </a:rPr>
              <a:t>add to the same project</a:t>
            </a:r>
            <a:endParaRPr>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you may generate </a:t>
            </a:r>
            <a:r>
              <a:rPr lang="en-US" sz="2000" i="1" u="none" strike="noStrike" cap="none">
                <a:solidFill>
                  <a:schemeClr val="dk1"/>
                </a:solidFill>
                <a:latin typeface="Verdana"/>
                <a:ea typeface="Verdana"/>
                <a:cs typeface="Verdana"/>
                <a:sym typeface="Verdana"/>
              </a:rPr>
              <a:t>libraries</a:t>
            </a:r>
            <a:r>
              <a:rPr lang="en-US" sz="2000" i="0" u="none" strike="noStrike" cap="none">
                <a:solidFill>
                  <a:schemeClr val="dk1"/>
                </a:solidFill>
                <a:latin typeface="Verdana"/>
                <a:ea typeface="Verdana"/>
                <a:cs typeface="Verdana"/>
                <a:sym typeface="Verdana"/>
              </a:rPr>
              <a:t> out of those files</a:t>
            </a:r>
            <a:endParaRPr sz="2000">
              <a:latin typeface="Verdana"/>
              <a:ea typeface="Verdana"/>
              <a:cs typeface="Verdana"/>
              <a:sym typeface="Verdana"/>
            </a:endParaRPr>
          </a:p>
          <a:p>
            <a:pPr marL="822325" marR="0" lvl="2" indent="-258444" algn="l" rtl="0">
              <a:lnSpc>
                <a:spcPct val="115000"/>
              </a:lnSpc>
              <a:spcBef>
                <a:spcPts val="300"/>
              </a:spcBef>
              <a:spcAft>
                <a:spcPts val="0"/>
              </a:spcAft>
              <a:buClr>
                <a:srgbClr val="B2C1DB"/>
              </a:buClr>
              <a:buSzPts val="2000"/>
              <a:buFont typeface="Verdana"/>
              <a:buChar char="●"/>
            </a:pPr>
            <a:r>
              <a:rPr lang="en-US" i="0" u="none" strike="noStrike" cap="none">
                <a:solidFill>
                  <a:schemeClr val="dk1"/>
                </a:solidFill>
                <a:latin typeface="Verdana"/>
                <a:ea typeface="Verdana"/>
                <a:cs typeface="Verdana"/>
                <a:sym typeface="Verdana"/>
              </a:rPr>
              <a:t>ready-to-use object code</a:t>
            </a:r>
            <a:endParaRPr>
              <a:latin typeface="Verdana"/>
              <a:ea typeface="Verdana"/>
              <a:cs typeface="Verdana"/>
              <a:sym typeface="Verdana"/>
            </a:endParaRPr>
          </a:p>
          <a:p>
            <a:pPr marL="822325" marR="0" lvl="2" indent="-258444" algn="l" rtl="0">
              <a:lnSpc>
                <a:spcPct val="115000"/>
              </a:lnSpc>
              <a:spcBef>
                <a:spcPts val="300"/>
              </a:spcBef>
              <a:spcAft>
                <a:spcPts val="0"/>
              </a:spcAft>
              <a:buClr>
                <a:srgbClr val="B2C1DB"/>
              </a:buClr>
              <a:buSzPts val="2000"/>
              <a:buFont typeface="Noto Sans Symbols"/>
              <a:buChar char="●"/>
            </a:pPr>
            <a:r>
              <a:rPr lang="en-US" i="0" u="none" strike="noStrike" cap="none">
                <a:solidFill>
                  <a:schemeClr val="dk1"/>
                </a:solidFill>
                <a:latin typeface="Verdana"/>
                <a:ea typeface="Verdana"/>
                <a:cs typeface="Verdana"/>
                <a:sym typeface="Verdana"/>
              </a:rPr>
              <a:t>need not to compile, but add the </a:t>
            </a:r>
            <a:r>
              <a:rPr lang="en-US" b="1" i="0" u="none" strike="noStrike" cap="none">
                <a:solidFill>
                  <a:srgbClr val="0033CC"/>
                </a:solidFill>
                <a:latin typeface="Source Code Pro"/>
                <a:ea typeface="Source Code Pro"/>
                <a:cs typeface="Source Code Pro"/>
                <a:sym typeface="Source Code Pro"/>
              </a:rPr>
              <a:t>.lib</a:t>
            </a:r>
            <a:r>
              <a:rPr lang="en-US" i="0" u="none" strike="noStrike" cap="none">
                <a:solidFill>
                  <a:schemeClr val="dk1"/>
                </a:solidFill>
                <a:latin typeface="Verdana"/>
                <a:ea typeface="Verdana"/>
                <a:cs typeface="Verdana"/>
                <a:sym typeface="Verdana"/>
              </a:rPr>
              <a:t> file to the project</a:t>
            </a:r>
            <a:endParaRPr>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7">
                                            <p:txEl>
                                              <p:pRg st="0" end="0"/>
                                            </p:txEl>
                                          </p:spTgt>
                                        </p:tgtEl>
                                        <p:attrNameLst>
                                          <p:attrName>style.visibility</p:attrName>
                                        </p:attrNameLst>
                                      </p:cBhvr>
                                      <p:to>
                                        <p:strVal val="visible"/>
                                      </p:to>
                                    </p:set>
                                    <p:animEffect transition="in" filter="fade">
                                      <p:cBhvr>
                                        <p:cTn id="7" dur="1000"/>
                                        <p:tgtEl>
                                          <p:spTgt spid="7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7">
                                            <p:txEl>
                                              <p:pRg st="1" end="1"/>
                                            </p:txEl>
                                          </p:spTgt>
                                        </p:tgtEl>
                                        <p:attrNameLst>
                                          <p:attrName>style.visibility</p:attrName>
                                        </p:attrNameLst>
                                      </p:cBhvr>
                                      <p:to>
                                        <p:strVal val="visible"/>
                                      </p:to>
                                    </p:set>
                                    <p:animEffect transition="in" filter="fade">
                                      <p:cBhvr>
                                        <p:cTn id="12" dur="1000"/>
                                        <p:tgtEl>
                                          <p:spTgt spid="7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07">
                                            <p:txEl>
                                              <p:pRg st="2" end="2"/>
                                            </p:txEl>
                                          </p:spTgt>
                                        </p:tgtEl>
                                        <p:attrNameLst>
                                          <p:attrName>style.visibility</p:attrName>
                                        </p:attrNameLst>
                                      </p:cBhvr>
                                      <p:to>
                                        <p:strVal val="visible"/>
                                      </p:to>
                                    </p:set>
                                    <p:animEffect transition="in" filter="fade">
                                      <p:cBhvr>
                                        <p:cTn id="17" dur="1000"/>
                                        <p:tgtEl>
                                          <p:spTgt spid="7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07">
                                            <p:txEl>
                                              <p:pRg st="3" end="3"/>
                                            </p:txEl>
                                          </p:spTgt>
                                        </p:tgtEl>
                                        <p:attrNameLst>
                                          <p:attrName>style.visibility</p:attrName>
                                        </p:attrNameLst>
                                      </p:cBhvr>
                                      <p:to>
                                        <p:strVal val="visible"/>
                                      </p:to>
                                    </p:set>
                                    <p:animEffect transition="in" filter="fade">
                                      <p:cBhvr>
                                        <p:cTn id="22" dur="1000"/>
                                        <p:tgtEl>
                                          <p:spTgt spid="7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07">
                                            <p:txEl>
                                              <p:pRg st="4" end="4"/>
                                            </p:txEl>
                                          </p:spTgt>
                                        </p:tgtEl>
                                        <p:attrNameLst>
                                          <p:attrName>style.visibility</p:attrName>
                                        </p:attrNameLst>
                                      </p:cBhvr>
                                      <p:to>
                                        <p:strVal val="visible"/>
                                      </p:to>
                                    </p:set>
                                    <p:animEffect transition="in" filter="fade">
                                      <p:cBhvr>
                                        <p:cTn id="27" dur="1000"/>
                                        <p:tgtEl>
                                          <p:spTgt spid="7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07">
                                            <p:txEl>
                                              <p:pRg st="5" end="5"/>
                                            </p:txEl>
                                          </p:spTgt>
                                        </p:tgtEl>
                                        <p:attrNameLst>
                                          <p:attrName>style.visibility</p:attrName>
                                        </p:attrNameLst>
                                      </p:cBhvr>
                                      <p:to>
                                        <p:strVal val="visible"/>
                                      </p:to>
                                    </p:set>
                                    <p:animEffect transition="in" filter="fade">
                                      <p:cBhvr>
                                        <p:cTn id="32" dur="1000"/>
                                        <p:tgtEl>
                                          <p:spTgt spid="70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07">
                                            <p:txEl>
                                              <p:pRg st="6" end="6"/>
                                            </p:txEl>
                                          </p:spTgt>
                                        </p:tgtEl>
                                        <p:attrNameLst>
                                          <p:attrName>style.visibility</p:attrName>
                                        </p:attrNameLst>
                                      </p:cBhvr>
                                      <p:to>
                                        <p:strVal val="visible"/>
                                      </p:to>
                                    </p:set>
                                    <p:animEffect transition="in" filter="fade">
                                      <p:cBhvr>
                                        <p:cTn id="37" dur="1000"/>
                                        <p:tgtEl>
                                          <p:spTgt spid="70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07">
                                            <p:txEl>
                                              <p:pRg st="7" end="7"/>
                                            </p:txEl>
                                          </p:spTgt>
                                        </p:tgtEl>
                                        <p:attrNameLst>
                                          <p:attrName>style.visibility</p:attrName>
                                        </p:attrNameLst>
                                      </p:cBhvr>
                                      <p:to>
                                        <p:strVal val="visible"/>
                                      </p:to>
                                    </p:set>
                                    <p:animEffect transition="in" filter="fade">
                                      <p:cBhvr>
                                        <p:cTn id="42" dur="1000"/>
                                        <p:tgtEl>
                                          <p:spTgt spid="70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07">
                                            <p:txEl>
                                              <p:pRg st="8" end="8"/>
                                            </p:txEl>
                                          </p:spTgt>
                                        </p:tgtEl>
                                        <p:attrNameLst>
                                          <p:attrName>style.visibility</p:attrName>
                                        </p:attrNameLst>
                                      </p:cBhvr>
                                      <p:to>
                                        <p:strVal val="visible"/>
                                      </p:to>
                                    </p:set>
                                    <p:animEffect transition="in" filter="fade">
                                      <p:cBhvr>
                                        <p:cTn id="47" dur="1000"/>
                                        <p:tgtEl>
                                          <p:spTgt spid="70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07">
                                            <p:txEl>
                                              <p:pRg st="9" end="9"/>
                                            </p:txEl>
                                          </p:spTgt>
                                        </p:tgtEl>
                                        <p:attrNameLst>
                                          <p:attrName>style.visibility</p:attrName>
                                        </p:attrNameLst>
                                      </p:cBhvr>
                                      <p:to>
                                        <p:strVal val="visible"/>
                                      </p:to>
                                    </p:set>
                                    <p:animEffect transition="in" filter="fade">
                                      <p:cBhvr>
                                        <p:cTn id="52" dur="1000"/>
                                        <p:tgtEl>
                                          <p:spTgt spid="70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07">
                                            <p:txEl>
                                              <p:pRg st="10" end="10"/>
                                            </p:txEl>
                                          </p:spTgt>
                                        </p:tgtEl>
                                        <p:attrNameLst>
                                          <p:attrName>style.visibility</p:attrName>
                                        </p:attrNameLst>
                                      </p:cBhvr>
                                      <p:to>
                                        <p:strVal val="visible"/>
                                      </p:to>
                                    </p:set>
                                    <p:animEffect transition="in" filter="fade">
                                      <p:cBhvr>
                                        <p:cTn id="57" dur="1000"/>
                                        <p:tgtEl>
                                          <p:spTgt spid="70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94"/>
          <p:cNvSpPr txBox="1">
            <a:spLocks noGrp="1"/>
          </p:cNvSpPr>
          <p:nvPr>
            <p:ph type="title"/>
          </p:nvPr>
        </p:nvSpPr>
        <p:spPr>
          <a:xfrm>
            <a:off x="914400" y="274637"/>
            <a:ext cx="7772400" cy="7968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Source Sans Pro"/>
              <a:buNone/>
            </a:pPr>
            <a:r>
              <a:rPr lang="en-US" sz="3000" i="0" u="none" strike="noStrike" cap="none">
                <a:solidFill>
                  <a:schemeClr val="dk2"/>
                </a:solidFill>
                <a:latin typeface="Verdana"/>
                <a:ea typeface="Verdana"/>
                <a:cs typeface="Verdana"/>
                <a:sym typeface="Verdana"/>
              </a:rPr>
              <a:t>Linker</a:t>
            </a:r>
            <a:endParaRPr sz="3000">
              <a:latin typeface="Verdana"/>
              <a:ea typeface="Verdana"/>
              <a:cs typeface="Verdana"/>
              <a:sym typeface="Verdana"/>
            </a:endParaRPr>
          </a:p>
        </p:txBody>
      </p:sp>
      <p:sp>
        <p:nvSpPr>
          <p:cNvPr id="713" name="Google Shape;713;p94"/>
          <p:cNvSpPr txBox="1">
            <a:spLocks noGrp="1"/>
          </p:cNvSpPr>
          <p:nvPr>
            <p:ph type="body" idx="1"/>
          </p:nvPr>
        </p:nvSpPr>
        <p:spPr>
          <a:xfrm>
            <a:off x="339125" y="1281100"/>
            <a:ext cx="8582400" cy="4320900"/>
          </a:xfrm>
          <a:prstGeom prst="rect">
            <a:avLst/>
          </a:prstGeom>
          <a:noFill/>
          <a:ln>
            <a:noFill/>
          </a:ln>
        </p:spPr>
        <p:txBody>
          <a:bodyPr spcFirstLastPara="1" wrap="square" lIns="91425" tIns="45700" rIns="91425" bIns="45700" anchor="t" anchorCtr="0">
            <a:noAutofit/>
          </a:bodyPr>
          <a:lstStyle/>
          <a:p>
            <a:pPr marL="273050" marR="0" lvl="0" indent="-270510" algn="l" rtl="0">
              <a:lnSpc>
                <a:spcPct val="115000"/>
              </a:lnSpc>
              <a:spcBef>
                <a:spcPts val="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Linking combines object files and libraries to create a single </a:t>
            </a:r>
            <a:r>
              <a:rPr lang="en-US" sz="2000" i="0" u="none">
                <a:solidFill>
                  <a:srgbClr val="FC0128"/>
                </a:solidFill>
                <a:latin typeface="Verdana"/>
                <a:ea typeface="Verdana"/>
                <a:cs typeface="Verdana"/>
                <a:sym typeface="Verdana"/>
              </a:rPr>
              <a:t>executable program</a:t>
            </a:r>
            <a:r>
              <a:rPr lang="en-US" sz="2000" i="0" u="none">
                <a:solidFill>
                  <a:schemeClr val="dk1"/>
                </a:solidFill>
                <a:latin typeface="Verdana"/>
                <a:ea typeface="Verdana"/>
                <a:cs typeface="Verdana"/>
                <a:sym typeface="Verdana"/>
              </a:rPr>
              <a:t> (the file with </a:t>
            </a:r>
            <a:r>
              <a:rPr lang="en-US" sz="2000" i="0" u="none">
                <a:solidFill>
                  <a:srgbClr val="0033CC"/>
                </a:solidFill>
                <a:latin typeface="Source Code Pro"/>
                <a:ea typeface="Source Code Pro"/>
                <a:cs typeface="Source Code Pro"/>
                <a:sym typeface="Source Code Pro"/>
              </a:rPr>
              <a:t>.exe</a:t>
            </a:r>
            <a:r>
              <a:rPr lang="en-US" sz="2000" i="0" u="none">
                <a:solidFill>
                  <a:schemeClr val="dk1"/>
                </a:solidFill>
                <a:latin typeface="Verdana"/>
                <a:ea typeface="Verdana"/>
                <a:cs typeface="Verdana"/>
                <a:sym typeface="Verdana"/>
              </a:rPr>
              <a:t> extension)</a:t>
            </a:r>
            <a:endParaRPr sz="2000">
              <a:latin typeface="Verdana"/>
              <a:ea typeface="Verdana"/>
              <a:cs typeface="Verdana"/>
              <a:sym typeface="Verdana"/>
            </a:endParaRPr>
          </a:p>
          <a:p>
            <a:pPr marL="273050" marR="0" lvl="0" indent="-270510" algn="l" rtl="0">
              <a:lnSpc>
                <a:spcPct val="115000"/>
              </a:lnSpc>
              <a:spcBef>
                <a:spcPts val="50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May still create errors even if compilation is successful</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Noto Sans Symbols"/>
              <a:buChar char="●"/>
            </a:pPr>
            <a:r>
              <a:rPr lang="en-US" sz="2000" i="0" u="none" strike="noStrike" cap="none">
                <a:solidFill>
                  <a:schemeClr val="dk1"/>
                </a:solidFill>
                <a:latin typeface="Verdana"/>
                <a:ea typeface="Verdana"/>
                <a:cs typeface="Verdana"/>
                <a:sym typeface="Verdana"/>
              </a:rPr>
              <a:t>unresolved external symbol ...</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Noto Sans Symbols"/>
              <a:buChar char="●"/>
            </a:pPr>
            <a:r>
              <a:rPr lang="en-US" sz="2000" i="0" u="none" strike="noStrike" cap="none">
                <a:solidFill>
                  <a:schemeClr val="dk1"/>
                </a:solidFill>
                <a:latin typeface="Verdana"/>
                <a:ea typeface="Verdana"/>
                <a:cs typeface="Verdana"/>
                <a:sym typeface="Verdana"/>
              </a:rPr>
              <a:t>undefined symbol ... </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Primary reason would be missing libraries or implementation files (like </a:t>
            </a:r>
            <a:r>
              <a:rPr lang="en-US" sz="2000" i="0" u="none" strike="noStrike" cap="none">
                <a:solidFill>
                  <a:schemeClr val="dk1"/>
                </a:solidFill>
                <a:latin typeface="Source Code Pro"/>
                <a:ea typeface="Source Code Pro"/>
                <a:cs typeface="Source Code Pro"/>
                <a:sym typeface="Source Code Pro"/>
              </a:rPr>
              <a:t>date.cpp</a:t>
            </a:r>
            <a:r>
              <a:rPr lang="en-US" sz="2000" i="0" u="none" strike="noStrike" cap="none">
                <a:solidFill>
                  <a:schemeClr val="dk1"/>
                </a:solidFill>
                <a:latin typeface="Verdana"/>
                <a:ea typeface="Verdana"/>
                <a:cs typeface="Verdana"/>
                <a:sym typeface="Verdana"/>
              </a:rPr>
              <a:t>, </a:t>
            </a:r>
            <a:r>
              <a:rPr lang="en-US" sz="2000">
                <a:latin typeface="Source Code Pro"/>
                <a:ea typeface="Source Code Pro"/>
                <a:cs typeface="Source Code Pro"/>
                <a:sym typeface="Source Code Pro"/>
              </a:rPr>
              <a:t>dice</a:t>
            </a:r>
            <a:r>
              <a:rPr lang="en-US" sz="2000" i="0" u="none" strike="noStrike" cap="none">
                <a:solidFill>
                  <a:schemeClr val="dk1"/>
                </a:solidFill>
                <a:latin typeface="Source Code Pro"/>
                <a:ea typeface="Source Code Pro"/>
                <a:cs typeface="Source Code Pro"/>
                <a:sym typeface="Source Code Pro"/>
              </a:rPr>
              <a:t>.cpp</a:t>
            </a:r>
            <a:r>
              <a:rPr lang="en-US" sz="2000" i="0" u="none" strike="noStrike" cap="none">
                <a:solidFill>
                  <a:schemeClr val="dk1"/>
                </a:solidFill>
                <a:latin typeface="Verdana"/>
                <a:ea typeface="Verdana"/>
                <a:cs typeface="Verdana"/>
                <a:sym typeface="Verdana"/>
              </a:rPr>
              <a:t>)</a:t>
            </a:r>
            <a:endParaRPr sz="2000">
              <a:latin typeface="Verdana"/>
              <a:ea typeface="Verdana"/>
              <a:cs typeface="Verdana"/>
              <a:sym typeface="Verdana"/>
            </a:endParaRPr>
          </a:p>
          <a:p>
            <a:pPr marL="822325" marR="0" lvl="2" indent="-258444" algn="l" rtl="0">
              <a:lnSpc>
                <a:spcPct val="115000"/>
              </a:lnSpc>
              <a:spcBef>
                <a:spcPts val="300"/>
              </a:spcBef>
              <a:spcAft>
                <a:spcPts val="0"/>
              </a:spcAft>
              <a:buClr>
                <a:srgbClr val="B2C1DB"/>
              </a:buClr>
              <a:buSzPts val="2000"/>
              <a:buFont typeface="Verdana"/>
              <a:buChar char="●"/>
            </a:pPr>
            <a:r>
              <a:rPr lang="en-US" i="0" u="none" strike="noStrike" cap="none">
                <a:solidFill>
                  <a:schemeClr val="dk1"/>
                </a:solidFill>
                <a:latin typeface="Verdana"/>
                <a:ea typeface="Verdana"/>
                <a:cs typeface="Verdana"/>
                <a:sym typeface="Verdana"/>
              </a:rPr>
              <a:t>header files provide the definition, but body is missing!</a:t>
            </a:r>
            <a:endParaRPr>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If you have such errors, try to find where those symbols are implemented and include those libs or cpps in your project</a:t>
            </a:r>
            <a:endParaRPr sz="2000">
              <a:latin typeface="Verdana"/>
              <a:ea typeface="Verdana"/>
              <a:cs typeface="Verdana"/>
              <a:sym typeface="Verdan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95"/>
          <p:cNvSpPr txBox="1">
            <a:spLocks noGrp="1"/>
          </p:cNvSpPr>
          <p:nvPr>
            <p:ph type="title"/>
          </p:nvPr>
        </p:nvSpPr>
        <p:spPr>
          <a:xfrm>
            <a:off x="914400" y="274637"/>
            <a:ext cx="7772400" cy="7605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Source Sans Pro"/>
              <a:buNone/>
            </a:pPr>
            <a:r>
              <a:rPr lang="en-US" sz="3000" i="0" u="none" strike="noStrike" cap="none">
                <a:solidFill>
                  <a:schemeClr val="dk2"/>
                </a:solidFill>
                <a:latin typeface="Verdana"/>
                <a:ea typeface="Verdana"/>
                <a:cs typeface="Verdana"/>
                <a:sym typeface="Verdana"/>
              </a:rPr>
              <a:t>Compiling, Linking</a:t>
            </a:r>
            <a:endParaRPr sz="3000">
              <a:latin typeface="Verdana"/>
              <a:ea typeface="Verdana"/>
              <a:cs typeface="Verdana"/>
              <a:sym typeface="Verdana"/>
            </a:endParaRPr>
          </a:p>
        </p:txBody>
      </p:sp>
      <p:sp>
        <p:nvSpPr>
          <p:cNvPr id="719" name="Google Shape;719;p95"/>
          <p:cNvSpPr txBox="1">
            <a:spLocks noGrp="1"/>
          </p:cNvSpPr>
          <p:nvPr>
            <p:ph type="body" idx="1"/>
          </p:nvPr>
        </p:nvSpPr>
        <p:spPr>
          <a:xfrm>
            <a:off x="301150" y="1130300"/>
            <a:ext cx="8677500" cy="5280600"/>
          </a:xfrm>
          <a:prstGeom prst="rect">
            <a:avLst/>
          </a:prstGeom>
          <a:noFill/>
          <a:ln>
            <a:noFill/>
          </a:ln>
        </p:spPr>
        <p:txBody>
          <a:bodyPr spcFirstLastPara="1" wrap="square" lIns="91425" tIns="45700" rIns="91425" bIns="45700" anchor="t" anchorCtr="0">
            <a:noAutofit/>
          </a:bodyPr>
          <a:lstStyle/>
          <a:p>
            <a:pPr marL="273050" marR="0" lvl="0" indent="-270510" algn="l" rtl="0">
              <a:lnSpc>
                <a:spcPct val="115000"/>
              </a:lnSpc>
              <a:spcBef>
                <a:spcPts val="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Single file case</a:t>
            </a:r>
            <a:endParaRPr sz="2000">
              <a:latin typeface="Verdana"/>
              <a:ea typeface="Verdana"/>
              <a:cs typeface="Verdana"/>
              <a:sym typeface="Verdana"/>
            </a:endParaRPr>
          </a:p>
          <a:p>
            <a:pPr marL="273050" marR="0" lvl="0" indent="-143510" algn="l" rtl="0">
              <a:lnSpc>
                <a:spcPct val="115000"/>
              </a:lnSpc>
              <a:spcBef>
                <a:spcPts val="500"/>
              </a:spcBef>
              <a:spcAft>
                <a:spcPts val="0"/>
              </a:spcAft>
              <a:buClr>
                <a:schemeClr val="accent1"/>
              </a:buClr>
              <a:buSzPts val="2040"/>
              <a:buFont typeface="Noto Sans Symbols"/>
              <a:buNone/>
            </a:pPr>
            <a:endParaRPr sz="2000" i="0" u="none">
              <a:solidFill>
                <a:schemeClr val="dk1"/>
              </a:solidFill>
              <a:latin typeface="Verdana"/>
              <a:ea typeface="Verdana"/>
              <a:cs typeface="Verdana"/>
              <a:sym typeface="Verdana"/>
            </a:endParaRPr>
          </a:p>
          <a:p>
            <a:pPr marL="273050" marR="0" lvl="0" indent="-143510" algn="l" rtl="0">
              <a:lnSpc>
                <a:spcPct val="115000"/>
              </a:lnSpc>
              <a:spcBef>
                <a:spcPts val="500"/>
              </a:spcBef>
              <a:spcAft>
                <a:spcPts val="0"/>
              </a:spcAft>
              <a:buClr>
                <a:schemeClr val="accent1"/>
              </a:buClr>
              <a:buSzPts val="2040"/>
              <a:buFont typeface="Noto Sans Symbols"/>
              <a:buNone/>
            </a:pPr>
            <a:endParaRPr sz="2000" i="0" u="none">
              <a:solidFill>
                <a:schemeClr val="dk1"/>
              </a:solidFill>
              <a:latin typeface="Verdana"/>
              <a:ea typeface="Verdana"/>
              <a:cs typeface="Verdana"/>
              <a:sym typeface="Verdana"/>
            </a:endParaRPr>
          </a:p>
          <a:p>
            <a:pPr marL="273050" marR="0" lvl="0" indent="-143510" algn="l" rtl="0">
              <a:lnSpc>
                <a:spcPct val="115000"/>
              </a:lnSpc>
              <a:spcBef>
                <a:spcPts val="500"/>
              </a:spcBef>
              <a:spcAft>
                <a:spcPts val="0"/>
              </a:spcAft>
              <a:buClr>
                <a:schemeClr val="accent1"/>
              </a:buClr>
              <a:buSzPts val="2040"/>
              <a:buFont typeface="Noto Sans Symbols"/>
              <a:buNone/>
            </a:pPr>
            <a:endParaRPr sz="2000" i="0" u="none">
              <a:solidFill>
                <a:schemeClr val="dk1"/>
              </a:solidFill>
              <a:latin typeface="Verdana"/>
              <a:ea typeface="Verdana"/>
              <a:cs typeface="Verdana"/>
              <a:sym typeface="Verdana"/>
            </a:endParaRPr>
          </a:p>
          <a:p>
            <a:pPr marL="273050" marR="0" lvl="0" indent="-143510" algn="l" rtl="0">
              <a:lnSpc>
                <a:spcPct val="115000"/>
              </a:lnSpc>
              <a:spcBef>
                <a:spcPts val="500"/>
              </a:spcBef>
              <a:spcAft>
                <a:spcPts val="0"/>
              </a:spcAft>
              <a:buClr>
                <a:schemeClr val="accent1"/>
              </a:buClr>
              <a:buSzPts val="2040"/>
              <a:buFont typeface="Noto Sans Symbols"/>
              <a:buNone/>
            </a:pPr>
            <a:endParaRPr sz="2000" i="0" u="none">
              <a:solidFill>
                <a:schemeClr val="dk1"/>
              </a:solidFill>
              <a:latin typeface="Verdana"/>
              <a:ea typeface="Verdana"/>
              <a:cs typeface="Verdana"/>
              <a:sym typeface="Verdana"/>
            </a:endParaRPr>
          </a:p>
          <a:p>
            <a:pPr marL="273050" marR="0" lvl="0" indent="-143510" algn="l" rtl="0">
              <a:lnSpc>
                <a:spcPct val="115000"/>
              </a:lnSpc>
              <a:spcBef>
                <a:spcPts val="500"/>
              </a:spcBef>
              <a:spcAft>
                <a:spcPts val="0"/>
              </a:spcAft>
              <a:buClr>
                <a:schemeClr val="accent1"/>
              </a:buClr>
              <a:buSzPts val="2040"/>
              <a:buFont typeface="Noto Sans Symbols"/>
              <a:buNone/>
            </a:pPr>
            <a:endParaRPr sz="2000" i="0" u="none">
              <a:solidFill>
                <a:schemeClr val="dk1"/>
              </a:solidFill>
              <a:latin typeface="Verdana"/>
              <a:ea typeface="Verdana"/>
              <a:cs typeface="Verdana"/>
              <a:sym typeface="Verdana"/>
            </a:endParaRPr>
          </a:p>
          <a:p>
            <a:pPr marL="273050" marR="0" lvl="0" indent="-270510" algn="l" rtl="0">
              <a:lnSpc>
                <a:spcPct val="115000"/>
              </a:lnSpc>
              <a:spcBef>
                <a:spcPts val="50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Linking is necessary to use the libraries</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Noto Sans Symbols"/>
              <a:buChar char="●"/>
            </a:pPr>
            <a:r>
              <a:rPr lang="en-US" sz="2000" i="1" u="none" strike="noStrike" cap="none">
                <a:solidFill>
                  <a:schemeClr val="dk1"/>
                </a:solidFill>
                <a:latin typeface="Verdana"/>
                <a:ea typeface="Verdana"/>
                <a:cs typeface="Verdana"/>
                <a:sym typeface="Verdana"/>
              </a:rPr>
              <a:t>Examples</a:t>
            </a:r>
            <a:r>
              <a:rPr lang="en-US" sz="2000" i="0" u="none" strike="noStrike" cap="none">
                <a:solidFill>
                  <a:schemeClr val="dk1"/>
                </a:solidFill>
                <a:latin typeface="Verdana"/>
                <a:ea typeface="Verdana"/>
                <a:cs typeface="Verdana"/>
                <a:sym typeface="Verdana"/>
              </a:rPr>
              <a:t>: </a:t>
            </a:r>
            <a:r>
              <a:rPr lang="en-US" sz="2000" i="0" u="none" strike="noStrike" cap="none">
                <a:solidFill>
                  <a:schemeClr val="dk1"/>
                </a:solidFill>
                <a:latin typeface="Source Code Pro"/>
                <a:ea typeface="Source Code Pro"/>
                <a:cs typeface="Source Code Pro"/>
                <a:sym typeface="Source Code Pro"/>
              </a:rPr>
              <a:t>iostream</a:t>
            </a:r>
            <a:r>
              <a:rPr lang="en-US" sz="2000" i="0" u="none" strike="noStrike" cap="none">
                <a:solidFill>
                  <a:schemeClr val="dk1"/>
                </a:solidFill>
                <a:latin typeface="Verdana"/>
                <a:ea typeface="Verdana"/>
                <a:cs typeface="Verdana"/>
                <a:sym typeface="Verdana"/>
              </a:rPr>
              <a:t> for </a:t>
            </a:r>
            <a:r>
              <a:rPr lang="en-US" sz="2000" i="0" u="none" strike="noStrike" cap="none">
                <a:solidFill>
                  <a:schemeClr val="dk1"/>
                </a:solidFill>
                <a:latin typeface="Source Code Pro"/>
                <a:ea typeface="Source Code Pro"/>
                <a:cs typeface="Source Code Pro"/>
                <a:sym typeface="Source Code Pro"/>
              </a:rPr>
              <a:t>cin</a:t>
            </a:r>
            <a:r>
              <a:rPr lang="en-US" sz="2000" i="0" u="none" strike="noStrike" cap="none">
                <a:solidFill>
                  <a:schemeClr val="dk1"/>
                </a:solidFill>
                <a:latin typeface="Verdana"/>
                <a:ea typeface="Verdana"/>
                <a:cs typeface="Verdana"/>
                <a:sym typeface="Verdana"/>
              </a:rPr>
              <a:t> and </a:t>
            </a:r>
            <a:r>
              <a:rPr lang="en-US" sz="2000" i="0" u="none" strike="noStrike" cap="none">
                <a:solidFill>
                  <a:schemeClr val="dk1"/>
                </a:solidFill>
                <a:latin typeface="Source Code Pro"/>
                <a:ea typeface="Source Code Pro"/>
                <a:cs typeface="Source Code Pro"/>
                <a:sym typeface="Source Code Pro"/>
              </a:rPr>
              <a:t>cout</a:t>
            </a:r>
            <a:r>
              <a:rPr lang="en-US" sz="2000" i="0" u="none" strike="noStrike" cap="none">
                <a:solidFill>
                  <a:schemeClr val="dk1"/>
                </a:solidFill>
                <a:latin typeface="Verdana"/>
                <a:ea typeface="Verdana"/>
                <a:cs typeface="Verdana"/>
                <a:sym typeface="Verdana"/>
              </a:rPr>
              <a:t>, </a:t>
            </a:r>
            <a:br>
              <a:rPr lang="en-US" sz="2000">
                <a:latin typeface="Verdana"/>
                <a:ea typeface="Verdana"/>
                <a:cs typeface="Verdana"/>
                <a:sym typeface="Verdana"/>
              </a:rPr>
            </a:br>
            <a:r>
              <a:rPr lang="en-US" sz="2000">
                <a:latin typeface="Verdana"/>
                <a:ea typeface="Verdana"/>
                <a:cs typeface="Verdana"/>
                <a:sym typeface="Verdana"/>
              </a:rPr>
              <a:t>			  </a:t>
            </a:r>
            <a:r>
              <a:rPr lang="en-US" sz="2000" i="0" u="none" strike="noStrike" cap="none">
                <a:solidFill>
                  <a:schemeClr val="dk1"/>
                </a:solidFill>
                <a:latin typeface="Source Code Pro"/>
                <a:ea typeface="Source Code Pro"/>
                <a:cs typeface="Source Code Pro"/>
                <a:sym typeface="Source Code Pro"/>
              </a:rPr>
              <a:t>string</a:t>
            </a:r>
            <a:r>
              <a:rPr lang="en-US" sz="2000" i="0" u="none" strike="noStrike" cap="none">
                <a:solidFill>
                  <a:schemeClr val="dk1"/>
                </a:solidFill>
                <a:latin typeface="Verdana"/>
                <a:ea typeface="Verdana"/>
                <a:cs typeface="Verdana"/>
                <a:sym typeface="Verdana"/>
              </a:rPr>
              <a:t> for string class operations</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Noto Sans Symbols"/>
              <a:buChar char="●"/>
            </a:pPr>
            <a:r>
              <a:rPr lang="en-US" sz="2000" i="0" u="none" strike="noStrike" cap="none">
                <a:solidFill>
                  <a:schemeClr val="dk1"/>
                </a:solidFill>
                <a:latin typeface="Verdana"/>
                <a:ea typeface="Verdana"/>
                <a:cs typeface="Verdana"/>
                <a:sym typeface="Verdana"/>
              </a:rPr>
              <a:t>Library functions are defined (prototypes) in header files (#included)</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a:latin typeface="Verdana"/>
                <a:ea typeface="Verdana"/>
                <a:cs typeface="Verdana"/>
                <a:sym typeface="Verdana"/>
              </a:rPr>
              <a:t>L</a:t>
            </a:r>
            <a:r>
              <a:rPr lang="en-US" sz="2000" i="0" u="none" strike="noStrike" cap="none">
                <a:solidFill>
                  <a:schemeClr val="dk1"/>
                </a:solidFill>
                <a:latin typeface="Verdana"/>
                <a:ea typeface="Verdana"/>
                <a:cs typeface="Verdana"/>
                <a:sym typeface="Verdana"/>
              </a:rPr>
              <a:t>ibrary function bodies are ready in object code </a:t>
            </a:r>
            <a:endParaRPr sz="2000">
              <a:latin typeface="Verdana"/>
              <a:ea typeface="Verdana"/>
              <a:cs typeface="Verdana"/>
              <a:sym typeface="Verdana"/>
            </a:endParaRPr>
          </a:p>
          <a:p>
            <a:pPr marL="822325" marR="0" lvl="2" indent="-247650" algn="l" rtl="0">
              <a:lnSpc>
                <a:spcPct val="115000"/>
              </a:lnSpc>
              <a:spcBef>
                <a:spcPts val="300"/>
              </a:spcBef>
              <a:spcAft>
                <a:spcPts val="0"/>
              </a:spcAft>
              <a:buClr>
                <a:srgbClr val="B2C1DB"/>
              </a:buClr>
              <a:buSzPts val="2000"/>
              <a:buFont typeface="Verdana"/>
              <a:buChar char="●"/>
            </a:pPr>
            <a:r>
              <a:rPr lang="en-US" i="0" u="none" strike="noStrike" cap="none">
                <a:solidFill>
                  <a:schemeClr val="dk1"/>
                </a:solidFill>
                <a:latin typeface="Verdana"/>
                <a:ea typeface="Verdana"/>
                <a:cs typeface="Verdana"/>
                <a:sym typeface="Verdana"/>
              </a:rPr>
              <a:t> linked</a:t>
            </a:r>
            <a:endParaRPr>
              <a:latin typeface="Verdana"/>
              <a:ea typeface="Verdana"/>
              <a:cs typeface="Verdana"/>
              <a:sym typeface="Verdana"/>
            </a:endParaRPr>
          </a:p>
        </p:txBody>
      </p:sp>
      <p:sp>
        <p:nvSpPr>
          <p:cNvPr id="720" name="Google Shape;720;p95"/>
          <p:cNvSpPr/>
          <p:nvPr/>
        </p:nvSpPr>
        <p:spPr>
          <a:xfrm>
            <a:off x="301150" y="1800750"/>
            <a:ext cx="2272200" cy="1656300"/>
          </a:xfrm>
          <a:prstGeom prst="ellipse">
            <a:avLst/>
          </a:prstGeom>
          <a:solidFill>
            <a:srgbClr val="CC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99"/>
              </a:buClr>
              <a:buSzPts val="1800"/>
              <a:buFont typeface="Courier New"/>
              <a:buNone/>
            </a:pPr>
            <a:r>
              <a:rPr lang="en-US" sz="1800" b="1" i="0" u="none">
                <a:solidFill>
                  <a:srgbClr val="000099"/>
                </a:solidFill>
                <a:latin typeface="Source Code Pro"/>
                <a:ea typeface="Source Code Pro"/>
                <a:cs typeface="Source Code Pro"/>
                <a:sym typeface="Source Code Pro"/>
              </a:rPr>
              <a:t>myprog.cpp</a:t>
            </a:r>
            <a:endParaRPr sz="1800">
              <a:latin typeface="Source Code Pro"/>
              <a:ea typeface="Source Code Pro"/>
              <a:cs typeface="Source Code Pro"/>
              <a:sym typeface="Source Code Pro"/>
            </a:endParaRPr>
          </a:p>
          <a:p>
            <a:pPr marL="0" marR="0" lvl="0" indent="0" algn="ctr" rtl="0">
              <a:lnSpc>
                <a:spcPct val="100000"/>
              </a:lnSpc>
              <a:spcBef>
                <a:spcPts val="0"/>
              </a:spcBef>
              <a:spcAft>
                <a:spcPts val="0"/>
              </a:spcAft>
              <a:buClr>
                <a:srgbClr val="000099"/>
              </a:buClr>
              <a:buSzPts val="1800"/>
              <a:buFont typeface="Courier New"/>
              <a:buNone/>
            </a:pPr>
            <a:r>
              <a:rPr lang="en-US" sz="1800" b="1" i="0" u="none">
                <a:solidFill>
                  <a:srgbClr val="000099"/>
                </a:solidFill>
                <a:latin typeface="Source Code Pro"/>
                <a:ea typeface="Source Code Pro"/>
                <a:cs typeface="Source Code Pro"/>
                <a:sym typeface="Source Code Pro"/>
              </a:rPr>
              <a:t>(source code)</a:t>
            </a:r>
            <a:endParaRPr sz="1800">
              <a:latin typeface="Source Code Pro"/>
              <a:ea typeface="Source Code Pro"/>
              <a:cs typeface="Source Code Pro"/>
              <a:sym typeface="Source Code Pro"/>
            </a:endParaRPr>
          </a:p>
        </p:txBody>
      </p:sp>
      <p:sp>
        <p:nvSpPr>
          <p:cNvPr id="721" name="Google Shape;721;p95"/>
          <p:cNvSpPr/>
          <p:nvPr/>
        </p:nvSpPr>
        <p:spPr>
          <a:xfrm>
            <a:off x="3657400" y="1762650"/>
            <a:ext cx="2203800" cy="1656300"/>
          </a:xfrm>
          <a:prstGeom prst="ellipse">
            <a:avLst/>
          </a:prstGeom>
          <a:solidFill>
            <a:srgbClr val="CC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99"/>
              </a:buClr>
              <a:buSzPts val="1800"/>
              <a:buFont typeface="Courier New"/>
              <a:buNone/>
            </a:pPr>
            <a:r>
              <a:rPr lang="en-US" sz="1800" b="1" i="0" u="none">
                <a:solidFill>
                  <a:srgbClr val="000099"/>
                </a:solidFill>
                <a:latin typeface="Source Code Pro"/>
                <a:ea typeface="Source Code Pro"/>
                <a:cs typeface="Source Code Pro"/>
                <a:sym typeface="Source Code Pro"/>
              </a:rPr>
              <a:t>myprog.obj</a:t>
            </a:r>
            <a:endParaRPr sz="1800">
              <a:latin typeface="Source Code Pro"/>
              <a:ea typeface="Source Code Pro"/>
              <a:cs typeface="Source Code Pro"/>
              <a:sym typeface="Source Code Pro"/>
            </a:endParaRPr>
          </a:p>
          <a:p>
            <a:pPr marL="0" marR="0" lvl="0" indent="0" algn="ctr" rtl="0">
              <a:lnSpc>
                <a:spcPct val="100000"/>
              </a:lnSpc>
              <a:spcBef>
                <a:spcPts val="0"/>
              </a:spcBef>
              <a:spcAft>
                <a:spcPts val="0"/>
              </a:spcAft>
              <a:buClr>
                <a:srgbClr val="000099"/>
              </a:buClr>
              <a:buSzPts val="1800"/>
              <a:buFont typeface="Courier New"/>
              <a:buNone/>
            </a:pPr>
            <a:r>
              <a:rPr lang="en-US" sz="1800" b="1" i="0" u="none">
                <a:solidFill>
                  <a:srgbClr val="000099"/>
                </a:solidFill>
                <a:latin typeface="Source Code Pro"/>
                <a:ea typeface="Source Code Pro"/>
                <a:cs typeface="Source Code Pro"/>
                <a:sym typeface="Source Code Pro"/>
              </a:rPr>
              <a:t>(object code)</a:t>
            </a:r>
            <a:endParaRPr sz="1800">
              <a:latin typeface="Source Code Pro"/>
              <a:ea typeface="Source Code Pro"/>
              <a:cs typeface="Source Code Pro"/>
              <a:sym typeface="Source Code Pro"/>
            </a:endParaRPr>
          </a:p>
        </p:txBody>
      </p:sp>
      <p:sp>
        <p:nvSpPr>
          <p:cNvPr id="722" name="Google Shape;722;p95"/>
          <p:cNvSpPr txBox="1"/>
          <p:nvPr/>
        </p:nvSpPr>
        <p:spPr>
          <a:xfrm>
            <a:off x="2447925" y="2122650"/>
            <a:ext cx="1384200" cy="36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00000"/>
              </a:buClr>
              <a:buSzPts val="1800"/>
              <a:buFont typeface="Courier New"/>
              <a:buNone/>
            </a:pPr>
            <a:r>
              <a:rPr lang="en-US" sz="1800" b="1" i="0" u="none">
                <a:solidFill>
                  <a:srgbClr val="C00000"/>
                </a:solidFill>
                <a:latin typeface="Source Code Pro"/>
                <a:ea typeface="Source Code Pro"/>
                <a:cs typeface="Source Code Pro"/>
                <a:sym typeface="Source Code Pro"/>
              </a:rPr>
              <a:t>compile</a:t>
            </a:r>
            <a:endParaRPr>
              <a:latin typeface="Source Code Pro"/>
              <a:ea typeface="Source Code Pro"/>
              <a:cs typeface="Source Code Pro"/>
              <a:sym typeface="Source Code Pro"/>
            </a:endParaRPr>
          </a:p>
        </p:txBody>
      </p:sp>
      <p:sp>
        <p:nvSpPr>
          <p:cNvPr id="723" name="Google Shape;723;p95"/>
          <p:cNvSpPr/>
          <p:nvPr/>
        </p:nvSpPr>
        <p:spPr>
          <a:xfrm>
            <a:off x="6657800" y="1784875"/>
            <a:ext cx="2203800" cy="1656300"/>
          </a:xfrm>
          <a:prstGeom prst="ellipse">
            <a:avLst/>
          </a:prstGeom>
          <a:solidFill>
            <a:srgbClr val="CC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99"/>
              </a:buClr>
              <a:buSzPts val="1800"/>
              <a:buFont typeface="Courier New"/>
              <a:buNone/>
            </a:pPr>
            <a:r>
              <a:rPr lang="en-US" sz="1800" b="1" i="0" u="none">
                <a:solidFill>
                  <a:srgbClr val="000099"/>
                </a:solidFill>
                <a:latin typeface="Source Code Pro"/>
                <a:ea typeface="Source Code Pro"/>
                <a:cs typeface="Source Code Pro"/>
                <a:sym typeface="Source Code Pro"/>
              </a:rPr>
              <a:t>myprog.exe</a:t>
            </a:r>
            <a:endParaRPr sz="1800">
              <a:latin typeface="Source Code Pro"/>
              <a:ea typeface="Source Code Pro"/>
              <a:cs typeface="Source Code Pro"/>
              <a:sym typeface="Source Code Pro"/>
            </a:endParaRPr>
          </a:p>
        </p:txBody>
      </p:sp>
      <p:sp>
        <p:nvSpPr>
          <p:cNvPr id="724" name="Google Shape;724;p95"/>
          <p:cNvSpPr txBox="1"/>
          <p:nvPr/>
        </p:nvSpPr>
        <p:spPr>
          <a:xfrm>
            <a:off x="5800725" y="2173450"/>
            <a:ext cx="961500" cy="36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00000"/>
              </a:buClr>
              <a:buSzPts val="1800"/>
              <a:buFont typeface="Courier New"/>
              <a:buNone/>
            </a:pPr>
            <a:r>
              <a:rPr lang="en-US" sz="1800" b="1" i="0" u="none">
                <a:solidFill>
                  <a:srgbClr val="C00000"/>
                </a:solidFill>
                <a:latin typeface="Source Code Pro"/>
                <a:ea typeface="Source Code Pro"/>
                <a:cs typeface="Source Code Pro"/>
                <a:sym typeface="Source Code Pro"/>
              </a:rPr>
              <a:t>link</a:t>
            </a:r>
            <a:endParaRPr>
              <a:latin typeface="Source Code Pro"/>
              <a:ea typeface="Source Code Pro"/>
              <a:cs typeface="Source Code Pro"/>
              <a:sym typeface="Source Code Pro"/>
            </a:endParaRPr>
          </a:p>
        </p:txBody>
      </p:sp>
      <p:cxnSp>
        <p:nvCxnSpPr>
          <p:cNvPr id="725" name="Google Shape;725;p95"/>
          <p:cNvCxnSpPr/>
          <p:nvPr/>
        </p:nvCxnSpPr>
        <p:spPr>
          <a:xfrm>
            <a:off x="2451100" y="2590800"/>
            <a:ext cx="1384200" cy="0"/>
          </a:xfrm>
          <a:prstGeom prst="straightConnector1">
            <a:avLst/>
          </a:prstGeom>
          <a:noFill/>
          <a:ln w="19050" cap="flat" cmpd="sng">
            <a:solidFill>
              <a:schemeClr val="dk1"/>
            </a:solidFill>
            <a:prstDash val="solid"/>
            <a:miter lim="800000"/>
            <a:headEnd type="none" w="sm" len="sm"/>
            <a:tailEnd type="triangle" w="med" len="med"/>
          </a:ln>
        </p:spPr>
      </p:cxnSp>
      <p:cxnSp>
        <p:nvCxnSpPr>
          <p:cNvPr id="726" name="Google Shape;726;p95"/>
          <p:cNvCxnSpPr/>
          <p:nvPr/>
        </p:nvCxnSpPr>
        <p:spPr>
          <a:xfrm>
            <a:off x="5704350" y="2664875"/>
            <a:ext cx="1115400" cy="17100"/>
          </a:xfrm>
          <a:prstGeom prst="straightConnector1">
            <a:avLst/>
          </a:prstGeom>
          <a:noFill/>
          <a:ln w="19050" cap="flat" cmpd="sng">
            <a:solidFill>
              <a:schemeClr val="dk1"/>
            </a:solidFill>
            <a:prstDash val="solid"/>
            <a:miter lim="800000"/>
            <a:headEnd type="none" w="sm" len="sm"/>
            <a:tailEnd type="triangle" w="med" len="med"/>
          </a:ln>
        </p:spPr>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96"/>
          <p:cNvSpPr txBox="1">
            <a:spLocks noGrp="1"/>
          </p:cNvSpPr>
          <p:nvPr>
            <p:ph type="title"/>
          </p:nvPr>
        </p:nvSpPr>
        <p:spPr>
          <a:xfrm>
            <a:off x="914400" y="166687"/>
            <a:ext cx="7772400" cy="7002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Source Sans Pro"/>
              <a:buNone/>
            </a:pPr>
            <a:r>
              <a:rPr lang="en-US" sz="3000" i="0" u="none" strike="noStrike" cap="none">
                <a:solidFill>
                  <a:schemeClr val="dk2"/>
                </a:solidFill>
                <a:latin typeface="Verdana"/>
                <a:ea typeface="Verdana"/>
                <a:cs typeface="Verdana"/>
                <a:sym typeface="Verdana"/>
              </a:rPr>
              <a:t>Compiling, Linking</a:t>
            </a:r>
            <a:endParaRPr sz="3000">
              <a:latin typeface="Verdana"/>
              <a:ea typeface="Verdana"/>
              <a:cs typeface="Verdana"/>
              <a:sym typeface="Verdana"/>
            </a:endParaRPr>
          </a:p>
        </p:txBody>
      </p:sp>
      <p:sp>
        <p:nvSpPr>
          <p:cNvPr id="732" name="Google Shape;732;p96"/>
          <p:cNvSpPr txBox="1">
            <a:spLocks noGrp="1"/>
          </p:cNvSpPr>
          <p:nvPr>
            <p:ph type="body" idx="1"/>
          </p:nvPr>
        </p:nvSpPr>
        <p:spPr>
          <a:xfrm>
            <a:off x="327875" y="1042975"/>
            <a:ext cx="8358900" cy="2434800"/>
          </a:xfrm>
          <a:prstGeom prst="rect">
            <a:avLst/>
          </a:prstGeom>
          <a:noFill/>
          <a:ln>
            <a:noFill/>
          </a:ln>
        </p:spPr>
        <p:txBody>
          <a:bodyPr spcFirstLastPara="1" wrap="square" lIns="91425" tIns="45700" rIns="91425" bIns="45700" anchor="t" anchorCtr="0">
            <a:noAutofit/>
          </a:bodyPr>
          <a:lstStyle/>
          <a:p>
            <a:pPr marL="273050" marR="0" lvl="0" indent="-270510" algn="l" rtl="0">
              <a:lnSpc>
                <a:spcPct val="115000"/>
              </a:lnSpc>
              <a:spcBef>
                <a:spcPts val="0"/>
              </a:spcBef>
              <a:spcAft>
                <a:spcPts val="0"/>
              </a:spcAft>
              <a:buClr>
                <a:schemeClr val="accent1"/>
              </a:buClr>
              <a:buSzPts val="2000"/>
              <a:buFont typeface="Verdana"/>
              <a:buChar char="●"/>
            </a:pPr>
            <a:r>
              <a:rPr lang="en-US" sz="2000">
                <a:latin typeface="Verdana"/>
                <a:ea typeface="Verdana"/>
                <a:cs typeface="Verdana"/>
                <a:sym typeface="Verdana"/>
              </a:rPr>
              <a:t>S</a:t>
            </a:r>
            <a:r>
              <a:rPr lang="en-US" sz="2000" i="0" u="none">
                <a:solidFill>
                  <a:schemeClr val="dk1"/>
                </a:solidFill>
                <a:latin typeface="Verdana"/>
                <a:ea typeface="Verdana"/>
                <a:cs typeface="Verdana"/>
                <a:sym typeface="Verdana"/>
              </a:rPr>
              <a:t>everal .cpp files</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user-defined class implementations and some utility functions can be written in different .cpp files</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those files are independently compiled and then linked together to create the executable code</a:t>
            </a:r>
            <a:endParaRPr sz="2000">
              <a:latin typeface="Verdana"/>
              <a:ea typeface="Verdana"/>
              <a:cs typeface="Verdana"/>
              <a:sym typeface="Verdana"/>
            </a:endParaRPr>
          </a:p>
          <a:p>
            <a:pPr marL="822325" marR="0" lvl="2" indent="-258444" algn="l" rtl="0">
              <a:lnSpc>
                <a:spcPct val="115000"/>
              </a:lnSpc>
              <a:spcBef>
                <a:spcPts val="300"/>
              </a:spcBef>
              <a:spcAft>
                <a:spcPts val="0"/>
              </a:spcAft>
              <a:buClr>
                <a:srgbClr val="B2C1DB"/>
              </a:buClr>
              <a:buSzPts val="2000"/>
              <a:buFont typeface="Verdana"/>
              <a:buChar char="●"/>
            </a:pPr>
            <a:r>
              <a:rPr lang="en-US" i="0" u="none" strike="noStrike" cap="none">
                <a:solidFill>
                  <a:schemeClr val="dk1"/>
                </a:solidFill>
                <a:latin typeface="Verdana"/>
                <a:ea typeface="Verdana"/>
                <a:cs typeface="Verdana"/>
                <a:sym typeface="Verdana"/>
              </a:rPr>
              <a:t>libraries are linked too</a:t>
            </a:r>
            <a:endParaRPr>
              <a:latin typeface="Verdana"/>
              <a:ea typeface="Verdana"/>
              <a:cs typeface="Verdana"/>
              <a:sym typeface="Verdana"/>
            </a:endParaRPr>
          </a:p>
        </p:txBody>
      </p:sp>
      <p:grpSp>
        <p:nvGrpSpPr>
          <p:cNvPr id="733" name="Google Shape;733;p96"/>
          <p:cNvGrpSpPr/>
          <p:nvPr/>
        </p:nvGrpSpPr>
        <p:grpSpPr>
          <a:xfrm>
            <a:off x="1023125" y="3541813"/>
            <a:ext cx="2235375" cy="1333400"/>
            <a:chOff x="724050" y="3403600"/>
            <a:chExt cx="2235375" cy="1333400"/>
          </a:xfrm>
        </p:grpSpPr>
        <p:sp>
          <p:nvSpPr>
            <p:cNvPr id="734" name="Google Shape;734;p96"/>
            <p:cNvSpPr txBox="1"/>
            <p:nvPr/>
          </p:nvSpPr>
          <p:spPr>
            <a:xfrm>
              <a:off x="724050" y="3619500"/>
              <a:ext cx="2235300" cy="11175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900"/>
                <a:buFont typeface="Courier New"/>
                <a:buNone/>
              </a:pPr>
              <a:r>
                <a:rPr lang="en-US" sz="800" i="0" u="none">
                  <a:solidFill>
                    <a:schemeClr val="dk1"/>
                  </a:solidFill>
                  <a:latin typeface="Source Code Pro"/>
                  <a:ea typeface="Source Code Pro"/>
                  <a:cs typeface="Source Code Pro"/>
                  <a:sym typeface="Source Code Pro"/>
                </a:rPr>
                <a:t>int main (){</a:t>
              </a:r>
              <a:endParaRPr sz="800">
                <a:latin typeface="Source Code Pro"/>
                <a:ea typeface="Source Code Pro"/>
                <a:cs typeface="Source Code Pro"/>
                <a:sym typeface="Source Code Pro"/>
              </a:endParaRPr>
            </a:p>
            <a:p>
              <a:pPr marL="0" marR="0" lvl="0" indent="0" algn="l" rtl="0">
                <a:lnSpc>
                  <a:spcPct val="100000"/>
                </a:lnSpc>
                <a:spcBef>
                  <a:spcPts val="0"/>
                </a:spcBef>
                <a:spcAft>
                  <a:spcPts val="0"/>
                </a:spcAft>
                <a:buClr>
                  <a:schemeClr val="dk1"/>
                </a:buClr>
                <a:buSzPts val="1100"/>
                <a:buFont typeface="Arial"/>
                <a:buNone/>
              </a:pPr>
              <a:r>
                <a:rPr lang="en-US" sz="800">
                  <a:solidFill>
                    <a:schemeClr val="dk1"/>
                  </a:solidFill>
                  <a:latin typeface="Source Code Pro"/>
                  <a:ea typeface="Source Code Pro"/>
                  <a:cs typeface="Source Code Pro"/>
                  <a:sym typeface="Source Code Pro"/>
                </a:rPr>
                <a:t>  Dice cube(6);                   </a:t>
              </a:r>
              <a:endParaRPr sz="800">
                <a:solidFill>
                  <a:schemeClr val="dk1"/>
                </a:solidFill>
                <a:latin typeface="Source Code Pro"/>
                <a:ea typeface="Source Code Pro"/>
                <a:cs typeface="Source Code Pro"/>
                <a:sym typeface="Source Code Pro"/>
              </a:endParaRPr>
            </a:p>
            <a:p>
              <a:pPr marL="0" marR="0" lvl="0" indent="0" algn="l" rtl="0">
                <a:lnSpc>
                  <a:spcPct val="100000"/>
                </a:lnSpc>
                <a:spcBef>
                  <a:spcPts val="0"/>
                </a:spcBef>
                <a:spcAft>
                  <a:spcPts val="0"/>
                </a:spcAft>
                <a:buClr>
                  <a:schemeClr val="dk1"/>
                </a:buClr>
                <a:buSzPts val="1100"/>
                <a:buFont typeface="Arial"/>
                <a:buNone/>
              </a:pPr>
              <a:r>
                <a:rPr lang="en-US" sz="800">
                  <a:solidFill>
                    <a:schemeClr val="dk1"/>
                  </a:solidFill>
                  <a:latin typeface="Source Code Pro"/>
                  <a:ea typeface="Source Code Pro"/>
                  <a:cs typeface="Source Code Pro"/>
                  <a:sym typeface="Source Code Pro"/>
                </a:rPr>
                <a:t>  Dice dodeca(12);</a:t>
              </a:r>
              <a:endParaRPr sz="800">
                <a:solidFill>
                  <a:schemeClr val="dk1"/>
                </a:solidFill>
                <a:latin typeface="Source Code Pro"/>
                <a:ea typeface="Source Code Pro"/>
                <a:cs typeface="Source Code Pro"/>
                <a:sym typeface="Source Code Pro"/>
              </a:endParaRPr>
            </a:p>
            <a:p>
              <a:pPr marL="0" marR="0" lvl="0" indent="0" algn="l" rtl="0">
                <a:lnSpc>
                  <a:spcPct val="100000"/>
                </a:lnSpc>
                <a:spcBef>
                  <a:spcPts val="0"/>
                </a:spcBef>
                <a:spcAft>
                  <a:spcPts val="0"/>
                </a:spcAft>
                <a:buClr>
                  <a:schemeClr val="dk1"/>
                </a:buClr>
                <a:buSzPts val="1100"/>
                <a:buFont typeface="Arial"/>
                <a:buNone/>
              </a:pPr>
              <a:r>
                <a:rPr lang="en-US" sz="800">
                  <a:solidFill>
                    <a:schemeClr val="dk1"/>
                  </a:solidFill>
                  <a:latin typeface="Source Code Pro"/>
                  <a:ea typeface="Source Code Pro"/>
                  <a:cs typeface="Source Code Pro"/>
                  <a:sym typeface="Source Code Pro"/>
                </a:rPr>
                <a:t>  ...</a:t>
              </a:r>
              <a:endParaRPr sz="800">
                <a:solidFill>
                  <a:schemeClr val="dk1"/>
                </a:solidFill>
                <a:latin typeface="Source Code Pro"/>
                <a:ea typeface="Source Code Pro"/>
                <a:cs typeface="Source Code Pro"/>
                <a:sym typeface="Source Code Pro"/>
              </a:endParaRPr>
            </a:p>
            <a:p>
              <a:pPr marL="0" marR="0" lvl="0" indent="0" algn="l" rtl="0">
                <a:lnSpc>
                  <a:spcPct val="100000"/>
                </a:lnSpc>
                <a:spcBef>
                  <a:spcPts val="0"/>
                </a:spcBef>
                <a:spcAft>
                  <a:spcPts val="0"/>
                </a:spcAft>
                <a:buClr>
                  <a:schemeClr val="dk1"/>
                </a:buClr>
                <a:buSzPts val="1100"/>
                <a:buFont typeface="Arial"/>
                <a:buNone/>
              </a:pPr>
              <a:r>
                <a:rPr lang="en-US" sz="800">
                  <a:solidFill>
                    <a:schemeClr val="dk1"/>
                  </a:solidFill>
                  <a:latin typeface="Source Code Pro"/>
                  <a:ea typeface="Source Code Pro"/>
                  <a:cs typeface="Source Code Pro"/>
                  <a:sym typeface="Source Code Pro"/>
                </a:rPr>
                <a:t>  cout &lt;&lt; cube.Roll() &lt;&lt; endl;</a:t>
              </a:r>
              <a:endParaRPr sz="800">
                <a:solidFill>
                  <a:schemeClr val="dk1"/>
                </a:solidFill>
                <a:latin typeface="Source Code Pro"/>
                <a:ea typeface="Source Code Pro"/>
                <a:cs typeface="Source Code Pro"/>
                <a:sym typeface="Source Code Pro"/>
              </a:endParaRPr>
            </a:p>
            <a:p>
              <a:pPr marL="0" marR="0" lvl="0" indent="0" algn="l" rtl="0">
                <a:lnSpc>
                  <a:spcPct val="100000"/>
                </a:lnSpc>
                <a:spcBef>
                  <a:spcPts val="0"/>
                </a:spcBef>
                <a:spcAft>
                  <a:spcPts val="0"/>
                </a:spcAft>
                <a:buClr>
                  <a:schemeClr val="dk1"/>
                </a:buClr>
                <a:buSzPts val="900"/>
                <a:buFont typeface="Courier New"/>
                <a:buNone/>
              </a:pPr>
              <a:r>
                <a:rPr lang="en-US" sz="800">
                  <a:solidFill>
                    <a:schemeClr val="dk1"/>
                  </a:solidFill>
                  <a:latin typeface="Source Code Pro"/>
                  <a:ea typeface="Source Code Pro"/>
                  <a:cs typeface="Source Code Pro"/>
                  <a:sym typeface="Source Code Pro"/>
                </a:rPr>
                <a:t>  ...</a:t>
              </a:r>
              <a:endParaRPr sz="800">
                <a:solidFill>
                  <a:schemeClr val="dk1"/>
                </a:solidFill>
                <a:latin typeface="Source Code Pro"/>
                <a:ea typeface="Source Code Pro"/>
                <a:cs typeface="Source Code Pro"/>
                <a:sym typeface="Source Code Pro"/>
              </a:endParaRPr>
            </a:p>
            <a:p>
              <a:pPr marL="0" marR="0" lvl="0" indent="0" algn="l" rtl="0">
                <a:lnSpc>
                  <a:spcPct val="100000"/>
                </a:lnSpc>
                <a:spcBef>
                  <a:spcPts val="0"/>
                </a:spcBef>
                <a:spcAft>
                  <a:spcPts val="0"/>
                </a:spcAft>
                <a:buClr>
                  <a:schemeClr val="dk1"/>
                </a:buClr>
                <a:buSzPts val="900"/>
                <a:buFont typeface="Courier New"/>
                <a:buNone/>
              </a:pPr>
              <a:r>
                <a:rPr lang="en-US" sz="800">
                  <a:solidFill>
                    <a:schemeClr val="dk1"/>
                  </a:solidFill>
                  <a:latin typeface="Source Code Pro"/>
                  <a:ea typeface="Source Code Pro"/>
                  <a:cs typeface="Source Code Pro"/>
                  <a:sym typeface="Source Code Pro"/>
                </a:rPr>
                <a:t>  </a:t>
              </a:r>
              <a:r>
                <a:rPr lang="en-US" sz="800" i="0" u="none">
                  <a:solidFill>
                    <a:schemeClr val="dk1"/>
                  </a:solidFill>
                  <a:latin typeface="Source Code Pro"/>
                  <a:ea typeface="Source Code Pro"/>
                  <a:cs typeface="Source Code Pro"/>
                  <a:sym typeface="Source Code Pro"/>
                </a:rPr>
                <a:t>return 0;</a:t>
              </a:r>
              <a:endParaRPr sz="800">
                <a:latin typeface="Source Code Pro"/>
                <a:ea typeface="Source Code Pro"/>
                <a:cs typeface="Source Code Pro"/>
                <a:sym typeface="Source Code Pro"/>
              </a:endParaRPr>
            </a:p>
            <a:p>
              <a:pPr marL="0" marR="0" lvl="0" indent="0" algn="l" rtl="0">
                <a:lnSpc>
                  <a:spcPct val="100000"/>
                </a:lnSpc>
                <a:spcBef>
                  <a:spcPts val="0"/>
                </a:spcBef>
                <a:spcAft>
                  <a:spcPts val="0"/>
                </a:spcAft>
                <a:buClr>
                  <a:schemeClr val="dk1"/>
                </a:buClr>
                <a:buSzPts val="900"/>
                <a:buFont typeface="Courier New"/>
                <a:buNone/>
              </a:pPr>
              <a:r>
                <a:rPr lang="en-US" sz="800" i="0" u="none">
                  <a:solidFill>
                    <a:schemeClr val="dk1"/>
                  </a:solidFill>
                  <a:latin typeface="Source Code Pro"/>
                  <a:ea typeface="Source Code Pro"/>
                  <a:cs typeface="Source Code Pro"/>
                  <a:sym typeface="Source Code Pro"/>
                </a:rPr>
                <a:t>}</a:t>
              </a:r>
              <a:endParaRPr sz="800">
                <a:latin typeface="Source Code Pro"/>
                <a:ea typeface="Source Code Pro"/>
                <a:cs typeface="Source Code Pro"/>
                <a:sym typeface="Source Code Pro"/>
              </a:endParaRPr>
            </a:p>
          </p:txBody>
        </p:sp>
        <p:sp>
          <p:nvSpPr>
            <p:cNvPr id="735" name="Google Shape;735;p96"/>
            <p:cNvSpPr txBox="1"/>
            <p:nvPr/>
          </p:nvSpPr>
          <p:spPr>
            <a:xfrm>
              <a:off x="806025" y="3403600"/>
              <a:ext cx="2153400" cy="25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900"/>
                <a:buFont typeface="Arial"/>
                <a:buNone/>
              </a:pPr>
              <a:r>
                <a:rPr lang="en-US" sz="1000" b="1" i="1">
                  <a:solidFill>
                    <a:schemeClr val="dk1"/>
                  </a:solidFill>
                  <a:latin typeface="Source Code Pro"/>
                  <a:ea typeface="Source Code Pro"/>
                  <a:cs typeface="Source Code Pro"/>
                  <a:sym typeface="Source Code Pro"/>
                </a:rPr>
                <a:t>roll</a:t>
              </a:r>
              <a:r>
                <a:rPr lang="en-US" sz="1000" b="1" i="1" u="none">
                  <a:solidFill>
                    <a:schemeClr val="dk1"/>
                  </a:solidFill>
                  <a:latin typeface="Source Code Pro"/>
                  <a:ea typeface="Source Code Pro"/>
                  <a:cs typeface="Source Code Pro"/>
                  <a:sym typeface="Source Code Pro"/>
                </a:rPr>
                <a:t>.cpp: client program</a:t>
              </a:r>
              <a:endParaRPr sz="1000" b="1">
                <a:latin typeface="Source Code Pro"/>
                <a:ea typeface="Source Code Pro"/>
                <a:cs typeface="Source Code Pro"/>
                <a:sym typeface="Source Code Pro"/>
              </a:endParaRPr>
            </a:p>
          </p:txBody>
        </p:sp>
      </p:grpSp>
      <p:grpSp>
        <p:nvGrpSpPr>
          <p:cNvPr id="736" name="Google Shape;736;p96"/>
          <p:cNvGrpSpPr/>
          <p:nvPr/>
        </p:nvGrpSpPr>
        <p:grpSpPr>
          <a:xfrm>
            <a:off x="1215675" y="5439475"/>
            <a:ext cx="1740975" cy="1146850"/>
            <a:chOff x="1346525" y="5193550"/>
            <a:chExt cx="1740975" cy="1146850"/>
          </a:xfrm>
        </p:grpSpPr>
        <p:sp>
          <p:nvSpPr>
            <p:cNvPr id="737" name="Google Shape;737;p96"/>
            <p:cNvSpPr txBox="1"/>
            <p:nvPr/>
          </p:nvSpPr>
          <p:spPr>
            <a:xfrm>
              <a:off x="1358900" y="5511800"/>
              <a:ext cx="1728600" cy="8286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800">
                  <a:solidFill>
                    <a:schemeClr val="dk1"/>
                  </a:solidFill>
                  <a:latin typeface="Source Code Pro"/>
                  <a:ea typeface="Source Code Pro"/>
                  <a:cs typeface="Source Code Pro"/>
                  <a:sym typeface="Source Code Pro"/>
                </a:rPr>
                <a:t>Dice::Dice(int sides){</a:t>
              </a:r>
              <a:endParaRPr sz="800">
                <a:solidFill>
                  <a:schemeClr val="dk1"/>
                </a:solidFill>
                <a:latin typeface="Source Code Pro"/>
                <a:ea typeface="Source Code Pro"/>
                <a:cs typeface="Source Code Pro"/>
                <a:sym typeface="Source Code Pro"/>
              </a:endParaRPr>
            </a:p>
            <a:p>
              <a:pPr marL="0" marR="0" lvl="0" indent="0" algn="l" rtl="0">
                <a:lnSpc>
                  <a:spcPct val="100000"/>
                </a:lnSpc>
                <a:spcBef>
                  <a:spcPts val="0"/>
                </a:spcBef>
                <a:spcAft>
                  <a:spcPts val="0"/>
                </a:spcAft>
                <a:buClr>
                  <a:schemeClr val="dk1"/>
                </a:buClr>
                <a:buSzPts val="1100"/>
                <a:buFont typeface="Arial"/>
                <a:buNone/>
              </a:pPr>
              <a:r>
                <a:rPr lang="en-US" sz="800">
                  <a:solidFill>
                    <a:schemeClr val="dk1"/>
                  </a:solidFill>
                  <a:latin typeface="Source Code Pro"/>
                  <a:ea typeface="Source Code Pro"/>
                  <a:cs typeface="Source Code Pro"/>
                  <a:sym typeface="Source Code Pro"/>
                </a:rPr>
                <a:t>  myRollCount = 0;</a:t>
              </a:r>
              <a:endParaRPr sz="800">
                <a:solidFill>
                  <a:schemeClr val="dk1"/>
                </a:solidFill>
                <a:latin typeface="Source Code Pro"/>
                <a:ea typeface="Source Code Pro"/>
                <a:cs typeface="Source Code Pro"/>
                <a:sym typeface="Source Code Pro"/>
              </a:endParaRPr>
            </a:p>
            <a:p>
              <a:pPr marL="0" marR="0" lvl="0" indent="0" algn="l" rtl="0">
                <a:lnSpc>
                  <a:spcPct val="100000"/>
                </a:lnSpc>
                <a:spcBef>
                  <a:spcPts val="0"/>
                </a:spcBef>
                <a:spcAft>
                  <a:spcPts val="0"/>
                </a:spcAft>
                <a:buSzPts val="1100"/>
                <a:buNone/>
              </a:pPr>
              <a:r>
                <a:rPr lang="en-US" sz="800">
                  <a:solidFill>
                    <a:schemeClr val="dk1"/>
                  </a:solidFill>
                  <a:latin typeface="Source Code Pro"/>
                  <a:ea typeface="Source Code Pro"/>
                  <a:cs typeface="Source Code Pro"/>
                  <a:sym typeface="Source Code Pro"/>
                </a:rPr>
                <a:t>  mySides = sides;</a:t>
              </a:r>
              <a:endParaRPr sz="800">
                <a:solidFill>
                  <a:schemeClr val="dk1"/>
                </a:solidFill>
                <a:latin typeface="Source Code Pro"/>
                <a:ea typeface="Source Code Pro"/>
                <a:cs typeface="Source Code Pro"/>
                <a:sym typeface="Source Code Pro"/>
              </a:endParaRPr>
            </a:p>
            <a:p>
              <a:pPr marL="0" marR="0" lvl="0" indent="0" algn="l" rtl="0">
                <a:lnSpc>
                  <a:spcPct val="100000"/>
                </a:lnSpc>
                <a:spcBef>
                  <a:spcPts val="0"/>
                </a:spcBef>
                <a:spcAft>
                  <a:spcPts val="0"/>
                </a:spcAft>
                <a:buSzPts val="1100"/>
                <a:buNone/>
              </a:pPr>
              <a:r>
                <a:rPr lang="en-US" sz="800">
                  <a:solidFill>
                    <a:schemeClr val="dk1"/>
                  </a:solidFill>
                  <a:latin typeface="Source Code Pro"/>
                  <a:ea typeface="Source Code Pro"/>
                  <a:cs typeface="Source Code Pro"/>
                  <a:sym typeface="Source Code Pro"/>
                </a:rPr>
                <a:t>}</a:t>
              </a:r>
              <a:endParaRPr sz="800">
                <a:solidFill>
                  <a:schemeClr val="dk1"/>
                </a:solidFill>
                <a:latin typeface="Source Code Pro"/>
                <a:ea typeface="Source Code Pro"/>
                <a:cs typeface="Source Code Pro"/>
                <a:sym typeface="Source Code Pro"/>
              </a:endParaRPr>
            </a:p>
            <a:p>
              <a:pPr marL="0" marR="0" lvl="0" indent="0" algn="l" rtl="0">
                <a:lnSpc>
                  <a:spcPct val="100000"/>
                </a:lnSpc>
                <a:spcBef>
                  <a:spcPts val="0"/>
                </a:spcBef>
                <a:spcAft>
                  <a:spcPts val="0"/>
                </a:spcAft>
                <a:buSzPts val="1100"/>
                <a:buNone/>
              </a:pPr>
              <a:r>
                <a:rPr lang="en-US" sz="800">
                  <a:solidFill>
                    <a:schemeClr val="dk1"/>
                  </a:solidFill>
                  <a:latin typeface="Source Code Pro"/>
                  <a:ea typeface="Source Code Pro"/>
                  <a:cs typeface="Source Code Pro"/>
                  <a:sym typeface="Source Code Pro"/>
                </a:rPr>
                <a:t>...</a:t>
              </a:r>
              <a:endParaRPr sz="800">
                <a:solidFill>
                  <a:schemeClr val="dk1"/>
                </a:solidFill>
                <a:latin typeface="Source Code Pro"/>
                <a:ea typeface="Source Code Pro"/>
                <a:cs typeface="Source Code Pro"/>
                <a:sym typeface="Source Code Pro"/>
              </a:endParaRPr>
            </a:p>
          </p:txBody>
        </p:sp>
        <p:sp>
          <p:nvSpPr>
            <p:cNvPr id="738" name="Google Shape;738;p96"/>
            <p:cNvSpPr txBox="1"/>
            <p:nvPr/>
          </p:nvSpPr>
          <p:spPr>
            <a:xfrm>
              <a:off x="1346525" y="5193550"/>
              <a:ext cx="1728600" cy="25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900"/>
                <a:buFont typeface="Arial"/>
                <a:buNone/>
              </a:pPr>
              <a:r>
                <a:rPr lang="en-US" sz="1000" b="1" i="1">
                  <a:solidFill>
                    <a:schemeClr val="dk1"/>
                  </a:solidFill>
                  <a:latin typeface="Source Code Pro"/>
                  <a:ea typeface="Source Code Pro"/>
                  <a:cs typeface="Source Code Pro"/>
                  <a:sym typeface="Source Code Pro"/>
                </a:rPr>
                <a:t>dice</a:t>
              </a:r>
              <a:r>
                <a:rPr lang="en-US" sz="1000" b="1" i="1" u="none">
                  <a:solidFill>
                    <a:schemeClr val="dk1"/>
                  </a:solidFill>
                  <a:latin typeface="Source Code Pro"/>
                  <a:ea typeface="Source Code Pro"/>
                  <a:cs typeface="Source Code Pro"/>
                  <a:sym typeface="Source Code Pro"/>
                </a:rPr>
                <a:t>.cpp: class i</a:t>
              </a:r>
              <a:r>
                <a:rPr lang="en-US" sz="1000" b="1" i="1">
                  <a:solidFill>
                    <a:schemeClr val="dk1"/>
                  </a:solidFill>
                  <a:latin typeface="Source Code Pro"/>
                  <a:ea typeface="Source Code Pro"/>
                  <a:cs typeface="Source Code Pro"/>
                  <a:sym typeface="Source Code Pro"/>
                </a:rPr>
                <a:t>mplementation</a:t>
              </a:r>
              <a:endParaRPr sz="1000" b="1">
                <a:latin typeface="Source Code Pro"/>
                <a:ea typeface="Source Code Pro"/>
                <a:cs typeface="Source Code Pro"/>
                <a:sym typeface="Source Code Pro"/>
              </a:endParaRPr>
            </a:p>
          </p:txBody>
        </p:sp>
      </p:grpSp>
      <p:grpSp>
        <p:nvGrpSpPr>
          <p:cNvPr id="739" name="Google Shape;739;p96"/>
          <p:cNvGrpSpPr/>
          <p:nvPr/>
        </p:nvGrpSpPr>
        <p:grpSpPr>
          <a:xfrm>
            <a:off x="4820562" y="5746895"/>
            <a:ext cx="1614600" cy="641275"/>
            <a:chOff x="4129087" y="5883275"/>
            <a:chExt cx="1614600" cy="641275"/>
          </a:xfrm>
        </p:grpSpPr>
        <p:sp>
          <p:nvSpPr>
            <p:cNvPr id="740" name="Google Shape;740;p96"/>
            <p:cNvSpPr txBox="1"/>
            <p:nvPr/>
          </p:nvSpPr>
          <p:spPr>
            <a:xfrm>
              <a:off x="4129087" y="6115050"/>
              <a:ext cx="1614600" cy="4095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Courier New"/>
                <a:buNone/>
              </a:pPr>
              <a:r>
                <a:rPr lang="en-US" sz="1000" b="0" i="0" u="none">
                  <a:solidFill>
                    <a:schemeClr val="dk1"/>
                  </a:solidFill>
                  <a:latin typeface="Courier New"/>
                  <a:ea typeface="Courier New"/>
                  <a:cs typeface="Courier New"/>
                  <a:sym typeface="Courier New"/>
                </a:rPr>
                <a:t>1101010101101010100110010101010 ...</a:t>
              </a:r>
              <a:endParaRPr/>
            </a:p>
          </p:txBody>
        </p:sp>
        <p:sp>
          <p:nvSpPr>
            <p:cNvPr id="741" name="Google Shape;741;p96"/>
            <p:cNvSpPr txBox="1"/>
            <p:nvPr/>
          </p:nvSpPr>
          <p:spPr>
            <a:xfrm>
              <a:off x="4316398" y="5883275"/>
              <a:ext cx="1260600" cy="241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900"/>
                <a:buFont typeface="Arial"/>
                <a:buNone/>
              </a:pPr>
              <a:r>
                <a:rPr lang="en-US" sz="900" b="1" i="1">
                  <a:solidFill>
                    <a:schemeClr val="dk1"/>
                  </a:solidFill>
                </a:rPr>
                <a:t>dice.o: object code</a:t>
              </a:r>
              <a:endParaRPr/>
            </a:p>
          </p:txBody>
        </p:sp>
      </p:grpSp>
      <p:grpSp>
        <p:nvGrpSpPr>
          <p:cNvPr id="742" name="Google Shape;742;p96"/>
          <p:cNvGrpSpPr/>
          <p:nvPr/>
        </p:nvGrpSpPr>
        <p:grpSpPr>
          <a:xfrm>
            <a:off x="4940312" y="3887875"/>
            <a:ext cx="1614600" cy="641275"/>
            <a:chOff x="4129087" y="5883275"/>
            <a:chExt cx="1614600" cy="641275"/>
          </a:xfrm>
        </p:grpSpPr>
        <p:sp>
          <p:nvSpPr>
            <p:cNvPr id="743" name="Google Shape;743;p96"/>
            <p:cNvSpPr txBox="1"/>
            <p:nvPr/>
          </p:nvSpPr>
          <p:spPr>
            <a:xfrm>
              <a:off x="4129087" y="6115050"/>
              <a:ext cx="1614600" cy="4095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Courier New"/>
                <a:buNone/>
              </a:pPr>
              <a:r>
                <a:rPr lang="en-US" sz="1000" b="0" i="0" u="none">
                  <a:solidFill>
                    <a:schemeClr val="dk1"/>
                  </a:solidFill>
                  <a:latin typeface="Courier New"/>
                  <a:ea typeface="Courier New"/>
                  <a:cs typeface="Courier New"/>
                  <a:sym typeface="Courier New"/>
                </a:rPr>
                <a:t>1010110111101110101101010101 ...</a:t>
              </a:r>
              <a:endParaRPr/>
            </a:p>
          </p:txBody>
        </p:sp>
        <p:sp>
          <p:nvSpPr>
            <p:cNvPr id="744" name="Google Shape;744;p96"/>
            <p:cNvSpPr txBox="1"/>
            <p:nvPr/>
          </p:nvSpPr>
          <p:spPr>
            <a:xfrm>
              <a:off x="4316398" y="5883275"/>
              <a:ext cx="1260600" cy="241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900"/>
                <a:buFont typeface="Arial"/>
                <a:buNone/>
              </a:pPr>
              <a:r>
                <a:rPr lang="en-US" sz="900" b="1" i="1">
                  <a:solidFill>
                    <a:schemeClr val="dk1"/>
                  </a:solidFill>
                </a:rPr>
                <a:t>roll.o: object code</a:t>
              </a:r>
              <a:endParaRPr/>
            </a:p>
          </p:txBody>
        </p:sp>
      </p:grpSp>
      <p:cxnSp>
        <p:nvCxnSpPr>
          <p:cNvPr id="745" name="Google Shape;745;p96"/>
          <p:cNvCxnSpPr>
            <a:stCxn id="734" idx="3"/>
            <a:endCxn id="743" idx="1"/>
          </p:cNvCxnSpPr>
          <p:nvPr/>
        </p:nvCxnSpPr>
        <p:spPr>
          <a:xfrm>
            <a:off x="3258425" y="4316463"/>
            <a:ext cx="1681800" cy="7800"/>
          </a:xfrm>
          <a:prstGeom prst="straightConnector1">
            <a:avLst/>
          </a:prstGeom>
          <a:noFill/>
          <a:ln w="19050" cap="flat" cmpd="sng">
            <a:solidFill>
              <a:srgbClr val="980000"/>
            </a:solidFill>
            <a:prstDash val="solid"/>
            <a:round/>
            <a:headEnd type="none" w="med" len="med"/>
            <a:tailEnd type="stealth" w="med" len="med"/>
          </a:ln>
        </p:spPr>
      </p:cxnSp>
      <p:cxnSp>
        <p:nvCxnSpPr>
          <p:cNvPr id="746" name="Google Shape;746;p96"/>
          <p:cNvCxnSpPr>
            <a:stCxn id="737" idx="3"/>
            <a:endCxn id="740" idx="1"/>
          </p:cNvCxnSpPr>
          <p:nvPr/>
        </p:nvCxnSpPr>
        <p:spPr>
          <a:xfrm>
            <a:off x="2956650" y="6172025"/>
            <a:ext cx="1863900" cy="11400"/>
          </a:xfrm>
          <a:prstGeom prst="straightConnector1">
            <a:avLst/>
          </a:prstGeom>
          <a:noFill/>
          <a:ln w="19050" cap="flat" cmpd="sng">
            <a:solidFill>
              <a:srgbClr val="980000"/>
            </a:solidFill>
            <a:prstDash val="solid"/>
            <a:round/>
            <a:headEnd type="none" w="med" len="med"/>
            <a:tailEnd type="stealth" w="med" len="med"/>
          </a:ln>
        </p:spPr>
      </p:cxnSp>
      <p:sp>
        <p:nvSpPr>
          <p:cNvPr id="747" name="Google Shape;747;p96"/>
          <p:cNvSpPr txBox="1"/>
          <p:nvPr/>
        </p:nvSpPr>
        <p:spPr>
          <a:xfrm>
            <a:off x="3395900" y="5060475"/>
            <a:ext cx="1338900" cy="45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a:solidFill>
                  <a:srgbClr val="980000"/>
                </a:solidFill>
                <a:latin typeface="Source Code Pro"/>
                <a:ea typeface="Source Code Pro"/>
                <a:cs typeface="Source Code Pro"/>
                <a:sym typeface="Source Code Pro"/>
              </a:rPr>
              <a:t>COMPILE</a:t>
            </a:r>
            <a:endParaRPr sz="2000" b="1">
              <a:solidFill>
                <a:srgbClr val="980000"/>
              </a:solidFill>
              <a:latin typeface="Source Code Pro"/>
              <a:ea typeface="Source Code Pro"/>
              <a:cs typeface="Source Code Pro"/>
              <a:sym typeface="Source Code Pro"/>
            </a:endParaRPr>
          </a:p>
        </p:txBody>
      </p:sp>
      <p:sp>
        <p:nvSpPr>
          <p:cNvPr id="748" name="Google Shape;748;p96"/>
          <p:cNvSpPr txBox="1"/>
          <p:nvPr/>
        </p:nvSpPr>
        <p:spPr>
          <a:xfrm>
            <a:off x="6130300" y="5060475"/>
            <a:ext cx="1338900" cy="45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a:solidFill>
                  <a:srgbClr val="980000"/>
                </a:solidFill>
                <a:latin typeface="Source Code Pro"/>
                <a:ea typeface="Source Code Pro"/>
                <a:cs typeface="Source Code Pro"/>
                <a:sym typeface="Source Code Pro"/>
              </a:rPr>
              <a:t>LINK</a:t>
            </a:r>
            <a:endParaRPr sz="2000" b="1">
              <a:solidFill>
                <a:srgbClr val="980000"/>
              </a:solidFill>
              <a:latin typeface="Source Code Pro"/>
              <a:ea typeface="Source Code Pro"/>
              <a:cs typeface="Source Code Pro"/>
              <a:sym typeface="Source Code Pro"/>
            </a:endParaRPr>
          </a:p>
        </p:txBody>
      </p:sp>
      <p:sp>
        <p:nvSpPr>
          <p:cNvPr id="749" name="Google Shape;749;p96"/>
          <p:cNvSpPr txBox="1"/>
          <p:nvPr/>
        </p:nvSpPr>
        <p:spPr>
          <a:xfrm>
            <a:off x="7706382" y="4968775"/>
            <a:ext cx="728400" cy="409500"/>
          </a:xfrm>
          <a:prstGeom prst="rect">
            <a:avLst/>
          </a:prstGeom>
          <a:solidFill>
            <a:srgbClr val="B1C0DA"/>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Courier New"/>
              <a:buNone/>
            </a:pPr>
            <a:endParaRPr/>
          </a:p>
        </p:txBody>
      </p:sp>
      <p:cxnSp>
        <p:nvCxnSpPr>
          <p:cNvPr id="750" name="Google Shape;750;p96"/>
          <p:cNvCxnSpPr>
            <a:stCxn id="743" idx="3"/>
            <a:endCxn id="749" idx="1"/>
          </p:cNvCxnSpPr>
          <p:nvPr/>
        </p:nvCxnSpPr>
        <p:spPr>
          <a:xfrm>
            <a:off x="6554912" y="4324400"/>
            <a:ext cx="1151400" cy="849000"/>
          </a:xfrm>
          <a:prstGeom prst="straightConnector1">
            <a:avLst/>
          </a:prstGeom>
          <a:noFill/>
          <a:ln w="19050" cap="flat" cmpd="sng">
            <a:solidFill>
              <a:srgbClr val="980000"/>
            </a:solidFill>
            <a:prstDash val="solid"/>
            <a:round/>
            <a:headEnd type="none" w="med" len="med"/>
            <a:tailEnd type="stealth" w="med" len="med"/>
          </a:ln>
        </p:spPr>
      </p:cxnSp>
      <p:cxnSp>
        <p:nvCxnSpPr>
          <p:cNvPr id="751" name="Google Shape;751;p96"/>
          <p:cNvCxnSpPr>
            <a:stCxn id="740" idx="3"/>
            <a:endCxn id="749" idx="1"/>
          </p:cNvCxnSpPr>
          <p:nvPr/>
        </p:nvCxnSpPr>
        <p:spPr>
          <a:xfrm rot="10800000" flipH="1">
            <a:off x="6435162" y="5173620"/>
            <a:ext cx="1271100" cy="1009800"/>
          </a:xfrm>
          <a:prstGeom prst="straightConnector1">
            <a:avLst/>
          </a:prstGeom>
          <a:noFill/>
          <a:ln w="19050" cap="flat" cmpd="sng">
            <a:solidFill>
              <a:srgbClr val="980000"/>
            </a:solidFill>
            <a:prstDash val="solid"/>
            <a:round/>
            <a:headEnd type="none" w="med" len="med"/>
            <a:tailEnd type="stealth" w="med" len="med"/>
          </a:ln>
        </p:spPr>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97"/>
          <p:cNvSpPr txBox="1">
            <a:spLocks noGrp="1"/>
          </p:cNvSpPr>
          <p:nvPr>
            <p:ph type="title"/>
          </p:nvPr>
        </p:nvSpPr>
        <p:spPr>
          <a:xfrm>
            <a:off x="625475" y="190500"/>
            <a:ext cx="7772400" cy="7239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Source Sans Pro"/>
              <a:buNone/>
            </a:pPr>
            <a:r>
              <a:rPr lang="en-US" sz="3000" i="0" u="none" strike="noStrike" cap="none">
                <a:solidFill>
                  <a:schemeClr val="dk2"/>
                </a:solidFill>
                <a:latin typeface="Source Code Pro"/>
                <a:ea typeface="Source Code Pro"/>
                <a:cs typeface="Source Code Pro"/>
                <a:sym typeface="Source Code Pro"/>
              </a:rPr>
              <a:t>#include</a:t>
            </a:r>
            <a:endParaRPr sz="3000">
              <a:latin typeface="Source Code Pro"/>
              <a:ea typeface="Source Code Pro"/>
              <a:cs typeface="Source Code Pro"/>
              <a:sym typeface="Source Code Pro"/>
            </a:endParaRPr>
          </a:p>
        </p:txBody>
      </p:sp>
      <p:sp>
        <p:nvSpPr>
          <p:cNvPr id="757" name="Google Shape;757;p97"/>
          <p:cNvSpPr txBox="1">
            <a:spLocks noGrp="1"/>
          </p:cNvSpPr>
          <p:nvPr>
            <p:ph type="body" idx="1"/>
          </p:nvPr>
        </p:nvSpPr>
        <p:spPr>
          <a:xfrm>
            <a:off x="314600" y="1090600"/>
            <a:ext cx="8545200" cy="5234400"/>
          </a:xfrm>
          <a:prstGeom prst="rect">
            <a:avLst/>
          </a:prstGeom>
          <a:noFill/>
          <a:ln>
            <a:noFill/>
          </a:ln>
        </p:spPr>
        <p:txBody>
          <a:bodyPr spcFirstLastPara="1" wrap="square" lIns="91425" tIns="45700" rIns="91425" bIns="45700" anchor="t" anchorCtr="0">
            <a:noAutofit/>
          </a:bodyPr>
          <a:lstStyle/>
          <a:p>
            <a:pPr marL="273050" marR="0" lvl="0" indent="-257809" algn="l" rtl="0">
              <a:lnSpc>
                <a:spcPct val="115000"/>
              </a:lnSpc>
              <a:spcBef>
                <a:spcPts val="0"/>
              </a:spcBef>
              <a:spcAft>
                <a:spcPts val="0"/>
              </a:spcAft>
              <a:buClr>
                <a:schemeClr val="accent1"/>
              </a:buClr>
              <a:buSzPts val="1800"/>
              <a:buFont typeface="Verdana"/>
              <a:buChar char="●"/>
            </a:pPr>
            <a:r>
              <a:rPr lang="en-US" sz="1800" i="0" u="none">
                <a:solidFill>
                  <a:schemeClr val="dk1"/>
                </a:solidFill>
                <a:latin typeface="Verdana"/>
                <a:ea typeface="Verdana"/>
                <a:cs typeface="Verdana"/>
                <a:sym typeface="Verdana"/>
              </a:rPr>
              <a:t>Kind of copy-paste</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specified header file is copied before compilation</a:t>
            </a:r>
            <a:endParaRPr sz="1800">
              <a:latin typeface="Verdana"/>
              <a:ea typeface="Verdana"/>
              <a:cs typeface="Verdana"/>
              <a:sym typeface="Verdana"/>
            </a:endParaRPr>
          </a:p>
          <a:p>
            <a:pPr marL="273050" marR="0" lvl="0" indent="-257809" algn="l" rtl="0">
              <a:lnSpc>
                <a:spcPct val="115000"/>
              </a:lnSpc>
              <a:spcBef>
                <a:spcPts val="500"/>
              </a:spcBef>
              <a:spcAft>
                <a:spcPts val="0"/>
              </a:spcAft>
              <a:buClr>
                <a:schemeClr val="accent1"/>
              </a:buClr>
              <a:buSzPts val="1800"/>
              <a:buFont typeface="Verdana"/>
              <a:buChar char="●"/>
            </a:pPr>
            <a:r>
              <a:rPr lang="en-US" sz="1800" i="0" u="none">
                <a:solidFill>
                  <a:schemeClr val="dk1"/>
                </a:solidFill>
                <a:latin typeface="Verdana"/>
                <a:ea typeface="Verdana"/>
                <a:cs typeface="Verdana"/>
                <a:sym typeface="Verdana"/>
              </a:rPr>
              <a:t>Include file locations</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standard ones are in INCLUDE directory under </a:t>
            </a:r>
            <a:endParaRPr sz="1800" i="0" u="none" strike="noStrike" cap="none">
              <a:solidFill>
                <a:schemeClr val="dk1"/>
              </a:solidFill>
              <a:latin typeface="Verdana"/>
              <a:ea typeface="Verdana"/>
              <a:cs typeface="Verdana"/>
              <a:sym typeface="Verdana"/>
            </a:endParaRPr>
          </a:p>
          <a:p>
            <a:pPr marL="822325" marR="0" lvl="2" indent="-228600" algn="l" rtl="0">
              <a:lnSpc>
                <a:spcPct val="115000"/>
              </a:lnSpc>
              <a:spcBef>
                <a:spcPts val="300"/>
              </a:spcBef>
              <a:spcAft>
                <a:spcPts val="0"/>
              </a:spcAft>
              <a:buClr>
                <a:srgbClr val="B2C1DB"/>
              </a:buClr>
              <a:buSzPts val="1530"/>
              <a:buFont typeface="Noto Sans Symbols"/>
              <a:buNone/>
            </a:pPr>
            <a:r>
              <a:rPr lang="en-US" sz="1800" i="0" u="none" strike="noStrike" cap="none">
                <a:solidFill>
                  <a:schemeClr val="dk1"/>
                </a:solidFill>
                <a:latin typeface="Verdana"/>
                <a:ea typeface="Verdana"/>
                <a:cs typeface="Verdana"/>
                <a:sym typeface="Verdana"/>
              </a:rPr>
              <a:t>…\Microsoft Visual Studio </a:t>
            </a:r>
            <a:r>
              <a:rPr lang="en-US" sz="1800">
                <a:latin typeface="Verdana"/>
                <a:ea typeface="Verdana"/>
                <a:cs typeface="Verdana"/>
                <a:sym typeface="Verdana"/>
              </a:rPr>
              <a:t>11</a:t>
            </a:r>
            <a:r>
              <a:rPr lang="en-US" sz="1800" i="0" u="none" strike="noStrike" cap="none">
                <a:solidFill>
                  <a:schemeClr val="dk1"/>
                </a:solidFill>
                <a:latin typeface="Verdana"/>
                <a:ea typeface="Verdana"/>
                <a:cs typeface="Verdana"/>
                <a:sym typeface="Verdana"/>
              </a:rPr>
              <a:t>.0\VC\include</a:t>
            </a:r>
            <a:endParaRPr sz="1800">
              <a:latin typeface="Verdana"/>
              <a:ea typeface="Verdana"/>
              <a:cs typeface="Verdana"/>
              <a:sym typeface="Verdana"/>
            </a:endParaRPr>
          </a:p>
          <a:p>
            <a:pPr marL="822325" marR="0" lvl="2" indent="-228600" algn="l" rtl="0">
              <a:lnSpc>
                <a:spcPct val="115000"/>
              </a:lnSpc>
              <a:spcBef>
                <a:spcPts val="300"/>
              </a:spcBef>
              <a:spcAft>
                <a:spcPts val="0"/>
              </a:spcAft>
              <a:buClr>
                <a:srgbClr val="B2C1DB"/>
              </a:buClr>
              <a:buSzPts val="1530"/>
              <a:buFont typeface="Noto Sans Symbols"/>
              <a:buNone/>
            </a:pPr>
            <a:r>
              <a:rPr lang="en-US" sz="1800" i="0" u="none" strike="noStrike" cap="none">
                <a:solidFill>
                  <a:schemeClr val="dk1"/>
                </a:solidFill>
                <a:latin typeface="Verdana"/>
                <a:ea typeface="Verdana"/>
                <a:cs typeface="Verdana"/>
                <a:sym typeface="Verdana"/>
              </a:rPr>
              <a:t>Tools → Options → Projects and Solutions → VC++ Directories</a:t>
            </a:r>
            <a:endParaRPr sz="1800" i="0" u="none" strike="noStrike" cap="none">
              <a:solidFill>
                <a:schemeClr val="dk1"/>
              </a:solidFill>
              <a:latin typeface="Verdana"/>
              <a:ea typeface="Verdana"/>
              <a:cs typeface="Verdana"/>
              <a:sym typeface="Verdana"/>
            </a:endParaRPr>
          </a:p>
          <a:p>
            <a:pPr marL="822325" marR="0" lvl="2" indent="-245744" algn="l" rtl="0">
              <a:lnSpc>
                <a:spcPct val="115000"/>
              </a:lnSpc>
              <a:spcBef>
                <a:spcPts val="300"/>
              </a:spcBef>
              <a:spcAft>
                <a:spcPts val="0"/>
              </a:spcAft>
              <a:buClr>
                <a:srgbClr val="B2C1DB"/>
              </a:buClr>
              <a:buSzPts val="1800"/>
              <a:buFont typeface="Verdana"/>
              <a:buChar char="●"/>
            </a:pPr>
            <a:r>
              <a:rPr lang="en-US" sz="1800" i="0" u="none" strike="noStrike" cap="none">
                <a:solidFill>
                  <a:schemeClr val="dk1"/>
                </a:solidFill>
                <a:latin typeface="Verdana"/>
                <a:ea typeface="Verdana"/>
                <a:cs typeface="Verdana"/>
                <a:sym typeface="Verdana"/>
              </a:rPr>
              <a:t>can specify more directories to search for header files</a:t>
            </a:r>
            <a:endParaRPr sz="1800">
              <a:latin typeface="Verdana"/>
              <a:ea typeface="Verdana"/>
              <a:cs typeface="Verdana"/>
              <a:sym typeface="Verdana"/>
            </a:endParaRPr>
          </a:p>
          <a:p>
            <a:pPr marL="273050" marR="0" lvl="0" indent="-257809" algn="l" rtl="0">
              <a:lnSpc>
                <a:spcPct val="115000"/>
              </a:lnSpc>
              <a:spcBef>
                <a:spcPts val="500"/>
              </a:spcBef>
              <a:spcAft>
                <a:spcPts val="0"/>
              </a:spcAft>
              <a:buClr>
                <a:schemeClr val="accent1"/>
              </a:buClr>
              <a:buSzPts val="1800"/>
              <a:buFont typeface="Verdana"/>
              <a:buChar char="●"/>
            </a:pPr>
            <a:r>
              <a:rPr lang="en-US" sz="1800">
                <a:latin typeface="Verdana"/>
                <a:ea typeface="Verdana"/>
                <a:cs typeface="Verdana"/>
                <a:sym typeface="Verdana"/>
              </a:rPr>
              <a:t>D</a:t>
            </a:r>
            <a:r>
              <a:rPr lang="en-US" sz="1800" i="0" u="none">
                <a:solidFill>
                  <a:schemeClr val="dk1"/>
                </a:solidFill>
                <a:latin typeface="Verdana"/>
                <a:ea typeface="Verdana"/>
                <a:cs typeface="Verdana"/>
                <a:sym typeface="Verdana"/>
              </a:rPr>
              <a:t>ifference between</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#include &lt;filename&gt;</a:t>
            </a:r>
            <a:endParaRPr sz="1800">
              <a:latin typeface="Verdana"/>
              <a:ea typeface="Verdana"/>
              <a:cs typeface="Verdana"/>
              <a:sym typeface="Verdana"/>
            </a:endParaRPr>
          </a:p>
          <a:p>
            <a:pPr marL="822325" marR="0" lvl="2" indent="-245744" algn="l" rtl="0">
              <a:lnSpc>
                <a:spcPct val="115000"/>
              </a:lnSpc>
              <a:spcBef>
                <a:spcPts val="300"/>
              </a:spcBef>
              <a:spcAft>
                <a:spcPts val="0"/>
              </a:spcAft>
              <a:buClr>
                <a:srgbClr val="B2C1DB"/>
              </a:buClr>
              <a:buSzPts val="1800"/>
              <a:buFont typeface="Verdana"/>
              <a:buChar char="●"/>
            </a:pPr>
            <a:r>
              <a:rPr lang="en-US" sz="1800" i="0" u="none" strike="noStrike" cap="none">
                <a:solidFill>
                  <a:schemeClr val="dk1"/>
                </a:solidFill>
                <a:latin typeface="Verdana"/>
                <a:ea typeface="Verdana"/>
                <a:cs typeface="Verdana"/>
                <a:sym typeface="Verdana"/>
              </a:rPr>
              <a:t>only search in directories specified in options</a:t>
            </a:r>
            <a:endParaRPr sz="1800">
              <a:latin typeface="Verdana"/>
              <a:ea typeface="Verdana"/>
              <a:cs typeface="Verdana"/>
              <a:sym typeface="Verdana"/>
            </a:endParaRPr>
          </a:p>
          <a:p>
            <a:pPr marL="822325" marR="0" lvl="2" indent="-245744" algn="l" rtl="0">
              <a:lnSpc>
                <a:spcPct val="115000"/>
              </a:lnSpc>
              <a:spcBef>
                <a:spcPts val="300"/>
              </a:spcBef>
              <a:spcAft>
                <a:spcPts val="0"/>
              </a:spcAft>
              <a:buClr>
                <a:srgbClr val="B2C1DB"/>
              </a:buClr>
              <a:buSzPts val="1800"/>
              <a:buFont typeface="Verdana"/>
              <a:buChar char="●"/>
            </a:pPr>
            <a:r>
              <a:rPr lang="en-US" sz="1800" i="0" u="none" strike="noStrike" cap="none">
                <a:solidFill>
                  <a:schemeClr val="dk1"/>
                </a:solidFill>
                <a:latin typeface="Verdana"/>
                <a:ea typeface="Verdana"/>
                <a:cs typeface="Verdana"/>
                <a:sym typeface="Verdana"/>
              </a:rPr>
              <a:t>mostly used for standard header files like iostream</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#include </a:t>
            </a:r>
            <a:r>
              <a:rPr lang="en-US" sz="1800">
                <a:latin typeface="Verdana"/>
                <a:ea typeface="Verdana"/>
                <a:cs typeface="Verdana"/>
                <a:sym typeface="Verdana"/>
              </a:rPr>
              <a:t>"</a:t>
            </a:r>
            <a:r>
              <a:rPr lang="en-US" sz="1800" i="0" u="none" strike="noStrike" cap="none">
                <a:solidFill>
                  <a:schemeClr val="dk1"/>
                </a:solidFill>
                <a:latin typeface="Verdana"/>
                <a:ea typeface="Verdana"/>
                <a:cs typeface="Verdana"/>
                <a:sym typeface="Verdana"/>
              </a:rPr>
              <a:t>filename</a:t>
            </a:r>
            <a:r>
              <a:rPr lang="en-US" sz="1800">
                <a:latin typeface="Verdana"/>
                <a:ea typeface="Verdana"/>
                <a:cs typeface="Verdana"/>
                <a:sym typeface="Verdana"/>
              </a:rPr>
              <a:t>"</a:t>
            </a:r>
            <a:endParaRPr sz="1800">
              <a:latin typeface="Verdana"/>
              <a:ea typeface="Verdana"/>
              <a:cs typeface="Verdana"/>
              <a:sym typeface="Verdana"/>
            </a:endParaRPr>
          </a:p>
          <a:p>
            <a:pPr marL="822325" marR="0" lvl="2" indent="-245744" algn="l" rtl="0">
              <a:lnSpc>
                <a:spcPct val="115000"/>
              </a:lnSpc>
              <a:spcBef>
                <a:spcPts val="300"/>
              </a:spcBef>
              <a:spcAft>
                <a:spcPts val="0"/>
              </a:spcAft>
              <a:buClr>
                <a:srgbClr val="B2C1DB"/>
              </a:buClr>
              <a:buSzPts val="1800"/>
              <a:buFont typeface="Verdana"/>
              <a:buChar char="●"/>
            </a:pPr>
            <a:r>
              <a:rPr lang="en-US" sz="1800" i="0" u="none" strike="noStrike" cap="none">
                <a:solidFill>
                  <a:schemeClr val="dk1"/>
                </a:solidFill>
                <a:latin typeface="Verdana"/>
                <a:ea typeface="Verdana"/>
                <a:cs typeface="Verdana"/>
                <a:sym typeface="Verdana"/>
              </a:rPr>
              <a:t>first search in the local directory, then the ones in options</a:t>
            </a:r>
            <a:endParaRPr sz="1800">
              <a:latin typeface="Verdana"/>
              <a:ea typeface="Verdana"/>
              <a:cs typeface="Verdana"/>
              <a:sym typeface="Verdana"/>
            </a:endParaRPr>
          </a:p>
          <a:p>
            <a:pPr marL="822325" marR="0" lvl="2" indent="-245744" algn="l" rtl="0">
              <a:lnSpc>
                <a:spcPct val="115000"/>
              </a:lnSpc>
              <a:spcBef>
                <a:spcPts val="300"/>
              </a:spcBef>
              <a:spcAft>
                <a:spcPts val="0"/>
              </a:spcAft>
              <a:buClr>
                <a:srgbClr val="B2C1DB"/>
              </a:buClr>
              <a:buSzPts val="1800"/>
              <a:buFont typeface="Verdana"/>
              <a:buChar char="●"/>
            </a:pPr>
            <a:r>
              <a:rPr lang="en-US" sz="1800" i="0" u="none" strike="noStrike" cap="none">
                <a:solidFill>
                  <a:schemeClr val="dk1"/>
                </a:solidFill>
                <a:latin typeface="Verdana"/>
                <a:ea typeface="Verdana"/>
                <a:cs typeface="Verdana"/>
                <a:sym typeface="Verdana"/>
              </a:rPr>
              <a:t>for user defined header files</a:t>
            </a:r>
            <a:endParaRPr sz="1800">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7">
                                            <p:txEl>
                                              <p:pRg st="0" end="0"/>
                                            </p:txEl>
                                          </p:spTgt>
                                        </p:tgtEl>
                                        <p:attrNameLst>
                                          <p:attrName>style.visibility</p:attrName>
                                        </p:attrNameLst>
                                      </p:cBhvr>
                                      <p:to>
                                        <p:strVal val="visible"/>
                                      </p:to>
                                    </p:set>
                                    <p:animEffect transition="in" filter="fade">
                                      <p:cBhvr>
                                        <p:cTn id="7" dur="1000"/>
                                        <p:tgtEl>
                                          <p:spTgt spid="7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57">
                                            <p:txEl>
                                              <p:pRg st="1" end="1"/>
                                            </p:txEl>
                                          </p:spTgt>
                                        </p:tgtEl>
                                        <p:attrNameLst>
                                          <p:attrName>style.visibility</p:attrName>
                                        </p:attrNameLst>
                                      </p:cBhvr>
                                      <p:to>
                                        <p:strVal val="visible"/>
                                      </p:to>
                                    </p:set>
                                    <p:animEffect transition="in" filter="fade">
                                      <p:cBhvr>
                                        <p:cTn id="12" dur="1000"/>
                                        <p:tgtEl>
                                          <p:spTgt spid="75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57">
                                            <p:txEl>
                                              <p:pRg st="2" end="2"/>
                                            </p:txEl>
                                          </p:spTgt>
                                        </p:tgtEl>
                                        <p:attrNameLst>
                                          <p:attrName>style.visibility</p:attrName>
                                        </p:attrNameLst>
                                      </p:cBhvr>
                                      <p:to>
                                        <p:strVal val="visible"/>
                                      </p:to>
                                    </p:set>
                                    <p:animEffect transition="in" filter="fade">
                                      <p:cBhvr>
                                        <p:cTn id="17" dur="1000"/>
                                        <p:tgtEl>
                                          <p:spTgt spid="75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57">
                                            <p:txEl>
                                              <p:pRg st="3" end="3"/>
                                            </p:txEl>
                                          </p:spTgt>
                                        </p:tgtEl>
                                        <p:attrNameLst>
                                          <p:attrName>style.visibility</p:attrName>
                                        </p:attrNameLst>
                                      </p:cBhvr>
                                      <p:to>
                                        <p:strVal val="visible"/>
                                      </p:to>
                                    </p:set>
                                    <p:animEffect transition="in" filter="fade">
                                      <p:cBhvr>
                                        <p:cTn id="22" dur="1000"/>
                                        <p:tgtEl>
                                          <p:spTgt spid="75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57">
                                            <p:txEl>
                                              <p:pRg st="4" end="4"/>
                                            </p:txEl>
                                          </p:spTgt>
                                        </p:tgtEl>
                                        <p:attrNameLst>
                                          <p:attrName>style.visibility</p:attrName>
                                        </p:attrNameLst>
                                      </p:cBhvr>
                                      <p:to>
                                        <p:strVal val="visible"/>
                                      </p:to>
                                    </p:set>
                                    <p:animEffect transition="in" filter="fade">
                                      <p:cBhvr>
                                        <p:cTn id="27" dur="1000"/>
                                        <p:tgtEl>
                                          <p:spTgt spid="75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57">
                                            <p:txEl>
                                              <p:pRg st="5" end="5"/>
                                            </p:txEl>
                                          </p:spTgt>
                                        </p:tgtEl>
                                        <p:attrNameLst>
                                          <p:attrName>style.visibility</p:attrName>
                                        </p:attrNameLst>
                                      </p:cBhvr>
                                      <p:to>
                                        <p:strVal val="visible"/>
                                      </p:to>
                                    </p:set>
                                    <p:animEffect transition="in" filter="fade">
                                      <p:cBhvr>
                                        <p:cTn id="32" dur="1000"/>
                                        <p:tgtEl>
                                          <p:spTgt spid="75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57">
                                            <p:txEl>
                                              <p:pRg st="6" end="6"/>
                                            </p:txEl>
                                          </p:spTgt>
                                        </p:tgtEl>
                                        <p:attrNameLst>
                                          <p:attrName>style.visibility</p:attrName>
                                        </p:attrNameLst>
                                      </p:cBhvr>
                                      <p:to>
                                        <p:strVal val="visible"/>
                                      </p:to>
                                    </p:set>
                                    <p:animEffect transition="in" filter="fade">
                                      <p:cBhvr>
                                        <p:cTn id="37" dur="1000"/>
                                        <p:tgtEl>
                                          <p:spTgt spid="75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57">
                                            <p:txEl>
                                              <p:pRg st="7" end="7"/>
                                            </p:txEl>
                                          </p:spTgt>
                                        </p:tgtEl>
                                        <p:attrNameLst>
                                          <p:attrName>style.visibility</p:attrName>
                                        </p:attrNameLst>
                                      </p:cBhvr>
                                      <p:to>
                                        <p:strVal val="visible"/>
                                      </p:to>
                                    </p:set>
                                    <p:animEffect transition="in" filter="fade">
                                      <p:cBhvr>
                                        <p:cTn id="42" dur="1000"/>
                                        <p:tgtEl>
                                          <p:spTgt spid="75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57">
                                            <p:txEl>
                                              <p:pRg st="8" end="8"/>
                                            </p:txEl>
                                          </p:spTgt>
                                        </p:tgtEl>
                                        <p:attrNameLst>
                                          <p:attrName>style.visibility</p:attrName>
                                        </p:attrNameLst>
                                      </p:cBhvr>
                                      <p:to>
                                        <p:strVal val="visible"/>
                                      </p:to>
                                    </p:set>
                                    <p:animEffect transition="in" filter="fade">
                                      <p:cBhvr>
                                        <p:cTn id="47" dur="1000"/>
                                        <p:tgtEl>
                                          <p:spTgt spid="75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57">
                                            <p:txEl>
                                              <p:pRg st="9" end="9"/>
                                            </p:txEl>
                                          </p:spTgt>
                                        </p:tgtEl>
                                        <p:attrNameLst>
                                          <p:attrName>style.visibility</p:attrName>
                                        </p:attrNameLst>
                                      </p:cBhvr>
                                      <p:to>
                                        <p:strVal val="visible"/>
                                      </p:to>
                                    </p:set>
                                    <p:animEffect transition="in" filter="fade">
                                      <p:cBhvr>
                                        <p:cTn id="52" dur="1000"/>
                                        <p:tgtEl>
                                          <p:spTgt spid="75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57">
                                            <p:txEl>
                                              <p:pRg st="10" end="10"/>
                                            </p:txEl>
                                          </p:spTgt>
                                        </p:tgtEl>
                                        <p:attrNameLst>
                                          <p:attrName>style.visibility</p:attrName>
                                        </p:attrNameLst>
                                      </p:cBhvr>
                                      <p:to>
                                        <p:strVal val="visible"/>
                                      </p:to>
                                    </p:set>
                                    <p:animEffect transition="in" filter="fade">
                                      <p:cBhvr>
                                        <p:cTn id="57" dur="1000"/>
                                        <p:tgtEl>
                                          <p:spTgt spid="75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57">
                                            <p:txEl>
                                              <p:pRg st="11" end="11"/>
                                            </p:txEl>
                                          </p:spTgt>
                                        </p:tgtEl>
                                        <p:attrNameLst>
                                          <p:attrName>style.visibility</p:attrName>
                                        </p:attrNameLst>
                                      </p:cBhvr>
                                      <p:to>
                                        <p:strVal val="visible"/>
                                      </p:to>
                                    </p:set>
                                    <p:animEffect transition="in" filter="fade">
                                      <p:cBhvr>
                                        <p:cTn id="62" dur="1000"/>
                                        <p:tgtEl>
                                          <p:spTgt spid="757">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757">
                                            <p:txEl>
                                              <p:pRg st="12" end="12"/>
                                            </p:txEl>
                                          </p:spTgt>
                                        </p:tgtEl>
                                        <p:attrNameLst>
                                          <p:attrName>style.visibility</p:attrName>
                                        </p:attrNameLst>
                                      </p:cBhvr>
                                      <p:to>
                                        <p:strVal val="visible"/>
                                      </p:to>
                                    </p:set>
                                    <p:animEffect transition="in" filter="fade">
                                      <p:cBhvr>
                                        <p:cTn id="67" dur="1000"/>
                                        <p:tgtEl>
                                          <p:spTgt spid="757">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757">
                                            <p:txEl>
                                              <p:pRg st="13" end="13"/>
                                            </p:txEl>
                                          </p:spTgt>
                                        </p:tgtEl>
                                        <p:attrNameLst>
                                          <p:attrName>style.visibility</p:attrName>
                                        </p:attrNameLst>
                                      </p:cBhvr>
                                      <p:to>
                                        <p:strVal val="visible"/>
                                      </p:to>
                                    </p:set>
                                    <p:animEffect transition="in" filter="fade">
                                      <p:cBhvr>
                                        <p:cTn id="72" dur="1000"/>
                                        <p:tgtEl>
                                          <p:spTgt spid="75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98"/>
          <p:cNvSpPr txBox="1">
            <a:spLocks noGrp="1"/>
          </p:cNvSpPr>
          <p:nvPr>
            <p:ph type="title"/>
          </p:nvPr>
        </p:nvSpPr>
        <p:spPr>
          <a:xfrm>
            <a:off x="541337" y="334962"/>
            <a:ext cx="7772400" cy="5793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Source Sans Pro"/>
              <a:buNone/>
            </a:pPr>
            <a:r>
              <a:rPr lang="en-US" sz="3000" i="0" u="none" strike="noStrike" cap="none">
                <a:solidFill>
                  <a:schemeClr val="dk2"/>
                </a:solidFill>
                <a:latin typeface="Verdana"/>
                <a:ea typeface="Verdana"/>
                <a:cs typeface="Verdana"/>
                <a:sym typeface="Verdana"/>
              </a:rPr>
              <a:t>Adding Files to Projects in VC++ </a:t>
            </a:r>
            <a:endParaRPr sz="3000">
              <a:latin typeface="Verdana"/>
              <a:ea typeface="Verdana"/>
              <a:cs typeface="Verdana"/>
              <a:sym typeface="Verdana"/>
            </a:endParaRPr>
          </a:p>
        </p:txBody>
      </p:sp>
      <p:sp>
        <p:nvSpPr>
          <p:cNvPr id="763" name="Google Shape;763;p98"/>
          <p:cNvSpPr txBox="1">
            <a:spLocks noGrp="1"/>
          </p:cNvSpPr>
          <p:nvPr>
            <p:ph type="body" idx="1"/>
          </p:nvPr>
        </p:nvSpPr>
        <p:spPr>
          <a:xfrm>
            <a:off x="170275" y="966775"/>
            <a:ext cx="8786400" cy="5742600"/>
          </a:xfrm>
          <a:prstGeom prst="rect">
            <a:avLst/>
          </a:prstGeom>
          <a:noFill/>
          <a:ln>
            <a:noFill/>
          </a:ln>
        </p:spPr>
        <p:txBody>
          <a:bodyPr spcFirstLastPara="1" wrap="square" lIns="91425" tIns="45700" rIns="91425" bIns="45700" anchor="t" anchorCtr="0">
            <a:noAutofit/>
          </a:bodyPr>
          <a:lstStyle/>
          <a:p>
            <a:pPr marL="273050" marR="0" lvl="0" indent="-270510" algn="l" rtl="0">
              <a:lnSpc>
                <a:spcPct val="115000"/>
              </a:lnSpc>
              <a:spcBef>
                <a:spcPts val="0"/>
              </a:spcBef>
              <a:spcAft>
                <a:spcPts val="0"/>
              </a:spcAft>
              <a:buClr>
                <a:schemeClr val="accent1"/>
              </a:buClr>
              <a:buSzPts val="2000"/>
              <a:buFont typeface="Verdana"/>
              <a:buChar char="●"/>
            </a:pPr>
            <a:r>
              <a:rPr lang="en-US" sz="2000" i="0" u="none">
                <a:solidFill>
                  <a:schemeClr val="dk1"/>
                </a:solidFill>
                <a:latin typeface="Source Code Pro"/>
                <a:ea typeface="Source Code Pro"/>
                <a:cs typeface="Source Code Pro"/>
                <a:sym typeface="Source Code Pro"/>
              </a:rPr>
              <a:t>.cpp</a:t>
            </a:r>
            <a:r>
              <a:rPr lang="en-US" sz="2000" i="0" u="none">
                <a:solidFill>
                  <a:schemeClr val="dk1"/>
                </a:solidFill>
                <a:latin typeface="Verdana"/>
                <a:ea typeface="Verdana"/>
                <a:cs typeface="Verdana"/>
                <a:sym typeface="Verdana"/>
              </a:rPr>
              <a:t> files that are compiled and linked together (like class implementations) must be added to the project</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otherwise link error</a:t>
            </a:r>
            <a:endParaRPr sz="2000">
              <a:latin typeface="Verdana"/>
              <a:ea typeface="Verdana"/>
              <a:cs typeface="Verdana"/>
              <a:sym typeface="Verdana"/>
            </a:endParaRPr>
          </a:p>
          <a:p>
            <a:pPr marL="273050" marR="0" lvl="0" indent="-270510" algn="l" rtl="0">
              <a:lnSpc>
                <a:spcPct val="115000"/>
              </a:lnSpc>
              <a:spcBef>
                <a:spcPts val="50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Standard libraries are found and linked automatically</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no need to add anything for them</a:t>
            </a:r>
            <a:endParaRPr sz="2000">
              <a:latin typeface="Verdana"/>
              <a:ea typeface="Verdana"/>
              <a:cs typeface="Verdana"/>
              <a:sym typeface="Verdana"/>
            </a:endParaRPr>
          </a:p>
          <a:p>
            <a:pPr marL="273050" marR="0" lvl="0" indent="-270510" algn="l" rtl="0">
              <a:lnSpc>
                <a:spcPct val="115000"/>
              </a:lnSpc>
              <a:spcBef>
                <a:spcPts val="50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User-defined libraries, if available in object code (e.g. .lib files), must be added to the project</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otherwise link error</a:t>
            </a:r>
            <a:endParaRPr sz="2000">
              <a:latin typeface="Verdana"/>
              <a:ea typeface="Verdana"/>
              <a:cs typeface="Verdana"/>
              <a:sym typeface="Verdana"/>
            </a:endParaRPr>
          </a:p>
          <a:p>
            <a:pPr marL="273050" marR="0" lvl="0" indent="-270510" algn="l" rtl="0">
              <a:lnSpc>
                <a:spcPct val="115000"/>
              </a:lnSpc>
              <a:spcBef>
                <a:spcPts val="50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Header files may or may not be added in project</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a:latin typeface="Verdana"/>
                <a:ea typeface="Verdana"/>
                <a:cs typeface="Verdana"/>
                <a:sym typeface="Verdana"/>
              </a:rPr>
              <a:t>I</a:t>
            </a:r>
            <a:r>
              <a:rPr lang="en-US" sz="2000" i="0" u="none" strike="noStrike" cap="none">
                <a:solidFill>
                  <a:schemeClr val="dk1"/>
                </a:solidFill>
                <a:latin typeface="Verdana"/>
                <a:ea typeface="Verdana"/>
                <a:cs typeface="Verdana"/>
                <a:sym typeface="Verdana"/>
              </a:rPr>
              <a:t>f not added, they are shown as </a:t>
            </a:r>
            <a:r>
              <a:rPr lang="en-US" sz="2000">
                <a:latin typeface="Verdana"/>
                <a:ea typeface="Verdana"/>
                <a:cs typeface="Verdana"/>
                <a:sym typeface="Verdana"/>
              </a:rPr>
              <a:t>"</a:t>
            </a:r>
            <a:r>
              <a:rPr lang="en-US" sz="2000" i="0" u="none" strike="noStrike" cap="none">
                <a:solidFill>
                  <a:schemeClr val="dk1"/>
                </a:solidFill>
                <a:latin typeface="Verdana"/>
                <a:ea typeface="Verdana"/>
                <a:cs typeface="Verdana"/>
                <a:sym typeface="Verdana"/>
              </a:rPr>
              <a:t>external dependencies</a:t>
            </a:r>
            <a:r>
              <a:rPr lang="en-US" sz="2000">
                <a:latin typeface="Verdana"/>
                <a:ea typeface="Verdana"/>
                <a:cs typeface="Verdana"/>
                <a:sym typeface="Verdana"/>
              </a:rPr>
              <a:t>"</a:t>
            </a:r>
            <a:r>
              <a:rPr lang="en-US" sz="2000" i="0" u="none" strike="noStrike" cap="none">
                <a:solidFill>
                  <a:schemeClr val="dk1"/>
                </a:solidFill>
                <a:latin typeface="Verdana"/>
                <a:ea typeface="Verdana"/>
                <a:cs typeface="Verdana"/>
                <a:sym typeface="Verdana"/>
              </a:rPr>
              <a:t> and this is OK</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No matter added to the project or not, the compiler still needs to find the header files in a folder</a:t>
            </a:r>
            <a:endParaRPr sz="2000">
              <a:latin typeface="Verdana"/>
              <a:ea typeface="Verdana"/>
              <a:cs typeface="Verdana"/>
              <a:sym typeface="Verdana"/>
            </a:endParaRPr>
          </a:p>
          <a:p>
            <a:pPr marL="822325" marR="0" lvl="2" indent="-258444" algn="l" rtl="0">
              <a:lnSpc>
                <a:spcPct val="115000"/>
              </a:lnSpc>
              <a:spcBef>
                <a:spcPts val="300"/>
              </a:spcBef>
              <a:spcAft>
                <a:spcPts val="0"/>
              </a:spcAft>
              <a:buClr>
                <a:srgbClr val="B2C1DB"/>
              </a:buClr>
              <a:buSzPts val="2000"/>
              <a:buFont typeface="Verdana"/>
              <a:buChar char="●"/>
            </a:pPr>
            <a:r>
              <a:rPr lang="en-US">
                <a:latin typeface="Verdana"/>
                <a:ea typeface="Verdana"/>
                <a:cs typeface="Verdana"/>
                <a:sym typeface="Verdana"/>
              </a:rPr>
              <a:t>T</a:t>
            </a:r>
            <a:r>
              <a:rPr lang="en-US" i="0" u="none" strike="noStrike" cap="none">
                <a:solidFill>
                  <a:schemeClr val="dk1"/>
                </a:solidFill>
                <a:latin typeface="Verdana"/>
                <a:ea typeface="Verdana"/>
                <a:cs typeface="Verdana"/>
                <a:sym typeface="Verdana"/>
              </a:rPr>
              <a:t>hey may not be found if directory settings are wrong, so be careful!</a:t>
            </a:r>
            <a:endParaRPr sz="2000" i="0" u="none" strike="noStrike" cap="none">
              <a:solidFill>
                <a:schemeClr val="dk1"/>
              </a:solidFill>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3">
                                            <p:txEl>
                                              <p:pRg st="0" end="0"/>
                                            </p:txEl>
                                          </p:spTgt>
                                        </p:tgtEl>
                                        <p:attrNameLst>
                                          <p:attrName>style.visibility</p:attrName>
                                        </p:attrNameLst>
                                      </p:cBhvr>
                                      <p:to>
                                        <p:strVal val="visible"/>
                                      </p:to>
                                    </p:set>
                                    <p:animEffect transition="in" filter="fade">
                                      <p:cBhvr>
                                        <p:cTn id="7" dur="1000"/>
                                        <p:tgtEl>
                                          <p:spTgt spid="7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3">
                                            <p:txEl>
                                              <p:pRg st="1" end="1"/>
                                            </p:txEl>
                                          </p:spTgt>
                                        </p:tgtEl>
                                        <p:attrNameLst>
                                          <p:attrName>style.visibility</p:attrName>
                                        </p:attrNameLst>
                                      </p:cBhvr>
                                      <p:to>
                                        <p:strVal val="visible"/>
                                      </p:to>
                                    </p:set>
                                    <p:animEffect transition="in" filter="fade">
                                      <p:cBhvr>
                                        <p:cTn id="12" dur="1000"/>
                                        <p:tgtEl>
                                          <p:spTgt spid="7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3">
                                            <p:txEl>
                                              <p:pRg st="2" end="2"/>
                                            </p:txEl>
                                          </p:spTgt>
                                        </p:tgtEl>
                                        <p:attrNameLst>
                                          <p:attrName>style.visibility</p:attrName>
                                        </p:attrNameLst>
                                      </p:cBhvr>
                                      <p:to>
                                        <p:strVal val="visible"/>
                                      </p:to>
                                    </p:set>
                                    <p:animEffect transition="in" filter="fade">
                                      <p:cBhvr>
                                        <p:cTn id="17" dur="1000"/>
                                        <p:tgtEl>
                                          <p:spTgt spid="7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63">
                                            <p:txEl>
                                              <p:pRg st="3" end="3"/>
                                            </p:txEl>
                                          </p:spTgt>
                                        </p:tgtEl>
                                        <p:attrNameLst>
                                          <p:attrName>style.visibility</p:attrName>
                                        </p:attrNameLst>
                                      </p:cBhvr>
                                      <p:to>
                                        <p:strVal val="visible"/>
                                      </p:to>
                                    </p:set>
                                    <p:animEffect transition="in" filter="fade">
                                      <p:cBhvr>
                                        <p:cTn id="22" dur="1000"/>
                                        <p:tgtEl>
                                          <p:spTgt spid="7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63">
                                            <p:txEl>
                                              <p:pRg st="4" end="4"/>
                                            </p:txEl>
                                          </p:spTgt>
                                        </p:tgtEl>
                                        <p:attrNameLst>
                                          <p:attrName>style.visibility</p:attrName>
                                        </p:attrNameLst>
                                      </p:cBhvr>
                                      <p:to>
                                        <p:strVal val="visible"/>
                                      </p:to>
                                    </p:set>
                                    <p:animEffect transition="in" filter="fade">
                                      <p:cBhvr>
                                        <p:cTn id="27" dur="1000"/>
                                        <p:tgtEl>
                                          <p:spTgt spid="76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63">
                                            <p:txEl>
                                              <p:pRg st="5" end="5"/>
                                            </p:txEl>
                                          </p:spTgt>
                                        </p:tgtEl>
                                        <p:attrNameLst>
                                          <p:attrName>style.visibility</p:attrName>
                                        </p:attrNameLst>
                                      </p:cBhvr>
                                      <p:to>
                                        <p:strVal val="visible"/>
                                      </p:to>
                                    </p:set>
                                    <p:animEffect transition="in" filter="fade">
                                      <p:cBhvr>
                                        <p:cTn id="32" dur="1000"/>
                                        <p:tgtEl>
                                          <p:spTgt spid="76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63">
                                            <p:txEl>
                                              <p:pRg st="6" end="6"/>
                                            </p:txEl>
                                          </p:spTgt>
                                        </p:tgtEl>
                                        <p:attrNameLst>
                                          <p:attrName>style.visibility</p:attrName>
                                        </p:attrNameLst>
                                      </p:cBhvr>
                                      <p:to>
                                        <p:strVal val="visible"/>
                                      </p:to>
                                    </p:set>
                                    <p:animEffect transition="in" filter="fade">
                                      <p:cBhvr>
                                        <p:cTn id="37" dur="1000"/>
                                        <p:tgtEl>
                                          <p:spTgt spid="76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63">
                                            <p:txEl>
                                              <p:pRg st="7" end="7"/>
                                            </p:txEl>
                                          </p:spTgt>
                                        </p:tgtEl>
                                        <p:attrNameLst>
                                          <p:attrName>style.visibility</p:attrName>
                                        </p:attrNameLst>
                                      </p:cBhvr>
                                      <p:to>
                                        <p:strVal val="visible"/>
                                      </p:to>
                                    </p:set>
                                    <p:animEffect transition="in" filter="fade">
                                      <p:cBhvr>
                                        <p:cTn id="42" dur="1000"/>
                                        <p:tgtEl>
                                          <p:spTgt spid="76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63">
                                            <p:txEl>
                                              <p:pRg st="8" end="8"/>
                                            </p:txEl>
                                          </p:spTgt>
                                        </p:tgtEl>
                                        <p:attrNameLst>
                                          <p:attrName>style.visibility</p:attrName>
                                        </p:attrNameLst>
                                      </p:cBhvr>
                                      <p:to>
                                        <p:strVal val="visible"/>
                                      </p:to>
                                    </p:set>
                                    <p:animEffect transition="in" filter="fade">
                                      <p:cBhvr>
                                        <p:cTn id="47" dur="1000"/>
                                        <p:tgtEl>
                                          <p:spTgt spid="76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63">
                                            <p:txEl>
                                              <p:pRg st="9" end="9"/>
                                            </p:txEl>
                                          </p:spTgt>
                                        </p:tgtEl>
                                        <p:attrNameLst>
                                          <p:attrName>style.visibility</p:attrName>
                                        </p:attrNameLst>
                                      </p:cBhvr>
                                      <p:to>
                                        <p:strVal val="visible"/>
                                      </p:to>
                                    </p:set>
                                    <p:animEffect transition="in" filter="fade">
                                      <p:cBhvr>
                                        <p:cTn id="52" dur="1000"/>
                                        <p:tgtEl>
                                          <p:spTgt spid="7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99"/>
          <p:cNvSpPr txBox="1">
            <a:spLocks noGrp="1"/>
          </p:cNvSpPr>
          <p:nvPr>
            <p:ph type="ctrTitle"/>
          </p:nvPr>
        </p:nvSpPr>
        <p:spPr>
          <a:xfrm>
            <a:off x="1824925" y="1965200"/>
            <a:ext cx="6246900" cy="2927700"/>
          </a:xfrm>
          <a:prstGeom prst="rect">
            <a:avLst/>
          </a:prstGeom>
        </p:spPr>
        <p:txBody>
          <a:bodyPr spcFirstLastPara="1" wrap="square" lIns="91425" tIns="91425" rIns="91425" bIns="91425" anchor="ctr" anchorCtr="0">
            <a:noAutofit/>
          </a:bodyPr>
          <a:lstStyle/>
          <a:p>
            <a:pPr marL="457200" lvl="0" indent="-457200" algn="l" rtl="0">
              <a:spcBef>
                <a:spcPts val="0"/>
              </a:spcBef>
              <a:spcAft>
                <a:spcPts val="0"/>
              </a:spcAft>
              <a:buSzPts val="3600"/>
              <a:buChar char="-"/>
            </a:pPr>
            <a:r>
              <a:rPr lang="en-US"/>
              <a:t>Updating an existing class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p100"/>
          <p:cNvSpPr txBox="1">
            <a:spLocks noGrp="1"/>
          </p:cNvSpPr>
          <p:nvPr>
            <p:ph type="title"/>
          </p:nvPr>
        </p:nvSpPr>
        <p:spPr>
          <a:xfrm>
            <a:off x="914400" y="274637"/>
            <a:ext cx="7772400" cy="862012"/>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Calibri"/>
              <a:buNone/>
            </a:pPr>
            <a:r>
              <a:rPr lang="en-US" sz="3000" i="0" u="none" strike="noStrike" cap="none">
                <a:solidFill>
                  <a:schemeClr val="dk2"/>
                </a:solidFill>
                <a:latin typeface="Verdana"/>
                <a:ea typeface="Verdana"/>
                <a:cs typeface="Verdana"/>
                <a:sym typeface="Verdana"/>
              </a:rPr>
              <a:t>Updating a Class (not in book)</a:t>
            </a:r>
            <a:endParaRPr sz="3000">
              <a:latin typeface="Verdana"/>
              <a:ea typeface="Verdana"/>
              <a:cs typeface="Verdana"/>
              <a:sym typeface="Verdana"/>
            </a:endParaRPr>
          </a:p>
        </p:txBody>
      </p:sp>
      <p:sp>
        <p:nvSpPr>
          <p:cNvPr id="774" name="Google Shape;774;p100"/>
          <p:cNvSpPr txBox="1">
            <a:spLocks noGrp="1"/>
          </p:cNvSpPr>
          <p:nvPr>
            <p:ph type="body" idx="1"/>
          </p:nvPr>
        </p:nvSpPr>
        <p:spPr>
          <a:xfrm>
            <a:off x="149025" y="1646225"/>
            <a:ext cx="8828700" cy="1371600"/>
          </a:xfrm>
          <a:prstGeom prst="rect">
            <a:avLst/>
          </a:prstGeom>
          <a:noFill/>
          <a:ln>
            <a:noFill/>
          </a:ln>
        </p:spPr>
        <p:txBody>
          <a:bodyPr spcFirstLastPara="1" wrap="square" lIns="91425" tIns="45700" rIns="91425" bIns="45700" anchor="t" anchorCtr="0">
            <a:noAutofit/>
          </a:bodyPr>
          <a:lstStyle/>
          <a:p>
            <a:pPr marL="273050" marR="0" lvl="0" indent="-259715" algn="l" rtl="0">
              <a:lnSpc>
                <a:spcPct val="115000"/>
              </a:lnSpc>
              <a:spcBef>
                <a:spcPts val="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Suppose you want to add more functionality to the </a:t>
            </a:r>
            <a:r>
              <a:rPr lang="en-US" sz="2000" i="0" u="none">
                <a:solidFill>
                  <a:schemeClr val="dk1"/>
                </a:solidFill>
                <a:latin typeface="Source Code Pro"/>
                <a:ea typeface="Source Code Pro"/>
                <a:cs typeface="Source Code Pro"/>
                <a:sym typeface="Source Code Pro"/>
              </a:rPr>
              <a:t>date</a:t>
            </a:r>
            <a:r>
              <a:rPr lang="en-US" sz="2000" i="0" u="none">
                <a:solidFill>
                  <a:schemeClr val="dk1"/>
                </a:solidFill>
                <a:latin typeface="Verdana"/>
                <a:ea typeface="Verdana"/>
                <a:cs typeface="Verdana"/>
                <a:sym typeface="Verdana"/>
              </a:rPr>
              <a:t> class</a:t>
            </a:r>
            <a:endParaRPr sz="2000">
              <a:latin typeface="Verdana"/>
              <a:ea typeface="Verdana"/>
              <a:cs typeface="Verdana"/>
              <a:sym typeface="Verdana"/>
            </a:endParaRPr>
          </a:p>
          <a:p>
            <a:pPr marL="547687" marR="0" lvl="1" indent="-226059" algn="l" rtl="0">
              <a:lnSpc>
                <a:spcPct val="115000"/>
              </a:lnSpc>
              <a:spcBef>
                <a:spcPts val="300"/>
              </a:spcBef>
              <a:spcAft>
                <a:spcPts val="0"/>
              </a:spcAft>
              <a:buClr>
                <a:schemeClr val="accent2"/>
              </a:buClr>
              <a:buSzPts val="2000"/>
              <a:buFont typeface="Verdana"/>
              <a:buChar char="●"/>
            </a:pPr>
            <a:r>
              <a:rPr lang="en-US" sz="2000">
                <a:latin typeface="Verdana"/>
                <a:ea typeface="Verdana"/>
                <a:cs typeface="Verdana"/>
                <a:sym typeface="Verdana"/>
              </a:rPr>
              <a:t>N</a:t>
            </a:r>
            <a:r>
              <a:rPr lang="en-US" sz="2000" i="0" u="none" strike="noStrike" cap="none">
                <a:solidFill>
                  <a:schemeClr val="dk1"/>
                </a:solidFill>
                <a:latin typeface="Verdana"/>
                <a:ea typeface="Verdana"/>
                <a:cs typeface="Verdana"/>
                <a:sym typeface="Verdana"/>
              </a:rPr>
              <a:t>eed to change the header file (</a:t>
            </a:r>
            <a:r>
              <a:rPr lang="en-US" sz="2000" i="0" u="none" strike="noStrike" cap="none">
                <a:solidFill>
                  <a:schemeClr val="dk1"/>
                </a:solidFill>
                <a:latin typeface="Source Code Pro"/>
                <a:ea typeface="Source Code Pro"/>
                <a:cs typeface="Source Code Pro"/>
                <a:sym typeface="Source Code Pro"/>
              </a:rPr>
              <a:t>date.h</a:t>
            </a:r>
            <a:r>
              <a:rPr lang="en-US" sz="2000" i="0" u="none" strike="noStrike" cap="none">
                <a:solidFill>
                  <a:schemeClr val="dk1"/>
                </a:solidFill>
                <a:latin typeface="Verdana"/>
                <a:ea typeface="Verdana"/>
                <a:cs typeface="Verdana"/>
                <a:sym typeface="Verdana"/>
              </a:rPr>
              <a:t>)</a:t>
            </a:r>
            <a:endParaRPr sz="2000">
              <a:latin typeface="Verdana"/>
              <a:ea typeface="Verdana"/>
              <a:cs typeface="Verdana"/>
              <a:sym typeface="Verdana"/>
            </a:endParaRPr>
          </a:p>
          <a:p>
            <a:pPr marL="547687" marR="0" lvl="1" indent="-226059" algn="l" rtl="0">
              <a:lnSpc>
                <a:spcPct val="115000"/>
              </a:lnSpc>
              <a:spcBef>
                <a:spcPts val="300"/>
              </a:spcBef>
              <a:spcAft>
                <a:spcPts val="0"/>
              </a:spcAft>
              <a:buClr>
                <a:schemeClr val="accent2"/>
              </a:buClr>
              <a:buSzPts val="2000"/>
              <a:buFont typeface="Verdana"/>
              <a:buChar char="●"/>
            </a:pPr>
            <a:r>
              <a:rPr lang="en-US" sz="2000">
                <a:latin typeface="Verdana"/>
                <a:ea typeface="Verdana"/>
                <a:cs typeface="Verdana"/>
                <a:sym typeface="Verdana"/>
              </a:rPr>
              <a:t>N</a:t>
            </a:r>
            <a:r>
              <a:rPr lang="en-US" sz="2000" i="0" u="none" strike="noStrike" cap="none">
                <a:solidFill>
                  <a:schemeClr val="dk1"/>
                </a:solidFill>
                <a:latin typeface="Verdana"/>
                <a:ea typeface="Verdana"/>
                <a:cs typeface="Verdana"/>
                <a:sym typeface="Verdana"/>
              </a:rPr>
              <a:t>eed to add implementation of new function(s) to </a:t>
            </a:r>
            <a:r>
              <a:rPr lang="en-US" sz="2000" i="0" u="none" strike="noStrike" cap="none">
                <a:solidFill>
                  <a:schemeClr val="dk1"/>
                </a:solidFill>
                <a:latin typeface="Source Code Pro"/>
                <a:ea typeface="Source Code Pro"/>
                <a:cs typeface="Source Code Pro"/>
                <a:sym typeface="Source Code Pro"/>
              </a:rPr>
              <a:t>date.cpp</a:t>
            </a:r>
            <a:endParaRPr sz="2000">
              <a:latin typeface="Source Code Pro"/>
              <a:ea typeface="Source Code Pro"/>
              <a:cs typeface="Source Code Pro"/>
              <a:sym typeface="Source Code Pro"/>
            </a:endParaRPr>
          </a:p>
        </p:txBody>
      </p:sp>
      <p:sp>
        <p:nvSpPr>
          <p:cNvPr id="775" name="Google Shape;775;p100"/>
          <p:cNvSpPr txBox="1"/>
          <p:nvPr/>
        </p:nvSpPr>
        <p:spPr>
          <a:xfrm>
            <a:off x="149025" y="3210525"/>
            <a:ext cx="8828700" cy="1297800"/>
          </a:xfrm>
          <a:prstGeom prst="rect">
            <a:avLst/>
          </a:prstGeom>
          <a:noFill/>
          <a:ln>
            <a:noFill/>
          </a:ln>
        </p:spPr>
        <p:txBody>
          <a:bodyPr spcFirstLastPara="1" wrap="square" lIns="91425" tIns="91425" rIns="91425" bIns="91425" anchor="ctr" anchorCtr="0">
            <a:noAutofit/>
          </a:bodyPr>
          <a:lstStyle/>
          <a:p>
            <a:pPr marL="273050" lvl="0" indent="-259715" algn="l" rtl="0">
              <a:lnSpc>
                <a:spcPct val="115000"/>
              </a:lnSpc>
              <a:spcBef>
                <a:spcPts val="500"/>
              </a:spcBef>
              <a:spcAft>
                <a:spcPts val="0"/>
              </a:spcAft>
              <a:buClr>
                <a:schemeClr val="accent1"/>
              </a:buClr>
              <a:buSzPts val="2000"/>
              <a:buFont typeface="Verdana"/>
              <a:buChar char="●"/>
            </a:pPr>
            <a:r>
              <a:rPr lang="en-US" sz="2000">
                <a:solidFill>
                  <a:schemeClr val="dk1"/>
                </a:solidFill>
                <a:latin typeface="Verdana"/>
                <a:ea typeface="Verdana"/>
                <a:cs typeface="Verdana"/>
                <a:sym typeface="Verdana"/>
              </a:rPr>
              <a:t>Example: a new member function to calculate and return the remaining number of days in the object’s month </a:t>
            </a:r>
            <a:endParaRPr sz="2000">
              <a:solidFill>
                <a:schemeClr val="dk1"/>
              </a:solidFill>
              <a:latin typeface="Verdana"/>
              <a:ea typeface="Verdana"/>
              <a:cs typeface="Verdana"/>
              <a:sym typeface="Verdana"/>
            </a:endParaRPr>
          </a:p>
          <a:p>
            <a:pPr marL="0" lvl="0" indent="0" algn="l" rtl="0">
              <a:lnSpc>
                <a:spcPct val="115000"/>
              </a:lnSpc>
              <a:spcBef>
                <a:spcPts val="300"/>
              </a:spcBef>
              <a:spcAft>
                <a:spcPts val="0"/>
              </a:spcAft>
              <a:buNone/>
            </a:pPr>
            <a:endParaRPr sz="2000">
              <a:solidFill>
                <a:schemeClr val="dk1"/>
              </a:solidFill>
              <a:latin typeface="Verdana"/>
              <a:ea typeface="Verdana"/>
              <a:cs typeface="Verdana"/>
              <a:sym typeface="Verdana"/>
            </a:endParaRPr>
          </a:p>
        </p:txBody>
      </p:sp>
      <p:sp>
        <p:nvSpPr>
          <p:cNvPr id="776" name="Google Shape;776;p100"/>
          <p:cNvSpPr txBox="1"/>
          <p:nvPr/>
        </p:nvSpPr>
        <p:spPr>
          <a:xfrm>
            <a:off x="149025" y="3916600"/>
            <a:ext cx="8828700" cy="687000"/>
          </a:xfrm>
          <a:prstGeom prst="rect">
            <a:avLst/>
          </a:prstGeom>
          <a:noFill/>
          <a:ln>
            <a:noFill/>
          </a:ln>
        </p:spPr>
        <p:txBody>
          <a:bodyPr spcFirstLastPara="1" wrap="square" lIns="91425" tIns="91425" rIns="91425" bIns="91425" anchor="t" anchorCtr="0">
            <a:noAutofit/>
          </a:bodyPr>
          <a:lstStyle/>
          <a:p>
            <a:pPr marL="547687" lvl="1" indent="-228600" algn="l" rtl="0">
              <a:spcBef>
                <a:spcPts val="300"/>
              </a:spcBef>
              <a:spcAft>
                <a:spcPts val="0"/>
              </a:spcAft>
              <a:buClr>
                <a:schemeClr val="accent2"/>
              </a:buClr>
              <a:buSzPts val="2040"/>
              <a:buFont typeface="Noto Sans Symbols"/>
              <a:buChar char="●"/>
            </a:pPr>
            <a:r>
              <a:rPr lang="en-US" sz="2400">
                <a:solidFill>
                  <a:schemeClr val="dk1"/>
                </a:solidFill>
                <a:latin typeface="Calibri"/>
                <a:ea typeface="Calibri"/>
                <a:cs typeface="Calibri"/>
                <a:sym typeface="Calibri"/>
              </a:rPr>
              <a:t>Any ideas? Do you think it is too difficult?</a:t>
            </a:r>
            <a:endParaRPr>
              <a:latin typeface="Calibri"/>
              <a:ea typeface="Calibri"/>
              <a:cs typeface="Calibri"/>
              <a:sym typeface="Calibri"/>
            </a:endParaRPr>
          </a:p>
        </p:txBody>
      </p:sp>
      <p:sp>
        <p:nvSpPr>
          <p:cNvPr id="777" name="Google Shape;777;p100"/>
          <p:cNvSpPr txBox="1"/>
          <p:nvPr/>
        </p:nvSpPr>
        <p:spPr>
          <a:xfrm>
            <a:off x="149050" y="4355025"/>
            <a:ext cx="8828700" cy="756600"/>
          </a:xfrm>
          <a:prstGeom prst="rect">
            <a:avLst/>
          </a:prstGeom>
          <a:noFill/>
          <a:ln>
            <a:noFill/>
          </a:ln>
        </p:spPr>
        <p:txBody>
          <a:bodyPr spcFirstLastPara="1" wrap="square" lIns="91425" tIns="91425" rIns="91425" bIns="91425" anchor="t" anchorCtr="0">
            <a:noAutofit/>
          </a:bodyPr>
          <a:lstStyle/>
          <a:p>
            <a:pPr marL="547687" lvl="1" indent="-226059" algn="l" rtl="0">
              <a:lnSpc>
                <a:spcPct val="115000"/>
              </a:lnSpc>
              <a:spcBef>
                <a:spcPts val="300"/>
              </a:spcBef>
              <a:spcAft>
                <a:spcPts val="0"/>
              </a:spcAft>
              <a:buClr>
                <a:schemeClr val="accent2"/>
              </a:buClr>
              <a:buSzPts val="2000"/>
              <a:buFont typeface="Verdana"/>
              <a:buChar char="●"/>
            </a:pPr>
            <a:r>
              <a:rPr lang="en-US" sz="2000">
                <a:solidFill>
                  <a:schemeClr val="dk1"/>
                </a:solidFill>
                <a:latin typeface="Verdana"/>
                <a:ea typeface="Verdana"/>
                <a:cs typeface="Verdana"/>
                <a:sym typeface="Verdana"/>
              </a:rPr>
              <a:t>Have a look at the existing member functions and see if they are useful for you</a:t>
            </a:r>
            <a:endParaRPr sz="2000">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4"/>
                                        </p:tgtEl>
                                        <p:attrNameLst>
                                          <p:attrName>style.visibility</p:attrName>
                                        </p:attrNameLst>
                                      </p:cBhvr>
                                      <p:to>
                                        <p:strVal val="visible"/>
                                      </p:to>
                                    </p:set>
                                  </p:childTnLst>
                                </p:cTn>
                              </p:par>
                            </p:childTnLst>
                          </p:cTn>
                        </p:par>
                        <p:par>
                          <p:cTn id="7" fill="hold">
                            <p:stCondLst>
                              <p:cond delay="1"/>
                            </p:stCondLst>
                            <p:childTnLst>
                              <p:par>
                                <p:cTn id="8" presetID="1" presetClass="entr" presetSubtype="0" fill="hold" nodeType="afterEffect">
                                  <p:stCondLst>
                                    <p:cond delay="0"/>
                                  </p:stCondLst>
                                  <p:childTnLst>
                                    <p:set>
                                      <p:cBhvr>
                                        <p:cTn id="9" dur="1" fill="hold">
                                          <p:stCondLst>
                                            <p:cond delay="0"/>
                                          </p:stCondLst>
                                        </p:cTn>
                                        <p:tgtEl>
                                          <p:spTgt spid="77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776"/>
                                        </p:tgtEl>
                                        <p:attrNameLst>
                                          <p:attrName>style.visibility</p:attrName>
                                        </p:attrNameLst>
                                      </p:cBhvr>
                                      <p:to>
                                        <p:strVal val="visible"/>
                                      </p:to>
                                    </p:set>
                                    <p:animEffect transition="in" filter="fade">
                                      <p:cBhvr>
                                        <p:cTn id="14" dur="1000"/>
                                        <p:tgtEl>
                                          <p:spTgt spid="77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77"/>
                                        </p:tgtEl>
                                        <p:attrNameLst>
                                          <p:attrName>style.visibility</p:attrName>
                                        </p:attrNameLst>
                                      </p:cBhvr>
                                      <p:to>
                                        <p:strVal val="visible"/>
                                      </p:to>
                                    </p:set>
                                    <p:animEffect transition="in" filter="fade">
                                      <p:cBhvr>
                                        <p:cTn id="19" dur="1000"/>
                                        <p:tgtEl>
                                          <p:spTgt spid="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101"/>
          <p:cNvSpPr txBox="1">
            <a:spLocks noGrp="1"/>
          </p:cNvSpPr>
          <p:nvPr>
            <p:ph type="title"/>
          </p:nvPr>
        </p:nvSpPr>
        <p:spPr>
          <a:xfrm>
            <a:off x="914400" y="274637"/>
            <a:ext cx="7772400" cy="8255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Calibri"/>
              <a:buNone/>
            </a:pPr>
            <a:r>
              <a:rPr lang="en-US" sz="3000" i="0" u="none" strike="noStrike" cap="none">
                <a:solidFill>
                  <a:schemeClr val="dk2"/>
                </a:solidFill>
                <a:latin typeface="Verdana"/>
                <a:ea typeface="Verdana"/>
                <a:cs typeface="Verdana"/>
                <a:sym typeface="Verdana"/>
              </a:rPr>
              <a:t>Updating a Class (not in book)</a:t>
            </a:r>
            <a:endParaRPr sz="3000">
              <a:latin typeface="Verdana"/>
              <a:ea typeface="Verdana"/>
              <a:cs typeface="Verdana"/>
              <a:sym typeface="Verdana"/>
            </a:endParaRPr>
          </a:p>
        </p:txBody>
      </p:sp>
      <p:sp>
        <p:nvSpPr>
          <p:cNvPr id="783" name="Google Shape;783;p101"/>
          <p:cNvSpPr txBox="1">
            <a:spLocks noGrp="1"/>
          </p:cNvSpPr>
          <p:nvPr>
            <p:ph type="body" idx="1"/>
          </p:nvPr>
        </p:nvSpPr>
        <p:spPr>
          <a:xfrm>
            <a:off x="250375" y="1295400"/>
            <a:ext cx="7870800" cy="627300"/>
          </a:xfrm>
          <a:prstGeom prst="rect">
            <a:avLst/>
          </a:prstGeom>
          <a:noFill/>
          <a:ln>
            <a:noFill/>
          </a:ln>
        </p:spPr>
        <p:txBody>
          <a:bodyPr spcFirstLastPara="1" wrap="square" lIns="91425" tIns="45700" rIns="91425" bIns="45700" anchor="t" anchorCtr="0">
            <a:noAutofit/>
          </a:bodyPr>
          <a:lstStyle/>
          <a:p>
            <a:pPr marL="273050" marR="0" lvl="0" indent="-270510" algn="l" rtl="0">
              <a:lnSpc>
                <a:spcPct val="115000"/>
              </a:lnSpc>
              <a:spcBef>
                <a:spcPts val="0"/>
              </a:spcBef>
              <a:spcAft>
                <a:spcPts val="0"/>
              </a:spcAft>
              <a:buClr>
                <a:schemeClr val="accent1"/>
              </a:buClr>
              <a:buSzPts val="2000"/>
              <a:buFont typeface="Verdana"/>
              <a:buChar char="●"/>
            </a:pPr>
            <a:r>
              <a:rPr lang="en-US" sz="2000" i="0" u="none">
                <a:solidFill>
                  <a:schemeClr val="dk1"/>
                </a:solidFill>
                <a:latin typeface="Verdana"/>
                <a:ea typeface="Verdana"/>
                <a:cs typeface="Verdana"/>
                <a:sym typeface="Verdana"/>
              </a:rPr>
              <a:t>We can make use of </a:t>
            </a:r>
            <a:r>
              <a:rPr lang="en-US" sz="2000" i="0" u="none">
                <a:solidFill>
                  <a:schemeClr val="dk1"/>
                </a:solidFill>
                <a:latin typeface="Source Code Pro"/>
                <a:ea typeface="Source Code Pro"/>
                <a:cs typeface="Source Code Pro"/>
                <a:sym typeface="Source Code Pro"/>
              </a:rPr>
              <a:t>DaysIn</a:t>
            </a:r>
            <a:r>
              <a:rPr lang="en-US" sz="2000" i="0" u="none">
                <a:solidFill>
                  <a:schemeClr val="dk1"/>
                </a:solidFill>
                <a:latin typeface="Verdana"/>
                <a:ea typeface="Verdana"/>
                <a:cs typeface="Verdana"/>
                <a:sym typeface="Verdana"/>
              </a:rPr>
              <a:t> member function</a:t>
            </a:r>
            <a:endParaRPr sz="2000" i="0" u="none" strike="noStrike" cap="none">
              <a:solidFill>
                <a:schemeClr val="dk1"/>
              </a:solidFill>
              <a:latin typeface="Verdana"/>
              <a:ea typeface="Verdana"/>
              <a:cs typeface="Verdana"/>
              <a:sym typeface="Verdana"/>
            </a:endParaRPr>
          </a:p>
          <a:p>
            <a:pPr marL="273050" marR="0" lvl="0" indent="-165100" algn="l" rtl="0">
              <a:lnSpc>
                <a:spcPct val="115000"/>
              </a:lnSpc>
              <a:spcBef>
                <a:spcPts val="575"/>
              </a:spcBef>
              <a:spcAft>
                <a:spcPts val="0"/>
              </a:spcAft>
              <a:buClr>
                <a:schemeClr val="accent1"/>
              </a:buClr>
              <a:buSzPts val="1700"/>
              <a:buFont typeface="Noto Sans Symbols"/>
              <a:buNone/>
            </a:pPr>
            <a:endParaRPr sz="2000" i="0" u="none" strike="noStrike" cap="none">
              <a:solidFill>
                <a:schemeClr val="dk1"/>
              </a:solidFill>
              <a:latin typeface="Verdana"/>
              <a:ea typeface="Verdana"/>
              <a:cs typeface="Verdana"/>
              <a:sym typeface="Verdana"/>
            </a:endParaRPr>
          </a:p>
        </p:txBody>
      </p:sp>
      <p:sp>
        <p:nvSpPr>
          <p:cNvPr id="784" name="Google Shape;784;p101"/>
          <p:cNvSpPr txBox="1"/>
          <p:nvPr/>
        </p:nvSpPr>
        <p:spPr>
          <a:xfrm>
            <a:off x="250375" y="2117975"/>
            <a:ext cx="8538000" cy="1054500"/>
          </a:xfrm>
          <a:prstGeom prst="rect">
            <a:avLst/>
          </a:prstGeom>
          <a:noFill/>
          <a:ln>
            <a:noFill/>
          </a:ln>
        </p:spPr>
        <p:txBody>
          <a:bodyPr spcFirstLastPara="1" wrap="square" lIns="91425" tIns="91425" rIns="91425" bIns="91425" anchor="ctr" anchorCtr="0">
            <a:noAutofit/>
          </a:bodyPr>
          <a:lstStyle/>
          <a:p>
            <a:pPr marL="273050" lvl="0" indent="-270510" algn="l" rtl="0">
              <a:lnSpc>
                <a:spcPct val="115000"/>
              </a:lnSpc>
              <a:spcBef>
                <a:spcPts val="500"/>
              </a:spcBef>
              <a:spcAft>
                <a:spcPts val="0"/>
              </a:spcAft>
              <a:buClr>
                <a:schemeClr val="accent1"/>
              </a:buClr>
              <a:buSzPts val="2000"/>
              <a:buFont typeface="Verdana"/>
              <a:buChar char="●"/>
            </a:pPr>
            <a:r>
              <a:rPr lang="en-US" sz="2000">
                <a:solidFill>
                  <a:schemeClr val="dk1"/>
                </a:solidFill>
                <a:latin typeface="Verdana"/>
                <a:ea typeface="Verdana"/>
                <a:cs typeface="Verdana"/>
                <a:sym typeface="Verdana"/>
              </a:rPr>
              <a:t>Prototype in </a:t>
            </a:r>
            <a:r>
              <a:rPr lang="en-US" sz="2000">
                <a:solidFill>
                  <a:schemeClr val="dk1"/>
                </a:solidFill>
                <a:latin typeface="Source Code Pro"/>
                <a:ea typeface="Source Code Pro"/>
                <a:cs typeface="Source Code Pro"/>
                <a:sym typeface="Source Code Pro"/>
              </a:rPr>
              <a:t>Date</a:t>
            </a:r>
            <a:r>
              <a:rPr lang="en-US" sz="2000">
                <a:solidFill>
                  <a:schemeClr val="dk1"/>
                </a:solidFill>
                <a:latin typeface="Verdana"/>
                <a:ea typeface="Verdana"/>
                <a:cs typeface="Verdana"/>
                <a:sym typeface="Verdana"/>
              </a:rPr>
              <a:t> class (add to the header file)</a:t>
            </a:r>
            <a:endParaRPr sz="2000">
              <a:solidFill>
                <a:schemeClr val="dk1"/>
              </a:solidFill>
              <a:latin typeface="Verdana"/>
              <a:ea typeface="Verdana"/>
              <a:cs typeface="Verdana"/>
              <a:sym typeface="Verdana"/>
            </a:endParaRPr>
          </a:p>
          <a:p>
            <a:pPr marL="547687" lvl="1" indent="-228600" algn="l" rtl="0">
              <a:lnSpc>
                <a:spcPct val="115000"/>
              </a:lnSpc>
              <a:spcBef>
                <a:spcPts val="300"/>
              </a:spcBef>
              <a:spcAft>
                <a:spcPts val="0"/>
              </a:spcAft>
              <a:buNone/>
            </a:pPr>
            <a:r>
              <a:rPr lang="en-US" sz="2000" b="1">
                <a:solidFill>
                  <a:srgbClr val="000099"/>
                </a:solidFill>
                <a:latin typeface="Source Code Pro"/>
                <a:ea typeface="Source Code Pro"/>
                <a:cs typeface="Source Code Pro"/>
                <a:sym typeface="Source Code Pro"/>
              </a:rPr>
              <a:t>int RemainingDays () const;</a:t>
            </a:r>
            <a:endParaRPr sz="2000">
              <a:solidFill>
                <a:schemeClr val="dk1"/>
              </a:solidFill>
              <a:latin typeface="Source Code Pro"/>
              <a:ea typeface="Source Code Pro"/>
              <a:cs typeface="Source Code Pro"/>
              <a:sym typeface="Source Code Pro"/>
            </a:endParaRPr>
          </a:p>
          <a:p>
            <a:pPr marL="547687" lvl="1" indent="-228600" algn="l" rtl="0">
              <a:lnSpc>
                <a:spcPct val="115000"/>
              </a:lnSpc>
              <a:spcBef>
                <a:spcPts val="300"/>
              </a:spcBef>
              <a:spcAft>
                <a:spcPts val="0"/>
              </a:spcAft>
              <a:buNone/>
            </a:pPr>
            <a:endParaRPr sz="2000">
              <a:solidFill>
                <a:schemeClr val="dk1"/>
              </a:solidFill>
              <a:latin typeface="Verdana"/>
              <a:ea typeface="Verdana"/>
              <a:cs typeface="Verdana"/>
              <a:sym typeface="Verdana"/>
            </a:endParaRPr>
          </a:p>
          <a:p>
            <a:pPr marL="273050" lvl="0" indent="-165100" algn="l" rtl="0">
              <a:lnSpc>
                <a:spcPct val="115000"/>
              </a:lnSpc>
              <a:spcBef>
                <a:spcPts val="575"/>
              </a:spcBef>
              <a:spcAft>
                <a:spcPts val="0"/>
              </a:spcAft>
              <a:buNone/>
            </a:pPr>
            <a:endParaRPr sz="2000">
              <a:solidFill>
                <a:schemeClr val="dk1"/>
              </a:solidFill>
              <a:latin typeface="Verdana"/>
              <a:ea typeface="Verdana"/>
              <a:cs typeface="Verdana"/>
              <a:sym typeface="Verdana"/>
            </a:endParaRPr>
          </a:p>
        </p:txBody>
      </p:sp>
      <p:sp>
        <p:nvSpPr>
          <p:cNvPr id="785" name="Google Shape;785;p101"/>
          <p:cNvSpPr txBox="1"/>
          <p:nvPr/>
        </p:nvSpPr>
        <p:spPr>
          <a:xfrm>
            <a:off x="250375" y="2956575"/>
            <a:ext cx="8690100" cy="2057400"/>
          </a:xfrm>
          <a:prstGeom prst="rect">
            <a:avLst/>
          </a:prstGeom>
          <a:noFill/>
          <a:ln>
            <a:noFill/>
          </a:ln>
        </p:spPr>
        <p:txBody>
          <a:bodyPr spcFirstLastPara="1" wrap="square" lIns="91425" tIns="91425" rIns="91425" bIns="91425" anchor="ctr" anchorCtr="0">
            <a:noAutofit/>
          </a:bodyPr>
          <a:lstStyle/>
          <a:p>
            <a:pPr marL="273050" lvl="0" indent="-270510" algn="l" rtl="0">
              <a:lnSpc>
                <a:spcPct val="115000"/>
              </a:lnSpc>
              <a:spcBef>
                <a:spcPts val="500"/>
              </a:spcBef>
              <a:spcAft>
                <a:spcPts val="0"/>
              </a:spcAft>
              <a:buClr>
                <a:schemeClr val="accent1"/>
              </a:buClr>
              <a:buSzPts val="2000"/>
              <a:buFont typeface="Verdana"/>
              <a:buChar char="●"/>
            </a:pPr>
            <a:r>
              <a:rPr lang="en-US" sz="2000">
                <a:solidFill>
                  <a:schemeClr val="dk1"/>
                </a:solidFill>
                <a:latin typeface="Verdana"/>
                <a:ea typeface="Verdana"/>
                <a:cs typeface="Verdana"/>
                <a:sym typeface="Verdana"/>
              </a:rPr>
              <a:t>Implementation</a:t>
            </a:r>
            <a:endParaRPr sz="2000">
              <a:solidFill>
                <a:schemeClr val="dk1"/>
              </a:solidFill>
              <a:latin typeface="Verdana"/>
              <a:ea typeface="Verdana"/>
              <a:cs typeface="Verdana"/>
              <a:sym typeface="Verdana"/>
            </a:endParaRPr>
          </a:p>
          <a:p>
            <a:pPr marL="547687" lvl="1" indent="-228600" algn="l" rtl="0">
              <a:lnSpc>
                <a:spcPct val="115000"/>
              </a:lnSpc>
              <a:spcBef>
                <a:spcPts val="300"/>
              </a:spcBef>
              <a:spcAft>
                <a:spcPts val="0"/>
              </a:spcAft>
              <a:buNone/>
            </a:pPr>
            <a:r>
              <a:rPr lang="en-US" sz="2000" b="1">
                <a:solidFill>
                  <a:srgbClr val="000099"/>
                </a:solidFill>
                <a:latin typeface="Source Code Pro"/>
                <a:ea typeface="Source Code Pro"/>
                <a:cs typeface="Source Code Pro"/>
                <a:sym typeface="Source Code Pro"/>
              </a:rPr>
              <a:t>int Date::RemainingDays () const</a:t>
            </a:r>
            <a:endParaRPr sz="2000">
              <a:solidFill>
                <a:schemeClr val="dk1"/>
              </a:solidFill>
              <a:latin typeface="Source Code Pro"/>
              <a:ea typeface="Source Code Pro"/>
              <a:cs typeface="Source Code Pro"/>
              <a:sym typeface="Source Code Pro"/>
            </a:endParaRPr>
          </a:p>
          <a:p>
            <a:pPr marL="547687" lvl="1" indent="-228600" algn="l" rtl="0">
              <a:lnSpc>
                <a:spcPct val="115000"/>
              </a:lnSpc>
              <a:spcBef>
                <a:spcPts val="300"/>
              </a:spcBef>
              <a:spcAft>
                <a:spcPts val="0"/>
              </a:spcAft>
              <a:buNone/>
            </a:pPr>
            <a:r>
              <a:rPr lang="en-US" sz="2000" b="1">
                <a:solidFill>
                  <a:srgbClr val="000099"/>
                </a:solidFill>
                <a:latin typeface="Source Code Pro"/>
                <a:ea typeface="Source Code Pro"/>
                <a:cs typeface="Source Code Pro"/>
                <a:sym typeface="Source Code Pro"/>
              </a:rPr>
              <a:t>{</a:t>
            </a:r>
            <a:endParaRPr sz="2000">
              <a:solidFill>
                <a:schemeClr val="dk1"/>
              </a:solidFill>
              <a:latin typeface="Source Code Pro"/>
              <a:ea typeface="Source Code Pro"/>
              <a:cs typeface="Source Code Pro"/>
              <a:sym typeface="Source Code Pro"/>
            </a:endParaRPr>
          </a:p>
          <a:p>
            <a:pPr marL="547687" lvl="1" indent="-228600" algn="l" rtl="0">
              <a:lnSpc>
                <a:spcPct val="115000"/>
              </a:lnSpc>
              <a:spcBef>
                <a:spcPts val="300"/>
              </a:spcBef>
              <a:spcAft>
                <a:spcPts val="0"/>
              </a:spcAft>
              <a:buNone/>
            </a:pPr>
            <a:r>
              <a:rPr lang="en-US" sz="2000" b="1">
                <a:solidFill>
                  <a:srgbClr val="000099"/>
                </a:solidFill>
                <a:latin typeface="Source Code Pro"/>
                <a:ea typeface="Source Code Pro"/>
                <a:cs typeface="Source Code Pro"/>
                <a:sym typeface="Source Code Pro"/>
              </a:rPr>
              <a:t>	  return DaysIn() - myDay;</a:t>
            </a:r>
            <a:endParaRPr sz="2000">
              <a:solidFill>
                <a:schemeClr val="dk1"/>
              </a:solidFill>
              <a:latin typeface="Source Code Pro"/>
              <a:ea typeface="Source Code Pro"/>
              <a:cs typeface="Source Code Pro"/>
              <a:sym typeface="Source Code Pro"/>
            </a:endParaRPr>
          </a:p>
          <a:p>
            <a:pPr marL="547687" lvl="1" indent="-228600" algn="l" rtl="0">
              <a:lnSpc>
                <a:spcPct val="115000"/>
              </a:lnSpc>
              <a:spcBef>
                <a:spcPts val="300"/>
              </a:spcBef>
              <a:spcAft>
                <a:spcPts val="0"/>
              </a:spcAft>
              <a:buNone/>
            </a:pPr>
            <a:r>
              <a:rPr lang="en-US" sz="2000" b="1">
                <a:solidFill>
                  <a:srgbClr val="000099"/>
                </a:solidFill>
                <a:latin typeface="Source Code Pro"/>
                <a:ea typeface="Source Code Pro"/>
                <a:cs typeface="Source Code Pro"/>
                <a:sym typeface="Source Code Pro"/>
              </a:rPr>
              <a:t>}</a:t>
            </a:r>
            <a:endParaRPr sz="2000">
              <a:solidFill>
                <a:schemeClr val="dk1"/>
              </a:solidFill>
              <a:latin typeface="Source Code Pro"/>
              <a:ea typeface="Source Code Pro"/>
              <a:cs typeface="Source Code Pro"/>
              <a:sym typeface="Source Code Pro"/>
            </a:endParaRPr>
          </a:p>
          <a:p>
            <a:pPr marL="273050" lvl="0" indent="-165100" algn="l" rtl="0">
              <a:lnSpc>
                <a:spcPct val="115000"/>
              </a:lnSpc>
              <a:spcBef>
                <a:spcPts val="575"/>
              </a:spcBef>
              <a:spcAft>
                <a:spcPts val="0"/>
              </a:spcAft>
              <a:buNone/>
            </a:pPr>
            <a:endParaRPr sz="2000">
              <a:solidFill>
                <a:schemeClr val="dk1"/>
              </a:solidFill>
              <a:latin typeface="Verdana"/>
              <a:ea typeface="Verdana"/>
              <a:cs typeface="Verdana"/>
              <a:sym typeface="Verdana"/>
            </a:endParaRPr>
          </a:p>
        </p:txBody>
      </p:sp>
      <p:sp>
        <p:nvSpPr>
          <p:cNvPr id="786" name="Google Shape;786;p101"/>
          <p:cNvSpPr txBox="1"/>
          <p:nvPr/>
        </p:nvSpPr>
        <p:spPr>
          <a:xfrm>
            <a:off x="250375" y="4747250"/>
            <a:ext cx="8728500" cy="2004000"/>
          </a:xfrm>
          <a:prstGeom prst="rect">
            <a:avLst/>
          </a:prstGeom>
          <a:noFill/>
          <a:ln>
            <a:noFill/>
          </a:ln>
        </p:spPr>
        <p:txBody>
          <a:bodyPr spcFirstLastPara="1" wrap="square" lIns="91425" tIns="91425" rIns="91425" bIns="91425" anchor="ctr" anchorCtr="0">
            <a:noAutofit/>
          </a:bodyPr>
          <a:lstStyle/>
          <a:p>
            <a:pPr marL="547687" lvl="1" indent="-228600" algn="l" rtl="0">
              <a:lnSpc>
                <a:spcPct val="115000"/>
              </a:lnSpc>
              <a:spcBef>
                <a:spcPts val="300"/>
              </a:spcBef>
              <a:spcAft>
                <a:spcPts val="0"/>
              </a:spcAft>
              <a:buNone/>
            </a:pPr>
            <a:endParaRPr sz="2000" b="1">
              <a:solidFill>
                <a:srgbClr val="000099"/>
              </a:solidFill>
              <a:latin typeface="Verdana"/>
              <a:ea typeface="Verdana"/>
              <a:cs typeface="Verdana"/>
              <a:sym typeface="Verdana"/>
            </a:endParaRPr>
          </a:p>
          <a:p>
            <a:pPr marL="273050" lvl="0" indent="-270510" algn="l" rtl="0">
              <a:lnSpc>
                <a:spcPct val="115000"/>
              </a:lnSpc>
              <a:spcBef>
                <a:spcPts val="500"/>
              </a:spcBef>
              <a:spcAft>
                <a:spcPts val="0"/>
              </a:spcAft>
              <a:buClr>
                <a:schemeClr val="accent1"/>
              </a:buClr>
              <a:buSzPts val="2000"/>
              <a:buFont typeface="Verdana"/>
              <a:buChar char="●"/>
            </a:pPr>
            <a:r>
              <a:rPr lang="en-US" sz="2000">
                <a:solidFill>
                  <a:schemeClr val="dk1"/>
                </a:solidFill>
                <a:latin typeface="Verdana"/>
                <a:ea typeface="Verdana"/>
                <a:cs typeface="Verdana"/>
                <a:sym typeface="Verdana"/>
              </a:rPr>
              <a:t>In a member function implementation private data and other member functions referred without the dot operator </a:t>
            </a:r>
            <a:endParaRPr sz="2000">
              <a:solidFill>
                <a:schemeClr val="dk1"/>
              </a:solidFill>
              <a:latin typeface="Verdana"/>
              <a:ea typeface="Verdana"/>
              <a:cs typeface="Verdana"/>
              <a:sym typeface="Verdana"/>
            </a:endParaRPr>
          </a:p>
          <a:p>
            <a:pPr marL="547687" lvl="1" indent="-247650" algn="l" rtl="0">
              <a:lnSpc>
                <a:spcPct val="115000"/>
              </a:lnSpc>
              <a:spcBef>
                <a:spcPts val="300"/>
              </a:spcBef>
              <a:spcAft>
                <a:spcPts val="0"/>
              </a:spcAft>
              <a:buClr>
                <a:schemeClr val="accent2"/>
              </a:buClr>
              <a:buSzPts val="2000"/>
              <a:buFont typeface="Verdana"/>
              <a:buChar char="●"/>
            </a:pPr>
            <a:r>
              <a:rPr lang="en-US" sz="2000">
                <a:solidFill>
                  <a:schemeClr val="dk1"/>
                </a:solidFill>
                <a:latin typeface="Verdana"/>
                <a:ea typeface="Verdana"/>
                <a:cs typeface="Verdana"/>
                <a:sym typeface="Verdana"/>
              </a:rPr>
              <a:t>They operate on the object for which the member function is called</a:t>
            </a:r>
            <a:endParaRPr sz="2000">
              <a:solidFill>
                <a:schemeClr val="dk1"/>
              </a:solidFill>
              <a:latin typeface="Verdana"/>
              <a:ea typeface="Verdana"/>
              <a:cs typeface="Verdana"/>
              <a:sym typeface="Verdana"/>
            </a:endParaRPr>
          </a:p>
          <a:p>
            <a:pPr marL="273050" lvl="0" indent="-165100" algn="l" rtl="0">
              <a:lnSpc>
                <a:spcPct val="115000"/>
              </a:lnSpc>
              <a:spcBef>
                <a:spcPts val="575"/>
              </a:spcBef>
              <a:spcAft>
                <a:spcPts val="0"/>
              </a:spcAft>
              <a:buNone/>
            </a:pPr>
            <a:endParaRPr sz="2000">
              <a:solidFill>
                <a:schemeClr val="dk1"/>
              </a:solidFill>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8"/>
          <p:cNvSpPr txBox="1">
            <a:spLocks noGrp="1"/>
          </p:cNvSpPr>
          <p:nvPr>
            <p:ph type="title"/>
          </p:nvPr>
        </p:nvSpPr>
        <p:spPr>
          <a:xfrm>
            <a:off x="269500" y="274625"/>
            <a:ext cx="8656200" cy="11430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3600"/>
              <a:buFont typeface="Calibri"/>
              <a:buNone/>
            </a:pPr>
            <a:r>
              <a:rPr lang="en-US" sz="3000" i="0" u="none" strike="noStrike" cap="none">
                <a:solidFill>
                  <a:schemeClr val="dk2"/>
                </a:solidFill>
                <a:latin typeface="Verdana"/>
                <a:ea typeface="Verdana"/>
                <a:cs typeface="Verdana"/>
                <a:sym typeface="Verdana"/>
              </a:rPr>
              <a:t>An Overview of </a:t>
            </a:r>
            <a:endParaRPr sz="3000" i="0" u="none" strike="noStrike" cap="none">
              <a:solidFill>
                <a:schemeClr val="dk2"/>
              </a:solidFill>
              <a:latin typeface="Verdana"/>
              <a:ea typeface="Verdana"/>
              <a:cs typeface="Verdana"/>
              <a:sym typeface="Verdana"/>
            </a:endParaRPr>
          </a:p>
          <a:p>
            <a:pPr marL="0" marR="0" lvl="0" indent="0" algn="l" rtl="0">
              <a:lnSpc>
                <a:spcPct val="100000"/>
              </a:lnSpc>
              <a:spcBef>
                <a:spcPts val="0"/>
              </a:spcBef>
              <a:spcAft>
                <a:spcPts val="0"/>
              </a:spcAft>
              <a:buClr>
                <a:schemeClr val="dk2"/>
              </a:buClr>
              <a:buSzPts val="3600"/>
              <a:buFont typeface="Calibri"/>
              <a:buNone/>
            </a:pPr>
            <a:r>
              <a:rPr lang="en-US" sz="3000" i="0" u="none" strike="noStrike" cap="none">
                <a:solidFill>
                  <a:schemeClr val="dk2"/>
                </a:solidFill>
                <a:latin typeface="Verdana"/>
                <a:ea typeface="Verdana"/>
                <a:cs typeface="Verdana"/>
                <a:sym typeface="Verdana"/>
              </a:rPr>
              <a:t>Object Oriented</a:t>
            </a:r>
            <a:r>
              <a:rPr lang="en-US" sz="3000">
                <a:latin typeface="Verdana"/>
                <a:ea typeface="Verdana"/>
                <a:cs typeface="Verdana"/>
                <a:sym typeface="Verdana"/>
              </a:rPr>
              <a:t> Programming </a:t>
            </a:r>
            <a:r>
              <a:rPr lang="en-US" sz="3000" i="0" u="none" strike="noStrike" cap="none">
                <a:solidFill>
                  <a:schemeClr val="dk2"/>
                </a:solidFill>
                <a:latin typeface="Verdana"/>
                <a:ea typeface="Verdana"/>
                <a:cs typeface="Verdana"/>
                <a:sym typeface="Verdana"/>
              </a:rPr>
              <a:t>(OOP) </a:t>
            </a:r>
            <a:endParaRPr sz="3000">
              <a:latin typeface="Verdana"/>
              <a:ea typeface="Verdana"/>
              <a:cs typeface="Verdana"/>
              <a:sym typeface="Verdana"/>
            </a:endParaRPr>
          </a:p>
        </p:txBody>
      </p:sp>
      <p:sp>
        <p:nvSpPr>
          <p:cNvPr id="348" name="Google Shape;348;p48"/>
          <p:cNvSpPr txBox="1">
            <a:spLocks noGrp="1"/>
          </p:cNvSpPr>
          <p:nvPr>
            <p:ph type="body" idx="1"/>
          </p:nvPr>
        </p:nvSpPr>
        <p:spPr>
          <a:xfrm>
            <a:off x="191250" y="1524000"/>
            <a:ext cx="8880000" cy="5130600"/>
          </a:xfrm>
          <a:prstGeom prst="rect">
            <a:avLst/>
          </a:prstGeom>
          <a:noFill/>
          <a:ln>
            <a:noFill/>
          </a:ln>
        </p:spPr>
        <p:txBody>
          <a:bodyPr spcFirstLastPara="1" wrap="square" lIns="91425" tIns="45700" rIns="91425" bIns="45700" anchor="t" anchorCtr="0">
            <a:noAutofit/>
          </a:bodyPr>
          <a:lstStyle/>
          <a:p>
            <a:pPr marL="273050" lvl="0" indent="-259715" algn="l" rtl="0">
              <a:lnSpc>
                <a:spcPct val="115000"/>
              </a:lnSpc>
              <a:spcBef>
                <a:spcPts val="500"/>
              </a:spcBef>
              <a:spcAft>
                <a:spcPts val="0"/>
              </a:spcAft>
              <a:buClr>
                <a:schemeClr val="accent1"/>
              </a:buClr>
              <a:buSzPts val="2000"/>
              <a:buFont typeface="Verdana"/>
              <a:buChar char="●"/>
            </a:pPr>
            <a:r>
              <a:rPr lang="en-US" sz="2000">
                <a:latin typeface="Verdana"/>
                <a:ea typeface="Verdana"/>
                <a:cs typeface="Verdana"/>
                <a:sym typeface="Verdana"/>
              </a:rPr>
              <a:t>Why classes and objects? Why object-oriented programming?</a:t>
            </a:r>
            <a:endParaRPr sz="2000">
              <a:latin typeface="Verdana"/>
              <a:ea typeface="Verdana"/>
              <a:cs typeface="Verdana"/>
              <a:sym typeface="Verdana"/>
            </a:endParaRPr>
          </a:p>
          <a:p>
            <a:pPr marL="547687" lvl="1" indent="-219709" algn="l" rtl="0">
              <a:lnSpc>
                <a:spcPct val="115000"/>
              </a:lnSpc>
              <a:spcBef>
                <a:spcPts val="300"/>
              </a:spcBef>
              <a:spcAft>
                <a:spcPts val="0"/>
              </a:spcAft>
              <a:buClr>
                <a:schemeClr val="accent2"/>
              </a:buClr>
              <a:buSzPts val="1900"/>
              <a:buFont typeface="Verdana"/>
              <a:buChar char="●"/>
            </a:pPr>
            <a:r>
              <a:rPr lang="en-US" sz="1900">
                <a:latin typeface="Verdana"/>
                <a:ea typeface="Verdana"/>
                <a:cs typeface="Verdana"/>
                <a:sym typeface="Verdana"/>
              </a:rPr>
              <a:t>Gives programmers the ability to write programs using off-the-shelf components without dealing with their complexity</a:t>
            </a:r>
            <a:endParaRPr sz="1900">
              <a:latin typeface="Verdana"/>
              <a:ea typeface="Verdana"/>
              <a:cs typeface="Verdana"/>
              <a:sym typeface="Verdana"/>
            </a:endParaRPr>
          </a:p>
          <a:p>
            <a:pPr marL="547687" lvl="1" indent="-219709" algn="l" rtl="0">
              <a:lnSpc>
                <a:spcPct val="115000"/>
              </a:lnSpc>
              <a:spcBef>
                <a:spcPts val="300"/>
              </a:spcBef>
              <a:spcAft>
                <a:spcPts val="0"/>
              </a:spcAft>
              <a:buClr>
                <a:schemeClr val="accent2"/>
              </a:buClr>
              <a:buSzPts val="1900"/>
              <a:buFont typeface="Verdana"/>
              <a:buChar char="●"/>
            </a:pPr>
            <a:r>
              <a:rPr lang="en-US" sz="1900">
                <a:latin typeface="Verdana"/>
                <a:ea typeface="Verdana"/>
                <a:cs typeface="Verdana"/>
                <a:sym typeface="Verdana"/>
              </a:rPr>
              <a:t>Saves time and effort</a:t>
            </a:r>
            <a:endParaRPr sz="1900">
              <a:latin typeface="Verdana"/>
              <a:ea typeface="Verdana"/>
              <a:cs typeface="Verdana"/>
              <a:sym typeface="Verdana"/>
            </a:endParaRPr>
          </a:p>
          <a:p>
            <a:pPr marL="273050" marR="0" lvl="0" indent="-259715" algn="l" rtl="0">
              <a:lnSpc>
                <a:spcPct val="115000"/>
              </a:lnSpc>
              <a:spcBef>
                <a:spcPts val="1000"/>
              </a:spcBef>
              <a:spcAft>
                <a:spcPts val="0"/>
              </a:spcAft>
              <a:buClr>
                <a:schemeClr val="accent1"/>
              </a:buClr>
              <a:buSzPts val="2000"/>
              <a:buFont typeface="Verdana"/>
              <a:buChar char="●"/>
            </a:pPr>
            <a:r>
              <a:rPr lang="en-US" sz="2000">
                <a:latin typeface="Verdana"/>
                <a:ea typeface="Verdana"/>
                <a:cs typeface="Verdana"/>
                <a:sym typeface="Verdana"/>
              </a:rPr>
              <a:t>Objects are how real-world entities are represented</a:t>
            </a:r>
            <a:endParaRPr sz="2000">
              <a:latin typeface="Verdana"/>
              <a:ea typeface="Verdana"/>
              <a:cs typeface="Verdana"/>
              <a:sym typeface="Verdana"/>
            </a:endParaRPr>
          </a:p>
          <a:p>
            <a:pPr marL="273050" marR="0" lvl="0" indent="-259715" algn="l" rtl="0">
              <a:lnSpc>
                <a:spcPct val="115000"/>
              </a:lnSpc>
              <a:spcBef>
                <a:spcPts val="1000"/>
              </a:spcBef>
              <a:spcAft>
                <a:spcPts val="0"/>
              </a:spcAft>
              <a:buClr>
                <a:schemeClr val="accent1"/>
              </a:buClr>
              <a:buSzPts val="2000"/>
              <a:buFont typeface="Verdana"/>
              <a:buChar char="●"/>
            </a:pPr>
            <a:r>
              <a:rPr lang="en-US" sz="2000" i="0" u="none" strike="noStrike" cap="none">
                <a:solidFill>
                  <a:schemeClr val="dk1"/>
                </a:solidFill>
                <a:latin typeface="Verdana"/>
                <a:ea typeface="Verdana"/>
                <a:cs typeface="Verdana"/>
                <a:sym typeface="Verdana"/>
              </a:rPr>
              <a:t>In OOP, </a:t>
            </a:r>
            <a:r>
              <a:rPr lang="en-US" sz="2000" i="1" u="none" strike="noStrike" cap="none">
                <a:solidFill>
                  <a:srgbClr val="C00000"/>
                </a:solidFill>
                <a:latin typeface="Source Code Pro"/>
                <a:ea typeface="Source Code Pro"/>
                <a:cs typeface="Source Code Pro"/>
                <a:sym typeface="Source Code Pro"/>
              </a:rPr>
              <a:t>Data</a:t>
            </a:r>
            <a:r>
              <a:rPr lang="en-US" sz="2000" i="0" u="none" strike="noStrike" cap="none">
                <a:solidFill>
                  <a:schemeClr val="dk1"/>
                </a:solidFill>
                <a:latin typeface="Verdana"/>
                <a:ea typeface="Verdana"/>
                <a:cs typeface="Verdana"/>
                <a:sym typeface="Verdana"/>
              </a:rPr>
              <a:t> and </a:t>
            </a:r>
            <a:r>
              <a:rPr lang="en-US" sz="2000" i="1" u="none" strike="noStrike" cap="none">
                <a:solidFill>
                  <a:srgbClr val="C00000"/>
                </a:solidFill>
                <a:latin typeface="Source Code Pro"/>
                <a:ea typeface="Source Code Pro"/>
                <a:cs typeface="Source Code Pro"/>
                <a:sym typeface="Source Code Pro"/>
              </a:rPr>
              <a:t>Functions</a:t>
            </a:r>
            <a:r>
              <a:rPr lang="en-US" sz="2000" i="0" u="none" strike="noStrike" cap="none">
                <a:solidFill>
                  <a:schemeClr val="dk1"/>
                </a:solidFill>
                <a:latin typeface="Verdana"/>
                <a:ea typeface="Verdana"/>
                <a:cs typeface="Verdana"/>
                <a:sym typeface="Verdana"/>
              </a:rPr>
              <a:t> for a specific concept are combined together</a:t>
            </a:r>
            <a:endParaRPr sz="2000">
              <a:latin typeface="Verdana"/>
              <a:ea typeface="Verdana"/>
              <a:cs typeface="Verdana"/>
              <a:sym typeface="Verdana"/>
            </a:endParaRPr>
          </a:p>
          <a:p>
            <a:pPr marL="547687" marR="0" lvl="1" indent="-219709" algn="l" rtl="0">
              <a:lnSpc>
                <a:spcPct val="115000"/>
              </a:lnSpc>
              <a:spcBef>
                <a:spcPts val="300"/>
              </a:spcBef>
              <a:spcAft>
                <a:spcPts val="0"/>
              </a:spcAft>
              <a:buClr>
                <a:schemeClr val="accent2"/>
              </a:buClr>
              <a:buSzPts val="1900"/>
              <a:buFont typeface="Verdana"/>
              <a:buChar char="●"/>
            </a:pPr>
            <a:r>
              <a:rPr lang="en-US" sz="1900" i="0" u="none" strike="noStrike" cap="none">
                <a:solidFill>
                  <a:schemeClr val="dk1"/>
                </a:solidFill>
                <a:latin typeface="Verdana"/>
                <a:ea typeface="Verdana"/>
                <a:cs typeface="Verdana"/>
                <a:sym typeface="Verdana"/>
              </a:rPr>
              <a:t>called a </a:t>
            </a:r>
            <a:r>
              <a:rPr lang="en-US" sz="1900">
                <a:latin typeface="Verdana"/>
                <a:ea typeface="Verdana"/>
                <a:cs typeface="Verdana"/>
                <a:sym typeface="Verdana"/>
              </a:rPr>
              <a:t>"</a:t>
            </a:r>
            <a:r>
              <a:rPr lang="en-US" sz="1900" i="0" u="none" strike="noStrike" cap="none">
                <a:solidFill>
                  <a:srgbClr val="C00000"/>
                </a:solidFill>
                <a:latin typeface="Source Code Pro"/>
                <a:ea typeface="Source Code Pro"/>
                <a:cs typeface="Source Code Pro"/>
                <a:sym typeface="Source Code Pro"/>
              </a:rPr>
              <a:t>class</a:t>
            </a:r>
            <a:r>
              <a:rPr lang="en-US" sz="1900">
                <a:latin typeface="Verdana"/>
                <a:ea typeface="Verdana"/>
                <a:cs typeface="Verdana"/>
                <a:sym typeface="Verdana"/>
              </a:rPr>
              <a:t>"</a:t>
            </a:r>
            <a:endParaRPr sz="1900">
              <a:latin typeface="Verdana"/>
              <a:ea typeface="Verdana"/>
              <a:cs typeface="Verdana"/>
              <a:sym typeface="Verdana"/>
            </a:endParaRPr>
          </a:p>
          <a:p>
            <a:pPr marL="822325" marR="0" lvl="2" indent="-241300" algn="l" rtl="0">
              <a:lnSpc>
                <a:spcPct val="115000"/>
              </a:lnSpc>
              <a:spcBef>
                <a:spcPts val="300"/>
              </a:spcBef>
              <a:spcAft>
                <a:spcPts val="0"/>
              </a:spcAft>
              <a:buClr>
                <a:srgbClr val="B2C1DB"/>
              </a:buClr>
              <a:buSzPts val="1900"/>
              <a:buFont typeface="Verdana"/>
              <a:buChar char="●"/>
            </a:pPr>
            <a:r>
              <a:rPr lang="en-US" sz="1900" i="0" u="none" strike="noStrike" cap="none">
                <a:solidFill>
                  <a:schemeClr val="dk1"/>
                </a:solidFill>
                <a:latin typeface="Verdana"/>
                <a:ea typeface="Verdana"/>
                <a:cs typeface="Verdana"/>
                <a:sym typeface="Verdana"/>
              </a:rPr>
              <a:t>gives the general definition</a:t>
            </a:r>
            <a:endParaRPr sz="1900">
              <a:latin typeface="Verdana"/>
              <a:ea typeface="Verdana"/>
              <a:cs typeface="Verdana"/>
              <a:sym typeface="Verdana"/>
            </a:endParaRPr>
          </a:p>
          <a:p>
            <a:pPr marL="547687" marR="0" lvl="1" indent="-219709" algn="l" rtl="0">
              <a:lnSpc>
                <a:spcPct val="115000"/>
              </a:lnSpc>
              <a:spcBef>
                <a:spcPts val="300"/>
              </a:spcBef>
              <a:spcAft>
                <a:spcPts val="0"/>
              </a:spcAft>
              <a:buClr>
                <a:schemeClr val="accent2"/>
              </a:buClr>
              <a:buSzPts val="1900"/>
              <a:buFont typeface="Verdana"/>
              <a:buChar char="●"/>
            </a:pPr>
            <a:r>
              <a:rPr lang="en-US" sz="1900" i="0" u="none" strike="noStrike" cap="none">
                <a:solidFill>
                  <a:schemeClr val="dk1"/>
                </a:solidFill>
                <a:latin typeface="Verdana"/>
                <a:ea typeface="Verdana"/>
                <a:cs typeface="Verdana"/>
                <a:sym typeface="Verdana"/>
              </a:rPr>
              <a:t>provides reusability</a:t>
            </a:r>
            <a:endParaRPr sz="1900">
              <a:latin typeface="Verdana"/>
              <a:ea typeface="Verdana"/>
              <a:cs typeface="Verdana"/>
              <a:sym typeface="Verdana"/>
            </a:endParaRPr>
          </a:p>
          <a:p>
            <a:pPr marL="822325" marR="0" lvl="2" indent="-241300" algn="l" rtl="0">
              <a:lnSpc>
                <a:spcPct val="115000"/>
              </a:lnSpc>
              <a:spcBef>
                <a:spcPts val="300"/>
              </a:spcBef>
              <a:spcAft>
                <a:spcPts val="0"/>
              </a:spcAft>
              <a:buClr>
                <a:srgbClr val="B2C1DB"/>
              </a:buClr>
              <a:buSzPts val="1900"/>
              <a:buFont typeface="Verdana"/>
              <a:buChar char="●"/>
            </a:pPr>
            <a:r>
              <a:rPr lang="en-US" sz="1900" i="0" u="none" strike="noStrike" cap="none">
                <a:solidFill>
                  <a:schemeClr val="dk1"/>
                </a:solidFill>
                <a:latin typeface="Verdana"/>
                <a:ea typeface="Verdana"/>
                <a:cs typeface="Verdana"/>
                <a:sym typeface="Verdana"/>
              </a:rPr>
              <a:t>change the values of data and you end up with different objects with the same functionality</a:t>
            </a:r>
            <a:endParaRPr sz="1900">
              <a:latin typeface="Verdana"/>
              <a:ea typeface="Verdana"/>
              <a:cs typeface="Verdana"/>
              <a:sym typeface="Verdana"/>
            </a:endParaRPr>
          </a:p>
          <a:p>
            <a:pPr marL="547687" marR="0" lvl="1" indent="-219709" algn="l" rtl="0">
              <a:lnSpc>
                <a:spcPct val="115000"/>
              </a:lnSpc>
              <a:spcBef>
                <a:spcPts val="300"/>
              </a:spcBef>
              <a:spcAft>
                <a:spcPts val="0"/>
              </a:spcAft>
              <a:buClr>
                <a:schemeClr val="accent2"/>
              </a:buClr>
              <a:buSzPts val="1900"/>
              <a:buFont typeface="Verdana"/>
              <a:buChar char="●"/>
            </a:pPr>
            <a:r>
              <a:rPr lang="en-US" sz="1900" i="0" u="none" strike="noStrike" cap="none">
                <a:solidFill>
                  <a:schemeClr val="dk1"/>
                </a:solidFill>
                <a:latin typeface="Verdana"/>
                <a:ea typeface="Verdana"/>
                <a:cs typeface="Verdana"/>
                <a:sym typeface="Verdana"/>
              </a:rPr>
              <a:t>can be used by several applications</a:t>
            </a:r>
            <a:endParaRPr sz="1900">
              <a:latin typeface="Verdana"/>
              <a:ea typeface="Verdana"/>
              <a:cs typeface="Verdana"/>
              <a:sym typeface="Verdan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102"/>
          <p:cNvSpPr txBox="1">
            <a:spLocks noGrp="1"/>
          </p:cNvSpPr>
          <p:nvPr>
            <p:ph type="title"/>
          </p:nvPr>
        </p:nvSpPr>
        <p:spPr>
          <a:xfrm>
            <a:off x="914400" y="274637"/>
            <a:ext cx="7772400" cy="8256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Calibri"/>
              <a:buNone/>
            </a:pPr>
            <a:r>
              <a:rPr lang="en-US" sz="3000" i="0" u="none" strike="noStrike" cap="none">
                <a:solidFill>
                  <a:schemeClr val="dk2"/>
                </a:solidFill>
                <a:latin typeface="Verdana"/>
                <a:ea typeface="Verdana"/>
                <a:cs typeface="Verdana"/>
                <a:sym typeface="Verdana"/>
              </a:rPr>
              <a:t>Updating a Class (not in book)</a:t>
            </a:r>
            <a:endParaRPr sz="3000">
              <a:latin typeface="Verdana"/>
              <a:ea typeface="Verdana"/>
              <a:cs typeface="Verdana"/>
              <a:sym typeface="Verdana"/>
            </a:endParaRPr>
          </a:p>
        </p:txBody>
      </p:sp>
      <p:sp>
        <p:nvSpPr>
          <p:cNvPr id="792" name="Google Shape;792;p102"/>
          <p:cNvSpPr txBox="1">
            <a:spLocks noGrp="1"/>
          </p:cNvSpPr>
          <p:nvPr>
            <p:ph type="body" idx="1"/>
          </p:nvPr>
        </p:nvSpPr>
        <p:spPr>
          <a:xfrm>
            <a:off x="361050" y="1295400"/>
            <a:ext cx="8229600" cy="5243400"/>
          </a:xfrm>
          <a:prstGeom prst="rect">
            <a:avLst/>
          </a:prstGeom>
          <a:noFill/>
          <a:ln>
            <a:noFill/>
          </a:ln>
        </p:spPr>
        <p:txBody>
          <a:bodyPr spcFirstLastPara="1" wrap="square" lIns="91425" tIns="45700" rIns="91425" bIns="45700" anchor="t" anchorCtr="0">
            <a:noAutofit/>
          </a:bodyPr>
          <a:lstStyle/>
          <a:p>
            <a:pPr marL="273050" marR="0" lvl="0" indent="-270510" algn="l" rtl="0">
              <a:lnSpc>
                <a:spcPct val="115000"/>
              </a:lnSpc>
              <a:spcBef>
                <a:spcPts val="0"/>
              </a:spcBef>
              <a:spcAft>
                <a:spcPts val="0"/>
              </a:spcAft>
              <a:buClr>
                <a:schemeClr val="accent1"/>
              </a:buClr>
              <a:buSzPts val="2000"/>
              <a:buFont typeface="Verdana"/>
              <a:buChar char="●"/>
            </a:pPr>
            <a:r>
              <a:rPr lang="en-US" sz="2000">
                <a:latin typeface="Verdana"/>
                <a:ea typeface="Verdana"/>
                <a:cs typeface="Verdana"/>
                <a:sym typeface="Verdana"/>
              </a:rPr>
              <a:t>Example use of </a:t>
            </a:r>
            <a:r>
              <a:rPr lang="en-US" sz="2000">
                <a:latin typeface="Source Code Pro"/>
                <a:ea typeface="Source Code Pro"/>
                <a:cs typeface="Source Code Pro"/>
                <a:sym typeface="Source Code Pro"/>
              </a:rPr>
              <a:t>RemainingDays</a:t>
            </a:r>
            <a:br>
              <a:rPr lang="en-US" sz="2000">
                <a:latin typeface="Verdana"/>
                <a:ea typeface="Verdana"/>
                <a:cs typeface="Verdana"/>
                <a:sym typeface="Verdana"/>
              </a:rPr>
            </a:br>
            <a:r>
              <a:rPr lang="en-US" sz="2000">
                <a:solidFill>
                  <a:srgbClr val="00279F"/>
                </a:solidFill>
                <a:latin typeface="Source Code Pro"/>
                <a:ea typeface="Source Code Pro"/>
                <a:cs typeface="Source Code Pro"/>
                <a:sym typeface="Source Code Pro"/>
              </a:rPr>
              <a:t>Date today;</a:t>
            </a:r>
            <a:br>
              <a:rPr lang="en-US" sz="2000">
                <a:solidFill>
                  <a:srgbClr val="00279F"/>
                </a:solidFill>
                <a:latin typeface="Source Code Pro"/>
                <a:ea typeface="Source Code Pro"/>
                <a:cs typeface="Source Code Pro"/>
                <a:sym typeface="Source Code Pro"/>
              </a:rPr>
            </a:br>
            <a:r>
              <a:rPr lang="en-US" sz="2000">
                <a:solidFill>
                  <a:srgbClr val="00279F"/>
                </a:solidFill>
                <a:latin typeface="Source Code Pro"/>
                <a:ea typeface="Source Code Pro"/>
                <a:cs typeface="Source Code Pro"/>
                <a:sym typeface="Source Code Pro"/>
              </a:rPr>
              <a:t>cout &lt;&lt; "There are " &lt;&lt; today.RemainingDays() &lt;&lt; </a:t>
            </a:r>
            <a:br>
              <a:rPr lang="en-US" sz="2000">
                <a:solidFill>
                  <a:srgbClr val="00279F"/>
                </a:solidFill>
                <a:latin typeface="Source Code Pro"/>
                <a:ea typeface="Source Code Pro"/>
                <a:cs typeface="Source Code Pro"/>
                <a:sym typeface="Source Code Pro"/>
              </a:rPr>
            </a:br>
            <a:r>
              <a:rPr lang="en-US" sz="2000">
                <a:solidFill>
                  <a:srgbClr val="00279F"/>
                </a:solidFill>
                <a:latin typeface="Source Code Pro"/>
                <a:ea typeface="Source Code Pro"/>
                <a:cs typeface="Source Code Pro"/>
                <a:sym typeface="Source Code Pro"/>
              </a:rPr>
              <a:t>			" days left in the current month" &lt;&lt; endl;</a:t>
            </a:r>
            <a:br>
              <a:rPr lang="en-US" sz="2000">
                <a:latin typeface="Verdana"/>
                <a:ea typeface="Verdana"/>
                <a:cs typeface="Verdana"/>
                <a:sym typeface="Verdana"/>
              </a:rPr>
            </a:br>
            <a:endParaRPr sz="2000">
              <a:latin typeface="Verdana"/>
              <a:ea typeface="Verdana"/>
              <a:cs typeface="Verdana"/>
              <a:sym typeface="Verdana"/>
            </a:endParaRPr>
          </a:p>
          <a:p>
            <a:pPr marL="273050" marR="0" lvl="0" indent="-270510" algn="l" rtl="0">
              <a:lnSpc>
                <a:spcPct val="115000"/>
              </a:lnSpc>
              <a:spcBef>
                <a:spcPts val="1000"/>
              </a:spcBef>
              <a:spcAft>
                <a:spcPts val="0"/>
              </a:spcAft>
              <a:buClr>
                <a:schemeClr val="accent1"/>
              </a:buClr>
              <a:buSzPts val="2000"/>
              <a:buFont typeface="Verdana"/>
              <a:buChar char="●"/>
            </a:pPr>
            <a:r>
              <a:rPr lang="en-US" sz="2000">
                <a:latin typeface="Verdana"/>
                <a:ea typeface="Verdana"/>
                <a:cs typeface="Verdana"/>
                <a:sym typeface="Verdana"/>
              </a:rPr>
              <a:t>See </a:t>
            </a:r>
            <a:r>
              <a:rPr lang="en-US" sz="2000">
                <a:latin typeface="Source Code Pro"/>
                <a:ea typeface="Source Code Pro"/>
                <a:cs typeface="Source Code Pro"/>
                <a:sym typeface="Source Code Pro"/>
              </a:rPr>
              <a:t>date_modified.h</a:t>
            </a:r>
            <a:r>
              <a:rPr lang="en-US" sz="2000">
                <a:latin typeface="Verdana"/>
                <a:ea typeface="Verdana"/>
                <a:cs typeface="Verdana"/>
                <a:sym typeface="Verdana"/>
              </a:rPr>
              <a:t>, </a:t>
            </a:r>
            <a:r>
              <a:rPr lang="en-US" sz="2000">
                <a:latin typeface="Source Code Pro"/>
                <a:ea typeface="Source Code Pro"/>
                <a:cs typeface="Source Code Pro"/>
                <a:sym typeface="Source Code Pro"/>
              </a:rPr>
              <a:t>date_modified.cpp</a:t>
            </a:r>
            <a:r>
              <a:rPr lang="en-US" sz="2000">
                <a:latin typeface="Verdana"/>
                <a:ea typeface="Verdana"/>
                <a:cs typeface="Verdana"/>
                <a:sym typeface="Verdana"/>
              </a:rPr>
              <a:t> and </a:t>
            </a:r>
            <a:r>
              <a:rPr lang="en-US" sz="2000">
                <a:latin typeface="Source Code Pro"/>
                <a:ea typeface="Source Code Pro"/>
                <a:cs typeface="Source Code Pro"/>
                <a:sym typeface="Source Code Pro"/>
              </a:rPr>
              <a:t>demodate2.cpp</a:t>
            </a:r>
            <a:br>
              <a:rPr lang="en-US" sz="2000">
                <a:latin typeface="Verdana"/>
                <a:ea typeface="Verdana"/>
                <a:cs typeface="Verdana"/>
                <a:sym typeface="Verdana"/>
              </a:rPr>
            </a:br>
            <a:endParaRPr sz="2000">
              <a:latin typeface="Verdana"/>
              <a:ea typeface="Verdana"/>
              <a:cs typeface="Verdana"/>
              <a:sym typeface="Verdana"/>
            </a:endParaRPr>
          </a:p>
          <a:p>
            <a:pPr marL="273050" marR="0" lvl="0" indent="-270510" algn="l" rtl="0">
              <a:lnSpc>
                <a:spcPct val="115000"/>
              </a:lnSpc>
              <a:spcBef>
                <a:spcPts val="0"/>
              </a:spcBef>
              <a:spcAft>
                <a:spcPts val="0"/>
              </a:spcAft>
              <a:buClr>
                <a:schemeClr val="accent1"/>
              </a:buClr>
              <a:buSzPts val="2000"/>
              <a:buFont typeface="Verdana"/>
              <a:buChar char="●"/>
            </a:pPr>
            <a:r>
              <a:rPr lang="en-US" sz="2000">
                <a:latin typeface="Verdana"/>
                <a:ea typeface="Verdana"/>
                <a:cs typeface="Verdana"/>
                <a:sym typeface="Verdana"/>
              </a:rPr>
              <a:t>When </a:t>
            </a:r>
            <a:r>
              <a:rPr lang="en-US" sz="2000">
                <a:latin typeface="Source Code Pro"/>
                <a:ea typeface="Source Code Pro"/>
                <a:cs typeface="Source Code Pro"/>
                <a:sym typeface="Source Code Pro"/>
              </a:rPr>
              <a:t>RemainingDays</a:t>
            </a:r>
            <a:r>
              <a:rPr lang="en-US" sz="2000">
                <a:latin typeface="Verdana"/>
                <a:ea typeface="Verdana"/>
                <a:cs typeface="Verdana"/>
                <a:sym typeface="Verdana"/>
              </a:rPr>
              <a:t> is called</a:t>
            </a:r>
            <a:endParaRPr sz="2000">
              <a:latin typeface="Verdana"/>
              <a:ea typeface="Verdana"/>
              <a:cs typeface="Verdana"/>
              <a:sym typeface="Verdana"/>
            </a:endParaRPr>
          </a:p>
          <a:p>
            <a:pPr marL="547687" marR="0" lvl="1" indent="-247650" algn="l" rtl="0">
              <a:lnSpc>
                <a:spcPct val="115000"/>
              </a:lnSpc>
              <a:spcBef>
                <a:spcPts val="0"/>
              </a:spcBef>
              <a:spcAft>
                <a:spcPts val="0"/>
              </a:spcAft>
              <a:buClr>
                <a:schemeClr val="accent2"/>
              </a:buClr>
              <a:buSzPts val="2000"/>
              <a:buFont typeface="Verdana"/>
              <a:buChar char="●"/>
            </a:pPr>
            <a:r>
              <a:rPr lang="en-US" sz="2000">
                <a:latin typeface="Verdana"/>
                <a:ea typeface="Verdana"/>
                <a:cs typeface="Verdana"/>
                <a:sym typeface="Verdana"/>
              </a:rPr>
              <a:t>Call to </a:t>
            </a:r>
            <a:r>
              <a:rPr lang="en-US" sz="2000">
                <a:latin typeface="Source Code Pro"/>
                <a:ea typeface="Source Code Pro"/>
                <a:cs typeface="Source Code Pro"/>
                <a:sym typeface="Source Code Pro"/>
              </a:rPr>
              <a:t>DaysIn</a:t>
            </a:r>
            <a:r>
              <a:rPr lang="en-US" sz="2000">
                <a:latin typeface="Verdana"/>
                <a:ea typeface="Verdana"/>
                <a:cs typeface="Verdana"/>
                <a:sym typeface="Verdana"/>
              </a:rPr>
              <a:t> is for object today</a:t>
            </a:r>
            <a:endParaRPr sz="2000">
              <a:latin typeface="Verdana"/>
              <a:ea typeface="Verdana"/>
              <a:cs typeface="Verdana"/>
              <a:sym typeface="Verdana"/>
            </a:endParaRPr>
          </a:p>
          <a:p>
            <a:pPr marL="822325" marR="0" lvl="2" indent="-247650" algn="l" rtl="0">
              <a:lnSpc>
                <a:spcPct val="115000"/>
              </a:lnSpc>
              <a:spcBef>
                <a:spcPts val="0"/>
              </a:spcBef>
              <a:spcAft>
                <a:spcPts val="0"/>
              </a:spcAft>
              <a:buSzPts val="2000"/>
              <a:buFont typeface="Verdana"/>
              <a:buChar char="●"/>
            </a:pPr>
            <a:r>
              <a:rPr lang="en-US">
                <a:latin typeface="Verdana"/>
                <a:ea typeface="Verdana"/>
                <a:cs typeface="Verdana"/>
                <a:sym typeface="Verdana"/>
              </a:rPr>
              <a:t>since it is the object on which </a:t>
            </a:r>
            <a:r>
              <a:rPr lang="en-US">
                <a:latin typeface="Source Code Pro"/>
                <a:ea typeface="Source Code Pro"/>
                <a:cs typeface="Source Code Pro"/>
                <a:sym typeface="Source Code Pro"/>
              </a:rPr>
              <a:t>RemainingDays </a:t>
            </a:r>
            <a:r>
              <a:rPr lang="en-US">
                <a:latin typeface="Verdana"/>
                <a:ea typeface="Verdana"/>
                <a:cs typeface="Verdana"/>
                <a:sym typeface="Verdana"/>
              </a:rPr>
              <a:t>is called</a:t>
            </a:r>
            <a:endParaRPr>
              <a:latin typeface="Verdana"/>
              <a:ea typeface="Verdana"/>
              <a:cs typeface="Verdana"/>
              <a:sym typeface="Verdana"/>
            </a:endParaRPr>
          </a:p>
          <a:p>
            <a:pPr marL="547687" marR="0" lvl="1" indent="-247650" algn="l" rtl="0">
              <a:lnSpc>
                <a:spcPct val="115000"/>
              </a:lnSpc>
              <a:spcBef>
                <a:spcPts val="0"/>
              </a:spcBef>
              <a:spcAft>
                <a:spcPts val="0"/>
              </a:spcAft>
              <a:buClr>
                <a:schemeClr val="accent2"/>
              </a:buClr>
              <a:buSzPts val="2000"/>
              <a:buFont typeface="Verdana"/>
              <a:buChar char="●"/>
            </a:pPr>
            <a:r>
              <a:rPr lang="en-US" sz="2000">
                <a:latin typeface="Source Code Pro"/>
                <a:ea typeface="Source Code Pro"/>
                <a:cs typeface="Source Code Pro"/>
                <a:sym typeface="Source Code Pro"/>
              </a:rPr>
              <a:t>myDay</a:t>
            </a:r>
            <a:r>
              <a:rPr lang="en-US" sz="2000">
                <a:latin typeface="Verdana"/>
                <a:ea typeface="Verdana"/>
                <a:cs typeface="Verdana"/>
                <a:sym typeface="Verdana"/>
              </a:rPr>
              <a:t> is today's </a:t>
            </a:r>
            <a:r>
              <a:rPr lang="en-US" sz="2000">
                <a:latin typeface="Source Code Pro"/>
                <a:ea typeface="Source Code Pro"/>
                <a:cs typeface="Source Code Pro"/>
                <a:sym typeface="Source Code Pro"/>
              </a:rPr>
              <a:t>myDay</a:t>
            </a:r>
            <a:endParaRPr sz="2000">
              <a:latin typeface="Source Code Pro"/>
              <a:ea typeface="Source Code Pro"/>
              <a:cs typeface="Source Code Pro"/>
              <a:sym typeface="Source Code Pro"/>
            </a:endParaRPr>
          </a:p>
          <a:p>
            <a:pPr marL="822325" marR="0" lvl="2" indent="-228600" algn="l" rtl="0">
              <a:lnSpc>
                <a:spcPct val="115000"/>
              </a:lnSpc>
              <a:spcBef>
                <a:spcPts val="0"/>
              </a:spcBef>
              <a:spcAft>
                <a:spcPts val="0"/>
              </a:spcAft>
              <a:buSzPts val="1700"/>
              <a:buFont typeface="Verdana"/>
              <a:buChar char="●"/>
            </a:pPr>
            <a:r>
              <a:rPr lang="en-US">
                <a:latin typeface="Verdana"/>
                <a:ea typeface="Verdana"/>
                <a:cs typeface="Verdana"/>
                <a:sym typeface="Verdana"/>
              </a:rPr>
              <a:t>since it is the object on which </a:t>
            </a:r>
            <a:r>
              <a:rPr lang="en-US">
                <a:latin typeface="Source Code Pro"/>
                <a:ea typeface="Source Code Pro"/>
                <a:cs typeface="Source Code Pro"/>
                <a:sym typeface="Source Code Pro"/>
              </a:rPr>
              <a:t>RemainingDays </a:t>
            </a:r>
            <a:r>
              <a:rPr lang="en-US">
                <a:latin typeface="Verdana"/>
                <a:ea typeface="Verdana"/>
                <a:cs typeface="Verdana"/>
                <a:sym typeface="Verdana"/>
              </a:rPr>
              <a:t>is called</a:t>
            </a:r>
            <a:endParaRPr>
              <a:latin typeface="Verdana"/>
              <a:ea typeface="Verdana"/>
              <a:cs typeface="Verdana"/>
              <a:sym typeface="Verdana"/>
            </a:endParaRPr>
          </a:p>
          <a:p>
            <a:pPr marL="273050" marR="0" lvl="0" indent="-165100" algn="l" rtl="0">
              <a:lnSpc>
                <a:spcPct val="115000"/>
              </a:lnSpc>
              <a:spcBef>
                <a:spcPts val="575"/>
              </a:spcBef>
              <a:spcAft>
                <a:spcPts val="0"/>
              </a:spcAft>
              <a:buClr>
                <a:schemeClr val="accent1"/>
              </a:buClr>
              <a:buSzPts val="1700"/>
              <a:buFont typeface="Noto Sans Symbols"/>
              <a:buNone/>
            </a:pPr>
            <a:endParaRPr sz="2000" i="0" u="none" strike="noStrike" cap="none">
              <a:solidFill>
                <a:schemeClr val="dk1"/>
              </a:solidFill>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103"/>
          <p:cNvSpPr txBox="1">
            <a:spLocks noGrp="1"/>
          </p:cNvSpPr>
          <p:nvPr>
            <p:ph type="title"/>
          </p:nvPr>
        </p:nvSpPr>
        <p:spPr>
          <a:xfrm>
            <a:off x="914400" y="274637"/>
            <a:ext cx="7772400" cy="8619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Calibri"/>
              <a:buNone/>
            </a:pPr>
            <a:r>
              <a:rPr lang="en-US" sz="3000" i="0" u="none" strike="noStrike" cap="none">
                <a:solidFill>
                  <a:schemeClr val="dk2"/>
                </a:solidFill>
                <a:latin typeface="Verdana"/>
                <a:ea typeface="Verdana"/>
                <a:cs typeface="Verdana"/>
                <a:sym typeface="Verdana"/>
              </a:rPr>
              <a:t>Updating a Class (not in book)</a:t>
            </a:r>
            <a:endParaRPr sz="3000">
              <a:latin typeface="Verdana"/>
              <a:ea typeface="Verdana"/>
              <a:cs typeface="Verdana"/>
              <a:sym typeface="Verdana"/>
            </a:endParaRPr>
          </a:p>
        </p:txBody>
      </p:sp>
      <p:sp>
        <p:nvSpPr>
          <p:cNvPr id="798" name="Google Shape;798;p103"/>
          <p:cNvSpPr txBox="1">
            <a:spLocks noGrp="1"/>
          </p:cNvSpPr>
          <p:nvPr>
            <p:ph type="body" idx="1"/>
          </p:nvPr>
        </p:nvSpPr>
        <p:spPr>
          <a:xfrm>
            <a:off x="149025" y="1417625"/>
            <a:ext cx="8828700" cy="1371600"/>
          </a:xfrm>
          <a:prstGeom prst="rect">
            <a:avLst/>
          </a:prstGeom>
          <a:noFill/>
          <a:ln>
            <a:noFill/>
          </a:ln>
        </p:spPr>
        <p:txBody>
          <a:bodyPr spcFirstLastPara="1" wrap="square" lIns="91425" tIns="45700" rIns="91425" bIns="45700" anchor="t" anchorCtr="0">
            <a:noAutofit/>
          </a:bodyPr>
          <a:lstStyle/>
          <a:p>
            <a:pPr marL="273050" marR="0" lvl="0" indent="-259715" algn="l" rtl="0">
              <a:lnSpc>
                <a:spcPct val="115000"/>
              </a:lnSpc>
              <a:spcBef>
                <a:spcPts val="0"/>
              </a:spcBef>
              <a:spcAft>
                <a:spcPts val="0"/>
              </a:spcAft>
              <a:buClr>
                <a:schemeClr val="accent1"/>
              </a:buClr>
              <a:buSzPts val="2000"/>
              <a:buFont typeface="Verdana"/>
              <a:buChar char="●"/>
            </a:pPr>
            <a:r>
              <a:rPr lang="en-US" sz="2000">
                <a:latin typeface="Verdana"/>
                <a:ea typeface="Verdana"/>
                <a:cs typeface="Verdana"/>
                <a:sym typeface="Verdana"/>
              </a:rPr>
              <a:t>This time, let's</a:t>
            </a:r>
            <a:r>
              <a:rPr lang="en-US" sz="2000" i="0" u="none">
                <a:solidFill>
                  <a:schemeClr val="dk1"/>
                </a:solidFill>
                <a:latin typeface="Verdana"/>
                <a:ea typeface="Verdana"/>
                <a:cs typeface="Verdana"/>
                <a:sym typeface="Verdana"/>
              </a:rPr>
              <a:t> add more functionality to the </a:t>
            </a:r>
            <a:r>
              <a:rPr lang="en-US" sz="2000">
                <a:latin typeface="Source Code Pro"/>
                <a:ea typeface="Source Code Pro"/>
                <a:cs typeface="Source Code Pro"/>
                <a:sym typeface="Source Code Pro"/>
              </a:rPr>
              <a:t>RandGen</a:t>
            </a:r>
            <a:r>
              <a:rPr lang="en-US" sz="2000" i="0" u="none">
                <a:solidFill>
                  <a:schemeClr val="dk1"/>
                </a:solidFill>
                <a:latin typeface="Verdana"/>
                <a:ea typeface="Verdana"/>
                <a:cs typeface="Verdana"/>
                <a:sym typeface="Verdana"/>
              </a:rPr>
              <a:t> class</a:t>
            </a:r>
            <a:endParaRPr sz="2000">
              <a:latin typeface="Verdana"/>
              <a:ea typeface="Verdana"/>
              <a:cs typeface="Verdana"/>
              <a:sym typeface="Verdana"/>
            </a:endParaRPr>
          </a:p>
          <a:p>
            <a:pPr marL="547687" marR="0" lvl="1" indent="-226059" algn="l" rtl="0">
              <a:lnSpc>
                <a:spcPct val="115000"/>
              </a:lnSpc>
              <a:spcBef>
                <a:spcPts val="300"/>
              </a:spcBef>
              <a:spcAft>
                <a:spcPts val="0"/>
              </a:spcAft>
              <a:buClr>
                <a:schemeClr val="accent2"/>
              </a:buClr>
              <a:buSzPts val="2000"/>
              <a:buFont typeface="Verdana"/>
              <a:buChar char="●"/>
            </a:pPr>
            <a:r>
              <a:rPr lang="en-US" sz="2000">
                <a:latin typeface="Verdana"/>
                <a:ea typeface="Verdana"/>
                <a:cs typeface="Verdana"/>
                <a:sym typeface="Verdana"/>
              </a:rPr>
              <a:t>N</a:t>
            </a:r>
            <a:r>
              <a:rPr lang="en-US" sz="2000" i="0" u="none" strike="noStrike" cap="none">
                <a:solidFill>
                  <a:schemeClr val="dk1"/>
                </a:solidFill>
                <a:latin typeface="Verdana"/>
                <a:ea typeface="Verdana"/>
                <a:cs typeface="Verdana"/>
                <a:sym typeface="Verdana"/>
              </a:rPr>
              <a:t>eed to change the header file (</a:t>
            </a:r>
            <a:r>
              <a:rPr lang="en-US" sz="2000">
                <a:latin typeface="Source Code Pro"/>
                <a:ea typeface="Source Code Pro"/>
                <a:cs typeface="Source Code Pro"/>
                <a:sym typeface="Source Code Pro"/>
              </a:rPr>
              <a:t>RandGen</a:t>
            </a:r>
            <a:r>
              <a:rPr lang="en-US" sz="2000" i="0" u="none" strike="noStrike" cap="none">
                <a:solidFill>
                  <a:schemeClr val="dk1"/>
                </a:solidFill>
                <a:latin typeface="Source Code Pro"/>
                <a:ea typeface="Source Code Pro"/>
                <a:cs typeface="Source Code Pro"/>
                <a:sym typeface="Source Code Pro"/>
              </a:rPr>
              <a:t>.h</a:t>
            </a:r>
            <a:r>
              <a:rPr lang="en-US" sz="2000" i="0" u="none" strike="noStrike" cap="none">
                <a:solidFill>
                  <a:schemeClr val="dk1"/>
                </a:solidFill>
                <a:latin typeface="Verdana"/>
                <a:ea typeface="Verdana"/>
                <a:cs typeface="Verdana"/>
                <a:sym typeface="Verdana"/>
              </a:rPr>
              <a:t>)</a:t>
            </a:r>
            <a:endParaRPr sz="2000">
              <a:latin typeface="Verdana"/>
              <a:ea typeface="Verdana"/>
              <a:cs typeface="Verdana"/>
              <a:sym typeface="Verdana"/>
            </a:endParaRPr>
          </a:p>
          <a:p>
            <a:pPr marL="547687" marR="0" lvl="1" indent="-226059" algn="l" rtl="0">
              <a:lnSpc>
                <a:spcPct val="115000"/>
              </a:lnSpc>
              <a:spcBef>
                <a:spcPts val="300"/>
              </a:spcBef>
              <a:spcAft>
                <a:spcPts val="0"/>
              </a:spcAft>
              <a:buClr>
                <a:schemeClr val="accent2"/>
              </a:buClr>
              <a:buSzPts val="2000"/>
              <a:buFont typeface="Verdana"/>
              <a:buChar char="●"/>
            </a:pPr>
            <a:r>
              <a:rPr lang="en-US" sz="2000">
                <a:latin typeface="Verdana"/>
                <a:ea typeface="Verdana"/>
                <a:cs typeface="Verdana"/>
                <a:sym typeface="Verdana"/>
              </a:rPr>
              <a:t>N</a:t>
            </a:r>
            <a:r>
              <a:rPr lang="en-US" sz="2000" i="0" u="none" strike="noStrike" cap="none">
                <a:solidFill>
                  <a:schemeClr val="dk1"/>
                </a:solidFill>
                <a:latin typeface="Verdana"/>
                <a:ea typeface="Verdana"/>
                <a:cs typeface="Verdana"/>
                <a:sym typeface="Verdana"/>
              </a:rPr>
              <a:t>eed to add implementation to </a:t>
            </a:r>
            <a:r>
              <a:rPr lang="en-US" sz="2000">
                <a:latin typeface="Source Code Pro"/>
                <a:ea typeface="Source Code Pro"/>
                <a:cs typeface="Source Code Pro"/>
                <a:sym typeface="Source Code Pro"/>
              </a:rPr>
              <a:t>RandGen</a:t>
            </a:r>
            <a:r>
              <a:rPr lang="en-US" sz="2000" i="0" u="none" strike="noStrike" cap="none">
                <a:solidFill>
                  <a:schemeClr val="dk1"/>
                </a:solidFill>
                <a:latin typeface="Source Code Pro"/>
                <a:ea typeface="Source Code Pro"/>
                <a:cs typeface="Source Code Pro"/>
                <a:sym typeface="Source Code Pro"/>
              </a:rPr>
              <a:t>.cpp</a:t>
            </a:r>
            <a:endParaRPr sz="2000">
              <a:latin typeface="Source Code Pro"/>
              <a:ea typeface="Source Code Pro"/>
              <a:cs typeface="Source Code Pro"/>
              <a:sym typeface="Source Code Pro"/>
            </a:endParaRPr>
          </a:p>
        </p:txBody>
      </p:sp>
      <p:sp>
        <p:nvSpPr>
          <p:cNvPr id="799" name="Google Shape;799;p103"/>
          <p:cNvSpPr txBox="1"/>
          <p:nvPr/>
        </p:nvSpPr>
        <p:spPr>
          <a:xfrm>
            <a:off x="149025" y="2905725"/>
            <a:ext cx="8828700" cy="1297800"/>
          </a:xfrm>
          <a:prstGeom prst="rect">
            <a:avLst/>
          </a:prstGeom>
          <a:noFill/>
          <a:ln>
            <a:noFill/>
          </a:ln>
        </p:spPr>
        <p:txBody>
          <a:bodyPr spcFirstLastPara="1" wrap="square" lIns="91425" tIns="91425" rIns="91425" bIns="91425" anchor="ctr" anchorCtr="0">
            <a:noAutofit/>
          </a:bodyPr>
          <a:lstStyle/>
          <a:p>
            <a:pPr marL="273050" lvl="0" indent="-259715" algn="l" rtl="0">
              <a:lnSpc>
                <a:spcPct val="115000"/>
              </a:lnSpc>
              <a:spcBef>
                <a:spcPts val="500"/>
              </a:spcBef>
              <a:spcAft>
                <a:spcPts val="0"/>
              </a:spcAft>
              <a:buClr>
                <a:schemeClr val="accent1"/>
              </a:buClr>
              <a:buSzPts val="2000"/>
              <a:buFont typeface="Verdana"/>
              <a:buChar char="●"/>
            </a:pPr>
            <a:r>
              <a:rPr lang="en-US" sz="2000">
                <a:solidFill>
                  <a:schemeClr val="dk1"/>
                </a:solidFill>
                <a:latin typeface="Verdana"/>
                <a:ea typeface="Verdana"/>
                <a:cs typeface="Verdana"/>
                <a:sym typeface="Verdana"/>
              </a:rPr>
              <a:t>Example: a new member function (say </a:t>
            </a:r>
            <a:r>
              <a:rPr lang="en-US" sz="2000">
                <a:solidFill>
                  <a:schemeClr val="dk1"/>
                </a:solidFill>
                <a:latin typeface="Source Code Pro"/>
                <a:ea typeface="Source Code Pro"/>
                <a:cs typeface="Source Code Pro"/>
                <a:sym typeface="Source Code Pro"/>
              </a:rPr>
              <a:t>RandChar</a:t>
            </a:r>
            <a:r>
              <a:rPr lang="en-US" sz="2000">
                <a:solidFill>
                  <a:schemeClr val="dk1"/>
                </a:solidFill>
                <a:latin typeface="Verdana"/>
                <a:ea typeface="Verdana"/>
                <a:cs typeface="Verdana"/>
                <a:sym typeface="Verdana"/>
              </a:rPr>
              <a:t>) that takes a string parameter (say </a:t>
            </a:r>
            <a:r>
              <a:rPr lang="en-US" sz="2000">
                <a:solidFill>
                  <a:schemeClr val="dk1"/>
                </a:solidFill>
                <a:latin typeface="Source Code Pro"/>
                <a:ea typeface="Source Code Pro"/>
                <a:cs typeface="Source Code Pro"/>
                <a:sym typeface="Source Code Pro"/>
              </a:rPr>
              <a:t>s</a:t>
            </a:r>
            <a:r>
              <a:rPr lang="en-US" sz="2000">
                <a:solidFill>
                  <a:schemeClr val="dk1"/>
                </a:solidFill>
                <a:latin typeface="Verdana"/>
                <a:ea typeface="Verdana"/>
                <a:cs typeface="Verdana"/>
                <a:sym typeface="Verdana"/>
              </a:rPr>
              <a:t>), and returns a random character of this string parameter </a:t>
            </a:r>
            <a:r>
              <a:rPr lang="en-US" sz="2000">
                <a:solidFill>
                  <a:schemeClr val="dk1"/>
                </a:solidFill>
                <a:latin typeface="Source Code Pro"/>
                <a:ea typeface="Source Code Pro"/>
                <a:cs typeface="Source Code Pro"/>
                <a:sym typeface="Source Code Pro"/>
              </a:rPr>
              <a:t>s</a:t>
            </a:r>
            <a:r>
              <a:rPr lang="en-US" sz="2000">
                <a:solidFill>
                  <a:schemeClr val="dk1"/>
                </a:solidFill>
                <a:latin typeface="Verdana"/>
                <a:ea typeface="Verdana"/>
                <a:cs typeface="Verdana"/>
                <a:sym typeface="Verdana"/>
              </a:rPr>
              <a:t>.</a:t>
            </a:r>
            <a:endParaRPr sz="2000">
              <a:solidFill>
                <a:schemeClr val="dk1"/>
              </a:solidFill>
              <a:latin typeface="Verdana"/>
              <a:ea typeface="Verdana"/>
              <a:cs typeface="Verdana"/>
              <a:sym typeface="Verdana"/>
            </a:endParaRPr>
          </a:p>
          <a:p>
            <a:pPr marL="0" lvl="0" indent="0" algn="l" rtl="0">
              <a:lnSpc>
                <a:spcPct val="115000"/>
              </a:lnSpc>
              <a:spcBef>
                <a:spcPts val="300"/>
              </a:spcBef>
              <a:spcAft>
                <a:spcPts val="0"/>
              </a:spcAft>
              <a:buNone/>
            </a:pPr>
            <a:endParaRPr sz="2000">
              <a:solidFill>
                <a:schemeClr val="dk1"/>
              </a:solidFill>
              <a:latin typeface="Verdana"/>
              <a:ea typeface="Verdana"/>
              <a:cs typeface="Verdana"/>
              <a:sym typeface="Verdana"/>
            </a:endParaRPr>
          </a:p>
        </p:txBody>
      </p:sp>
      <p:sp>
        <p:nvSpPr>
          <p:cNvPr id="800" name="Google Shape;800;p103"/>
          <p:cNvSpPr txBox="1"/>
          <p:nvPr/>
        </p:nvSpPr>
        <p:spPr>
          <a:xfrm>
            <a:off x="1024475" y="4191000"/>
            <a:ext cx="7018800" cy="212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900" b="1">
                <a:solidFill>
                  <a:srgbClr val="0033CC"/>
                </a:solidFill>
                <a:latin typeface="Source Code Pro"/>
                <a:ea typeface="Source Code Pro"/>
                <a:cs typeface="Source Code Pro"/>
                <a:sym typeface="Source Code Pro"/>
              </a:rPr>
              <a:t>char RandChar (const string&amp; s);</a:t>
            </a:r>
            <a:endParaRPr sz="1900" b="1">
              <a:solidFill>
                <a:srgbClr val="0033CC"/>
              </a:solidFill>
              <a:latin typeface="Source Code Pro"/>
              <a:ea typeface="Source Code Pro"/>
              <a:cs typeface="Source Code Pro"/>
              <a:sym typeface="Source Code Pro"/>
            </a:endParaRPr>
          </a:p>
          <a:p>
            <a:pPr marL="0" lvl="0" indent="0" algn="l" rtl="0">
              <a:spcBef>
                <a:spcPts val="0"/>
              </a:spcBef>
              <a:spcAft>
                <a:spcPts val="0"/>
              </a:spcAft>
              <a:buNone/>
            </a:pPr>
            <a:r>
              <a:rPr lang="en-US" sz="1900" b="1">
                <a:solidFill>
                  <a:srgbClr val="0033CC"/>
                </a:solidFill>
                <a:latin typeface="Source Code Pro"/>
                <a:ea typeface="Source Code Pro"/>
                <a:cs typeface="Source Code Pro"/>
                <a:sym typeface="Source Code Pro"/>
              </a:rPr>
              <a:t>// char RandChar (const string&amp;);</a:t>
            </a:r>
            <a:endParaRPr sz="1900" b="1">
              <a:solidFill>
                <a:srgbClr val="0033CC"/>
              </a:solidFill>
              <a:latin typeface="Source Code Pro"/>
              <a:ea typeface="Source Code Pro"/>
              <a:cs typeface="Source Code Pro"/>
              <a:sym typeface="Source Code Pro"/>
            </a:endParaRPr>
          </a:p>
          <a:p>
            <a:pPr marL="0" lvl="0" indent="0" algn="l" rtl="0">
              <a:spcBef>
                <a:spcPts val="0"/>
              </a:spcBef>
              <a:spcAft>
                <a:spcPts val="0"/>
              </a:spcAft>
              <a:buNone/>
            </a:pPr>
            <a:endParaRPr sz="1900" b="1">
              <a:solidFill>
                <a:srgbClr val="0033CC"/>
              </a:solidFill>
              <a:latin typeface="Source Code Pro"/>
              <a:ea typeface="Source Code Pro"/>
              <a:cs typeface="Source Code Pro"/>
              <a:sym typeface="Source Code Pro"/>
            </a:endParaRPr>
          </a:p>
          <a:p>
            <a:pPr marL="0" lvl="0" indent="0" algn="l" rtl="0">
              <a:spcBef>
                <a:spcPts val="0"/>
              </a:spcBef>
              <a:spcAft>
                <a:spcPts val="0"/>
              </a:spcAft>
              <a:buNone/>
            </a:pPr>
            <a:r>
              <a:rPr lang="en-US" sz="1900" b="1">
                <a:solidFill>
                  <a:srgbClr val="0033CC"/>
                </a:solidFill>
                <a:latin typeface="Source Code Pro"/>
                <a:ea typeface="Source Code Pro"/>
                <a:cs typeface="Source Code Pro"/>
                <a:sym typeface="Source Code Pro"/>
              </a:rPr>
              <a:t>char RandGen::RandChar (const string&amp; s){</a:t>
            </a:r>
            <a:endParaRPr sz="1900" b="1">
              <a:solidFill>
                <a:srgbClr val="0033CC"/>
              </a:solidFill>
              <a:latin typeface="Source Code Pro"/>
              <a:ea typeface="Source Code Pro"/>
              <a:cs typeface="Source Code Pro"/>
              <a:sym typeface="Source Code Pro"/>
            </a:endParaRPr>
          </a:p>
          <a:p>
            <a:pPr marL="0" lvl="0" indent="0" algn="l" rtl="0">
              <a:spcBef>
                <a:spcPts val="0"/>
              </a:spcBef>
              <a:spcAft>
                <a:spcPts val="0"/>
              </a:spcAft>
              <a:buNone/>
            </a:pPr>
            <a:r>
              <a:rPr lang="en-US" sz="1900" b="1">
                <a:solidFill>
                  <a:srgbClr val="0033CC"/>
                </a:solidFill>
                <a:latin typeface="Source Code Pro"/>
                <a:ea typeface="Source Code Pro"/>
                <a:cs typeface="Source Code Pro"/>
                <a:sym typeface="Source Code Pro"/>
              </a:rPr>
              <a:t>	return s.at(RandInt(s.length()));</a:t>
            </a:r>
            <a:endParaRPr sz="1900" b="1">
              <a:solidFill>
                <a:srgbClr val="0033CC"/>
              </a:solidFill>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US" sz="1900" b="1">
                <a:solidFill>
                  <a:srgbClr val="0033CC"/>
                </a:solidFill>
                <a:latin typeface="Source Code Pro"/>
                <a:ea typeface="Source Code Pro"/>
                <a:cs typeface="Source Code Pro"/>
                <a:sym typeface="Source Code Pro"/>
              </a:rPr>
              <a:t>	// return s.at(RandInt(0, s.length())-1);</a:t>
            </a:r>
            <a:endParaRPr sz="1900" b="1">
              <a:solidFill>
                <a:srgbClr val="0033CC"/>
              </a:solidFill>
              <a:latin typeface="Source Code Pro"/>
              <a:ea typeface="Source Code Pro"/>
              <a:cs typeface="Source Code Pro"/>
              <a:sym typeface="Source Code Pro"/>
            </a:endParaRPr>
          </a:p>
          <a:p>
            <a:pPr marL="0" lvl="0" indent="0" algn="l" rtl="0">
              <a:spcBef>
                <a:spcPts val="0"/>
              </a:spcBef>
              <a:spcAft>
                <a:spcPts val="0"/>
              </a:spcAft>
              <a:buNone/>
            </a:pPr>
            <a:r>
              <a:rPr lang="en-US" sz="1900" b="1">
                <a:solidFill>
                  <a:srgbClr val="0033CC"/>
                </a:solidFill>
                <a:latin typeface="Source Code Pro"/>
                <a:ea typeface="Source Code Pro"/>
                <a:cs typeface="Source Code Pro"/>
                <a:sym typeface="Source Code Pro"/>
              </a:rPr>
              <a:t>}</a:t>
            </a:r>
            <a:endParaRPr sz="1900" b="1">
              <a:solidFill>
                <a:srgbClr val="0033CC"/>
              </a:solidFill>
              <a:latin typeface="Source Code Pro"/>
              <a:ea typeface="Source Code Pro"/>
              <a:cs typeface="Source Code Pro"/>
              <a:sym typeface="Source Code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
                                        </p:tgtEl>
                                        <p:attrNameLst>
                                          <p:attrName>style.visibility</p:attrName>
                                        </p:attrNameLst>
                                      </p:cBhvr>
                                      <p:to>
                                        <p:strVal val="visible"/>
                                      </p:to>
                                    </p:set>
                                  </p:childTnLst>
                                </p:cTn>
                              </p:par>
                            </p:childTnLst>
                          </p:cTn>
                        </p:par>
                        <p:par>
                          <p:cTn id="7" fill="hold">
                            <p:stCondLst>
                              <p:cond delay="1"/>
                            </p:stCondLst>
                            <p:childTnLst>
                              <p:par>
                                <p:cTn id="8" presetID="1" presetClass="entr" presetSubtype="0" fill="hold" nodeType="afterEffect">
                                  <p:stCondLst>
                                    <p:cond delay="0"/>
                                  </p:stCondLst>
                                  <p:childTnLst>
                                    <p:set>
                                      <p:cBhvr>
                                        <p:cTn id="9" dur="1" fill="hold">
                                          <p:stCondLst>
                                            <p:cond delay="0"/>
                                          </p:stCondLst>
                                        </p:cTn>
                                        <p:tgtEl>
                                          <p:spTgt spid="79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800"/>
                                        </p:tgtEl>
                                        <p:attrNameLst>
                                          <p:attrName>style.visibility</p:attrName>
                                        </p:attrNameLst>
                                      </p:cBhvr>
                                      <p:to>
                                        <p:strVal val="visible"/>
                                      </p:to>
                                    </p:set>
                                    <p:animEffect transition="in" filter="fade">
                                      <p:cBhvr>
                                        <p:cTn id="14" dur="1000"/>
                                        <p:tgtEl>
                                          <p:spTgt spid="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104"/>
          <p:cNvSpPr txBox="1">
            <a:spLocks noGrp="1"/>
          </p:cNvSpPr>
          <p:nvPr>
            <p:ph type="title"/>
          </p:nvPr>
        </p:nvSpPr>
        <p:spPr>
          <a:xfrm>
            <a:off x="914400" y="274637"/>
            <a:ext cx="7772400" cy="8619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4000"/>
              <a:buFont typeface="Calibri"/>
              <a:buNone/>
            </a:pPr>
            <a:r>
              <a:rPr lang="en-US" sz="3000" i="0" u="none" strike="noStrike" cap="none">
                <a:solidFill>
                  <a:schemeClr val="dk2"/>
                </a:solidFill>
                <a:latin typeface="Verdana"/>
                <a:ea typeface="Verdana"/>
                <a:cs typeface="Verdana"/>
                <a:sym typeface="Verdana"/>
              </a:rPr>
              <a:t>Updating a Class (not in book)</a:t>
            </a:r>
            <a:endParaRPr sz="3000">
              <a:latin typeface="Verdana"/>
              <a:ea typeface="Verdana"/>
              <a:cs typeface="Verdana"/>
              <a:sym typeface="Verdana"/>
            </a:endParaRPr>
          </a:p>
        </p:txBody>
      </p:sp>
      <p:sp>
        <p:nvSpPr>
          <p:cNvPr id="806" name="Google Shape;806;p104"/>
          <p:cNvSpPr txBox="1">
            <a:spLocks noGrp="1"/>
          </p:cNvSpPr>
          <p:nvPr>
            <p:ph type="body" idx="1"/>
          </p:nvPr>
        </p:nvSpPr>
        <p:spPr>
          <a:xfrm>
            <a:off x="149025" y="1341425"/>
            <a:ext cx="8828700" cy="1371600"/>
          </a:xfrm>
          <a:prstGeom prst="rect">
            <a:avLst/>
          </a:prstGeom>
          <a:noFill/>
          <a:ln>
            <a:noFill/>
          </a:ln>
        </p:spPr>
        <p:txBody>
          <a:bodyPr spcFirstLastPara="1" wrap="square" lIns="91425" tIns="45700" rIns="91425" bIns="45700" anchor="t" anchorCtr="0">
            <a:noAutofit/>
          </a:bodyPr>
          <a:lstStyle/>
          <a:p>
            <a:pPr marL="273050" marR="0" lvl="0" indent="-259715" algn="l" rtl="0">
              <a:lnSpc>
                <a:spcPct val="115000"/>
              </a:lnSpc>
              <a:spcBef>
                <a:spcPts val="0"/>
              </a:spcBef>
              <a:spcAft>
                <a:spcPts val="0"/>
              </a:spcAft>
              <a:buClr>
                <a:schemeClr val="accent1"/>
              </a:buClr>
              <a:buSzPts val="2000"/>
              <a:buFont typeface="Verdana"/>
              <a:buChar char="●"/>
            </a:pPr>
            <a:r>
              <a:rPr lang="en-US" sz="2000">
                <a:latin typeface="Verdana"/>
                <a:ea typeface="Verdana"/>
                <a:cs typeface="Verdana"/>
                <a:sym typeface="Verdana"/>
              </a:rPr>
              <a:t>This time, let's</a:t>
            </a:r>
            <a:r>
              <a:rPr lang="en-US" sz="2000" i="0" u="none">
                <a:solidFill>
                  <a:schemeClr val="dk1"/>
                </a:solidFill>
                <a:latin typeface="Verdana"/>
                <a:ea typeface="Verdana"/>
                <a:cs typeface="Verdana"/>
                <a:sym typeface="Verdana"/>
              </a:rPr>
              <a:t> add more functionality to the </a:t>
            </a:r>
            <a:r>
              <a:rPr lang="en-US" sz="2000">
                <a:latin typeface="Source Code Pro"/>
                <a:ea typeface="Source Code Pro"/>
                <a:cs typeface="Source Code Pro"/>
                <a:sym typeface="Source Code Pro"/>
              </a:rPr>
              <a:t>Dice</a:t>
            </a:r>
            <a:r>
              <a:rPr lang="en-US" sz="2000" i="0" u="none">
                <a:solidFill>
                  <a:schemeClr val="dk1"/>
                </a:solidFill>
                <a:latin typeface="Verdana"/>
                <a:ea typeface="Verdana"/>
                <a:cs typeface="Verdana"/>
                <a:sym typeface="Verdana"/>
              </a:rPr>
              <a:t> class</a:t>
            </a:r>
            <a:endParaRPr sz="2000">
              <a:latin typeface="Verdana"/>
              <a:ea typeface="Verdana"/>
              <a:cs typeface="Verdana"/>
              <a:sym typeface="Verdana"/>
            </a:endParaRPr>
          </a:p>
          <a:p>
            <a:pPr marL="547687" marR="0" lvl="1" indent="-226059" algn="l" rtl="0">
              <a:lnSpc>
                <a:spcPct val="115000"/>
              </a:lnSpc>
              <a:spcBef>
                <a:spcPts val="300"/>
              </a:spcBef>
              <a:spcAft>
                <a:spcPts val="0"/>
              </a:spcAft>
              <a:buClr>
                <a:schemeClr val="accent2"/>
              </a:buClr>
              <a:buSzPts val="2000"/>
              <a:buFont typeface="Verdana"/>
              <a:buChar char="●"/>
            </a:pPr>
            <a:r>
              <a:rPr lang="en-US" sz="2000">
                <a:latin typeface="Verdana"/>
                <a:ea typeface="Verdana"/>
                <a:cs typeface="Verdana"/>
                <a:sym typeface="Verdana"/>
              </a:rPr>
              <a:t>N</a:t>
            </a:r>
            <a:r>
              <a:rPr lang="en-US" sz="2000" i="0" u="none" strike="noStrike" cap="none">
                <a:solidFill>
                  <a:schemeClr val="dk1"/>
                </a:solidFill>
                <a:latin typeface="Verdana"/>
                <a:ea typeface="Verdana"/>
                <a:cs typeface="Verdana"/>
                <a:sym typeface="Verdana"/>
              </a:rPr>
              <a:t>eed to change the header file (</a:t>
            </a:r>
            <a:r>
              <a:rPr lang="en-US" sz="2000">
                <a:latin typeface="Source Code Pro"/>
                <a:ea typeface="Source Code Pro"/>
                <a:cs typeface="Source Code Pro"/>
                <a:sym typeface="Source Code Pro"/>
              </a:rPr>
              <a:t>Dice</a:t>
            </a:r>
            <a:r>
              <a:rPr lang="en-US" sz="2000" i="0" u="none" strike="noStrike" cap="none">
                <a:solidFill>
                  <a:schemeClr val="dk1"/>
                </a:solidFill>
                <a:latin typeface="Source Code Pro"/>
                <a:ea typeface="Source Code Pro"/>
                <a:cs typeface="Source Code Pro"/>
                <a:sym typeface="Source Code Pro"/>
              </a:rPr>
              <a:t>.h</a:t>
            </a:r>
            <a:r>
              <a:rPr lang="en-US" sz="2000" i="0" u="none" strike="noStrike" cap="none">
                <a:solidFill>
                  <a:schemeClr val="dk1"/>
                </a:solidFill>
                <a:latin typeface="Verdana"/>
                <a:ea typeface="Verdana"/>
                <a:cs typeface="Verdana"/>
                <a:sym typeface="Verdana"/>
              </a:rPr>
              <a:t>)</a:t>
            </a:r>
            <a:endParaRPr sz="2000">
              <a:latin typeface="Verdana"/>
              <a:ea typeface="Verdana"/>
              <a:cs typeface="Verdana"/>
              <a:sym typeface="Verdana"/>
            </a:endParaRPr>
          </a:p>
          <a:p>
            <a:pPr marL="547687" marR="0" lvl="1" indent="-226059" algn="l" rtl="0">
              <a:lnSpc>
                <a:spcPct val="115000"/>
              </a:lnSpc>
              <a:spcBef>
                <a:spcPts val="300"/>
              </a:spcBef>
              <a:spcAft>
                <a:spcPts val="0"/>
              </a:spcAft>
              <a:buClr>
                <a:schemeClr val="accent2"/>
              </a:buClr>
              <a:buSzPts val="2000"/>
              <a:buFont typeface="Verdana"/>
              <a:buChar char="●"/>
            </a:pPr>
            <a:r>
              <a:rPr lang="en-US" sz="2000">
                <a:latin typeface="Verdana"/>
                <a:ea typeface="Verdana"/>
                <a:cs typeface="Verdana"/>
                <a:sym typeface="Verdana"/>
              </a:rPr>
              <a:t>N</a:t>
            </a:r>
            <a:r>
              <a:rPr lang="en-US" sz="2000" i="0" u="none" strike="noStrike" cap="none">
                <a:solidFill>
                  <a:schemeClr val="dk1"/>
                </a:solidFill>
                <a:latin typeface="Verdana"/>
                <a:ea typeface="Verdana"/>
                <a:cs typeface="Verdana"/>
                <a:sym typeface="Verdana"/>
              </a:rPr>
              <a:t>eed to add implementation to </a:t>
            </a:r>
            <a:r>
              <a:rPr lang="en-US" sz="2000">
                <a:latin typeface="Source Code Pro"/>
                <a:ea typeface="Source Code Pro"/>
                <a:cs typeface="Source Code Pro"/>
                <a:sym typeface="Source Code Pro"/>
              </a:rPr>
              <a:t>Dice</a:t>
            </a:r>
            <a:r>
              <a:rPr lang="en-US" sz="2000" i="0" u="none" strike="noStrike" cap="none">
                <a:solidFill>
                  <a:schemeClr val="dk1"/>
                </a:solidFill>
                <a:latin typeface="Source Code Pro"/>
                <a:ea typeface="Source Code Pro"/>
                <a:cs typeface="Source Code Pro"/>
                <a:sym typeface="Source Code Pro"/>
              </a:rPr>
              <a:t>.cpp</a:t>
            </a:r>
            <a:endParaRPr sz="2000">
              <a:latin typeface="Source Code Pro"/>
              <a:ea typeface="Source Code Pro"/>
              <a:cs typeface="Source Code Pro"/>
              <a:sym typeface="Source Code Pro"/>
            </a:endParaRPr>
          </a:p>
        </p:txBody>
      </p:sp>
      <p:sp>
        <p:nvSpPr>
          <p:cNvPr id="807" name="Google Shape;807;p104"/>
          <p:cNvSpPr txBox="1"/>
          <p:nvPr/>
        </p:nvSpPr>
        <p:spPr>
          <a:xfrm>
            <a:off x="149025" y="2829525"/>
            <a:ext cx="8828700" cy="1297800"/>
          </a:xfrm>
          <a:prstGeom prst="rect">
            <a:avLst/>
          </a:prstGeom>
          <a:noFill/>
          <a:ln>
            <a:noFill/>
          </a:ln>
        </p:spPr>
        <p:txBody>
          <a:bodyPr spcFirstLastPara="1" wrap="square" lIns="91425" tIns="91425" rIns="91425" bIns="91425" anchor="ctr" anchorCtr="0">
            <a:noAutofit/>
          </a:bodyPr>
          <a:lstStyle/>
          <a:p>
            <a:pPr marL="273050" lvl="0" indent="-259715" algn="l" rtl="0">
              <a:lnSpc>
                <a:spcPct val="115000"/>
              </a:lnSpc>
              <a:spcBef>
                <a:spcPts val="500"/>
              </a:spcBef>
              <a:spcAft>
                <a:spcPts val="0"/>
              </a:spcAft>
              <a:buClr>
                <a:schemeClr val="accent1"/>
              </a:buClr>
              <a:buSzPts val="2000"/>
              <a:buFont typeface="Verdana"/>
              <a:buChar char="●"/>
            </a:pPr>
            <a:r>
              <a:rPr lang="en-US" sz="2000">
                <a:solidFill>
                  <a:schemeClr val="dk1"/>
                </a:solidFill>
                <a:latin typeface="Verdana"/>
                <a:ea typeface="Verdana"/>
                <a:cs typeface="Verdana"/>
                <a:sym typeface="Verdana"/>
              </a:rPr>
              <a:t>Example: a new member function (say </a:t>
            </a:r>
            <a:r>
              <a:rPr lang="en-US" sz="2000">
                <a:solidFill>
                  <a:schemeClr val="dk1"/>
                </a:solidFill>
                <a:latin typeface="Source Code Pro"/>
                <a:ea typeface="Source Code Pro"/>
                <a:cs typeface="Source Code Pro"/>
                <a:sym typeface="Source Code Pro"/>
              </a:rPr>
              <a:t>MultipleRoll</a:t>
            </a:r>
            <a:r>
              <a:rPr lang="en-US" sz="2000">
                <a:solidFill>
                  <a:schemeClr val="dk1"/>
                </a:solidFill>
                <a:latin typeface="Verdana"/>
                <a:ea typeface="Verdana"/>
                <a:cs typeface="Verdana"/>
                <a:sym typeface="Verdana"/>
              </a:rPr>
              <a:t>) that takes an integer parameter (say </a:t>
            </a:r>
            <a:r>
              <a:rPr lang="en-US" sz="2000">
                <a:solidFill>
                  <a:schemeClr val="dk1"/>
                </a:solidFill>
                <a:latin typeface="Source Code Pro"/>
                <a:ea typeface="Source Code Pro"/>
                <a:cs typeface="Source Code Pro"/>
                <a:sym typeface="Source Code Pro"/>
              </a:rPr>
              <a:t>n</a:t>
            </a:r>
            <a:r>
              <a:rPr lang="en-US" sz="2000">
                <a:solidFill>
                  <a:schemeClr val="dk1"/>
                </a:solidFill>
                <a:latin typeface="Verdana"/>
                <a:ea typeface="Verdana"/>
                <a:cs typeface="Verdana"/>
                <a:sym typeface="Verdana"/>
              </a:rPr>
              <a:t>), rolls the </a:t>
            </a:r>
            <a:r>
              <a:rPr lang="en-US" sz="2000">
                <a:solidFill>
                  <a:schemeClr val="dk1"/>
                </a:solidFill>
                <a:latin typeface="Source Code Pro"/>
                <a:ea typeface="Source Code Pro"/>
                <a:cs typeface="Source Code Pro"/>
                <a:sym typeface="Source Code Pro"/>
              </a:rPr>
              <a:t>dice</a:t>
            </a:r>
            <a:r>
              <a:rPr lang="en-US" sz="2000">
                <a:solidFill>
                  <a:schemeClr val="dk1"/>
                </a:solidFill>
                <a:latin typeface="Verdana"/>
                <a:ea typeface="Verdana"/>
                <a:cs typeface="Verdana"/>
                <a:sym typeface="Verdana"/>
              </a:rPr>
              <a:t> object </a:t>
            </a:r>
            <a:r>
              <a:rPr lang="en-US" sz="2000">
                <a:solidFill>
                  <a:schemeClr val="dk1"/>
                </a:solidFill>
                <a:latin typeface="Source Code Pro"/>
                <a:ea typeface="Source Code Pro"/>
                <a:cs typeface="Source Code Pro"/>
                <a:sym typeface="Source Code Pro"/>
              </a:rPr>
              <a:t>n</a:t>
            </a:r>
            <a:r>
              <a:rPr lang="en-US" sz="2000">
                <a:solidFill>
                  <a:schemeClr val="dk1"/>
                </a:solidFill>
                <a:latin typeface="Verdana"/>
                <a:ea typeface="Verdana"/>
                <a:cs typeface="Verdana"/>
                <a:sym typeface="Verdana"/>
              </a:rPr>
              <a:t> times, and returns the sum of the outcomes of these </a:t>
            </a:r>
            <a:r>
              <a:rPr lang="en-US" sz="2000">
                <a:solidFill>
                  <a:schemeClr val="dk1"/>
                </a:solidFill>
                <a:latin typeface="Source Code Pro"/>
                <a:ea typeface="Source Code Pro"/>
                <a:cs typeface="Source Code Pro"/>
                <a:sym typeface="Source Code Pro"/>
              </a:rPr>
              <a:t>n</a:t>
            </a:r>
            <a:r>
              <a:rPr lang="en-US" sz="2000">
                <a:solidFill>
                  <a:schemeClr val="dk1"/>
                </a:solidFill>
                <a:latin typeface="Verdana"/>
                <a:ea typeface="Verdana"/>
                <a:cs typeface="Verdana"/>
                <a:sym typeface="Verdana"/>
              </a:rPr>
              <a:t> rolls.</a:t>
            </a:r>
            <a:endParaRPr sz="2000">
              <a:solidFill>
                <a:schemeClr val="dk1"/>
              </a:solidFill>
              <a:latin typeface="Verdana"/>
              <a:ea typeface="Verdana"/>
              <a:cs typeface="Verdana"/>
              <a:sym typeface="Verdana"/>
            </a:endParaRPr>
          </a:p>
          <a:p>
            <a:pPr marL="0" lvl="0" indent="0" algn="l" rtl="0">
              <a:lnSpc>
                <a:spcPct val="115000"/>
              </a:lnSpc>
              <a:spcBef>
                <a:spcPts val="300"/>
              </a:spcBef>
              <a:spcAft>
                <a:spcPts val="0"/>
              </a:spcAft>
              <a:buNone/>
            </a:pPr>
            <a:endParaRPr sz="2000">
              <a:solidFill>
                <a:schemeClr val="dk1"/>
              </a:solidFill>
              <a:latin typeface="Verdana"/>
              <a:ea typeface="Verdana"/>
              <a:cs typeface="Verdana"/>
              <a:sym typeface="Verdana"/>
            </a:endParaRPr>
          </a:p>
        </p:txBody>
      </p:sp>
      <p:sp>
        <p:nvSpPr>
          <p:cNvPr id="808" name="Google Shape;808;p104"/>
          <p:cNvSpPr txBox="1"/>
          <p:nvPr/>
        </p:nvSpPr>
        <p:spPr>
          <a:xfrm>
            <a:off x="948275" y="3915825"/>
            <a:ext cx="7018800" cy="268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900" b="1">
                <a:solidFill>
                  <a:srgbClr val="0033CC"/>
                </a:solidFill>
                <a:latin typeface="Source Code Pro"/>
                <a:ea typeface="Source Code Pro"/>
                <a:cs typeface="Source Code Pro"/>
                <a:sym typeface="Source Code Pro"/>
              </a:rPr>
              <a:t>int MultipleRoll(int n);</a:t>
            </a:r>
            <a:endParaRPr sz="1900" b="1">
              <a:solidFill>
                <a:srgbClr val="0033CC"/>
              </a:solidFill>
              <a:latin typeface="Source Code Pro"/>
              <a:ea typeface="Source Code Pro"/>
              <a:cs typeface="Source Code Pro"/>
              <a:sym typeface="Source Code Pro"/>
            </a:endParaRPr>
          </a:p>
          <a:p>
            <a:pPr marL="0" lvl="0" indent="0" algn="l" rtl="0">
              <a:spcBef>
                <a:spcPts val="0"/>
              </a:spcBef>
              <a:spcAft>
                <a:spcPts val="0"/>
              </a:spcAft>
              <a:buNone/>
            </a:pPr>
            <a:r>
              <a:rPr lang="en-US" sz="1900" b="1">
                <a:solidFill>
                  <a:srgbClr val="0033CC"/>
                </a:solidFill>
                <a:latin typeface="Source Code Pro"/>
                <a:ea typeface="Source Code Pro"/>
                <a:cs typeface="Source Code Pro"/>
                <a:sym typeface="Source Code Pro"/>
              </a:rPr>
              <a:t>// int MultipleRoll(int);</a:t>
            </a:r>
            <a:endParaRPr sz="1900" b="1">
              <a:solidFill>
                <a:srgbClr val="0033CC"/>
              </a:solidFill>
              <a:latin typeface="Source Code Pro"/>
              <a:ea typeface="Source Code Pro"/>
              <a:cs typeface="Source Code Pro"/>
              <a:sym typeface="Source Code Pro"/>
            </a:endParaRPr>
          </a:p>
          <a:p>
            <a:pPr marL="0" lvl="0" indent="0" algn="l" rtl="0">
              <a:spcBef>
                <a:spcPts val="0"/>
              </a:spcBef>
              <a:spcAft>
                <a:spcPts val="0"/>
              </a:spcAft>
              <a:buNone/>
            </a:pPr>
            <a:endParaRPr sz="1900" b="1">
              <a:solidFill>
                <a:srgbClr val="0033CC"/>
              </a:solidFill>
              <a:latin typeface="Source Code Pro"/>
              <a:ea typeface="Source Code Pro"/>
              <a:cs typeface="Source Code Pro"/>
              <a:sym typeface="Source Code Pro"/>
            </a:endParaRPr>
          </a:p>
          <a:p>
            <a:pPr marL="0" lvl="0" indent="0" algn="l" rtl="0">
              <a:spcBef>
                <a:spcPts val="0"/>
              </a:spcBef>
              <a:spcAft>
                <a:spcPts val="0"/>
              </a:spcAft>
              <a:buNone/>
            </a:pPr>
            <a:r>
              <a:rPr lang="en-US" sz="1900" b="1">
                <a:solidFill>
                  <a:srgbClr val="0033CC"/>
                </a:solidFill>
                <a:latin typeface="Source Code Pro"/>
                <a:ea typeface="Source Code Pro"/>
                <a:cs typeface="Source Code Pro"/>
                <a:sym typeface="Source Code Pro"/>
              </a:rPr>
              <a:t>int MultipleRoll(int n){</a:t>
            </a:r>
            <a:endParaRPr sz="1900" b="1">
              <a:solidFill>
                <a:srgbClr val="0033CC"/>
              </a:solidFill>
              <a:latin typeface="Source Code Pro"/>
              <a:ea typeface="Source Code Pro"/>
              <a:cs typeface="Source Code Pro"/>
              <a:sym typeface="Source Code Pro"/>
            </a:endParaRPr>
          </a:p>
          <a:p>
            <a:pPr marL="0" lvl="0" indent="0" algn="l" rtl="0">
              <a:spcBef>
                <a:spcPts val="0"/>
              </a:spcBef>
              <a:spcAft>
                <a:spcPts val="0"/>
              </a:spcAft>
              <a:buNone/>
            </a:pPr>
            <a:r>
              <a:rPr lang="en-US" sz="1900" b="1">
                <a:solidFill>
                  <a:srgbClr val="0033CC"/>
                </a:solidFill>
                <a:latin typeface="Source Code Pro"/>
                <a:ea typeface="Source Code Pro"/>
                <a:cs typeface="Source Code Pro"/>
                <a:sym typeface="Source Code Pro"/>
              </a:rPr>
              <a:t>	sum = 0;</a:t>
            </a:r>
            <a:endParaRPr sz="1900" b="1">
              <a:solidFill>
                <a:srgbClr val="0033CC"/>
              </a:solidFill>
              <a:latin typeface="Source Code Pro"/>
              <a:ea typeface="Source Code Pro"/>
              <a:cs typeface="Source Code Pro"/>
              <a:sym typeface="Source Code Pro"/>
            </a:endParaRPr>
          </a:p>
          <a:p>
            <a:pPr marL="0" lvl="0" indent="0" algn="l" rtl="0">
              <a:spcBef>
                <a:spcPts val="0"/>
              </a:spcBef>
              <a:spcAft>
                <a:spcPts val="0"/>
              </a:spcAft>
              <a:buNone/>
            </a:pPr>
            <a:r>
              <a:rPr lang="en-US" sz="1900" b="1">
                <a:solidFill>
                  <a:srgbClr val="0033CC"/>
                </a:solidFill>
                <a:latin typeface="Source Code Pro"/>
                <a:ea typeface="Source Code Pro"/>
                <a:cs typeface="Source Code Pro"/>
                <a:sym typeface="Source Code Pro"/>
              </a:rPr>
              <a:t>	for (unsigned int i=0; i&lt;n; i++)</a:t>
            </a:r>
            <a:endParaRPr sz="1900" b="1">
              <a:solidFill>
                <a:srgbClr val="0033CC"/>
              </a:solidFill>
              <a:latin typeface="Source Code Pro"/>
              <a:ea typeface="Source Code Pro"/>
              <a:cs typeface="Source Code Pro"/>
              <a:sym typeface="Source Code Pro"/>
            </a:endParaRPr>
          </a:p>
          <a:p>
            <a:pPr marL="0" lvl="0" indent="0" algn="l" rtl="0">
              <a:spcBef>
                <a:spcPts val="0"/>
              </a:spcBef>
              <a:spcAft>
                <a:spcPts val="0"/>
              </a:spcAft>
              <a:buNone/>
            </a:pPr>
            <a:r>
              <a:rPr lang="en-US" sz="1900" b="1">
                <a:solidFill>
                  <a:srgbClr val="0033CC"/>
                </a:solidFill>
                <a:latin typeface="Source Code Pro"/>
                <a:ea typeface="Source Code Pro"/>
                <a:cs typeface="Source Code Pro"/>
                <a:sym typeface="Source Code Pro"/>
              </a:rPr>
              <a:t>		sum += Roll();</a:t>
            </a:r>
            <a:endParaRPr sz="1900" b="1">
              <a:solidFill>
                <a:srgbClr val="0033CC"/>
              </a:solidFill>
              <a:latin typeface="Source Code Pro"/>
              <a:ea typeface="Source Code Pro"/>
              <a:cs typeface="Source Code Pro"/>
              <a:sym typeface="Source Code Pro"/>
            </a:endParaRPr>
          </a:p>
          <a:p>
            <a:pPr marL="0" lvl="0" indent="0" algn="l" rtl="0">
              <a:spcBef>
                <a:spcPts val="0"/>
              </a:spcBef>
              <a:spcAft>
                <a:spcPts val="0"/>
              </a:spcAft>
              <a:buNone/>
            </a:pPr>
            <a:r>
              <a:rPr lang="en-US" sz="1900" b="1">
                <a:solidFill>
                  <a:srgbClr val="0033CC"/>
                </a:solidFill>
                <a:latin typeface="Source Code Pro"/>
                <a:ea typeface="Source Code Pro"/>
                <a:cs typeface="Source Code Pro"/>
                <a:sym typeface="Source Code Pro"/>
              </a:rPr>
              <a:t>	return sum;</a:t>
            </a:r>
            <a:endParaRPr sz="1900" b="1">
              <a:solidFill>
                <a:srgbClr val="0033CC"/>
              </a:solidFill>
              <a:latin typeface="Source Code Pro"/>
              <a:ea typeface="Source Code Pro"/>
              <a:cs typeface="Source Code Pro"/>
              <a:sym typeface="Source Code Pro"/>
            </a:endParaRPr>
          </a:p>
          <a:p>
            <a:pPr marL="0" lvl="0" indent="0" algn="l" rtl="0">
              <a:spcBef>
                <a:spcPts val="0"/>
              </a:spcBef>
              <a:spcAft>
                <a:spcPts val="0"/>
              </a:spcAft>
              <a:buNone/>
            </a:pPr>
            <a:r>
              <a:rPr lang="en-US" sz="1900" b="1">
                <a:solidFill>
                  <a:srgbClr val="0033CC"/>
                </a:solidFill>
                <a:latin typeface="Source Code Pro"/>
                <a:ea typeface="Source Code Pro"/>
                <a:cs typeface="Source Code Pro"/>
                <a:sym typeface="Source Code Pro"/>
              </a:rPr>
              <a:t>}</a:t>
            </a:r>
            <a:endParaRPr sz="1900" b="1">
              <a:solidFill>
                <a:srgbClr val="0033CC"/>
              </a:solidFill>
              <a:latin typeface="Source Code Pro"/>
              <a:ea typeface="Source Code Pro"/>
              <a:cs typeface="Source Code Pro"/>
              <a:sym typeface="Source Code Pro"/>
            </a:endParaRPr>
          </a:p>
          <a:p>
            <a:pPr marL="0" lvl="0" indent="0" algn="l" rtl="0">
              <a:spcBef>
                <a:spcPts val="0"/>
              </a:spcBef>
              <a:spcAft>
                <a:spcPts val="0"/>
              </a:spcAft>
              <a:buNone/>
            </a:pPr>
            <a:endParaRPr sz="1900" b="1">
              <a:solidFill>
                <a:srgbClr val="0033CC"/>
              </a:solidFill>
              <a:latin typeface="Source Code Pro"/>
              <a:ea typeface="Source Code Pro"/>
              <a:cs typeface="Source Code Pro"/>
              <a:sym typeface="Source Code Pro"/>
            </a:endParaRPr>
          </a:p>
          <a:p>
            <a:pPr marL="0" lvl="0" indent="0" algn="l" rtl="0">
              <a:spcBef>
                <a:spcPts val="0"/>
              </a:spcBef>
              <a:spcAft>
                <a:spcPts val="0"/>
              </a:spcAft>
              <a:buNone/>
            </a:pPr>
            <a:endParaRPr sz="1900" b="1">
              <a:solidFill>
                <a:srgbClr val="0033CC"/>
              </a:solidFill>
              <a:latin typeface="Source Code Pro"/>
              <a:ea typeface="Source Code Pro"/>
              <a:cs typeface="Source Code Pro"/>
              <a:sym typeface="Source Code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6"/>
                                        </p:tgtEl>
                                        <p:attrNameLst>
                                          <p:attrName>style.visibility</p:attrName>
                                        </p:attrNameLst>
                                      </p:cBhvr>
                                      <p:to>
                                        <p:strVal val="visible"/>
                                      </p:to>
                                    </p:set>
                                  </p:childTnLst>
                                </p:cTn>
                              </p:par>
                            </p:childTnLst>
                          </p:cTn>
                        </p:par>
                        <p:par>
                          <p:cTn id="7" fill="hold">
                            <p:stCondLst>
                              <p:cond delay="1"/>
                            </p:stCondLst>
                            <p:childTnLst>
                              <p:par>
                                <p:cTn id="8" presetID="1" presetClass="entr" presetSubtype="0" fill="hold" nodeType="afterEffect">
                                  <p:stCondLst>
                                    <p:cond delay="0"/>
                                  </p:stCondLst>
                                  <p:childTnLst>
                                    <p:set>
                                      <p:cBhvr>
                                        <p:cTn id="9" dur="1" fill="hold">
                                          <p:stCondLst>
                                            <p:cond delay="0"/>
                                          </p:stCondLst>
                                        </p:cTn>
                                        <p:tgtEl>
                                          <p:spTgt spid="80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808"/>
                                        </p:tgtEl>
                                        <p:attrNameLst>
                                          <p:attrName>style.visibility</p:attrName>
                                        </p:attrNameLst>
                                      </p:cBhvr>
                                      <p:to>
                                        <p:strVal val="visible"/>
                                      </p:to>
                                    </p:set>
                                    <p:animEffect transition="in" filter="fade">
                                      <p:cBhvr>
                                        <p:cTn id="14" dur="1000"/>
                                        <p:tgtEl>
                                          <p:spTgt spid="80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08"/>
                                        </p:tgtEl>
                                        <p:attrNameLst>
                                          <p:attrName>style.visibility</p:attrName>
                                        </p:attrNameLst>
                                      </p:cBhvr>
                                      <p:to>
                                        <p:strVal val="visible"/>
                                      </p:to>
                                    </p:set>
                                    <p:animEffect transition="in" filter="fade">
                                      <p:cBhvr>
                                        <p:cTn id="19" dur="1000"/>
                                        <p:tgtEl>
                                          <p:spTgt spid="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105"/>
          <p:cNvSpPr txBox="1">
            <a:spLocks noGrp="1"/>
          </p:cNvSpPr>
          <p:nvPr>
            <p:ph type="ctrTitle"/>
          </p:nvPr>
        </p:nvSpPr>
        <p:spPr>
          <a:xfrm>
            <a:off x="1824925" y="1965200"/>
            <a:ext cx="6246900" cy="2927700"/>
          </a:xfrm>
          <a:prstGeom prst="rect">
            <a:avLst/>
          </a:prstGeom>
        </p:spPr>
        <p:txBody>
          <a:bodyPr spcFirstLastPara="1" wrap="square" lIns="91425" tIns="91425" rIns="91425" bIns="91425" anchor="ctr" anchorCtr="0">
            <a:noAutofit/>
          </a:bodyPr>
          <a:lstStyle/>
          <a:p>
            <a:pPr marL="457200" lvl="0" indent="-457200" algn="l" rtl="0">
              <a:spcBef>
                <a:spcPts val="0"/>
              </a:spcBef>
              <a:spcAft>
                <a:spcPts val="0"/>
              </a:spcAft>
              <a:buSzPts val="3600"/>
              <a:buChar char="-"/>
            </a:pPr>
            <a:r>
              <a:rPr lang="en-US"/>
              <a:t>Designing a new class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106"/>
          <p:cNvSpPr txBox="1">
            <a:spLocks noGrp="1"/>
          </p:cNvSpPr>
          <p:nvPr>
            <p:ph type="title"/>
          </p:nvPr>
        </p:nvSpPr>
        <p:spPr>
          <a:xfrm>
            <a:off x="914400" y="274630"/>
            <a:ext cx="7772400" cy="64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latin typeface="Verdana"/>
                <a:ea typeface="Verdana"/>
                <a:cs typeface="Verdana"/>
                <a:sym typeface="Verdana"/>
              </a:rPr>
              <a:t>Design Heuristics</a:t>
            </a:r>
            <a:endParaRPr sz="3000">
              <a:latin typeface="Verdana"/>
              <a:ea typeface="Verdana"/>
              <a:cs typeface="Verdana"/>
              <a:sym typeface="Verdana"/>
            </a:endParaRPr>
          </a:p>
        </p:txBody>
      </p:sp>
      <p:sp>
        <p:nvSpPr>
          <p:cNvPr id="819" name="Google Shape;819;p106"/>
          <p:cNvSpPr txBox="1">
            <a:spLocks noGrp="1"/>
          </p:cNvSpPr>
          <p:nvPr>
            <p:ph type="body" idx="1"/>
          </p:nvPr>
        </p:nvSpPr>
        <p:spPr>
          <a:xfrm>
            <a:off x="204325" y="1004650"/>
            <a:ext cx="8776200" cy="55767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400"/>
              </a:spcBef>
              <a:spcAft>
                <a:spcPts val="0"/>
              </a:spcAft>
              <a:buClr>
                <a:srgbClr val="00279F"/>
              </a:buClr>
              <a:buSzPts val="1800"/>
              <a:buFont typeface="Verdana"/>
              <a:buChar char="●"/>
            </a:pPr>
            <a:r>
              <a:rPr lang="en-US" sz="1800">
                <a:solidFill>
                  <a:srgbClr val="00279F"/>
                </a:solidFill>
                <a:latin typeface="Verdana"/>
                <a:ea typeface="Verdana"/>
                <a:cs typeface="Verdana"/>
                <a:sym typeface="Verdana"/>
              </a:rPr>
              <a:t>What is a heuristic?</a:t>
            </a:r>
            <a:endParaRPr sz="1800">
              <a:solidFill>
                <a:srgbClr val="00279F"/>
              </a:solidFill>
              <a:latin typeface="Verdana"/>
              <a:ea typeface="Verdana"/>
              <a:cs typeface="Verdana"/>
              <a:sym typeface="Verdana"/>
            </a:endParaRPr>
          </a:p>
          <a:p>
            <a:pPr marL="914400" lvl="1" indent="-342900" algn="l" rtl="0">
              <a:lnSpc>
                <a:spcPct val="115000"/>
              </a:lnSpc>
              <a:spcBef>
                <a:spcPts val="0"/>
              </a:spcBef>
              <a:spcAft>
                <a:spcPts val="0"/>
              </a:spcAft>
              <a:buSzPts val="1800"/>
              <a:buFont typeface="Verdana"/>
              <a:buChar char="●"/>
            </a:pPr>
            <a:r>
              <a:rPr lang="en-US" sz="1800">
                <a:latin typeface="Verdana"/>
                <a:ea typeface="Verdana"/>
                <a:cs typeface="Verdana"/>
                <a:sym typeface="Verdana"/>
              </a:rPr>
              <a:t>a set of guidelines and policies</a:t>
            </a:r>
            <a:endParaRPr sz="1800">
              <a:latin typeface="Verdana"/>
              <a:ea typeface="Verdana"/>
              <a:cs typeface="Verdana"/>
              <a:sym typeface="Verdana"/>
            </a:endParaRPr>
          </a:p>
          <a:p>
            <a:pPr marL="1371600" lvl="2" indent="-330200" algn="l" rtl="0">
              <a:lnSpc>
                <a:spcPct val="115000"/>
              </a:lnSpc>
              <a:spcBef>
                <a:spcPts val="0"/>
              </a:spcBef>
              <a:spcAft>
                <a:spcPts val="0"/>
              </a:spcAft>
              <a:buSzPts val="1600"/>
              <a:buFont typeface="Verdana"/>
              <a:buChar char="●"/>
            </a:pPr>
            <a:r>
              <a:rPr lang="en-US" sz="1600">
                <a:latin typeface="Verdana"/>
                <a:ea typeface="Verdana"/>
                <a:cs typeface="Verdana"/>
                <a:sym typeface="Verdana"/>
              </a:rPr>
              <a:t>may not be perfect, but mostly useful</a:t>
            </a:r>
            <a:endParaRPr sz="1600">
              <a:latin typeface="Verdana"/>
              <a:ea typeface="Verdana"/>
              <a:cs typeface="Verdana"/>
              <a:sym typeface="Verdana"/>
            </a:endParaRPr>
          </a:p>
          <a:p>
            <a:pPr marL="1371600" lvl="2" indent="-330200" algn="l" rtl="0">
              <a:lnSpc>
                <a:spcPct val="115000"/>
              </a:lnSpc>
              <a:spcBef>
                <a:spcPts val="0"/>
              </a:spcBef>
              <a:spcAft>
                <a:spcPts val="0"/>
              </a:spcAft>
              <a:buSzPts val="1600"/>
              <a:buFont typeface="Verdana"/>
              <a:buChar char="●"/>
            </a:pPr>
            <a:r>
              <a:rPr lang="en-US" sz="1600">
                <a:latin typeface="Verdana"/>
                <a:ea typeface="Verdana"/>
                <a:cs typeface="Verdana"/>
                <a:sym typeface="Verdana"/>
              </a:rPr>
              <a:t>exceptions are possible</a:t>
            </a:r>
            <a:endParaRPr sz="1600">
              <a:latin typeface="Verdana"/>
              <a:ea typeface="Verdana"/>
              <a:cs typeface="Verdana"/>
              <a:sym typeface="Verdana"/>
            </a:endParaRPr>
          </a:p>
          <a:p>
            <a:pPr marL="914400" lvl="1" indent="-342900" algn="l" rtl="0">
              <a:lnSpc>
                <a:spcPct val="115000"/>
              </a:lnSpc>
              <a:spcBef>
                <a:spcPts val="0"/>
              </a:spcBef>
              <a:spcAft>
                <a:spcPts val="0"/>
              </a:spcAft>
              <a:buSzPts val="1800"/>
              <a:buFont typeface="Verdana"/>
              <a:buChar char="●"/>
            </a:pPr>
            <a:r>
              <a:rPr lang="en-US" sz="1800">
                <a:latin typeface="Verdana"/>
                <a:ea typeface="Verdana"/>
                <a:cs typeface="Verdana"/>
                <a:sym typeface="Verdana"/>
              </a:rPr>
              <a:t>e.g. making all state data private is an heuristic</a:t>
            </a:r>
            <a:endParaRPr sz="1800">
              <a:latin typeface="Verdana"/>
              <a:ea typeface="Verdana"/>
              <a:cs typeface="Verdana"/>
              <a:sym typeface="Verdana"/>
            </a:endParaRPr>
          </a:p>
          <a:p>
            <a:pPr marL="914400" lvl="1" indent="-342900" algn="l" rtl="0">
              <a:lnSpc>
                <a:spcPct val="115000"/>
              </a:lnSpc>
              <a:spcBef>
                <a:spcPts val="0"/>
              </a:spcBef>
              <a:spcAft>
                <a:spcPts val="0"/>
              </a:spcAft>
              <a:buSzPts val="1800"/>
              <a:buFont typeface="Verdana"/>
              <a:buChar char="●"/>
            </a:pPr>
            <a:r>
              <a:rPr lang="en-US" sz="1800">
                <a:latin typeface="Verdana"/>
                <a:ea typeface="Verdana"/>
                <a:cs typeface="Verdana"/>
                <a:sym typeface="Verdana"/>
              </a:rPr>
              <a:t>we will see two more class design heuristics</a:t>
            </a:r>
            <a:endParaRPr sz="1800">
              <a:latin typeface="Verdana"/>
              <a:ea typeface="Verdana"/>
              <a:cs typeface="Verdana"/>
              <a:sym typeface="Verdana"/>
            </a:endParaRPr>
          </a:p>
          <a:p>
            <a:pPr marL="1371600" lvl="2" indent="-330200" algn="l" rtl="0">
              <a:lnSpc>
                <a:spcPct val="115000"/>
              </a:lnSpc>
              <a:spcBef>
                <a:spcPts val="0"/>
              </a:spcBef>
              <a:spcAft>
                <a:spcPts val="0"/>
              </a:spcAft>
              <a:buSzPts val="1600"/>
              <a:buFont typeface="Verdana"/>
              <a:buChar char="●"/>
            </a:pPr>
            <a:r>
              <a:rPr lang="en-US" sz="1600">
                <a:latin typeface="Verdana"/>
                <a:ea typeface="Verdana"/>
                <a:cs typeface="Verdana"/>
                <a:sym typeface="Verdana"/>
              </a:rPr>
              <a:t>cohesion and coupling</a:t>
            </a:r>
            <a:endParaRPr sz="1600">
              <a:latin typeface="Verdana"/>
              <a:ea typeface="Verdana"/>
              <a:cs typeface="Verdana"/>
              <a:sym typeface="Verdana"/>
            </a:endParaRPr>
          </a:p>
          <a:p>
            <a:pPr marL="457200" lvl="0" indent="-342900" algn="l" rtl="0">
              <a:lnSpc>
                <a:spcPct val="115000"/>
              </a:lnSpc>
              <a:spcBef>
                <a:spcPts val="0"/>
              </a:spcBef>
              <a:spcAft>
                <a:spcPts val="0"/>
              </a:spcAft>
              <a:buSzPts val="1800"/>
              <a:buFont typeface="Verdana"/>
              <a:buChar char="●"/>
            </a:pPr>
            <a:r>
              <a:rPr lang="en-US" sz="1800">
                <a:solidFill>
                  <a:srgbClr val="00279F"/>
                </a:solidFill>
                <a:latin typeface="Verdana"/>
                <a:ea typeface="Verdana"/>
                <a:cs typeface="Verdana"/>
                <a:sym typeface="Verdana"/>
              </a:rPr>
              <a:t>Make each function or class you write as single-purpose as possible</a:t>
            </a:r>
            <a:endParaRPr sz="1800">
              <a:solidFill>
                <a:srgbClr val="00279F"/>
              </a:solidFill>
              <a:latin typeface="Verdana"/>
              <a:ea typeface="Verdana"/>
              <a:cs typeface="Verdana"/>
              <a:sym typeface="Verdana"/>
            </a:endParaRPr>
          </a:p>
          <a:p>
            <a:pPr marL="914400" lvl="1" indent="-342900" algn="l" rtl="0">
              <a:lnSpc>
                <a:spcPct val="115000"/>
              </a:lnSpc>
              <a:spcBef>
                <a:spcPts val="0"/>
              </a:spcBef>
              <a:spcAft>
                <a:spcPts val="0"/>
              </a:spcAft>
              <a:buSzPts val="1800"/>
              <a:buFont typeface="Verdana"/>
              <a:buChar char="●"/>
            </a:pPr>
            <a:r>
              <a:rPr lang="en-US" sz="1800">
                <a:latin typeface="Verdana"/>
                <a:ea typeface="Verdana"/>
                <a:cs typeface="Verdana"/>
                <a:sym typeface="Verdana"/>
              </a:rPr>
              <a:t>Avoid functions that do more than one thing, such as reading numbers and calculating avr, std, maximal number, etc.</a:t>
            </a:r>
            <a:endParaRPr sz="1800">
              <a:latin typeface="Verdana"/>
              <a:ea typeface="Verdana"/>
              <a:cs typeface="Verdana"/>
              <a:sym typeface="Verdana"/>
            </a:endParaRPr>
          </a:p>
          <a:p>
            <a:pPr marL="1371600" lvl="2" indent="-330200" algn="l" rtl="0">
              <a:lnSpc>
                <a:spcPct val="115000"/>
              </a:lnSpc>
              <a:spcBef>
                <a:spcPts val="0"/>
              </a:spcBef>
              <a:spcAft>
                <a:spcPts val="0"/>
              </a:spcAft>
              <a:buSzPts val="1600"/>
              <a:buFont typeface="Verdana"/>
              <a:buChar char="●"/>
            </a:pPr>
            <a:r>
              <a:rPr lang="en-US" sz="1600">
                <a:latin typeface="Verdana"/>
                <a:ea typeface="Verdana"/>
                <a:cs typeface="Verdana"/>
                <a:sym typeface="Verdana"/>
              </a:rPr>
              <a:t>If source of numbers changes how do we do statistics?</a:t>
            </a:r>
            <a:endParaRPr sz="1600">
              <a:latin typeface="Verdana"/>
              <a:ea typeface="Verdana"/>
              <a:cs typeface="Verdana"/>
              <a:sym typeface="Verdana"/>
            </a:endParaRPr>
          </a:p>
          <a:p>
            <a:pPr marL="1371600" lvl="2" indent="-330200" algn="l" rtl="0">
              <a:lnSpc>
                <a:spcPct val="115000"/>
              </a:lnSpc>
              <a:spcBef>
                <a:spcPts val="0"/>
              </a:spcBef>
              <a:spcAft>
                <a:spcPts val="0"/>
              </a:spcAft>
              <a:buSzPts val="1600"/>
              <a:buFont typeface="Verdana"/>
              <a:buChar char="●"/>
            </a:pPr>
            <a:r>
              <a:rPr lang="en-US" sz="1600">
                <a:latin typeface="Verdana"/>
                <a:ea typeface="Verdana"/>
                <a:cs typeface="Verdana"/>
                <a:sym typeface="Verdana"/>
              </a:rPr>
              <a:t>If we want only the average, what do we do?</a:t>
            </a:r>
            <a:endParaRPr sz="1600">
              <a:latin typeface="Verdana"/>
              <a:ea typeface="Verdana"/>
              <a:cs typeface="Verdana"/>
              <a:sym typeface="Verdana"/>
            </a:endParaRPr>
          </a:p>
          <a:p>
            <a:pPr marL="914400" lvl="1" indent="-342900" algn="l" rtl="0">
              <a:lnSpc>
                <a:spcPct val="115000"/>
              </a:lnSpc>
              <a:spcBef>
                <a:spcPts val="0"/>
              </a:spcBef>
              <a:spcAft>
                <a:spcPts val="0"/>
              </a:spcAft>
              <a:buSzPts val="1800"/>
              <a:buFont typeface="Verdana"/>
              <a:buChar char="●"/>
            </a:pPr>
            <a:r>
              <a:rPr lang="en-US" sz="1800">
                <a:latin typeface="Verdana"/>
                <a:ea typeface="Verdana"/>
                <a:cs typeface="Verdana"/>
                <a:sym typeface="Verdana"/>
              </a:rPr>
              <a:t>Classes should embody one concept, not several</a:t>
            </a:r>
            <a:endParaRPr sz="1800">
              <a:latin typeface="Verdana"/>
              <a:ea typeface="Verdana"/>
              <a:cs typeface="Verdana"/>
              <a:sym typeface="Verdana"/>
            </a:endParaRPr>
          </a:p>
          <a:p>
            <a:pPr marL="914400" lvl="1" indent="-342900" algn="l" rtl="0">
              <a:lnSpc>
                <a:spcPct val="115000"/>
              </a:lnSpc>
              <a:spcBef>
                <a:spcPts val="0"/>
              </a:spcBef>
              <a:spcAft>
                <a:spcPts val="0"/>
              </a:spcAft>
              <a:buSzPts val="1800"/>
              <a:buFont typeface="Verdana"/>
              <a:buChar char="●"/>
            </a:pPr>
            <a:r>
              <a:rPr lang="en-US" sz="1800">
                <a:latin typeface="Verdana"/>
                <a:ea typeface="Verdana"/>
                <a:cs typeface="Verdana"/>
                <a:sym typeface="Verdana"/>
              </a:rPr>
              <a:t>This heuristic is called </a:t>
            </a:r>
            <a:r>
              <a:rPr lang="en-US" sz="1800" i="1">
                <a:latin typeface="Verdana"/>
                <a:ea typeface="Verdana"/>
                <a:cs typeface="Verdana"/>
                <a:sym typeface="Verdana"/>
              </a:rPr>
              <a:t>Cohesion</a:t>
            </a:r>
            <a:endParaRPr sz="1800">
              <a:latin typeface="Verdana"/>
              <a:ea typeface="Verdana"/>
              <a:cs typeface="Verdana"/>
              <a:sym typeface="Verdana"/>
            </a:endParaRPr>
          </a:p>
          <a:p>
            <a:pPr marL="1371600" lvl="2" indent="-330200" algn="l" rtl="0">
              <a:lnSpc>
                <a:spcPct val="115000"/>
              </a:lnSpc>
              <a:spcBef>
                <a:spcPts val="0"/>
              </a:spcBef>
              <a:spcAft>
                <a:spcPts val="0"/>
              </a:spcAft>
              <a:buSzPts val="1600"/>
              <a:buFont typeface="Verdana"/>
              <a:buChar char="●"/>
            </a:pPr>
            <a:r>
              <a:rPr lang="en-US" sz="1600">
                <a:latin typeface="Verdana"/>
                <a:ea typeface="Verdana"/>
                <a:cs typeface="Verdana"/>
                <a:sym typeface="Verdana"/>
              </a:rPr>
              <a:t>Functions (both member and free functions) and classes should be cohesive, doing one thing rather than several things</a:t>
            </a:r>
            <a:endParaRPr sz="1600">
              <a:latin typeface="Verdana"/>
              <a:ea typeface="Verdana"/>
              <a:cs typeface="Verdana"/>
              <a:sym typeface="Verdana"/>
            </a:endParaRPr>
          </a:p>
          <a:p>
            <a:pPr marL="1371600" lvl="2" indent="-330200" algn="l" rtl="0">
              <a:lnSpc>
                <a:spcPct val="115000"/>
              </a:lnSpc>
              <a:spcBef>
                <a:spcPts val="0"/>
              </a:spcBef>
              <a:spcAft>
                <a:spcPts val="0"/>
              </a:spcAft>
              <a:buSzPts val="1600"/>
              <a:buFont typeface="Verdana"/>
              <a:buChar char="●"/>
            </a:pPr>
            <a:r>
              <a:rPr lang="en-US" sz="1600">
                <a:latin typeface="Verdana"/>
                <a:ea typeface="Verdana"/>
                <a:cs typeface="Verdana"/>
                <a:sym typeface="Verdana"/>
              </a:rPr>
              <a:t>Easier to re-use in multiple contexts and several applications</a:t>
            </a:r>
            <a:endParaRPr sz="1600">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
                                            <p:txEl>
                                              <p:pRg st="0" end="0"/>
                                            </p:txEl>
                                          </p:spTgt>
                                        </p:tgtEl>
                                        <p:attrNameLst>
                                          <p:attrName>style.visibility</p:attrName>
                                        </p:attrNameLst>
                                      </p:cBhvr>
                                      <p:to>
                                        <p:strVal val="visible"/>
                                      </p:to>
                                    </p:set>
                                    <p:animEffect transition="in" filter="fade">
                                      <p:cBhvr>
                                        <p:cTn id="7" dur="1000"/>
                                        <p:tgtEl>
                                          <p:spTgt spid="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
                                            <p:txEl>
                                              <p:pRg st="1" end="1"/>
                                            </p:txEl>
                                          </p:spTgt>
                                        </p:tgtEl>
                                        <p:attrNameLst>
                                          <p:attrName>style.visibility</p:attrName>
                                        </p:attrNameLst>
                                      </p:cBhvr>
                                      <p:to>
                                        <p:strVal val="visible"/>
                                      </p:to>
                                    </p:set>
                                    <p:animEffect transition="in" filter="fade">
                                      <p:cBhvr>
                                        <p:cTn id="12" dur="1000"/>
                                        <p:tgtEl>
                                          <p:spTgt spid="8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9">
                                            <p:txEl>
                                              <p:pRg st="2" end="2"/>
                                            </p:txEl>
                                          </p:spTgt>
                                        </p:tgtEl>
                                        <p:attrNameLst>
                                          <p:attrName>style.visibility</p:attrName>
                                        </p:attrNameLst>
                                      </p:cBhvr>
                                      <p:to>
                                        <p:strVal val="visible"/>
                                      </p:to>
                                    </p:set>
                                    <p:animEffect transition="in" filter="fade">
                                      <p:cBhvr>
                                        <p:cTn id="17" dur="1000"/>
                                        <p:tgtEl>
                                          <p:spTgt spid="8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19">
                                            <p:txEl>
                                              <p:pRg st="3" end="3"/>
                                            </p:txEl>
                                          </p:spTgt>
                                        </p:tgtEl>
                                        <p:attrNameLst>
                                          <p:attrName>style.visibility</p:attrName>
                                        </p:attrNameLst>
                                      </p:cBhvr>
                                      <p:to>
                                        <p:strVal val="visible"/>
                                      </p:to>
                                    </p:set>
                                    <p:animEffect transition="in" filter="fade">
                                      <p:cBhvr>
                                        <p:cTn id="22" dur="1000"/>
                                        <p:tgtEl>
                                          <p:spTgt spid="8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19">
                                            <p:txEl>
                                              <p:pRg st="4" end="4"/>
                                            </p:txEl>
                                          </p:spTgt>
                                        </p:tgtEl>
                                        <p:attrNameLst>
                                          <p:attrName>style.visibility</p:attrName>
                                        </p:attrNameLst>
                                      </p:cBhvr>
                                      <p:to>
                                        <p:strVal val="visible"/>
                                      </p:to>
                                    </p:set>
                                    <p:animEffect transition="in" filter="fade">
                                      <p:cBhvr>
                                        <p:cTn id="27" dur="1000"/>
                                        <p:tgtEl>
                                          <p:spTgt spid="8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19">
                                            <p:txEl>
                                              <p:pRg st="5" end="5"/>
                                            </p:txEl>
                                          </p:spTgt>
                                        </p:tgtEl>
                                        <p:attrNameLst>
                                          <p:attrName>style.visibility</p:attrName>
                                        </p:attrNameLst>
                                      </p:cBhvr>
                                      <p:to>
                                        <p:strVal val="visible"/>
                                      </p:to>
                                    </p:set>
                                    <p:animEffect transition="in" filter="fade">
                                      <p:cBhvr>
                                        <p:cTn id="32" dur="1000"/>
                                        <p:tgtEl>
                                          <p:spTgt spid="8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19">
                                            <p:txEl>
                                              <p:pRg st="6" end="6"/>
                                            </p:txEl>
                                          </p:spTgt>
                                        </p:tgtEl>
                                        <p:attrNameLst>
                                          <p:attrName>style.visibility</p:attrName>
                                        </p:attrNameLst>
                                      </p:cBhvr>
                                      <p:to>
                                        <p:strVal val="visible"/>
                                      </p:to>
                                    </p:set>
                                    <p:animEffect transition="in" filter="fade">
                                      <p:cBhvr>
                                        <p:cTn id="37" dur="1000"/>
                                        <p:tgtEl>
                                          <p:spTgt spid="81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19">
                                            <p:txEl>
                                              <p:pRg st="7" end="7"/>
                                            </p:txEl>
                                          </p:spTgt>
                                        </p:tgtEl>
                                        <p:attrNameLst>
                                          <p:attrName>style.visibility</p:attrName>
                                        </p:attrNameLst>
                                      </p:cBhvr>
                                      <p:to>
                                        <p:strVal val="visible"/>
                                      </p:to>
                                    </p:set>
                                    <p:animEffect transition="in" filter="fade">
                                      <p:cBhvr>
                                        <p:cTn id="42" dur="1000"/>
                                        <p:tgtEl>
                                          <p:spTgt spid="81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19">
                                            <p:txEl>
                                              <p:pRg st="8" end="8"/>
                                            </p:txEl>
                                          </p:spTgt>
                                        </p:tgtEl>
                                        <p:attrNameLst>
                                          <p:attrName>style.visibility</p:attrName>
                                        </p:attrNameLst>
                                      </p:cBhvr>
                                      <p:to>
                                        <p:strVal val="visible"/>
                                      </p:to>
                                    </p:set>
                                    <p:animEffect transition="in" filter="fade">
                                      <p:cBhvr>
                                        <p:cTn id="47" dur="1000"/>
                                        <p:tgtEl>
                                          <p:spTgt spid="81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19">
                                            <p:txEl>
                                              <p:pRg st="9" end="9"/>
                                            </p:txEl>
                                          </p:spTgt>
                                        </p:tgtEl>
                                        <p:attrNameLst>
                                          <p:attrName>style.visibility</p:attrName>
                                        </p:attrNameLst>
                                      </p:cBhvr>
                                      <p:to>
                                        <p:strVal val="visible"/>
                                      </p:to>
                                    </p:set>
                                    <p:animEffect transition="in" filter="fade">
                                      <p:cBhvr>
                                        <p:cTn id="52" dur="1000"/>
                                        <p:tgtEl>
                                          <p:spTgt spid="81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819">
                                            <p:txEl>
                                              <p:pRg st="10" end="10"/>
                                            </p:txEl>
                                          </p:spTgt>
                                        </p:tgtEl>
                                        <p:attrNameLst>
                                          <p:attrName>style.visibility</p:attrName>
                                        </p:attrNameLst>
                                      </p:cBhvr>
                                      <p:to>
                                        <p:strVal val="visible"/>
                                      </p:to>
                                    </p:set>
                                    <p:animEffect transition="in" filter="fade">
                                      <p:cBhvr>
                                        <p:cTn id="57" dur="1000"/>
                                        <p:tgtEl>
                                          <p:spTgt spid="81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819">
                                            <p:txEl>
                                              <p:pRg st="11" end="11"/>
                                            </p:txEl>
                                          </p:spTgt>
                                        </p:tgtEl>
                                        <p:attrNameLst>
                                          <p:attrName>style.visibility</p:attrName>
                                        </p:attrNameLst>
                                      </p:cBhvr>
                                      <p:to>
                                        <p:strVal val="visible"/>
                                      </p:to>
                                    </p:set>
                                    <p:animEffect transition="in" filter="fade">
                                      <p:cBhvr>
                                        <p:cTn id="62" dur="1000"/>
                                        <p:tgtEl>
                                          <p:spTgt spid="819">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819">
                                            <p:txEl>
                                              <p:pRg st="12" end="12"/>
                                            </p:txEl>
                                          </p:spTgt>
                                        </p:tgtEl>
                                        <p:attrNameLst>
                                          <p:attrName>style.visibility</p:attrName>
                                        </p:attrNameLst>
                                      </p:cBhvr>
                                      <p:to>
                                        <p:strVal val="visible"/>
                                      </p:to>
                                    </p:set>
                                    <p:animEffect transition="in" filter="fade">
                                      <p:cBhvr>
                                        <p:cTn id="67" dur="1000"/>
                                        <p:tgtEl>
                                          <p:spTgt spid="819">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819">
                                            <p:txEl>
                                              <p:pRg st="13" end="13"/>
                                            </p:txEl>
                                          </p:spTgt>
                                        </p:tgtEl>
                                        <p:attrNameLst>
                                          <p:attrName>style.visibility</p:attrName>
                                        </p:attrNameLst>
                                      </p:cBhvr>
                                      <p:to>
                                        <p:strVal val="visible"/>
                                      </p:to>
                                    </p:set>
                                    <p:animEffect transition="in" filter="fade">
                                      <p:cBhvr>
                                        <p:cTn id="72" dur="1000"/>
                                        <p:tgtEl>
                                          <p:spTgt spid="819">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819">
                                            <p:txEl>
                                              <p:pRg st="14" end="14"/>
                                            </p:txEl>
                                          </p:spTgt>
                                        </p:tgtEl>
                                        <p:attrNameLst>
                                          <p:attrName>style.visibility</p:attrName>
                                        </p:attrNameLst>
                                      </p:cBhvr>
                                      <p:to>
                                        <p:strVal val="visible"/>
                                      </p:to>
                                    </p:set>
                                    <p:animEffect transition="in" filter="fade">
                                      <p:cBhvr>
                                        <p:cTn id="77" dur="1000"/>
                                        <p:tgtEl>
                                          <p:spTgt spid="81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107"/>
          <p:cNvSpPr txBox="1">
            <a:spLocks noGrp="1"/>
          </p:cNvSpPr>
          <p:nvPr>
            <p:ph type="title"/>
          </p:nvPr>
        </p:nvSpPr>
        <p:spPr>
          <a:xfrm>
            <a:off x="838225" y="476780"/>
            <a:ext cx="7772400" cy="66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latin typeface="Verdana"/>
                <a:ea typeface="Verdana"/>
                <a:cs typeface="Verdana"/>
                <a:sym typeface="Verdana"/>
              </a:rPr>
              <a:t>Design Heuristics continued (Coupling)</a:t>
            </a:r>
            <a:endParaRPr sz="3000">
              <a:latin typeface="Verdana"/>
              <a:ea typeface="Verdana"/>
              <a:cs typeface="Verdana"/>
              <a:sym typeface="Verdana"/>
            </a:endParaRPr>
          </a:p>
        </p:txBody>
      </p:sp>
      <p:sp>
        <p:nvSpPr>
          <p:cNvPr id="825" name="Google Shape;825;p107"/>
          <p:cNvSpPr txBox="1">
            <a:spLocks noGrp="1"/>
          </p:cNvSpPr>
          <p:nvPr>
            <p:ph type="body" idx="1"/>
          </p:nvPr>
        </p:nvSpPr>
        <p:spPr>
          <a:xfrm>
            <a:off x="187300" y="1447800"/>
            <a:ext cx="8667300" cy="45720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500"/>
              </a:spcBef>
              <a:spcAft>
                <a:spcPts val="0"/>
              </a:spcAft>
              <a:buSzPts val="2000"/>
              <a:buFont typeface="Verdana"/>
              <a:buChar char="●"/>
            </a:pPr>
            <a:r>
              <a:rPr lang="en-US" sz="2000">
                <a:solidFill>
                  <a:srgbClr val="00279F"/>
                </a:solidFill>
                <a:latin typeface="Verdana"/>
                <a:ea typeface="Verdana"/>
                <a:cs typeface="Verdana"/>
                <a:sym typeface="Verdana"/>
              </a:rPr>
              <a:t>Coupling: interactions among functions and classes</a:t>
            </a:r>
            <a:endParaRPr sz="2000">
              <a:solidFill>
                <a:srgbClr val="00279F"/>
              </a:solidFill>
              <a:latin typeface="Verdana"/>
              <a:ea typeface="Verdana"/>
              <a:cs typeface="Verdana"/>
              <a:sym typeface="Verdana"/>
            </a:endParaRPr>
          </a:p>
          <a:p>
            <a:pPr marL="457200" lvl="0" indent="-355600" algn="l" rtl="0">
              <a:lnSpc>
                <a:spcPct val="115000"/>
              </a:lnSpc>
              <a:spcBef>
                <a:spcPts val="0"/>
              </a:spcBef>
              <a:spcAft>
                <a:spcPts val="0"/>
              </a:spcAft>
              <a:buSzPts val="2000"/>
              <a:buFont typeface="Verdana"/>
              <a:buChar char="●"/>
            </a:pPr>
            <a:r>
              <a:rPr lang="en-US" sz="2000">
                <a:solidFill>
                  <a:srgbClr val="00279F"/>
                </a:solidFill>
                <a:latin typeface="Verdana"/>
                <a:ea typeface="Verdana"/>
                <a:cs typeface="Verdana"/>
                <a:sym typeface="Verdana"/>
              </a:rPr>
              <a:t>Functions and classes must interact to be useful</a:t>
            </a:r>
            <a:endParaRPr sz="2000">
              <a:solidFill>
                <a:srgbClr val="00279F"/>
              </a:solidFill>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One function calls another</a:t>
            </a:r>
            <a:endParaRPr sz="2000">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One class uses another, e.g., as the </a:t>
            </a:r>
            <a:r>
              <a:rPr lang="en-US" sz="2000">
                <a:latin typeface="Source Code Pro"/>
                <a:ea typeface="Source Code Pro"/>
                <a:cs typeface="Source Code Pro"/>
                <a:sym typeface="Source Code Pro"/>
              </a:rPr>
              <a:t>Dice::Roll() </a:t>
            </a:r>
            <a:r>
              <a:rPr lang="en-US" sz="2000">
                <a:latin typeface="Verdana"/>
                <a:ea typeface="Verdana"/>
                <a:cs typeface="Verdana"/>
                <a:sym typeface="Verdana"/>
              </a:rPr>
              <a:t>function uses the class </a:t>
            </a:r>
            <a:r>
              <a:rPr lang="en-US" sz="2000">
                <a:latin typeface="Source Code Pro"/>
                <a:ea typeface="Source Code Pro"/>
                <a:cs typeface="Source Code Pro"/>
                <a:sym typeface="Source Code Pro"/>
              </a:rPr>
              <a:t>RandGen</a:t>
            </a:r>
            <a:endParaRPr sz="2000">
              <a:solidFill>
                <a:srgbClr val="FC0128"/>
              </a:solidFill>
              <a:latin typeface="Verdana"/>
              <a:ea typeface="Verdana"/>
              <a:cs typeface="Verdana"/>
              <a:sym typeface="Verdana"/>
            </a:endParaRPr>
          </a:p>
          <a:p>
            <a:pPr marL="457200" lvl="0" indent="-355600" algn="l" rtl="0">
              <a:lnSpc>
                <a:spcPct val="115000"/>
              </a:lnSpc>
              <a:spcBef>
                <a:spcPts val="1000"/>
              </a:spcBef>
              <a:spcAft>
                <a:spcPts val="0"/>
              </a:spcAft>
              <a:buSzPts val="2000"/>
              <a:buFont typeface="Verdana"/>
              <a:buChar char="●"/>
            </a:pPr>
            <a:r>
              <a:rPr lang="en-US" sz="2000">
                <a:solidFill>
                  <a:srgbClr val="00279F"/>
                </a:solidFill>
                <a:latin typeface="Verdana"/>
                <a:ea typeface="Verdana"/>
                <a:cs typeface="Verdana"/>
                <a:sym typeface="Verdana"/>
              </a:rPr>
              <a:t>Keep interactions minimal so that classes and functions don't rely too heavily on each other: </a:t>
            </a:r>
            <a:r>
              <a:rPr lang="en-US" sz="2000">
                <a:solidFill>
                  <a:srgbClr val="FC0128"/>
                </a:solidFill>
                <a:latin typeface="Verdana"/>
                <a:ea typeface="Verdana"/>
                <a:cs typeface="Verdana"/>
                <a:sym typeface="Verdana"/>
              </a:rPr>
              <a:t>it is better if we can change one class or function (to make it more efficient, for example) without changing all the code that uses it</a:t>
            </a:r>
            <a:endParaRPr sz="2000">
              <a:solidFill>
                <a:srgbClr val="FC0128"/>
              </a:solidFill>
              <a:latin typeface="Verdana"/>
              <a:ea typeface="Verdana"/>
              <a:cs typeface="Verdana"/>
              <a:sym typeface="Verdana"/>
            </a:endParaRPr>
          </a:p>
          <a:p>
            <a:pPr marL="457200" lvl="0" indent="-355600" algn="l" rtl="0">
              <a:lnSpc>
                <a:spcPct val="115000"/>
              </a:lnSpc>
              <a:spcBef>
                <a:spcPts val="1000"/>
              </a:spcBef>
              <a:spcAft>
                <a:spcPts val="0"/>
              </a:spcAft>
              <a:buSzPts val="2000"/>
              <a:buFont typeface="Verdana"/>
              <a:buChar char="●"/>
            </a:pPr>
            <a:r>
              <a:rPr lang="en-US" sz="2000">
                <a:solidFill>
                  <a:srgbClr val="00279F"/>
                </a:solidFill>
                <a:latin typeface="Verdana"/>
                <a:ea typeface="Verdana"/>
                <a:cs typeface="Verdana"/>
                <a:sym typeface="Verdana"/>
              </a:rPr>
              <a:t>Some </a:t>
            </a:r>
            <a:r>
              <a:rPr lang="en-US" sz="2000" i="1">
                <a:solidFill>
                  <a:srgbClr val="00279F"/>
                </a:solidFill>
                <a:latin typeface="Verdana"/>
                <a:ea typeface="Verdana"/>
                <a:cs typeface="Verdana"/>
                <a:sym typeface="Verdana"/>
              </a:rPr>
              <a:t>coupling</a:t>
            </a:r>
            <a:r>
              <a:rPr lang="en-US" sz="2000">
                <a:solidFill>
                  <a:srgbClr val="00279F"/>
                </a:solidFill>
                <a:latin typeface="Verdana"/>
                <a:ea typeface="Verdana"/>
                <a:cs typeface="Verdana"/>
                <a:sym typeface="Verdana"/>
              </a:rPr>
              <a:t> is necessary for functions/classes to communicate, but keep coupling loose and be aware of them</a:t>
            </a:r>
            <a:endParaRPr sz="2000">
              <a:solidFill>
                <a:srgbClr val="00279F"/>
              </a:solidFill>
              <a:latin typeface="Verdana"/>
              <a:ea typeface="Verdana"/>
              <a:cs typeface="Verdana"/>
              <a:sym typeface="Verdana"/>
            </a:endParaRPr>
          </a:p>
          <a:p>
            <a:pPr marL="0" lvl="0" indent="0" algn="l" rtl="0">
              <a:lnSpc>
                <a:spcPct val="115000"/>
              </a:lnSpc>
              <a:spcBef>
                <a:spcPts val="575"/>
              </a:spcBef>
              <a:spcAft>
                <a:spcPts val="0"/>
              </a:spcAft>
              <a:buNone/>
            </a:pPr>
            <a:endParaRPr sz="2000">
              <a:latin typeface="Verdana"/>
              <a:ea typeface="Verdana"/>
              <a:cs typeface="Verdana"/>
              <a:sym typeface="Verdana"/>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108"/>
          <p:cNvSpPr txBox="1">
            <a:spLocks noGrp="1"/>
          </p:cNvSpPr>
          <p:nvPr>
            <p:ph type="title"/>
          </p:nvPr>
        </p:nvSpPr>
        <p:spPr>
          <a:xfrm>
            <a:off x="323525" y="274625"/>
            <a:ext cx="8599200" cy="89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700">
                <a:latin typeface="Verdana"/>
                <a:ea typeface="Verdana"/>
                <a:cs typeface="Verdana"/>
                <a:sym typeface="Verdana"/>
              </a:rPr>
              <a:t>Implementing Classes – Iterative Enhancement</a:t>
            </a:r>
            <a:endParaRPr sz="2700">
              <a:latin typeface="Verdana"/>
              <a:ea typeface="Verdana"/>
              <a:cs typeface="Verdana"/>
              <a:sym typeface="Verdana"/>
            </a:endParaRPr>
          </a:p>
        </p:txBody>
      </p:sp>
      <p:sp>
        <p:nvSpPr>
          <p:cNvPr id="831" name="Google Shape;831;p108"/>
          <p:cNvSpPr txBox="1">
            <a:spLocks noGrp="1"/>
          </p:cNvSpPr>
          <p:nvPr>
            <p:ph type="body" idx="1"/>
          </p:nvPr>
        </p:nvSpPr>
        <p:spPr>
          <a:xfrm>
            <a:off x="289050" y="1524000"/>
            <a:ext cx="8599200" cy="45720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500"/>
              </a:spcBef>
              <a:spcAft>
                <a:spcPts val="0"/>
              </a:spcAft>
              <a:buSzPts val="2000"/>
              <a:buFont typeface="Verdana"/>
              <a:buChar char="●"/>
            </a:pPr>
            <a:r>
              <a:rPr lang="en-US" sz="2000">
                <a:solidFill>
                  <a:srgbClr val="00279F"/>
                </a:solidFill>
                <a:latin typeface="Verdana"/>
                <a:ea typeface="Verdana"/>
                <a:cs typeface="Verdana"/>
                <a:sym typeface="Verdana"/>
              </a:rPr>
              <a:t>It is difficult to determine what classes are needed, how they should be implemented, which functions are required</a:t>
            </a:r>
            <a:endParaRPr sz="2000">
              <a:solidFill>
                <a:srgbClr val="00279F"/>
              </a:solidFill>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Experience is a good teacher, failure is also a good teacher</a:t>
            </a:r>
            <a:endParaRPr sz="2000">
              <a:latin typeface="Verdana"/>
              <a:ea typeface="Verdana"/>
              <a:cs typeface="Verdana"/>
              <a:sym typeface="Verdana"/>
            </a:endParaRPr>
          </a:p>
          <a:p>
            <a:pPr marL="457200" lvl="0" indent="0" algn="ctr" rtl="0">
              <a:lnSpc>
                <a:spcPct val="115000"/>
              </a:lnSpc>
              <a:spcBef>
                <a:spcPts val="1000"/>
              </a:spcBef>
              <a:spcAft>
                <a:spcPts val="0"/>
              </a:spcAft>
              <a:buNone/>
            </a:pPr>
            <a:r>
              <a:rPr lang="en-US" sz="2000" i="1">
                <a:solidFill>
                  <a:srgbClr val="FC0128"/>
                </a:solidFill>
                <a:latin typeface="Verdana"/>
                <a:ea typeface="Verdana"/>
                <a:cs typeface="Verdana"/>
                <a:sym typeface="Verdana"/>
              </a:rPr>
              <a:t>Good design comes from experience, </a:t>
            </a:r>
            <a:br>
              <a:rPr lang="en-US" sz="2000" i="1">
                <a:solidFill>
                  <a:srgbClr val="FC0128"/>
                </a:solidFill>
                <a:latin typeface="Verdana"/>
                <a:ea typeface="Verdana"/>
                <a:cs typeface="Verdana"/>
                <a:sym typeface="Verdana"/>
              </a:rPr>
            </a:br>
            <a:r>
              <a:rPr lang="en-US" sz="2000" i="1">
                <a:solidFill>
                  <a:srgbClr val="FC0128"/>
                </a:solidFill>
                <a:latin typeface="Verdana"/>
                <a:ea typeface="Verdana"/>
                <a:cs typeface="Verdana"/>
                <a:sym typeface="Verdana"/>
              </a:rPr>
              <a:t>experience comes from bad design</a:t>
            </a:r>
            <a:endParaRPr sz="2000" i="1">
              <a:solidFill>
                <a:srgbClr val="FC0128"/>
              </a:solidFill>
              <a:latin typeface="Verdana"/>
              <a:ea typeface="Verdana"/>
              <a:cs typeface="Verdana"/>
              <a:sym typeface="Verdana"/>
            </a:endParaRPr>
          </a:p>
          <a:p>
            <a:pPr marL="914400" lvl="1" indent="-355600" algn="l" rtl="0">
              <a:lnSpc>
                <a:spcPct val="115000"/>
              </a:lnSpc>
              <a:spcBef>
                <a:spcPts val="900"/>
              </a:spcBef>
              <a:spcAft>
                <a:spcPts val="0"/>
              </a:spcAft>
              <a:buSzPts val="2000"/>
              <a:buFont typeface="Verdana"/>
              <a:buChar char="●"/>
            </a:pPr>
            <a:r>
              <a:rPr lang="en-US" sz="2000">
                <a:latin typeface="Verdana"/>
                <a:ea typeface="Verdana"/>
                <a:cs typeface="Verdana"/>
                <a:sym typeface="Verdana"/>
              </a:rPr>
              <a:t>Design and implementation combine into a cyclical process: design, implement, re-visit design, re-implement, test, redesign, …</a:t>
            </a:r>
            <a:endParaRPr sz="2000">
              <a:latin typeface="Verdana"/>
              <a:ea typeface="Verdana"/>
              <a:cs typeface="Verdana"/>
              <a:sym typeface="Verdana"/>
            </a:endParaRPr>
          </a:p>
          <a:p>
            <a:pPr marL="1371600" lvl="2"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Grow a working program, don’t do everything at the same time</a:t>
            </a:r>
            <a:endParaRPr sz="2000">
              <a:latin typeface="Verdana"/>
              <a:ea typeface="Verdana"/>
              <a:cs typeface="Verdana"/>
              <a:sym typeface="Verdan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109"/>
          <p:cNvSpPr txBox="1">
            <a:spLocks noGrp="1"/>
          </p:cNvSpPr>
          <p:nvPr>
            <p:ph type="title"/>
          </p:nvPr>
        </p:nvSpPr>
        <p:spPr>
          <a:xfrm>
            <a:off x="914400" y="274627"/>
            <a:ext cx="7772400" cy="91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latin typeface="Verdana"/>
                <a:ea typeface="Verdana"/>
                <a:cs typeface="Verdana"/>
                <a:sym typeface="Verdana"/>
              </a:rPr>
              <a:t>Design and Implementation Heuristics</a:t>
            </a:r>
            <a:endParaRPr sz="3000">
              <a:latin typeface="Verdana"/>
              <a:ea typeface="Verdana"/>
              <a:cs typeface="Verdana"/>
              <a:sym typeface="Verdana"/>
            </a:endParaRPr>
          </a:p>
        </p:txBody>
      </p:sp>
      <p:sp>
        <p:nvSpPr>
          <p:cNvPr id="837" name="Google Shape;837;p109"/>
          <p:cNvSpPr txBox="1">
            <a:spLocks noGrp="1"/>
          </p:cNvSpPr>
          <p:nvPr>
            <p:ph type="body" idx="1"/>
          </p:nvPr>
        </p:nvSpPr>
        <p:spPr>
          <a:xfrm>
            <a:off x="391650" y="1447800"/>
            <a:ext cx="8295300" cy="45720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500"/>
              </a:spcBef>
              <a:spcAft>
                <a:spcPts val="0"/>
              </a:spcAft>
              <a:buSzPts val="2000"/>
              <a:buFont typeface="Verdana"/>
              <a:buChar char="●"/>
            </a:pPr>
            <a:r>
              <a:rPr lang="en-US" sz="2000">
                <a:solidFill>
                  <a:srgbClr val="00279F"/>
                </a:solidFill>
                <a:latin typeface="Verdana"/>
                <a:ea typeface="Verdana"/>
                <a:cs typeface="Verdana"/>
                <a:sym typeface="Verdana"/>
              </a:rPr>
              <a:t>A design methodology says that</a:t>
            </a:r>
            <a:endParaRPr sz="2000">
              <a:solidFill>
                <a:srgbClr val="00279F"/>
              </a:solidFill>
              <a:latin typeface="Verdana"/>
              <a:ea typeface="Verdana"/>
              <a:cs typeface="Verdana"/>
              <a:sym typeface="Verdana"/>
            </a:endParaRPr>
          </a:p>
          <a:p>
            <a:pPr marL="457200" lvl="0" indent="0" algn="ctr" rtl="0">
              <a:lnSpc>
                <a:spcPct val="115000"/>
              </a:lnSpc>
              <a:spcBef>
                <a:spcPts val="500"/>
              </a:spcBef>
              <a:spcAft>
                <a:spcPts val="0"/>
              </a:spcAft>
              <a:buNone/>
            </a:pPr>
            <a:r>
              <a:rPr lang="en-US" sz="2000">
                <a:solidFill>
                  <a:srgbClr val="FC0128"/>
                </a:solidFill>
                <a:latin typeface="Verdana"/>
                <a:ea typeface="Verdana"/>
                <a:cs typeface="Verdana"/>
                <a:sym typeface="Verdana"/>
              </a:rPr>
              <a:t>"look for nouns, those are classes", and then "look for verbs and scenarios, those are member functions"</a:t>
            </a:r>
            <a:endParaRPr sz="2000">
              <a:solidFill>
                <a:srgbClr val="FC0128"/>
              </a:solidFill>
              <a:latin typeface="Verdana"/>
              <a:ea typeface="Verdana"/>
              <a:cs typeface="Verdana"/>
              <a:sym typeface="Verdana"/>
            </a:endParaRPr>
          </a:p>
          <a:p>
            <a:pPr marL="457200" lvl="0" indent="-355600" algn="l" rtl="0">
              <a:lnSpc>
                <a:spcPct val="115000"/>
              </a:lnSpc>
              <a:spcBef>
                <a:spcPts val="1000"/>
              </a:spcBef>
              <a:spcAft>
                <a:spcPts val="0"/>
              </a:spcAft>
              <a:buSzPts val="2000"/>
              <a:buFont typeface="Verdana"/>
              <a:buChar char="●"/>
            </a:pPr>
            <a:r>
              <a:rPr lang="en-US" sz="2000">
                <a:solidFill>
                  <a:srgbClr val="00279F"/>
                </a:solidFill>
                <a:latin typeface="Verdana"/>
                <a:ea typeface="Verdana"/>
                <a:cs typeface="Verdana"/>
                <a:sym typeface="Verdana"/>
              </a:rPr>
              <a:t>Not every noun is a class, not every verb is a member function</a:t>
            </a:r>
            <a:endParaRPr sz="2000">
              <a:solidFill>
                <a:srgbClr val="00279F"/>
              </a:solidFill>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some functions will be free ones or will be implemented in main (these are design decisions)</a:t>
            </a:r>
            <a:endParaRPr sz="2000">
              <a:solidFill>
                <a:srgbClr val="FC0128"/>
              </a:solidFill>
              <a:latin typeface="Verdana"/>
              <a:ea typeface="Verdana"/>
              <a:cs typeface="Verdana"/>
              <a:sym typeface="Verdana"/>
            </a:endParaRPr>
          </a:p>
          <a:p>
            <a:pPr marL="457200" lvl="0" indent="-355600" algn="l" rtl="0">
              <a:lnSpc>
                <a:spcPct val="115000"/>
              </a:lnSpc>
              <a:spcBef>
                <a:spcPts val="1000"/>
              </a:spcBef>
              <a:spcAft>
                <a:spcPts val="0"/>
              </a:spcAft>
              <a:buSzPts val="2000"/>
              <a:buFont typeface="Verdana"/>
              <a:buChar char="●"/>
            </a:pPr>
            <a:r>
              <a:rPr lang="en-US" sz="2000">
                <a:solidFill>
                  <a:srgbClr val="00279F"/>
                </a:solidFill>
                <a:latin typeface="Verdana"/>
                <a:ea typeface="Verdana"/>
                <a:cs typeface="Verdana"/>
                <a:sym typeface="Verdana"/>
              </a:rPr>
              <a:t>Concentrate on behavior (member functions) first when designing classes, then on state (private part)</a:t>
            </a:r>
            <a:endParaRPr sz="2000">
              <a:solidFill>
                <a:srgbClr val="00279F"/>
              </a:solidFill>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private data will show its necessity during the implementation of the public part</a:t>
            </a:r>
            <a:endParaRPr sz="2000">
              <a:latin typeface="Verdana"/>
              <a:ea typeface="Verdana"/>
              <a:cs typeface="Verdana"/>
              <a:sym typeface="Verdana"/>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842" name="Google Shape;842;p110"/>
          <p:cNvSpPr txBox="1">
            <a:spLocks noGrp="1"/>
          </p:cNvSpPr>
          <p:nvPr>
            <p:ph type="title"/>
          </p:nvPr>
        </p:nvSpPr>
        <p:spPr>
          <a:xfrm>
            <a:off x="914400" y="274630"/>
            <a:ext cx="7772400" cy="71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latin typeface="Verdana"/>
                <a:ea typeface="Verdana"/>
                <a:cs typeface="Verdana"/>
                <a:sym typeface="Verdana"/>
              </a:rPr>
              <a:t>Example class design</a:t>
            </a:r>
            <a:endParaRPr sz="3000">
              <a:latin typeface="Verdana"/>
              <a:ea typeface="Verdana"/>
              <a:cs typeface="Verdana"/>
              <a:sym typeface="Verdana"/>
            </a:endParaRPr>
          </a:p>
        </p:txBody>
      </p:sp>
      <p:sp>
        <p:nvSpPr>
          <p:cNvPr id="843" name="Google Shape;843;p110"/>
          <p:cNvSpPr txBox="1">
            <a:spLocks noGrp="1"/>
          </p:cNvSpPr>
          <p:nvPr>
            <p:ph type="body" idx="1"/>
          </p:nvPr>
        </p:nvSpPr>
        <p:spPr>
          <a:xfrm>
            <a:off x="301450" y="1143000"/>
            <a:ext cx="8381100" cy="54723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400"/>
              </a:spcBef>
              <a:spcAft>
                <a:spcPts val="0"/>
              </a:spcAft>
              <a:buSzPts val="2000"/>
              <a:buFont typeface="Verdana"/>
              <a:buChar char="●"/>
            </a:pPr>
            <a:r>
              <a:rPr lang="en-US" sz="2000">
                <a:solidFill>
                  <a:srgbClr val="00279F"/>
                </a:solidFill>
                <a:latin typeface="Verdana"/>
                <a:ea typeface="Verdana"/>
                <a:cs typeface="Verdana"/>
                <a:sym typeface="Verdana"/>
              </a:rPr>
              <a:t>Quiz class</a:t>
            </a:r>
            <a:endParaRPr sz="2000">
              <a:solidFill>
                <a:srgbClr val="00279F"/>
              </a:solidFill>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simple quiz of addition questions</a:t>
            </a:r>
            <a:endParaRPr sz="2000">
              <a:latin typeface="Verdana"/>
              <a:ea typeface="Verdana"/>
              <a:cs typeface="Verdana"/>
              <a:sym typeface="Verdana"/>
            </a:endParaRPr>
          </a:p>
          <a:p>
            <a:pPr marL="457200" lvl="0" indent="-355600" algn="l" rtl="0">
              <a:lnSpc>
                <a:spcPct val="115000"/>
              </a:lnSpc>
              <a:spcBef>
                <a:spcPts val="1000"/>
              </a:spcBef>
              <a:spcAft>
                <a:spcPts val="0"/>
              </a:spcAft>
              <a:buSzPts val="2000"/>
              <a:buFont typeface="Verdana"/>
              <a:buChar char="●"/>
            </a:pPr>
            <a:r>
              <a:rPr lang="en-US" sz="2000">
                <a:solidFill>
                  <a:srgbClr val="00279F"/>
                </a:solidFill>
                <a:latin typeface="Verdana"/>
                <a:ea typeface="Verdana"/>
                <a:cs typeface="Verdana"/>
                <a:sym typeface="Verdana"/>
              </a:rPr>
              <a:t>Scenarios</a:t>
            </a:r>
            <a:endParaRPr sz="2000">
              <a:solidFill>
                <a:srgbClr val="00279F"/>
              </a:solidFill>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user is asked a number of questions</a:t>
            </a:r>
            <a:endParaRPr sz="2000">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computer asks random questions</a:t>
            </a:r>
            <a:endParaRPr sz="2000">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user enters his/her answer</a:t>
            </a:r>
            <a:endParaRPr sz="2000">
              <a:latin typeface="Verdana"/>
              <a:ea typeface="Verdana"/>
              <a:cs typeface="Verdana"/>
              <a:sym typeface="Verdana"/>
            </a:endParaRPr>
          </a:p>
          <a:p>
            <a:pPr marL="1371600" lvl="2"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correct  / not correct</a:t>
            </a:r>
            <a:endParaRPr sz="2000">
              <a:latin typeface="Verdana"/>
              <a:ea typeface="Verdana"/>
              <a:cs typeface="Verdana"/>
              <a:sym typeface="Verdana"/>
            </a:endParaRPr>
          </a:p>
          <a:p>
            <a:pPr marL="1371600" lvl="2"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feedback and correct answer are displayed</a:t>
            </a:r>
            <a:endParaRPr sz="2000">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correct answers are counted</a:t>
            </a:r>
            <a:endParaRPr sz="2000">
              <a:latin typeface="Verdana"/>
              <a:ea typeface="Verdana"/>
              <a:cs typeface="Verdana"/>
              <a:sym typeface="Verdana"/>
            </a:endParaRPr>
          </a:p>
          <a:p>
            <a:pPr marL="457200" lvl="0" indent="-355600" algn="l" rtl="0">
              <a:lnSpc>
                <a:spcPct val="115000"/>
              </a:lnSpc>
              <a:spcBef>
                <a:spcPts val="1000"/>
              </a:spcBef>
              <a:spcAft>
                <a:spcPts val="0"/>
              </a:spcAft>
              <a:buSzPts val="2000"/>
              <a:buFont typeface="Verdana"/>
              <a:buChar char="●"/>
            </a:pPr>
            <a:r>
              <a:rPr lang="en-US" sz="2000">
                <a:solidFill>
                  <a:srgbClr val="00279F"/>
                </a:solidFill>
                <a:latin typeface="Verdana"/>
                <a:ea typeface="Verdana"/>
                <a:cs typeface="Verdana"/>
                <a:sym typeface="Verdana"/>
              </a:rPr>
              <a:t>There may be two classes</a:t>
            </a:r>
            <a:endParaRPr sz="2000">
              <a:solidFill>
                <a:srgbClr val="00279F"/>
              </a:solidFill>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question</a:t>
            </a:r>
            <a:endParaRPr sz="2000">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quiz</a:t>
            </a:r>
            <a:endParaRPr sz="2000">
              <a:latin typeface="Verdana"/>
              <a:ea typeface="Verdana"/>
              <a:cs typeface="Verdana"/>
              <a:sym typeface="Verdana"/>
            </a:endParaRPr>
          </a:p>
          <a:p>
            <a:pPr marL="457200" lvl="0" indent="-355600" algn="l" rtl="0">
              <a:lnSpc>
                <a:spcPct val="115000"/>
              </a:lnSpc>
              <a:spcBef>
                <a:spcPts val="0"/>
              </a:spcBef>
              <a:spcAft>
                <a:spcPts val="0"/>
              </a:spcAft>
              <a:buSzPts val="2000"/>
              <a:buFont typeface="Verdana"/>
              <a:buChar char="●"/>
            </a:pPr>
            <a:r>
              <a:rPr lang="en-US" sz="2000">
                <a:solidFill>
                  <a:srgbClr val="00279F"/>
                </a:solidFill>
                <a:latin typeface="Verdana"/>
                <a:ea typeface="Verdana"/>
                <a:cs typeface="Verdana"/>
                <a:sym typeface="Verdana"/>
              </a:rPr>
              <a:t>but we will have one class which is for question and implement quiz in main</a:t>
            </a:r>
            <a:endParaRPr sz="2000">
              <a:solidFill>
                <a:srgbClr val="00279F"/>
              </a:solidFill>
              <a:latin typeface="Verdana"/>
              <a:ea typeface="Verdana"/>
              <a:cs typeface="Verdana"/>
              <a:sym typeface="Verdana"/>
            </a:endParaRPr>
          </a:p>
          <a:p>
            <a:pPr marL="0" lvl="0" indent="0" algn="l" rtl="0">
              <a:lnSpc>
                <a:spcPct val="115000"/>
              </a:lnSpc>
              <a:spcBef>
                <a:spcPts val="400"/>
              </a:spcBef>
              <a:spcAft>
                <a:spcPts val="0"/>
              </a:spcAft>
              <a:buNone/>
            </a:pPr>
            <a:endParaRPr sz="2000">
              <a:latin typeface="Verdana"/>
              <a:ea typeface="Verdana"/>
              <a:cs typeface="Verdana"/>
              <a:sym typeface="Verdana"/>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111"/>
          <p:cNvSpPr txBox="1">
            <a:spLocks noGrp="1"/>
          </p:cNvSpPr>
          <p:nvPr>
            <p:ph type="title"/>
          </p:nvPr>
        </p:nvSpPr>
        <p:spPr>
          <a:xfrm>
            <a:off x="914400" y="274628"/>
            <a:ext cx="7772400" cy="86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latin typeface="Source Code Pro"/>
                <a:ea typeface="Source Code Pro"/>
                <a:cs typeface="Source Code Pro"/>
                <a:sym typeface="Source Code Pro"/>
              </a:rPr>
              <a:t>Question</a:t>
            </a:r>
            <a:r>
              <a:rPr lang="en-US" sz="3000">
                <a:latin typeface="Verdana"/>
                <a:ea typeface="Verdana"/>
                <a:cs typeface="Verdana"/>
                <a:sym typeface="Verdana"/>
              </a:rPr>
              <a:t> class</a:t>
            </a:r>
            <a:endParaRPr sz="3000">
              <a:latin typeface="Verdana"/>
              <a:ea typeface="Verdana"/>
              <a:cs typeface="Verdana"/>
              <a:sym typeface="Verdana"/>
            </a:endParaRPr>
          </a:p>
        </p:txBody>
      </p:sp>
      <p:sp>
        <p:nvSpPr>
          <p:cNvPr id="849" name="Google Shape;849;p111"/>
          <p:cNvSpPr txBox="1">
            <a:spLocks noGrp="1"/>
          </p:cNvSpPr>
          <p:nvPr>
            <p:ph type="body" idx="1"/>
          </p:nvPr>
        </p:nvSpPr>
        <p:spPr>
          <a:xfrm>
            <a:off x="326950" y="1464825"/>
            <a:ext cx="8263800" cy="45720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500"/>
              </a:spcBef>
              <a:spcAft>
                <a:spcPts val="0"/>
              </a:spcAft>
              <a:buSzPts val="2000"/>
              <a:buFont typeface="Verdana"/>
              <a:buChar char="●"/>
            </a:pPr>
            <a:r>
              <a:rPr lang="en-US" sz="2000">
                <a:solidFill>
                  <a:srgbClr val="00279F"/>
                </a:solidFill>
                <a:latin typeface="Verdana"/>
                <a:ea typeface="Verdana"/>
                <a:cs typeface="Verdana"/>
                <a:sym typeface="Verdana"/>
              </a:rPr>
              <a:t>Question behaviors (verbs). A question is</a:t>
            </a:r>
            <a:endParaRPr sz="2000">
              <a:solidFill>
                <a:srgbClr val="00279F"/>
              </a:solidFill>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created</a:t>
            </a:r>
            <a:endParaRPr sz="2000">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asked</a:t>
            </a:r>
            <a:endParaRPr sz="2000">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answered</a:t>
            </a:r>
            <a:endParaRPr sz="2000">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checked</a:t>
            </a:r>
            <a:endParaRPr sz="2000">
              <a:latin typeface="Verdana"/>
              <a:ea typeface="Verdana"/>
              <a:cs typeface="Verdana"/>
              <a:sym typeface="Verdana"/>
            </a:endParaRPr>
          </a:p>
          <a:p>
            <a:pPr marL="457200" lvl="0" indent="-355600" algn="l" rtl="0">
              <a:lnSpc>
                <a:spcPct val="115000"/>
              </a:lnSpc>
              <a:spcBef>
                <a:spcPts val="1000"/>
              </a:spcBef>
              <a:spcAft>
                <a:spcPts val="0"/>
              </a:spcAft>
              <a:buSzPts val="2000"/>
              <a:buFont typeface="Verdana"/>
              <a:buChar char="●"/>
            </a:pPr>
            <a:r>
              <a:rPr lang="en-US" sz="2000">
                <a:solidFill>
                  <a:srgbClr val="00279F"/>
                </a:solidFill>
                <a:latin typeface="Verdana"/>
                <a:ea typeface="Verdana"/>
                <a:cs typeface="Verdana"/>
                <a:sym typeface="Verdana"/>
              </a:rPr>
              <a:t>These are candidate member functions</a:t>
            </a:r>
            <a:endParaRPr sz="2000">
              <a:solidFill>
                <a:srgbClr val="00279F"/>
              </a:solidFill>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more? less? we will see</a:t>
            </a:r>
            <a:endParaRPr sz="2000">
              <a:latin typeface="Verdana"/>
              <a:ea typeface="Verdana"/>
              <a:cs typeface="Verdana"/>
              <a:sym typeface="Verdana"/>
            </a:endParaRPr>
          </a:p>
          <a:p>
            <a:pPr marL="457200" lvl="0" indent="-355600" algn="l" rtl="0">
              <a:lnSpc>
                <a:spcPct val="115000"/>
              </a:lnSpc>
              <a:spcBef>
                <a:spcPts val="1000"/>
              </a:spcBef>
              <a:spcAft>
                <a:spcPts val="0"/>
              </a:spcAft>
              <a:buSzPts val="2000"/>
              <a:buFont typeface="Verdana"/>
              <a:buChar char="●"/>
            </a:pPr>
            <a:r>
              <a:rPr lang="en-US" sz="2000">
                <a:solidFill>
                  <a:srgbClr val="00279F"/>
                </a:solidFill>
                <a:latin typeface="Verdana"/>
                <a:ea typeface="Verdana"/>
                <a:cs typeface="Verdana"/>
                <a:sym typeface="Verdana"/>
              </a:rPr>
              <a:t>A question is simply two random integers (to keep it simple say between 1 and 100) to be added</a:t>
            </a:r>
            <a:endParaRPr sz="2000">
              <a:solidFill>
                <a:srgbClr val="00279F"/>
              </a:solidFill>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those numbers are definitely in class private data</a:t>
            </a:r>
            <a:endParaRPr sz="2000">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what else?</a:t>
            </a:r>
            <a:endParaRPr sz="2000">
              <a:latin typeface="Verdana"/>
              <a:ea typeface="Verdana"/>
              <a:cs typeface="Verdana"/>
              <a:sym typeface="Verdana"/>
            </a:endParaRPr>
          </a:p>
          <a:p>
            <a:pPr marL="1371600" lvl="2"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we will see</a:t>
            </a:r>
            <a:endParaRPr sz="2000">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9"/>
          <p:cNvSpPr txBox="1">
            <a:spLocks noGrp="1"/>
          </p:cNvSpPr>
          <p:nvPr>
            <p:ph type="body" idx="1"/>
          </p:nvPr>
        </p:nvSpPr>
        <p:spPr>
          <a:xfrm>
            <a:off x="396875" y="1741200"/>
            <a:ext cx="7772400" cy="1404300"/>
          </a:xfrm>
          <a:prstGeom prst="rect">
            <a:avLst/>
          </a:prstGeom>
          <a:noFill/>
          <a:ln>
            <a:noFill/>
          </a:ln>
        </p:spPr>
        <p:txBody>
          <a:bodyPr spcFirstLastPara="1" wrap="square" lIns="91425" tIns="45700" rIns="91425" bIns="45700" anchor="t" anchorCtr="0">
            <a:noAutofit/>
          </a:bodyPr>
          <a:lstStyle/>
          <a:p>
            <a:pPr marL="547687" marR="0" lvl="1" indent="-213359"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needs several utility functions </a:t>
            </a:r>
            <a:endParaRPr sz="1800">
              <a:latin typeface="Verdana"/>
              <a:ea typeface="Verdana"/>
              <a:cs typeface="Verdana"/>
              <a:sym typeface="Verdana"/>
            </a:endParaRPr>
          </a:p>
          <a:p>
            <a:pPr marL="822325" marR="0" lvl="2" indent="-234950" algn="l" rtl="0">
              <a:lnSpc>
                <a:spcPct val="115000"/>
              </a:lnSpc>
              <a:spcBef>
                <a:spcPts val="300"/>
              </a:spcBef>
              <a:spcAft>
                <a:spcPts val="0"/>
              </a:spcAft>
              <a:buClr>
                <a:srgbClr val="B2C1DB"/>
              </a:buClr>
              <a:buSzPts val="1800"/>
              <a:buFont typeface="Verdana"/>
              <a:buChar char="●"/>
            </a:pPr>
            <a:r>
              <a:rPr lang="en-US" sz="1800" i="0" u="none" strike="noStrike" cap="none">
                <a:solidFill>
                  <a:schemeClr val="dk1"/>
                </a:solidFill>
                <a:latin typeface="Verdana"/>
                <a:ea typeface="Verdana"/>
                <a:cs typeface="Verdana"/>
                <a:sym typeface="Verdana"/>
              </a:rPr>
              <a:t>leap year check</a:t>
            </a:r>
            <a:endParaRPr sz="1800">
              <a:latin typeface="Verdana"/>
              <a:ea typeface="Verdana"/>
              <a:cs typeface="Verdana"/>
              <a:sym typeface="Verdana"/>
            </a:endParaRPr>
          </a:p>
          <a:p>
            <a:pPr marL="822325" marR="0" lvl="2" indent="-234950" algn="l" rtl="0">
              <a:lnSpc>
                <a:spcPct val="115000"/>
              </a:lnSpc>
              <a:spcBef>
                <a:spcPts val="300"/>
              </a:spcBef>
              <a:spcAft>
                <a:spcPts val="0"/>
              </a:spcAft>
              <a:buClr>
                <a:srgbClr val="B2C1DB"/>
              </a:buClr>
              <a:buSzPts val="1800"/>
              <a:buFont typeface="Verdana"/>
              <a:buChar char="●"/>
            </a:pPr>
            <a:r>
              <a:rPr lang="en-US" sz="1800" i="0" u="none" strike="noStrike" cap="none">
                <a:solidFill>
                  <a:schemeClr val="dk1"/>
                </a:solidFill>
                <a:latin typeface="Verdana"/>
                <a:ea typeface="Verdana"/>
                <a:cs typeface="Verdana"/>
                <a:sym typeface="Verdana"/>
              </a:rPr>
              <a:t>day of week function</a:t>
            </a:r>
            <a:endParaRPr sz="1800">
              <a:latin typeface="Verdana"/>
              <a:ea typeface="Verdana"/>
              <a:cs typeface="Verdana"/>
              <a:sym typeface="Verdana"/>
            </a:endParaRPr>
          </a:p>
          <a:p>
            <a:pPr marL="822325" marR="0" lvl="2" indent="-191769" algn="l" rtl="0">
              <a:lnSpc>
                <a:spcPct val="115000"/>
              </a:lnSpc>
              <a:spcBef>
                <a:spcPts val="300"/>
              </a:spcBef>
              <a:spcAft>
                <a:spcPts val="0"/>
              </a:spcAft>
              <a:buClr>
                <a:srgbClr val="B2C1DB"/>
              </a:buClr>
              <a:buSzPts val="1800"/>
              <a:buFont typeface="Verdana"/>
              <a:buChar char="●"/>
            </a:pPr>
            <a:r>
              <a:rPr lang="en-US" sz="1800" i="0" u="none" strike="noStrike" cap="none">
                <a:solidFill>
                  <a:schemeClr val="dk1"/>
                </a:solidFill>
                <a:latin typeface="Verdana"/>
                <a:ea typeface="Verdana"/>
                <a:cs typeface="Verdana"/>
                <a:sym typeface="Verdana"/>
              </a:rPr>
              <a:t>…</a:t>
            </a:r>
            <a:endParaRPr sz="1800">
              <a:latin typeface="Verdana"/>
              <a:ea typeface="Verdana"/>
              <a:cs typeface="Verdana"/>
              <a:sym typeface="Verdana"/>
            </a:endParaRPr>
          </a:p>
        </p:txBody>
      </p:sp>
      <p:sp>
        <p:nvSpPr>
          <p:cNvPr id="354" name="Google Shape;354;p49"/>
          <p:cNvSpPr txBox="1"/>
          <p:nvPr/>
        </p:nvSpPr>
        <p:spPr>
          <a:xfrm>
            <a:off x="1905000" y="3458427"/>
            <a:ext cx="1447800" cy="379500"/>
          </a:xfrm>
          <a:prstGeom prst="rect">
            <a:avLst/>
          </a:prstGeom>
          <a:solidFill>
            <a:srgbClr val="CCFFFF"/>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i="0" u="none">
                <a:solidFill>
                  <a:schemeClr val="dk1"/>
                </a:solidFill>
                <a:latin typeface="Source Code Pro"/>
                <a:ea typeface="Source Code Pro"/>
                <a:cs typeface="Source Code Pro"/>
                <a:sym typeface="Source Code Pro"/>
              </a:rPr>
              <a:t>day</a:t>
            </a:r>
            <a:endParaRPr sz="1800">
              <a:latin typeface="Source Code Pro"/>
              <a:ea typeface="Source Code Pro"/>
              <a:cs typeface="Source Code Pro"/>
              <a:sym typeface="Source Code Pro"/>
            </a:endParaRPr>
          </a:p>
        </p:txBody>
      </p:sp>
      <p:sp>
        <p:nvSpPr>
          <p:cNvPr id="355" name="Google Shape;355;p49"/>
          <p:cNvSpPr txBox="1"/>
          <p:nvPr/>
        </p:nvSpPr>
        <p:spPr>
          <a:xfrm>
            <a:off x="1905000" y="4410927"/>
            <a:ext cx="1460400" cy="1204800"/>
          </a:xfrm>
          <a:prstGeom prst="rect">
            <a:avLst/>
          </a:prstGeom>
          <a:solidFill>
            <a:srgbClr val="CCFFFF"/>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ourier New"/>
              <a:buNone/>
            </a:pPr>
            <a:endParaRPr sz="1800" i="0" u="none">
              <a:solidFill>
                <a:schemeClr val="dk1"/>
              </a:solidFill>
              <a:latin typeface="Source Code Pro"/>
              <a:ea typeface="Source Code Pro"/>
              <a:cs typeface="Source Code Pro"/>
              <a:sym typeface="Source Code Pro"/>
            </a:endParaRPr>
          </a:p>
          <a:p>
            <a:pPr marL="0" marR="0" lvl="0" indent="0" algn="ctr" rtl="0">
              <a:lnSpc>
                <a:spcPct val="100000"/>
              </a:lnSpc>
              <a:spcBef>
                <a:spcPts val="900"/>
              </a:spcBef>
              <a:spcAft>
                <a:spcPts val="0"/>
              </a:spcAft>
              <a:buClr>
                <a:schemeClr val="dk1"/>
              </a:buClr>
              <a:buSzPts val="1800"/>
              <a:buFont typeface="Arial"/>
              <a:buNone/>
            </a:pPr>
            <a:r>
              <a:rPr lang="en-US" sz="1800" i="0" u="none">
                <a:solidFill>
                  <a:schemeClr val="dk1"/>
                </a:solidFill>
                <a:latin typeface="Source Code Pro"/>
                <a:ea typeface="Source Code Pro"/>
                <a:cs typeface="Source Code Pro"/>
                <a:sym typeface="Source Code Pro"/>
              </a:rPr>
              <a:t>day of week</a:t>
            </a:r>
            <a:endParaRPr sz="1800">
              <a:latin typeface="Source Code Pro"/>
              <a:ea typeface="Source Code Pro"/>
              <a:cs typeface="Source Code Pro"/>
              <a:sym typeface="Source Code Pro"/>
            </a:endParaRPr>
          </a:p>
          <a:p>
            <a:pPr marL="0" marR="0" lvl="0" indent="0" algn="l" rtl="0">
              <a:lnSpc>
                <a:spcPct val="100000"/>
              </a:lnSpc>
              <a:spcBef>
                <a:spcPts val="0"/>
              </a:spcBef>
              <a:spcAft>
                <a:spcPts val="0"/>
              </a:spcAft>
              <a:buNone/>
            </a:pPr>
            <a:endParaRPr sz="1800" i="0" u="none">
              <a:solidFill>
                <a:schemeClr val="dk1"/>
              </a:solidFill>
              <a:latin typeface="Source Code Pro"/>
              <a:ea typeface="Source Code Pro"/>
              <a:cs typeface="Source Code Pro"/>
              <a:sym typeface="Source Code Pro"/>
            </a:endParaRPr>
          </a:p>
        </p:txBody>
      </p:sp>
      <p:sp>
        <p:nvSpPr>
          <p:cNvPr id="356" name="Google Shape;356;p49"/>
          <p:cNvSpPr txBox="1"/>
          <p:nvPr/>
        </p:nvSpPr>
        <p:spPr>
          <a:xfrm>
            <a:off x="3937000" y="3445727"/>
            <a:ext cx="1447800" cy="379500"/>
          </a:xfrm>
          <a:prstGeom prst="rect">
            <a:avLst/>
          </a:prstGeom>
          <a:solidFill>
            <a:srgbClr val="CCFFFF"/>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i="0" u="none">
                <a:solidFill>
                  <a:schemeClr val="dk1"/>
                </a:solidFill>
                <a:latin typeface="Source Code Pro"/>
                <a:ea typeface="Source Code Pro"/>
                <a:cs typeface="Source Code Pro"/>
                <a:sym typeface="Source Code Pro"/>
              </a:rPr>
              <a:t>month</a:t>
            </a:r>
            <a:endParaRPr>
              <a:latin typeface="Source Code Pro"/>
              <a:ea typeface="Source Code Pro"/>
              <a:cs typeface="Source Code Pro"/>
              <a:sym typeface="Source Code Pro"/>
            </a:endParaRPr>
          </a:p>
        </p:txBody>
      </p:sp>
      <p:sp>
        <p:nvSpPr>
          <p:cNvPr id="357" name="Google Shape;357;p49"/>
          <p:cNvSpPr txBox="1"/>
          <p:nvPr/>
        </p:nvSpPr>
        <p:spPr>
          <a:xfrm>
            <a:off x="3924300" y="4385527"/>
            <a:ext cx="1460400" cy="1204800"/>
          </a:xfrm>
          <a:prstGeom prst="rect">
            <a:avLst/>
          </a:prstGeom>
          <a:solidFill>
            <a:srgbClr val="CCFFFF"/>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ourier New"/>
              <a:buNone/>
            </a:pPr>
            <a:endParaRPr sz="1800" i="0" u="none">
              <a:solidFill>
                <a:schemeClr val="dk1"/>
              </a:solidFill>
              <a:latin typeface="Source Code Pro"/>
              <a:ea typeface="Source Code Pro"/>
              <a:cs typeface="Source Code Pro"/>
              <a:sym typeface="Source Code Pro"/>
            </a:endParaRPr>
          </a:p>
          <a:p>
            <a:pPr marL="0" marR="0" lvl="0" indent="0" algn="ctr" rtl="0">
              <a:lnSpc>
                <a:spcPct val="100000"/>
              </a:lnSpc>
              <a:spcBef>
                <a:spcPts val="900"/>
              </a:spcBef>
              <a:spcAft>
                <a:spcPts val="0"/>
              </a:spcAft>
              <a:buClr>
                <a:schemeClr val="dk1"/>
              </a:buClr>
              <a:buSzPts val="1800"/>
              <a:buFont typeface="Arial"/>
              <a:buNone/>
            </a:pPr>
            <a:r>
              <a:rPr lang="en-US" sz="1800" i="0" u="none">
                <a:solidFill>
                  <a:schemeClr val="dk1"/>
                </a:solidFill>
                <a:latin typeface="Source Code Pro"/>
                <a:ea typeface="Source Code Pro"/>
                <a:cs typeface="Source Code Pro"/>
                <a:sym typeface="Source Code Pro"/>
              </a:rPr>
              <a:t>MonthName</a:t>
            </a:r>
            <a:endParaRPr sz="1800">
              <a:latin typeface="Source Code Pro"/>
              <a:ea typeface="Source Code Pro"/>
              <a:cs typeface="Source Code Pro"/>
              <a:sym typeface="Source Code Pro"/>
            </a:endParaRPr>
          </a:p>
          <a:p>
            <a:pPr marL="0" marR="0" lvl="0" indent="0" algn="l" rtl="0">
              <a:lnSpc>
                <a:spcPct val="100000"/>
              </a:lnSpc>
              <a:spcBef>
                <a:spcPts val="0"/>
              </a:spcBef>
              <a:spcAft>
                <a:spcPts val="0"/>
              </a:spcAft>
              <a:buNone/>
            </a:pPr>
            <a:endParaRPr sz="1800" i="0" u="none">
              <a:solidFill>
                <a:schemeClr val="dk1"/>
              </a:solidFill>
              <a:latin typeface="Source Code Pro"/>
              <a:ea typeface="Source Code Pro"/>
              <a:cs typeface="Source Code Pro"/>
              <a:sym typeface="Source Code Pro"/>
            </a:endParaRPr>
          </a:p>
        </p:txBody>
      </p:sp>
      <p:cxnSp>
        <p:nvCxnSpPr>
          <p:cNvPr id="358" name="Google Shape;358;p49"/>
          <p:cNvCxnSpPr/>
          <p:nvPr/>
        </p:nvCxnSpPr>
        <p:spPr>
          <a:xfrm>
            <a:off x="4635500" y="3839427"/>
            <a:ext cx="0" cy="571500"/>
          </a:xfrm>
          <a:prstGeom prst="straightConnector1">
            <a:avLst/>
          </a:prstGeom>
          <a:noFill/>
          <a:ln w="12700" cap="flat" cmpd="sng">
            <a:solidFill>
              <a:schemeClr val="dk1"/>
            </a:solidFill>
            <a:prstDash val="solid"/>
            <a:miter lim="800000"/>
            <a:headEnd type="triangle" w="med" len="med"/>
            <a:tailEnd type="triangle" w="med" len="med"/>
          </a:ln>
        </p:spPr>
      </p:cxnSp>
      <p:sp>
        <p:nvSpPr>
          <p:cNvPr id="359" name="Google Shape;359;p49"/>
          <p:cNvSpPr txBox="1"/>
          <p:nvPr/>
        </p:nvSpPr>
        <p:spPr>
          <a:xfrm>
            <a:off x="6070600" y="4372827"/>
            <a:ext cx="1460400" cy="1204800"/>
          </a:xfrm>
          <a:prstGeom prst="rect">
            <a:avLst/>
          </a:prstGeom>
          <a:solidFill>
            <a:srgbClr val="CCFFFF"/>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ourier New"/>
              <a:buNone/>
            </a:pPr>
            <a:endParaRPr sz="1800" i="0" u="none">
              <a:solidFill>
                <a:schemeClr val="dk1"/>
              </a:solidFill>
              <a:latin typeface="Source Code Pro"/>
              <a:ea typeface="Source Code Pro"/>
              <a:cs typeface="Source Code Pro"/>
              <a:sym typeface="Source Code Pro"/>
            </a:endParaRPr>
          </a:p>
          <a:p>
            <a:pPr marL="0" marR="0" lvl="0" indent="0" algn="ctr" rtl="0">
              <a:lnSpc>
                <a:spcPct val="100000"/>
              </a:lnSpc>
              <a:spcBef>
                <a:spcPts val="900"/>
              </a:spcBef>
              <a:spcAft>
                <a:spcPts val="0"/>
              </a:spcAft>
              <a:buClr>
                <a:schemeClr val="dk1"/>
              </a:buClr>
              <a:buSzPts val="1800"/>
              <a:buFont typeface="Arial"/>
              <a:buNone/>
            </a:pPr>
            <a:r>
              <a:rPr lang="en-US" sz="1800" i="0" u="none">
                <a:solidFill>
                  <a:schemeClr val="dk1"/>
                </a:solidFill>
                <a:latin typeface="Source Code Pro"/>
                <a:ea typeface="Source Code Pro"/>
                <a:cs typeface="Source Code Pro"/>
                <a:sym typeface="Source Code Pro"/>
              </a:rPr>
              <a:t>leap year</a:t>
            </a:r>
            <a:endParaRPr sz="1800">
              <a:latin typeface="Source Code Pro"/>
              <a:ea typeface="Source Code Pro"/>
              <a:cs typeface="Source Code Pro"/>
              <a:sym typeface="Source Code Pro"/>
            </a:endParaRPr>
          </a:p>
          <a:p>
            <a:pPr marL="0" marR="0" lvl="0" indent="0" algn="l" rtl="0">
              <a:lnSpc>
                <a:spcPct val="100000"/>
              </a:lnSpc>
              <a:spcBef>
                <a:spcPts val="0"/>
              </a:spcBef>
              <a:spcAft>
                <a:spcPts val="0"/>
              </a:spcAft>
              <a:buNone/>
            </a:pPr>
            <a:endParaRPr sz="1800" i="0" u="none">
              <a:solidFill>
                <a:schemeClr val="dk1"/>
              </a:solidFill>
              <a:latin typeface="Source Code Pro"/>
              <a:ea typeface="Source Code Pro"/>
              <a:cs typeface="Source Code Pro"/>
              <a:sym typeface="Source Code Pro"/>
            </a:endParaRPr>
          </a:p>
        </p:txBody>
      </p:sp>
      <p:sp>
        <p:nvSpPr>
          <p:cNvPr id="360" name="Google Shape;360;p49"/>
          <p:cNvSpPr txBox="1"/>
          <p:nvPr/>
        </p:nvSpPr>
        <p:spPr>
          <a:xfrm>
            <a:off x="6070600" y="3483827"/>
            <a:ext cx="1447800" cy="379500"/>
          </a:xfrm>
          <a:prstGeom prst="rect">
            <a:avLst/>
          </a:prstGeom>
          <a:solidFill>
            <a:srgbClr val="CCFFFF"/>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i="0" u="none">
                <a:solidFill>
                  <a:schemeClr val="dk1"/>
                </a:solidFill>
                <a:latin typeface="Source Code Pro"/>
                <a:ea typeface="Source Code Pro"/>
                <a:cs typeface="Source Code Pro"/>
                <a:sym typeface="Source Code Pro"/>
              </a:rPr>
              <a:t>year</a:t>
            </a:r>
            <a:endParaRPr sz="1800">
              <a:latin typeface="Source Code Pro"/>
              <a:ea typeface="Source Code Pro"/>
              <a:cs typeface="Source Code Pro"/>
              <a:sym typeface="Source Code Pro"/>
            </a:endParaRPr>
          </a:p>
        </p:txBody>
      </p:sp>
      <p:cxnSp>
        <p:nvCxnSpPr>
          <p:cNvPr id="361" name="Google Shape;361;p49"/>
          <p:cNvCxnSpPr/>
          <p:nvPr/>
        </p:nvCxnSpPr>
        <p:spPr>
          <a:xfrm>
            <a:off x="6769100" y="3839427"/>
            <a:ext cx="0" cy="571500"/>
          </a:xfrm>
          <a:prstGeom prst="straightConnector1">
            <a:avLst/>
          </a:prstGeom>
          <a:noFill/>
          <a:ln w="12700" cap="flat" cmpd="sng">
            <a:solidFill>
              <a:schemeClr val="dk1"/>
            </a:solidFill>
            <a:prstDash val="solid"/>
            <a:miter lim="800000"/>
            <a:headEnd type="triangle" w="med" len="med"/>
            <a:tailEnd type="triangle" w="med" len="med"/>
          </a:ln>
        </p:spPr>
      </p:cxnSp>
      <p:grpSp>
        <p:nvGrpSpPr>
          <p:cNvPr id="362" name="Google Shape;362;p49"/>
          <p:cNvGrpSpPr/>
          <p:nvPr/>
        </p:nvGrpSpPr>
        <p:grpSpPr>
          <a:xfrm>
            <a:off x="2616200" y="3826727"/>
            <a:ext cx="3835400" cy="571500"/>
            <a:chOff x="2463800" y="3048000"/>
            <a:chExt cx="3835400" cy="571500"/>
          </a:xfrm>
        </p:grpSpPr>
        <p:cxnSp>
          <p:nvCxnSpPr>
            <p:cNvPr id="363" name="Google Shape;363;p49"/>
            <p:cNvCxnSpPr/>
            <p:nvPr/>
          </p:nvCxnSpPr>
          <p:spPr>
            <a:xfrm>
              <a:off x="2463800" y="3048000"/>
              <a:ext cx="0" cy="571500"/>
            </a:xfrm>
            <a:prstGeom prst="straightConnector1">
              <a:avLst/>
            </a:prstGeom>
            <a:noFill/>
            <a:ln w="12700" cap="flat" cmpd="sng">
              <a:solidFill>
                <a:schemeClr val="dk1"/>
              </a:solidFill>
              <a:prstDash val="solid"/>
              <a:miter lim="800000"/>
              <a:headEnd type="triangle" w="med" len="med"/>
              <a:tailEnd type="triangle" w="med" len="med"/>
            </a:ln>
          </p:spPr>
        </p:cxnSp>
        <p:cxnSp>
          <p:nvCxnSpPr>
            <p:cNvPr id="364" name="Google Shape;364;p49"/>
            <p:cNvCxnSpPr/>
            <p:nvPr/>
          </p:nvCxnSpPr>
          <p:spPr>
            <a:xfrm rot="10800000" flipH="1">
              <a:off x="2667000" y="3098900"/>
              <a:ext cx="1549500" cy="507900"/>
            </a:xfrm>
            <a:prstGeom prst="straightConnector1">
              <a:avLst/>
            </a:prstGeom>
            <a:noFill/>
            <a:ln w="12700" cap="flat" cmpd="sng">
              <a:solidFill>
                <a:schemeClr val="dk1"/>
              </a:solidFill>
              <a:prstDash val="solid"/>
              <a:miter lim="800000"/>
              <a:headEnd type="triangle" w="med" len="med"/>
              <a:tailEnd type="triangle" w="med" len="med"/>
            </a:ln>
          </p:spPr>
        </p:cxnSp>
        <p:cxnSp>
          <p:nvCxnSpPr>
            <p:cNvPr id="365" name="Google Shape;365;p49"/>
            <p:cNvCxnSpPr/>
            <p:nvPr/>
          </p:nvCxnSpPr>
          <p:spPr>
            <a:xfrm flipH="1">
              <a:off x="2959000" y="3086100"/>
              <a:ext cx="3340200" cy="520800"/>
            </a:xfrm>
            <a:prstGeom prst="straightConnector1">
              <a:avLst/>
            </a:prstGeom>
            <a:noFill/>
            <a:ln w="12700" cap="flat" cmpd="sng">
              <a:solidFill>
                <a:schemeClr val="dk1"/>
              </a:solidFill>
              <a:prstDash val="solid"/>
              <a:miter lim="800000"/>
              <a:headEnd type="none" w="sm" len="sm"/>
              <a:tailEnd type="triangle" w="med" len="med"/>
            </a:ln>
          </p:spPr>
        </p:cxnSp>
      </p:grpSp>
      <p:sp>
        <p:nvSpPr>
          <p:cNvPr id="366" name="Google Shape;366;p49"/>
          <p:cNvSpPr txBox="1"/>
          <p:nvPr/>
        </p:nvSpPr>
        <p:spPr>
          <a:xfrm>
            <a:off x="7747000" y="5321300"/>
            <a:ext cx="1054200" cy="36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ourier New"/>
              <a:buNone/>
            </a:pPr>
            <a:r>
              <a:rPr lang="en-US" sz="1800" i="0" u="none">
                <a:solidFill>
                  <a:schemeClr val="dk1"/>
                </a:solidFill>
                <a:latin typeface="Source Code Pro"/>
                <a:ea typeface="Source Code Pro"/>
                <a:cs typeface="Source Code Pro"/>
                <a:sym typeface="Source Code Pro"/>
              </a:rPr>
              <a:t>. . .</a:t>
            </a:r>
            <a:endParaRPr sz="1800">
              <a:latin typeface="Source Code Pro"/>
              <a:ea typeface="Source Code Pro"/>
              <a:cs typeface="Source Code Pro"/>
              <a:sym typeface="Source Code Pro"/>
            </a:endParaRPr>
          </a:p>
        </p:txBody>
      </p:sp>
      <p:sp>
        <p:nvSpPr>
          <p:cNvPr id="367" name="Google Shape;367;p49"/>
          <p:cNvSpPr txBox="1"/>
          <p:nvPr/>
        </p:nvSpPr>
        <p:spPr>
          <a:xfrm>
            <a:off x="846137" y="5922962"/>
            <a:ext cx="7772400" cy="806400"/>
          </a:xfrm>
          <a:prstGeom prst="rect">
            <a:avLst/>
          </a:prstGeom>
          <a:noFill/>
          <a:ln>
            <a:noFill/>
          </a:ln>
        </p:spPr>
        <p:txBody>
          <a:bodyPr spcFirstLastPara="1" wrap="square" lIns="90475" tIns="44450" rIns="90475" bIns="44450" anchor="t" anchorCtr="0">
            <a:noAutofit/>
          </a:bodyPr>
          <a:lstStyle/>
          <a:p>
            <a:pPr marL="342900" marR="0" lvl="0" indent="-371475" algn="l" rtl="0">
              <a:lnSpc>
                <a:spcPct val="115000"/>
              </a:lnSpc>
              <a:spcBef>
                <a:spcPts val="0"/>
              </a:spcBef>
              <a:spcAft>
                <a:spcPts val="0"/>
              </a:spcAft>
              <a:buClr>
                <a:schemeClr val="dk1"/>
              </a:buClr>
              <a:buSzPts val="1800"/>
              <a:buFont typeface="Arial"/>
              <a:buChar char="●"/>
            </a:pPr>
            <a:r>
              <a:rPr lang="en-US" sz="1800" b="1" i="0" u="none">
                <a:solidFill>
                  <a:srgbClr val="00279F"/>
                </a:solidFill>
                <a:latin typeface="Verdana"/>
                <a:ea typeface="Verdana"/>
                <a:cs typeface="Verdana"/>
                <a:sym typeface="Verdana"/>
              </a:rPr>
              <a:t>Is this structure complex? </a:t>
            </a:r>
            <a:endParaRPr sz="1800">
              <a:latin typeface="Verdana"/>
              <a:ea typeface="Verdana"/>
              <a:cs typeface="Verdana"/>
              <a:sym typeface="Verdana"/>
            </a:endParaRPr>
          </a:p>
          <a:p>
            <a:pPr marL="742950" marR="0" lvl="1" indent="-304800" algn="l" rtl="0">
              <a:lnSpc>
                <a:spcPct val="115000"/>
              </a:lnSpc>
              <a:spcBef>
                <a:spcPts val="400"/>
              </a:spcBef>
              <a:spcAft>
                <a:spcPts val="0"/>
              </a:spcAft>
              <a:buClr>
                <a:srgbClr val="FC0128"/>
              </a:buClr>
              <a:buSzPts val="1800"/>
              <a:buFont typeface="Verdana"/>
              <a:buChar char="•"/>
            </a:pPr>
            <a:r>
              <a:rPr lang="en-US" sz="1800" b="1" i="0" u="none" strike="noStrike" cap="none">
                <a:solidFill>
                  <a:schemeClr val="dk1"/>
                </a:solidFill>
                <a:latin typeface="Verdana"/>
                <a:ea typeface="Verdana"/>
                <a:cs typeface="Verdana"/>
                <a:sym typeface="Verdana"/>
              </a:rPr>
              <a:t>for some yes, for some no</a:t>
            </a:r>
            <a:endParaRPr sz="1800">
              <a:latin typeface="Verdana"/>
              <a:ea typeface="Verdana"/>
              <a:cs typeface="Verdana"/>
              <a:sym typeface="Verdana"/>
            </a:endParaRPr>
          </a:p>
          <a:p>
            <a:pPr marL="0" marR="0" lvl="0" indent="0" algn="l" rtl="0">
              <a:lnSpc>
                <a:spcPct val="115000"/>
              </a:lnSpc>
              <a:spcBef>
                <a:spcPts val="0"/>
              </a:spcBef>
              <a:spcAft>
                <a:spcPts val="0"/>
              </a:spcAft>
              <a:buNone/>
            </a:pPr>
            <a:endParaRPr sz="1800" b="1" i="0" u="none" strike="noStrike" cap="none">
              <a:solidFill>
                <a:schemeClr val="dk1"/>
              </a:solidFill>
              <a:latin typeface="Verdana"/>
              <a:ea typeface="Verdana"/>
              <a:cs typeface="Verdana"/>
              <a:sym typeface="Verdana"/>
            </a:endParaRPr>
          </a:p>
        </p:txBody>
      </p:sp>
      <p:sp>
        <p:nvSpPr>
          <p:cNvPr id="368" name="Google Shape;368;p49"/>
          <p:cNvSpPr txBox="1"/>
          <p:nvPr/>
        </p:nvSpPr>
        <p:spPr>
          <a:xfrm>
            <a:off x="292100" y="1228725"/>
            <a:ext cx="8691900" cy="889800"/>
          </a:xfrm>
          <a:prstGeom prst="rect">
            <a:avLst/>
          </a:prstGeom>
          <a:noFill/>
          <a:ln>
            <a:noFill/>
          </a:ln>
        </p:spPr>
        <p:txBody>
          <a:bodyPr spcFirstLastPara="1" wrap="square" lIns="91425" tIns="91425" rIns="91425" bIns="91425" anchor="ctr" anchorCtr="0">
            <a:noAutofit/>
          </a:bodyPr>
          <a:lstStyle/>
          <a:p>
            <a:pPr marL="273050" lvl="0" indent="-270510" algn="l" rtl="0">
              <a:lnSpc>
                <a:spcPct val="115000"/>
              </a:lnSpc>
              <a:spcBef>
                <a:spcPts val="0"/>
              </a:spcBef>
              <a:spcAft>
                <a:spcPts val="0"/>
              </a:spcAft>
              <a:buClr>
                <a:schemeClr val="accent1"/>
              </a:buClr>
              <a:buSzPts val="2000"/>
              <a:buFont typeface="Verdana"/>
              <a:buChar char="●"/>
            </a:pPr>
            <a:r>
              <a:rPr lang="en-US" sz="2000">
                <a:solidFill>
                  <a:schemeClr val="dk1"/>
                </a:solidFill>
                <a:latin typeface="Verdana"/>
                <a:ea typeface="Verdana"/>
                <a:cs typeface="Verdana"/>
                <a:sym typeface="Verdana"/>
              </a:rPr>
              <a:t>An example without OOP - Calendar display program</a:t>
            </a:r>
            <a:endParaRPr sz="2000">
              <a:latin typeface="Verdana"/>
              <a:ea typeface="Verdana"/>
              <a:cs typeface="Verdana"/>
              <a:sym typeface="Verdana"/>
            </a:endParaRPr>
          </a:p>
        </p:txBody>
      </p:sp>
      <p:sp>
        <p:nvSpPr>
          <p:cNvPr id="369" name="Google Shape;369;p49"/>
          <p:cNvSpPr/>
          <p:nvPr/>
        </p:nvSpPr>
        <p:spPr>
          <a:xfrm>
            <a:off x="1538825" y="3363550"/>
            <a:ext cx="355800" cy="6399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9"/>
          <p:cNvSpPr/>
          <p:nvPr/>
        </p:nvSpPr>
        <p:spPr>
          <a:xfrm>
            <a:off x="1538825" y="4360950"/>
            <a:ext cx="355800" cy="12807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9"/>
          <p:cNvSpPr txBox="1"/>
          <p:nvPr/>
        </p:nvSpPr>
        <p:spPr>
          <a:xfrm>
            <a:off x="185525" y="3428350"/>
            <a:ext cx="1054200" cy="5103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US" sz="2000">
                <a:solidFill>
                  <a:schemeClr val="dk1"/>
                </a:solidFill>
                <a:latin typeface="Verdana"/>
                <a:ea typeface="Verdana"/>
                <a:cs typeface="Verdana"/>
                <a:sym typeface="Verdana"/>
              </a:rPr>
              <a:t>Data</a:t>
            </a:r>
            <a:endParaRPr>
              <a:latin typeface="Verdana"/>
              <a:ea typeface="Verdana"/>
              <a:cs typeface="Verdana"/>
              <a:sym typeface="Verdana"/>
            </a:endParaRPr>
          </a:p>
        </p:txBody>
      </p:sp>
      <p:sp>
        <p:nvSpPr>
          <p:cNvPr id="372" name="Google Shape;372;p49"/>
          <p:cNvSpPr txBox="1"/>
          <p:nvPr/>
        </p:nvSpPr>
        <p:spPr>
          <a:xfrm>
            <a:off x="185525" y="4648950"/>
            <a:ext cx="1353300" cy="6399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US" sz="2000">
                <a:solidFill>
                  <a:schemeClr val="dk1"/>
                </a:solidFill>
                <a:latin typeface="Verdana"/>
                <a:ea typeface="Verdana"/>
                <a:cs typeface="Verdana"/>
                <a:sym typeface="Verdana"/>
              </a:rPr>
              <a:t>Function</a:t>
            </a:r>
            <a:endParaRPr>
              <a:latin typeface="Verdana"/>
              <a:ea typeface="Verdana"/>
              <a:cs typeface="Verdana"/>
              <a:sym typeface="Verdana"/>
            </a:endParaRPr>
          </a:p>
        </p:txBody>
      </p:sp>
      <p:sp>
        <p:nvSpPr>
          <p:cNvPr id="373" name="Google Shape;373;p49"/>
          <p:cNvSpPr txBox="1">
            <a:spLocks noGrp="1"/>
          </p:cNvSpPr>
          <p:nvPr>
            <p:ph type="title"/>
          </p:nvPr>
        </p:nvSpPr>
        <p:spPr>
          <a:xfrm>
            <a:off x="269500" y="122225"/>
            <a:ext cx="8656200" cy="11430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3600"/>
              <a:buFont typeface="Calibri"/>
              <a:buNone/>
            </a:pPr>
            <a:r>
              <a:rPr lang="en-US" sz="3000" i="0" u="none" strike="noStrike" cap="none">
                <a:solidFill>
                  <a:schemeClr val="dk2"/>
                </a:solidFill>
                <a:latin typeface="Verdana"/>
                <a:ea typeface="Verdana"/>
                <a:cs typeface="Verdana"/>
                <a:sym typeface="Verdana"/>
              </a:rPr>
              <a:t>An Overview of </a:t>
            </a:r>
            <a:endParaRPr sz="3000" i="0" u="none" strike="noStrike" cap="none">
              <a:solidFill>
                <a:schemeClr val="dk2"/>
              </a:solidFill>
              <a:latin typeface="Verdana"/>
              <a:ea typeface="Verdana"/>
              <a:cs typeface="Verdana"/>
              <a:sym typeface="Verdana"/>
            </a:endParaRPr>
          </a:p>
          <a:p>
            <a:pPr marL="0" marR="0" lvl="0" indent="0" algn="l" rtl="0">
              <a:lnSpc>
                <a:spcPct val="100000"/>
              </a:lnSpc>
              <a:spcBef>
                <a:spcPts val="0"/>
              </a:spcBef>
              <a:spcAft>
                <a:spcPts val="0"/>
              </a:spcAft>
              <a:buClr>
                <a:schemeClr val="dk2"/>
              </a:buClr>
              <a:buSzPts val="3600"/>
              <a:buFont typeface="Calibri"/>
              <a:buNone/>
            </a:pPr>
            <a:r>
              <a:rPr lang="en-US" sz="3000" i="0" u="none" strike="noStrike" cap="none">
                <a:solidFill>
                  <a:schemeClr val="dk2"/>
                </a:solidFill>
                <a:latin typeface="Verdana"/>
                <a:ea typeface="Verdana"/>
                <a:cs typeface="Verdana"/>
                <a:sym typeface="Verdana"/>
              </a:rPr>
              <a:t>Object Oriented</a:t>
            </a:r>
            <a:r>
              <a:rPr lang="en-US" sz="3000">
                <a:latin typeface="Verdana"/>
                <a:ea typeface="Verdana"/>
                <a:cs typeface="Verdana"/>
                <a:sym typeface="Verdana"/>
              </a:rPr>
              <a:t> Programming </a:t>
            </a:r>
            <a:r>
              <a:rPr lang="en-US" sz="3000" i="0" u="none" strike="noStrike" cap="none">
                <a:solidFill>
                  <a:schemeClr val="dk2"/>
                </a:solidFill>
                <a:latin typeface="Verdana"/>
                <a:ea typeface="Verdana"/>
                <a:cs typeface="Verdana"/>
                <a:sym typeface="Verdana"/>
              </a:rPr>
              <a:t>(OOP) </a:t>
            </a:r>
            <a:endParaRPr sz="3000">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369"/>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7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6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5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5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5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5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6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70"/>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372"/>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6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67">
                                            <p:txEl>
                                              <p:pRg st="0" end="0"/>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67">
                                            <p:txEl>
                                              <p:pRg st="1" end="1"/>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3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112"/>
          <p:cNvSpPr txBox="1">
            <a:spLocks noGrp="1"/>
          </p:cNvSpPr>
          <p:nvPr>
            <p:ph type="title"/>
          </p:nvPr>
        </p:nvSpPr>
        <p:spPr>
          <a:xfrm>
            <a:off x="914400" y="274627"/>
            <a:ext cx="7772400" cy="92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latin typeface="Verdana"/>
                <a:ea typeface="Verdana"/>
                <a:cs typeface="Verdana"/>
                <a:sym typeface="Verdana"/>
              </a:rPr>
              <a:t>Constructor</a:t>
            </a:r>
            <a:endParaRPr sz="3000">
              <a:latin typeface="Verdana"/>
              <a:ea typeface="Verdana"/>
              <a:cs typeface="Verdana"/>
              <a:sym typeface="Verdana"/>
            </a:endParaRPr>
          </a:p>
        </p:txBody>
      </p:sp>
      <p:sp>
        <p:nvSpPr>
          <p:cNvPr id="855" name="Google Shape;855;p112"/>
          <p:cNvSpPr txBox="1">
            <a:spLocks noGrp="1"/>
          </p:cNvSpPr>
          <p:nvPr>
            <p:ph type="body" idx="1"/>
          </p:nvPr>
        </p:nvSpPr>
        <p:spPr>
          <a:xfrm>
            <a:off x="272450" y="1294125"/>
            <a:ext cx="8414400" cy="52701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575"/>
              </a:spcBef>
              <a:spcAft>
                <a:spcPts val="0"/>
              </a:spcAft>
              <a:buSzPts val="2000"/>
              <a:buFont typeface="Verdana"/>
              <a:buChar char="●"/>
            </a:pPr>
            <a:r>
              <a:rPr lang="en-US" sz="2000">
                <a:latin typeface="Verdana"/>
                <a:ea typeface="Verdana"/>
                <a:cs typeface="Verdana"/>
                <a:sym typeface="Verdana"/>
              </a:rPr>
              <a:t>Constructors are special member functions of a class</a:t>
            </a:r>
            <a:endParaRPr sz="2000">
              <a:latin typeface="Verdana"/>
              <a:ea typeface="Verdana"/>
              <a:cs typeface="Verdana"/>
              <a:sym typeface="Verdana"/>
            </a:endParaRPr>
          </a:p>
          <a:p>
            <a:pPr marL="457200" lvl="0" indent="-355600" algn="l" rtl="0">
              <a:lnSpc>
                <a:spcPct val="115000"/>
              </a:lnSpc>
              <a:spcBef>
                <a:spcPts val="1000"/>
              </a:spcBef>
              <a:spcAft>
                <a:spcPts val="0"/>
              </a:spcAft>
              <a:buSzPts val="2000"/>
              <a:buFont typeface="Verdana"/>
              <a:buChar char="●"/>
            </a:pPr>
            <a:r>
              <a:rPr lang="en-US" sz="2000">
                <a:latin typeface="Verdana"/>
                <a:ea typeface="Verdana"/>
                <a:cs typeface="Verdana"/>
                <a:sym typeface="Verdana"/>
              </a:rPr>
              <a:t>When an object of a class is created, C++ calls the constructor for that class</a:t>
            </a:r>
            <a:endParaRPr sz="2000">
              <a:latin typeface="Verdana"/>
              <a:ea typeface="Verdana"/>
              <a:cs typeface="Verdana"/>
              <a:sym typeface="Verdana"/>
            </a:endParaRPr>
          </a:p>
          <a:p>
            <a:pPr marL="457200" lvl="0" indent="-355600" algn="l" rtl="0">
              <a:lnSpc>
                <a:spcPct val="115000"/>
              </a:lnSpc>
              <a:spcBef>
                <a:spcPts val="1000"/>
              </a:spcBef>
              <a:spcAft>
                <a:spcPts val="0"/>
              </a:spcAft>
              <a:buSzPts val="2000"/>
              <a:buFont typeface="Verdana"/>
              <a:buChar char="●"/>
            </a:pPr>
            <a:r>
              <a:rPr lang="en-US" sz="2000">
                <a:latin typeface="Verdana"/>
                <a:ea typeface="Verdana"/>
                <a:cs typeface="Verdana"/>
                <a:sym typeface="Verdana"/>
              </a:rPr>
              <a:t>Properties:</a:t>
            </a:r>
            <a:endParaRPr sz="2000">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Constructors have the same name as the class</a:t>
            </a:r>
            <a:endParaRPr sz="2000">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Constructors do not return any values</a:t>
            </a:r>
            <a:endParaRPr sz="2000">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Constructors are invoked first when an object is initialized</a:t>
            </a:r>
            <a:endParaRPr sz="2000">
              <a:latin typeface="Verdana"/>
              <a:ea typeface="Verdana"/>
              <a:cs typeface="Verdana"/>
              <a:sym typeface="Verdana"/>
            </a:endParaRPr>
          </a:p>
          <a:p>
            <a:pPr marL="1371600" lvl="2" indent="-355600" algn="l" rtl="0">
              <a:lnSpc>
                <a:spcPct val="115000"/>
              </a:lnSpc>
              <a:spcBef>
                <a:spcPts val="0"/>
              </a:spcBef>
              <a:spcAft>
                <a:spcPts val="0"/>
              </a:spcAft>
              <a:buSzPts val="2000"/>
              <a:buFont typeface="Verdana"/>
              <a:buChar char="■"/>
            </a:pPr>
            <a:r>
              <a:rPr lang="en-US">
                <a:latin typeface="Verdana"/>
                <a:ea typeface="Verdana"/>
                <a:cs typeface="Verdana"/>
                <a:sym typeface="Verdana"/>
              </a:rPr>
              <a:t>Any </a:t>
            </a:r>
            <a:r>
              <a:rPr lang="en-US" b="1" u="sng">
                <a:latin typeface="Verdana"/>
                <a:ea typeface="Verdana"/>
                <a:cs typeface="Verdana"/>
                <a:sym typeface="Verdana"/>
              </a:rPr>
              <a:t>initializations</a:t>
            </a:r>
            <a:r>
              <a:rPr lang="en-US">
                <a:latin typeface="Verdana"/>
                <a:ea typeface="Verdana"/>
                <a:cs typeface="Verdana"/>
                <a:sym typeface="Verdana"/>
              </a:rPr>
              <a:t> for the class members, </a:t>
            </a:r>
            <a:r>
              <a:rPr lang="en-US" b="1" u="sng">
                <a:latin typeface="Verdana"/>
                <a:ea typeface="Verdana"/>
                <a:cs typeface="Verdana"/>
                <a:sym typeface="Verdana"/>
              </a:rPr>
              <a:t>memory allocations</a:t>
            </a:r>
            <a:r>
              <a:rPr lang="en-US">
                <a:latin typeface="Verdana"/>
                <a:ea typeface="Verdana"/>
                <a:cs typeface="Verdana"/>
                <a:sym typeface="Verdana"/>
              </a:rPr>
              <a:t> are done in the constructor</a:t>
            </a:r>
            <a:endParaRPr>
              <a:latin typeface="Verdana"/>
              <a:ea typeface="Verdana"/>
              <a:cs typeface="Verdana"/>
              <a:sym typeface="Verdana"/>
            </a:endParaRPr>
          </a:p>
          <a:p>
            <a:pPr marL="457200" lvl="0" indent="-355600" algn="l" rtl="0">
              <a:lnSpc>
                <a:spcPct val="115000"/>
              </a:lnSpc>
              <a:spcBef>
                <a:spcPts val="1000"/>
              </a:spcBef>
              <a:spcAft>
                <a:spcPts val="0"/>
              </a:spcAft>
              <a:buSzPts val="2000"/>
              <a:buFont typeface="Verdana"/>
              <a:buChar char="●"/>
            </a:pPr>
            <a:r>
              <a:rPr lang="en-US" sz="2000">
                <a:latin typeface="Verdana"/>
                <a:ea typeface="Verdana"/>
                <a:cs typeface="Verdana"/>
                <a:sym typeface="Verdana"/>
              </a:rPr>
              <a:t>Constructors may or may not take parameters</a:t>
            </a:r>
            <a:endParaRPr sz="2000">
              <a:latin typeface="Verdana"/>
              <a:ea typeface="Verdana"/>
              <a:cs typeface="Verdana"/>
              <a:sym typeface="Verdana"/>
            </a:endParaRPr>
          </a:p>
          <a:p>
            <a:pPr marL="914400" lvl="1" indent="-355600" algn="l" rtl="0">
              <a:lnSpc>
                <a:spcPct val="115000"/>
              </a:lnSpc>
              <a:spcBef>
                <a:spcPts val="0"/>
              </a:spcBef>
              <a:spcAft>
                <a:spcPts val="0"/>
              </a:spcAft>
              <a:buSzPts val="2000"/>
              <a:buFont typeface="Verdana"/>
              <a:buChar char="○"/>
            </a:pPr>
            <a:r>
              <a:rPr lang="en-US" sz="2000">
                <a:latin typeface="Verdana"/>
                <a:ea typeface="Verdana"/>
                <a:cs typeface="Verdana"/>
                <a:sym typeface="Verdana"/>
              </a:rPr>
              <a:t>A constructor with no parameter is called </a:t>
            </a:r>
            <a:r>
              <a:rPr lang="en-US" sz="2000">
                <a:solidFill>
                  <a:srgbClr val="FC0128"/>
                </a:solidFill>
                <a:latin typeface="Verdana"/>
                <a:ea typeface="Verdana"/>
                <a:cs typeface="Verdana"/>
                <a:sym typeface="Verdana"/>
              </a:rPr>
              <a:t>default constructor </a:t>
            </a:r>
            <a:endParaRPr sz="2000">
              <a:solidFill>
                <a:srgbClr val="000000"/>
              </a:solidFill>
              <a:latin typeface="Verdana"/>
              <a:ea typeface="Verdana"/>
              <a:cs typeface="Verdana"/>
              <a:sym typeface="Verdana"/>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113"/>
          <p:cNvSpPr txBox="1">
            <a:spLocks noGrp="1"/>
          </p:cNvSpPr>
          <p:nvPr>
            <p:ph type="title"/>
          </p:nvPr>
        </p:nvSpPr>
        <p:spPr>
          <a:xfrm>
            <a:off x="914400" y="274627"/>
            <a:ext cx="7772400" cy="92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latin typeface="Verdana"/>
                <a:ea typeface="Verdana"/>
                <a:cs typeface="Verdana"/>
                <a:sym typeface="Verdana"/>
              </a:rPr>
              <a:t>Constructor - more details</a:t>
            </a:r>
            <a:endParaRPr sz="3000">
              <a:latin typeface="Verdana"/>
              <a:ea typeface="Verdana"/>
              <a:cs typeface="Verdana"/>
              <a:sym typeface="Verdana"/>
            </a:endParaRPr>
          </a:p>
        </p:txBody>
      </p:sp>
      <p:sp>
        <p:nvSpPr>
          <p:cNvPr id="861" name="Google Shape;861;p113"/>
          <p:cNvSpPr txBox="1">
            <a:spLocks noGrp="1"/>
          </p:cNvSpPr>
          <p:nvPr>
            <p:ph type="body" idx="1"/>
          </p:nvPr>
        </p:nvSpPr>
        <p:spPr>
          <a:xfrm>
            <a:off x="272450" y="1294125"/>
            <a:ext cx="8547900" cy="9792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575"/>
              </a:spcBef>
              <a:spcAft>
                <a:spcPts val="0"/>
              </a:spcAft>
              <a:buSzPts val="2000"/>
              <a:buFont typeface="Verdana"/>
              <a:buChar char="●"/>
            </a:pPr>
            <a:r>
              <a:rPr lang="en-US" sz="2000">
                <a:latin typeface="Verdana"/>
                <a:ea typeface="Verdana"/>
                <a:cs typeface="Verdana"/>
                <a:sym typeface="Verdana"/>
              </a:rPr>
              <a:t>A constructor with parameters can also be default if default values of these parameters are provided at declaration</a:t>
            </a:r>
            <a:br>
              <a:rPr lang="en-US" sz="2000">
                <a:latin typeface="Verdana"/>
                <a:ea typeface="Verdana"/>
                <a:cs typeface="Verdana"/>
                <a:sym typeface="Verdana"/>
              </a:rPr>
            </a:br>
            <a:br>
              <a:rPr lang="en-US" sz="2000">
                <a:latin typeface="Verdana"/>
                <a:ea typeface="Verdana"/>
                <a:cs typeface="Verdana"/>
                <a:sym typeface="Verdana"/>
              </a:rPr>
            </a:br>
            <a:endParaRPr sz="2000">
              <a:latin typeface="Verdana"/>
              <a:ea typeface="Verdana"/>
              <a:cs typeface="Verdana"/>
              <a:sym typeface="Verdana"/>
            </a:endParaRPr>
          </a:p>
          <a:p>
            <a:pPr marL="914400" lvl="0" indent="0" algn="l" rtl="0">
              <a:lnSpc>
                <a:spcPct val="115000"/>
              </a:lnSpc>
              <a:spcBef>
                <a:spcPts val="1000"/>
              </a:spcBef>
              <a:spcAft>
                <a:spcPts val="1000"/>
              </a:spcAft>
              <a:buNone/>
            </a:pPr>
            <a:endParaRPr sz="2000">
              <a:latin typeface="Verdana"/>
              <a:ea typeface="Verdana"/>
              <a:cs typeface="Verdana"/>
              <a:sym typeface="Verdana"/>
            </a:endParaRPr>
          </a:p>
        </p:txBody>
      </p:sp>
      <p:sp>
        <p:nvSpPr>
          <p:cNvPr id="862" name="Google Shape;862;p113"/>
          <p:cNvSpPr/>
          <p:nvPr/>
        </p:nvSpPr>
        <p:spPr>
          <a:xfrm>
            <a:off x="665400" y="2646550"/>
            <a:ext cx="3601500" cy="3405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1">
                <a:solidFill>
                  <a:schemeClr val="dk1"/>
                </a:solidFill>
                <a:latin typeface="Source Code Pro"/>
                <a:ea typeface="Source Code Pro"/>
                <a:cs typeface="Source Code Pro"/>
                <a:sym typeface="Source Code Pro"/>
              </a:rPr>
              <a:t>// point.h </a:t>
            </a:r>
            <a:endParaRPr sz="1200">
              <a:solidFill>
                <a:srgbClr val="003399"/>
              </a:solidFill>
              <a:latin typeface="Source Code Pro"/>
              <a:ea typeface="Source Code Pro"/>
              <a:cs typeface="Source Code Pro"/>
              <a:sym typeface="Source Code Pro"/>
            </a:endParaRPr>
          </a:p>
          <a:p>
            <a:pPr marL="0" lvl="0" indent="0" algn="l" rtl="0">
              <a:spcBef>
                <a:spcPts val="320"/>
              </a:spcBef>
              <a:spcAft>
                <a:spcPts val="0"/>
              </a:spcAft>
              <a:buNone/>
            </a:pPr>
            <a:r>
              <a:rPr lang="en-US" sz="1200" b="1">
                <a:solidFill>
                  <a:schemeClr val="dk1"/>
                </a:solidFill>
                <a:latin typeface="Source Code Pro"/>
                <a:ea typeface="Source Code Pro"/>
                <a:cs typeface="Source Code Pro"/>
                <a:sym typeface="Source Code Pro"/>
              </a:rPr>
              <a:t>#ifndef POINT_H</a:t>
            </a:r>
            <a:endParaRPr sz="1200">
              <a:solidFill>
                <a:srgbClr val="003399"/>
              </a:solidFill>
              <a:latin typeface="Source Code Pro"/>
              <a:ea typeface="Source Code Pro"/>
              <a:cs typeface="Source Code Pro"/>
              <a:sym typeface="Source Code Pro"/>
            </a:endParaRPr>
          </a:p>
          <a:p>
            <a:pPr marL="0" lvl="0" indent="0" algn="l" rtl="0">
              <a:spcBef>
                <a:spcPts val="320"/>
              </a:spcBef>
              <a:spcAft>
                <a:spcPts val="0"/>
              </a:spcAft>
              <a:buNone/>
            </a:pPr>
            <a:r>
              <a:rPr lang="en-US" sz="1200" b="1">
                <a:solidFill>
                  <a:schemeClr val="dk1"/>
                </a:solidFill>
                <a:latin typeface="Source Code Pro"/>
                <a:ea typeface="Source Code Pro"/>
                <a:cs typeface="Source Code Pro"/>
                <a:sym typeface="Source Code Pro"/>
              </a:rPr>
              <a:t>#define POINT_H</a:t>
            </a:r>
            <a:endParaRPr sz="1200">
              <a:solidFill>
                <a:srgbClr val="003399"/>
              </a:solidFill>
              <a:latin typeface="Source Code Pro"/>
              <a:ea typeface="Source Code Pro"/>
              <a:cs typeface="Source Code Pro"/>
              <a:sym typeface="Source Code Pro"/>
            </a:endParaRPr>
          </a:p>
          <a:p>
            <a:pPr marL="0" lvl="0" indent="0" algn="l" rtl="0">
              <a:spcBef>
                <a:spcPts val="320"/>
              </a:spcBef>
              <a:spcAft>
                <a:spcPts val="0"/>
              </a:spcAft>
              <a:buNone/>
            </a:pPr>
            <a:r>
              <a:rPr lang="en-US" sz="1200" b="1">
                <a:solidFill>
                  <a:schemeClr val="dk1"/>
                </a:solidFill>
                <a:latin typeface="Source Code Pro"/>
                <a:ea typeface="Source Code Pro"/>
                <a:cs typeface="Source Code Pro"/>
                <a:sym typeface="Source Code Pro"/>
              </a:rPr>
              <a:t>class Point{</a:t>
            </a:r>
            <a:endParaRPr sz="1200">
              <a:solidFill>
                <a:srgbClr val="003399"/>
              </a:solidFill>
              <a:latin typeface="Source Code Pro"/>
              <a:ea typeface="Source Code Pro"/>
              <a:cs typeface="Source Code Pro"/>
              <a:sym typeface="Source Code Pro"/>
            </a:endParaRPr>
          </a:p>
          <a:p>
            <a:pPr marL="0" lvl="0" indent="0" algn="l" rtl="0">
              <a:spcBef>
                <a:spcPts val="320"/>
              </a:spcBef>
              <a:spcAft>
                <a:spcPts val="0"/>
              </a:spcAft>
              <a:buNone/>
            </a:pPr>
            <a:r>
              <a:rPr lang="en-US" sz="1200" b="1">
                <a:solidFill>
                  <a:schemeClr val="dk1"/>
                </a:solidFill>
                <a:latin typeface="Source Code Pro"/>
                <a:ea typeface="Source Code Pro"/>
                <a:cs typeface="Source Code Pro"/>
                <a:sym typeface="Source Code Pro"/>
              </a:rPr>
              <a:t>public:</a:t>
            </a:r>
            <a:endParaRPr sz="1200">
              <a:solidFill>
                <a:srgbClr val="003399"/>
              </a:solidFill>
              <a:latin typeface="Source Code Pro"/>
              <a:ea typeface="Source Code Pro"/>
              <a:cs typeface="Source Code Pro"/>
              <a:sym typeface="Source Code Pro"/>
            </a:endParaRPr>
          </a:p>
          <a:p>
            <a:pPr marL="0" lvl="0" indent="0" algn="l" rtl="0">
              <a:spcBef>
                <a:spcPts val="320"/>
              </a:spcBef>
              <a:spcAft>
                <a:spcPts val="0"/>
              </a:spcAft>
              <a:buNone/>
            </a:pPr>
            <a:r>
              <a:rPr lang="en-US" sz="1200" b="1">
                <a:solidFill>
                  <a:schemeClr val="dk1"/>
                </a:solidFill>
                <a:latin typeface="Source Code Pro"/>
                <a:ea typeface="Source Code Pro"/>
                <a:cs typeface="Source Code Pro"/>
                <a:sym typeface="Source Code Pro"/>
              </a:rPr>
              <a:t>	// default constructor</a:t>
            </a:r>
            <a:endParaRPr sz="1200" b="1">
              <a:solidFill>
                <a:schemeClr val="dk1"/>
              </a:solidFill>
              <a:latin typeface="Source Code Pro"/>
              <a:ea typeface="Source Code Pro"/>
              <a:cs typeface="Source Code Pro"/>
              <a:sym typeface="Source Code Pro"/>
            </a:endParaRPr>
          </a:p>
          <a:p>
            <a:pPr marL="0" lvl="0" indent="457200" algn="l" rtl="0">
              <a:spcBef>
                <a:spcPts val="320"/>
              </a:spcBef>
              <a:spcAft>
                <a:spcPts val="0"/>
              </a:spcAft>
              <a:buNone/>
            </a:pPr>
            <a:r>
              <a:rPr lang="en-US" sz="1200" b="1">
                <a:solidFill>
                  <a:schemeClr val="dk1"/>
                </a:solidFill>
                <a:latin typeface="Source Code Pro"/>
                <a:ea typeface="Source Code Pro"/>
                <a:cs typeface="Source Code Pro"/>
                <a:sym typeface="Source Code Pro"/>
              </a:rPr>
              <a:t>Point(); </a:t>
            </a:r>
            <a:endParaRPr sz="1200">
              <a:solidFill>
                <a:srgbClr val="003399"/>
              </a:solidFill>
              <a:latin typeface="Source Code Pro"/>
              <a:ea typeface="Source Code Pro"/>
              <a:cs typeface="Source Code Pro"/>
              <a:sym typeface="Source Code Pro"/>
            </a:endParaRPr>
          </a:p>
          <a:p>
            <a:pPr marL="0" lvl="0" indent="0" algn="l" rtl="0">
              <a:spcBef>
                <a:spcPts val="320"/>
              </a:spcBef>
              <a:spcAft>
                <a:spcPts val="0"/>
              </a:spcAft>
              <a:buNone/>
            </a:pPr>
            <a:r>
              <a:rPr lang="en-US" sz="1200" b="1">
                <a:solidFill>
                  <a:schemeClr val="dk1"/>
                </a:solidFill>
                <a:latin typeface="Source Code Pro"/>
                <a:ea typeface="Source Code Pro"/>
                <a:cs typeface="Source Code Pro"/>
                <a:sym typeface="Source Code Pro"/>
              </a:rPr>
              <a:t>	// constructor with parameters</a:t>
            </a:r>
            <a:endParaRPr sz="1200">
              <a:solidFill>
                <a:srgbClr val="003399"/>
              </a:solidFill>
              <a:latin typeface="Source Code Pro"/>
              <a:ea typeface="Source Code Pro"/>
              <a:cs typeface="Source Code Pro"/>
              <a:sym typeface="Source Code Pro"/>
            </a:endParaRPr>
          </a:p>
          <a:p>
            <a:pPr marL="0" lvl="0" indent="457200" algn="l" rtl="0">
              <a:spcBef>
                <a:spcPts val="320"/>
              </a:spcBef>
              <a:spcAft>
                <a:spcPts val="0"/>
              </a:spcAft>
              <a:buNone/>
            </a:pPr>
            <a:r>
              <a:rPr lang="en-US" sz="1200" b="1">
                <a:solidFill>
                  <a:schemeClr val="dk1"/>
                </a:solidFill>
                <a:latin typeface="Source Code Pro"/>
                <a:ea typeface="Source Code Pro"/>
                <a:cs typeface="Source Code Pro"/>
                <a:sym typeface="Source Code Pro"/>
              </a:rPr>
              <a:t>Point(int xx, int yy); </a:t>
            </a:r>
            <a:endParaRPr sz="1200">
              <a:solidFill>
                <a:srgbClr val="003399"/>
              </a:solidFill>
              <a:latin typeface="Source Code Pro"/>
              <a:ea typeface="Source Code Pro"/>
              <a:cs typeface="Source Code Pro"/>
              <a:sym typeface="Source Code Pro"/>
            </a:endParaRPr>
          </a:p>
          <a:p>
            <a:pPr marL="0" lvl="0" indent="0" algn="l" rtl="0">
              <a:spcBef>
                <a:spcPts val="320"/>
              </a:spcBef>
              <a:spcAft>
                <a:spcPts val="0"/>
              </a:spcAft>
              <a:buNone/>
            </a:pPr>
            <a:r>
              <a:rPr lang="en-US" sz="1200" b="1">
                <a:solidFill>
                  <a:schemeClr val="dk1"/>
                </a:solidFill>
                <a:latin typeface="Source Code Pro"/>
                <a:ea typeface="Source Code Pro"/>
                <a:cs typeface="Source Code Pro"/>
                <a:sym typeface="Source Code Pro"/>
              </a:rPr>
              <a:t>	. . .</a:t>
            </a:r>
            <a:endParaRPr sz="1200">
              <a:solidFill>
                <a:srgbClr val="003399"/>
              </a:solidFill>
              <a:latin typeface="Source Code Pro"/>
              <a:ea typeface="Source Code Pro"/>
              <a:cs typeface="Source Code Pro"/>
              <a:sym typeface="Source Code Pro"/>
            </a:endParaRPr>
          </a:p>
          <a:p>
            <a:pPr marL="0" lvl="0" indent="0" algn="l" rtl="0">
              <a:spcBef>
                <a:spcPts val="320"/>
              </a:spcBef>
              <a:spcAft>
                <a:spcPts val="0"/>
              </a:spcAft>
              <a:buNone/>
            </a:pPr>
            <a:r>
              <a:rPr lang="en-US" sz="1200" b="1">
                <a:solidFill>
                  <a:schemeClr val="dk1"/>
                </a:solidFill>
                <a:latin typeface="Source Code Pro"/>
                <a:ea typeface="Source Code Pro"/>
                <a:cs typeface="Source Code Pro"/>
                <a:sym typeface="Source Code Pro"/>
              </a:rPr>
              <a:t>private:</a:t>
            </a:r>
            <a:endParaRPr sz="1200">
              <a:solidFill>
                <a:srgbClr val="003399"/>
              </a:solidFill>
              <a:latin typeface="Source Code Pro"/>
              <a:ea typeface="Source Code Pro"/>
              <a:cs typeface="Source Code Pro"/>
              <a:sym typeface="Source Code Pro"/>
            </a:endParaRPr>
          </a:p>
          <a:p>
            <a:pPr marL="0" lvl="0" indent="0" algn="l" rtl="0">
              <a:spcBef>
                <a:spcPts val="320"/>
              </a:spcBef>
              <a:spcAft>
                <a:spcPts val="0"/>
              </a:spcAft>
              <a:buNone/>
            </a:pPr>
            <a:r>
              <a:rPr lang="en-US" sz="1200" b="1">
                <a:solidFill>
                  <a:schemeClr val="dk1"/>
                </a:solidFill>
                <a:latin typeface="Source Code Pro"/>
                <a:ea typeface="Source Code Pro"/>
                <a:cs typeface="Source Code Pro"/>
                <a:sym typeface="Source Code Pro"/>
              </a:rPr>
              <a:t>	int x;</a:t>
            </a:r>
            <a:endParaRPr sz="1200">
              <a:solidFill>
                <a:srgbClr val="003399"/>
              </a:solidFill>
              <a:latin typeface="Source Code Pro"/>
              <a:ea typeface="Source Code Pro"/>
              <a:cs typeface="Source Code Pro"/>
              <a:sym typeface="Source Code Pro"/>
            </a:endParaRPr>
          </a:p>
          <a:p>
            <a:pPr marL="0" lvl="0" indent="0" algn="l" rtl="0">
              <a:spcBef>
                <a:spcPts val="320"/>
              </a:spcBef>
              <a:spcAft>
                <a:spcPts val="0"/>
              </a:spcAft>
              <a:buNone/>
            </a:pPr>
            <a:r>
              <a:rPr lang="en-US" sz="1200" b="1">
                <a:solidFill>
                  <a:schemeClr val="dk1"/>
                </a:solidFill>
                <a:latin typeface="Source Code Pro"/>
                <a:ea typeface="Source Code Pro"/>
                <a:cs typeface="Source Code Pro"/>
                <a:sym typeface="Source Code Pro"/>
              </a:rPr>
              <a:t>	int y;</a:t>
            </a:r>
            <a:endParaRPr sz="1200">
              <a:solidFill>
                <a:srgbClr val="003399"/>
              </a:solidFill>
              <a:latin typeface="Source Code Pro"/>
              <a:ea typeface="Source Code Pro"/>
              <a:cs typeface="Source Code Pro"/>
              <a:sym typeface="Source Code Pro"/>
            </a:endParaRPr>
          </a:p>
          <a:p>
            <a:pPr marL="0" lvl="0" indent="0" algn="l" rtl="0">
              <a:spcBef>
                <a:spcPts val="320"/>
              </a:spcBef>
              <a:spcAft>
                <a:spcPts val="0"/>
              </a:spcAft>
              <a:buNone/>
            </a:pPr>
            <a:r>
              <a:rPr lang="en-US" sz="1200" b="1">
                <a:solidFill>
                  <a:schemeClr val="dk1"/>
                </a:solidFill>
                <a:latin typeface="Source Code Pro"/>
                <a:ea typeface="Source Code Pro"/>
                <a:cs typeface="Source Code Pro"/>
                <a:sym typeface="Source Code Pro"/>
              </a:rPr>
              <a:t>};</a:t>
            </a:r>
            <a:endParaRPr sz="1200">
              <a:solidFill>
                <a:srgbClr val="003399"/>
              </a:solidFill>
              <a:latin typeface="Source Code Pro"/>
              <a:ea typeface="Source Code Pro"/>
              <a:cs typeface="Source Code Pro"/>
              <a:sym typeface="Source Code Pro"/>
            </a:endParaRPr>
          </a:p>
          <a:p>
            <a:pPr marL="0" lvl="0" indent="0" algn="l" rtl="0">
              <a:spcBef>
                <a:spcPts val="320"/>
              </a:spcBef>
              <a:spcAft>
                <a:spcPts val="0"/>
              </a:spcAft>
              <a:buNone/>
            </a:pPr>
            <a:r>
              <a:rPr lang="en-US" sz="1200" b="1">
                <a:solidFill>
                  <a:schemeClr val="dk1"/>
                </a:solidFill>
                <a:latin typeface="Source Code Pro"/>
                <a:ea typeface="Source Code Pro"/>
                <a:cs typeface="Source Code Pro"/>
                <a:sym typeface="Source Code Pro"/>
              </a:rPr>
              <a:t>#endif</a:t>
            </a:r>
            <a:endParaRPr sz="1200">
              <a:latin typeface="Source Code Pro"/>
              <a:ea typeface="Source Code Pro"/>
              <a:cs typeface="Source Code Pro"/>
              <a:sym typeface="Source Code Pro"/>
            </a:endParaRPr>
          </a:p>
        </p:txBody>
      </p:sp>
      <p:sp>
        <p:nvSpPr>
          <p:cNvPr id="863" name="Google Shape;863;p113"/>
          <p:cNvSpPr/>
          <p:nvPr/>
        </p:nvSpPr>
        <p:spPr>
          <a:xfrm>
            <a:off x="4735050" y="2415975"/>
            <a:ext cx="2643300" cy="121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1">
                <a:solidFill>
                  <a:schemeClr val="dk1"/>
                </a:solidFill>
                <a:latin typeface="Source Code Pro"/>
                <a:ea typeface="Source Code Pro"/>
                <a:cs typeface="Source Code Pro"/>
                <a:sym typeface="Source Code Pro"/>
              </a:rPr>
              <a:t>// default constructor</a:t>
            </a:r>
            <a:endParaRPr sz="1200" b="1">
              <a:solidFill>
                <a:schemeClr val="dk1"/>
              </a:solidFill>
              <a:latin typeface="Source Code Pro"/>
              <a:ea typeface="Source Code Pro"/>
              <a:cs typeface="Source Code Pro"/>
              <a:sym typeface="Source Code Pro"/>
            </a:endParaRPr>
          </a:p>
          <a:p>
            <a:pPr marL="0" lvl="0" indent="0" algn="l" rtl="0">
              <a:spcBef>
                <a:spcPts val="0"/>
              </a:spcBef>
              <a:spcAft>
                <a:spcPts val="0"/>
              </a:spcAft>
              <a:buNone/>
            </a:pPr>
            <a:r>
              <a:rPr lang="en-US" sz="1200" b="1">
                <a:solidFill>
                  <a:schemeClr val="dk1"/>
                </a:solidFill>
                <a:latin typeface="Source Code Pro"/>
                <a:ea typeface="Source Code Pro"/>
                <a:cs typeface="Source Code Pro"/>
                <a:sym typeface="Source Code Pro"/>
              </a:rPr>
              <a:t>Point::Point()</a:t>
            </a:r>
            <a:endParaRPr sz="1200" b="1">
              <a:solidFill>
                <a:schemeClr val="dk1"/>
              </a:solidFill>
              <a:latin typeface="Source Code Pro"/>
              <a:ea typeface="Source Code Pro"/>
              <a:cs typeface="Source Code Pro"/>
              <a:sym typeface="Source Code Pro"/>
            </a:endParaRPr>
          </a:p>
          <a:p>
            <a:pPr marL="0" lvl="0" indent="0" algn="l" rtl="0">
              <a:spcBef>
                <a:spcPts val="0"/>
              </a:spcBef>
              <a:spcAft>
                <a:spcPts val="0"/>
              </a:spcAft>
              <a:buNone/>
            </a:pPr>
            <a:r>
              <a:rPr lang="en-US" sz="1200" b="1">
                <a:solidFill>
                  <a:schemeClr val="dk1"/>
                </a:solidFill>
                <a:latin typeface="Source Code Pro"/>
                <a:ea typeface="Source Code Pro"/>
                <a:cs typeface="Source Code Pro"/>
                <a:sym typeface="Source Code Pro"/>
              </a:rPr>
              <a:t>{</a:t>
            </a:r>
            <a:endParaRPr sz="1200" b="1">
              <a:solidFill>
                <a:schemeClr val="dk1"/>
              </a:solidFill>
              <a:latin typeface="Source Code Pro"/>
              <a:ea typeface="Source Code Pro"/>
              <a:cs typeface="Source Code Pro"/>
              <a:sym typeface="Source Code Pro"/>
            </a:endParaRPr>
          </a:p>
          <a:p>
            <a:pPr marL="0" lvl="0" indent="0" algn="l" rtl="0">
              <a:spcBef>
                <a:spcPts val="0"/>
              </a:spcBef>
              <a:spcAft>
                <a:spcPts val="0"/>
              </a:spcAft>
              <a:buNone/>
            </a:pPr>
            <a:r>
              <a:rPr lang="en-US" sz="1200" b="1">
                <a:solidFill>
                  <a:schemeClr val="dk1"/>
                </a:solidFill>
                <a:latin typeface="Source Code Pro"/>
                <a:ea typeface="Source Code Pro"/>
                <a:cs typeface="Source Code Pro"/>
                <a:sym typeface="Source Code Pro"/>
              </a:rPr>
              <a:t>	x = 0;</a:t>
            </a:r>
            <a:endParaRPr sz="1200" b="1">
              <a:solidFill>
                <a:schemeClr val="dk1"/>
              </a:solidFill>
              <a:latin typeface="Source Code Pro"/>
              <a:ea typeface="Source Code Pro"/>
              <a:cs typeface="Source Code Pro"/>
              <a:sym typeface="Source Code Pro"/>
            </a:endParaRPr>
          </a:p>
          <a:p>
            <a:pPr marL="0" lvl="0" indent="0" algn="l" rtl="0">
              <a:spcBef>
                <a:spcPts val="0"/>
              </a:spcBef>
              <a:spcAft>
                <a:spcPts val="0"/>
              </a:spcAft>
              <a:buNone/>
            </a:pPr>
            <a:r>
              <a:rPr lang="en-US" sz="1200" b="1">
                <a:solidFill>
                  <a:schemeClr val="dk1"/>
                </a:solidFill>
                <a:latin typeface="Source Code Pro"/>
                <a:ea typeface="Source Code Pro"/>
                <a:cs typeface="Source Code Pro"/>
                <a:sym typeface="Source Code Pro"/>
              </a:rPr>
              <a:t>	y = 0;</a:t>
            </a:r>
            <a:endParaRPr sz="1200" b="1">
              <a:solidFill>
                <a:schemeClr val="dk1"/>
              </a:solidFill>
              <a:latin typeface="Source Code Pro"/>
              <a:ea typeface="Source Code Pro"/>
              <a:cs typeface="Source Code Pro"/>
              <a:sym typeface="Source Code Pro"/>
            </a:endParaRPr>
          </a:p>
          <a:p>
            <a:pPr marL="0" lvl="0" indent="0" algn="l" rtl="0">
              <a:spcBef>
                <a:spcPts val="0"/>
              </a:spcBef>
              <a:spcAft>
                <a:spcPts val="0"/>
              </a:spcAft>
              <a:buNone/>
            </a:pPr>
            <a:r>
              <a:rPr lang="en-US" sz="1200" b="1">
                <a:solidFill>
                  <a:schemeClr val="dk1"/>
                </a:solidFill>
                <a:latin typeface="Source Code Pro"/>
                <a:ea typeface="Source Code Pro"/>
                <a:cs typeface="Source Code Pro"/>
                <a:sym typeface="Source Code Pro"/>
              </a:rPr>
              <a:t>}</a:t>
            </a:r>
            <a:endParaRPr sz="1200" b="1">
              <a:solidFill>
                <a:schemeClr val="dk1"/>
              </a:solidFill>
              <a:latin typeface="Source Code Pro"/>
              <a:ea typeface="Source Code Pro"/>
              <a:cs typeface="Source Code Pro"/>
              <a:sym typeface="Source Code Pro"/>
            </a:endParaRPr>
          </a:p>
        </p:txBody>
      </p:sp>
      <p:sp>
        <p:nvSpPr>
          <p:cNvPr id="864" name="Google Shape;864;p113"/>
          <p:cNvSpPr/>
          <p:nvPr/>
        </p:nvSpPr>
        <p:spPr>
          <a:xfrm>
            <a:off x="4735000" y="3753400"/>
            <a:ext cx="3526200" cy="121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1">
                <a:solidFill>
                  <a:schemeClr val="dk1"/>
                </a:solidFill>
                <a:latin typeface="Source Code Pro"/>
                <a:ea typeface="Source Code Pro"/>
                <a:cs typeface="Source Code Pro"/>
                <a:sym typeface="Source Code Pro"/>
              </a:rPr>
              <a:t>// constructor with parameters</a:t>
            </a:r>
            <a:endParaRPr sz="1200" b="1">
              <a:solidFill>
                <a:schemeClr val="dk1"/>
              </a:solidFill>
              <a:latin typeface="Source Code Pro"/>
              <a:ea typeface="Source Code Pro"/>
              <a:cs typeface="Source Code Pro"/>
              <a:sym typeface="Source Code Pro"/>
            </a:endParaRPr>
          </a:p>
          <a:p>
            <a:pPr marL="0" lvl="0" indent="0" algn="l" rtl="0">
              <a:spcBef>
                <a:spcPts val="0"/>
              </a:spcBef>
              <a:spcAft>
                <a:spcPts val="0"/>
              </a:spcAft>
              <a:buNone/>
            </a:pPr>
            <a:r>
              <a:rPr lang="en-US" sz="1200" b="1">
                <a:solidFill>
                  <a:schemeClr val="dk1"/>
                </a:solidFill>
                <a:latin typeface="Source Code Pro"/>
                <a:ea typeface="Source Code Pro"/>
                <a:cs typeface="Source Code Pro"/>
                <a:sym typeface="Source Code Pro"/>
              </a:rPr>
              <a:t>Point::Point(int xx, int yy)</a:t>
            </a:r>
            <a:endParaRPr sz="1200" b="1">
              <a:solidFill>
                <a:schemeClr val="dk1"/>
              </a:solidFill>
              <a:latin typeface="Source Code Pro"/>
              <a:ea typeface="Source Code Pro"/>
              <a:cs typeface="Source Code Pro"/>
              <a:sym typeface="Source Code Pro"/>
            </a:endParaRPr>
          </a:p>
          <a:p>
            <a:pPr marL="0" lvl="0" indent="0" algn="l" rtl="0">
              <a:spcBef>
                <a:spcPts val="0"/>
              </a:spcBef>
              <a:spcAft>
                <a:spcPts val="0"/>
              </a:spcAft>
              <a:buNone/>
            </a:pPr>
            <a:r>
              <a:rPr lang="en-US" sz="1200" b="1">
                <a:solidFill>
                  <a:schemeClr val="dk1"/>
                </a:solidFill>
                <a:latin typeface="Source Code Pro"/>
                <a:ea typeface="Source Code Pro"/>
                <a:cs typeface="Source Code Pro"/>
                <a:sym typeface="Source Code Pro"/>
              </a:rPr>
              <a:t>{</a:t>
            </a:r>
            <a:endParaRPr sz="1200" b="1">
              <a:solidFill>
                <a:schemeClr val="dk1"/>
              </a:solidFill>
              <a:latin typeface="Source Code Pro"/>
              <a:ea typeface="Source Code Pro"/>
              <a:cs typeface="Source Code Pro"/>
              <a:sym typeface="Source Code Pro"/>
            </a:endParaRPr>
          </a:p>
          <a:p>
            <a:pPr marL="0" lvl="0" indent="0" algn="l" rtl="0">
              <a:spcBef>
                <a:spcPts val="0"/>
              </a:spcBef>
              <a:spcAft>
                <a:spcPts val="0"/>
              </a:spcAft>
              <a:buNone/>
            </a:pPr>
            <a:r>
              <a:rPr lang="en-US" sz="1200" b="1">
                <a:solidFill>
                  <a:schemeClr val="dk1"/>
                </a:solidFill>
                <a:latin typeface="Source Code Pro"/>
                <a:ea typeface="Source Code Pro"/>
                <a:cs typeface="Source Code Pro"/>
                <a:sym typeface="Source Code Pro"/>
              </a:rPr>
              <a:t>	x = xx;</a:t>
            </a:r>
            <a:endParaRPr sz="1200" b="1">
              <a:solidFill>
                <a:schemeClr val="dk1"/>
              </a:solidFill>
              <a:latin typeface="Source Code Pro"/>
              <a:ea typeface="Source Code Pro"/>
              <a:cs typeface="Source Code Pro"/>
              <a:sym typeface="Source Code Pro"/>
            </a:endParaRPr>
          </a:p>
          <a:p>
            <a:pPr marL="0" lvl="0" indent="0" algn="l" rtl="0">
              <a:spcBef>
                <a:spcPts val="0"/>
              </a:spcBef>
              <a:spcAft>
                <a:spcPts val="0"/>
              </a:spcAft>
              <a:buNone/>
            </a:pPr>
            <a:r>
              <a:rPr lang="en-US" sz="1200" b="1">
                <a:solidFill>
                  <a:schemeClr val="dk1"/>
                </a:solidFill>
                <a:latin typeface="Source Code Pro"/>
                <a:ea typeface="Source Code Pro"/>
                <a:cs typeface="Source Code Pro"/>
                <a:sym typeface="Source Code Pro"/>
              </a:rPr>
              <a:t>	y = yy;</a:t>
            </a:r>
            <a:endParaRPr sz="1200" b="1">
              <a:solidFill>
                <a:schemeClr val="dk1"/>
              </a:solidFill>
              <a:latin typeface="Source Code Pro"/>
              <a:ea typeface="Source Code Pro"/>
              <a:cs typeface="Source Code Pro"/>
              <a:sym typeface="Source Code Pro"/>
            </a:endParaRPr>
          </a:p>
          <a:p>
            <a:pPr marL="0" lvl="0" indent="0" algn="l" rtl="0">
              <a:spcBef>
                <a:spcPts val="0"/>
              </a:spcBef>
              <a:spcAft>
                <a:spcPts val="0"/>
              </a:spcAft>
              <a:buNone/>
            </a:pPr>
            <a:r>
              <a:rPr lang="en-US" sz="1200" b="1">
                <a:solidFill>
                  <a:schemeClr val="dk1"/>
                </a:solidFill>
                <a:latin typeface="Source Code Pro"/>
                <a:ea typeface="Source Code Pro"/>
                <a:cs typeface="Source Code Pro"/>
                <a:sym typeface="Source Code Pro"/>
              </a:rPr>
              <a:t>}</a:t>
            </a:r>
            <a:endParaRPr sz="1200" b="1">
              <a:solidFill>
                <a:schemeClr val="dk1"/>
              </a:solidFill>
              <a:latin typeface="Source Code Pro"/>
              <a:ea typeface="Source Code Pro"/>
              <a:cs typeface="Source Code Pro"/>
              <a:sym typeface="Source Code Pro"/>
            </a:endParaRPr>
          </a:p>
        </p:txBody>
      </p:sp>
      <p:sp>
        <p:nvSpPr>
          <p:cNvPr id="865" name="Google Shape;865;p113"/>
          <p:cNvSpPr/>
          <p:nvPr/>
        </p:nvSpPr>
        <p:spPr>
          <a:xfrm>
            <a:off x="4735050" y="5106275"/>
            <a:ext cx="3526200" cy="13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1">
                <a:solidFill>
                  <a:schemeClr val="dk1"/>
                </a:solidFill>
                <a:latin typeface="Source Code Pro"/>
                <a:ea typeface="Source Code Pro"/>
                <a:cs typeface="Source Code Pro"/>
                <a:sym typeface="Source Code Pro"/>
              </a:rPr>
              <a:t>// combine the two</a:t>
            </a:r>
            <a:endParaRPr sz="1200" b="1">
              <a:solidFill>
                <a:schemeClr val="dk1"/>
              </a:solidFill>
              <a:latin typeface="Source Code Pro"/>
              <a:ea typeface="Source Code Pro"/>
              <a:cs typeface="Source Code Pro"/>
              <a:sym typeface="Source Code Pro"/>
            </a:endParaRPr>
          </a:p>
          <a:p>
            <a:pPr marL="0" lvl="0" indent="0" algn="l" rtl="0">
              <a:spcBef>
                <a:spcPts val="0"/>
              </a:spcBef>
              <a:spcAft>
                <a:spcPts val="0"/>
              </a:spcAft>
              <a:buNone/>
            </a:pPr>
            <a:r>
              <a:rPr lang="en-US" sz="1200" b="1">
                <a:solidFill>
                  <a:schemeClr val="dk1"/>
                </a:solidFill>
                <a:latin typeface="Source Code Pro"/>
                <a:ea typeface="Source Code Pro"/>
                <a:cs typeface="Source Code Pro"/>
                <a:sym typeface="Source Code Pro"/>
              </a:rPr>
              <a:t>Point::Point(int xx=0, int yy=0)</a:t>
            </a:r>
            <a:endParaRPr sz="1200" b="1">
              <a:solidFill>
                <a:schemeClr val="dk1"/>
              </a:solidFill>
              <a:latin typeface="Source Code Pro"/>
              <a:ea typeface="Source Code Pro"/>
              <a:cs typeface="Source Code Pro"/>
              <a:sym typeface="Source Code Pro"/>
            </a:endParaRPr>
          </a:p>
          <a:p>
            <a:pPr marL="0" lvl="0" indent="0" algn="l" rtl="0">
              <a:spcBef>
                <a:spcPts val="0"/>
              </a:spcBef>
              <a:spcAft>
                <a:spcPts val="0"/>
              </a:spcAft>
              <a:buNone/>
            </a:pPr>
            <a:r>
              <a:rPr lang="en-US" sz="1200" b="1">
                <a:solidFill>
                  <a:schemeClr val="dk1"/>
                </a:solidFill>
                <a:latin typeface="Source Code Pro"/>
                <a:ea typeface="Source Code Pro"/>
                <a:cs typeface="Source Code Pro"/>
                <a:sym typeface="Source Code Pro"/>
              </a:rPr>
              <a:t>{</a:t>
            </a:r>
            <a:endParaRPr sz="1200" b="1">
              <a:solidFill>
                <a:schemeClr val="dk1"/>
              </a:solidFill>
              <a:latin typeface="Source Code Pro"/>
              <a:ea typeface="Source Code Pro"/>
              <a:cs typeface="Source Code Pro"/>
              <a:sym typeface="Source Code Pro"/>
            </a:endParaRPr>
          </a:p>
          <a:p>
            <a:pPr marL="0" lvl="0" indent="0" algn="l" rtl="0">
              <a:spcBef>
                <a:spcPts val="0"/>
              </a:spcBef>
              <a:spcAft>
                <a:spcPts val="0"/>
              </a:spcAft>
              <a:buNone/>
            </a:pPr>
            <a:r>
              <a:rPr lang="en-US" sz="1200" b="1">
                <a:solidFill>
                  <a:schemeClr val="dk1"/>
                </a:solidFill>
                <a:latin typeface="Source Code Pro"/>
                <a:ea typeface="Source Code Pro"/>
                <a:cs typeface="Source Code Pro"/>
                <a:sym typeface="Source Code Pro"/>
              </a:rPr>
              <a:t>	x = xx;</a:t>
            </a:r>
            <a:endParaRPr sz="1200" b="1">
              <a:solidFill>
                <a:schemeClr val="dk1"/>
              </a:solidFill>
              <a:latin typeface="Source Code Pro"/>
              <a:ea typeface="Source Code Pro"/>
              <a:cs typeface="Source Code Pro"/>
              <a:sym typeface="Source Code Pro"/>
            </a:endParaRPr>
          </a:p>
          <a:p>
            <a:pPr marL="0" lvl="0" indent="0" algn="l" rtl="0">
              <a:spcBef>
                <a:spcPts val="0"/>
              </a:spcBef>
              <a:spcAft>
                <a:spcPts val="0"/>
              </a:spcAft>
              <a:buNone/>
            </a:pPr>
            <a:r>
              <a:rPr lang="en-US" sz="1200" b="1">
                <a:solidFill>
                  <a:schemeClr val="dk1"/>
                </a:solidFill>
                <a:latin typeface="Source Code Pro"/>
                <a:ea typeface="Source Code Pro"/>
                <a:cs typeface="Source Code Pro"/>
                <a:sym typeface="Source Code Pro"/>
              </a:rPr>
              <a:t>	y = yy;</a:t>
            </a:r>
            <a:endParaRPr sz="1200" b="1">
              <a:solidFill>
                <a:schemeClr val="dk1"/>
              </a:solidFill>
              <a:latin typeface="Source Code Pro"/>
              <a:ea typeface="Source Code Pro"/>
              <a:cs typeface="Source Code Pro"/>
              <a:sym typeface="Source Code Pro"/>
            </a:endParaRPr>
          </a:p>
          <a:p>
            <a:pPr marL="0" lvl="0" indent="0" algn="l" rtl="0">
              <a:spcBef>
                <a:spcPts val="0"/>
              </a:spcBef>
              <a:spcAft>
                <a:spcPts val="0"/>
              </a:spcAft>
              <a:buNone/>
            </a:pPr>
            <a:r>
              <a:rPr lang="en-US" sz="1200" b="1">
                <a:solidFill>
                  <a:schemeClr val="dk1"/>
                </a:solidFill>
                <a:latin typeface="Source Code Pro"/>
                <a:ea typeface="Source Code Pro"/>
                <a:cs typeface="Source Code Pro"/>
                <a:sym typeface="Source Code Pro"/>
              </a:rPr>
              <a:t>}</a:t>
            </a:r>
            <a:endParaRPr sz="1200" b="1">
              <a:solidFill>
                <a:schemeClr val="dk1"/>
              </a:solidFill>
              <a:latin typeface="Source Code Pro"/>
              <a:ea typeface="Source Code Pro"/>
              <a:cs typeface="Source Code Pro"/>
              <a:sym typeface="Source Code Pro"/>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p114"/>
          <p:cNvSpPr txBox="1">
            <a:spLocks noGrp="1"/>
          </p:cNvSpPr>
          <p:nvPr>
            <p:ph type="title"/>
          </p:nvPr>
        </p:nvSpPr>
        <p:spPr>
          <a:xfrm>
            <a:off x="914400" y="503226"/>
            <a:ext cx="7772400" cy="66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latin typeface="Verdana"/>
                <a:ea typeface="Verdana"/>
                <a:cs typeface="Verdana"/>
                <a:sym typeface="Verdana"/>
              </a:rPr>
              <a:t>Constructor - more details</a:t>
            </a:r>
            <a:endParaRPr sz="3000">
              <a:latin typeface="Verdana"/>
              <a:ea typeface="Verdana"/>
              <a:cs typeface="Verdana"/>
              <a:sym typeface="Verdana"/>
            </a:endParaRPr>
          </a:p>
          <a:p>
            <a:pPr marL="457200" lvl="0" indent="-419100" algn="l" rtl="0">
              <a:spcBef>
                <a:spcPts val="0"/>
              </a:spcBef>
              <a:spcAft>
                <a:spcPts val="0"/>
              </a:spcAft>
              <a:buSzPts val="3000"/>
              <a:buFont typeface="Verdana"/>
              <a:buChar char="-"/>
            </a:pPr>
            <a:r>
              <a:rPr lang="en-US" sz="3000">
                <a:latin typeface="Verdana"/>
                <a:ea typeface="Verdana"/>
                <a:cs typeface="Verdana"/>
                <a:sym typeface="Verdana"/>
              </a:rPr>
              <a:t>using initializer list</a:t>
            </a:r>
            <a:endParaRPr sz="3000">
              <a:latin typeface="Verdana"/>
              <a:ea typeface="Verdana"/>
              <a:cs typeface="Verdana"/>
              <a:sym typeface="Verdana"/>
            </a:endParaRPr>
          </a:p>
        </p:txBody>
      </p:sp>
      <p:sp>
        <p:nvSpPr>
          <p:cNvPr id="871" name="Google Shape;871;p114"/>
          <p:cNvSpPr txBox="1">
            <a:spLocks noGrp="1"/>
          </p:cNvSpPr>
          <p:nvPr>
            <p:ph type="body" idx="1"/>
          </p:nvPr>
        </p:nvSpPr>
        <p:spPr>
          <a:xfrm>
            <a:off x="272450" y="1141725"/>
            <a:ext cx="8547900" cy="5608500"/>
          </a:xfrm>
          <a:prstGeom prst="rect">
            <a:avLst/>
          </a:prstGeom>
        </p:spPr>
        <p:txBody>
          <a:bodyPr spcFirstLastPara="1" wrap="square" lIns="91425" tIns="91425" rIns="91425" bIns="91425" anchor="t" anchorCtr="0">
            <a:noAutofit/>
          </a:bodyPr>
          <a:lstStyle/>
          <a:p>
            <a:pPr marL="0" lvl="0" indent="0" algn="l" rtl="0">
              <a:lnSpc>
                <a:spcPct val="115000"/>
              </a:lnSpc>
              <a:spcBef>
                <a:spcPts val="575"/>
              </a:spcBef>
              <a:spcAft>
                <a:spcPts val="0"/>
              </a:spcAft>
              <a:buNone/>
            </a:pPr>
            <a:r>
              <a:rPr lang="en-US" sz="1700" b="1">
                <a:solidFill>
                  <a:srgbClr val="000000"/>
                </a:solidFill>
                <a:latin typeface="Verdana"/>
                <a:ea typeface="Verdana"/>
                <a:cs typeface="Verdana"/>
                <a:sym typeface="Verdana"/>
              </a:rPr>
              <a:t>Syntax</a:t>
            </a:r>
            <a:endParaRPr sz="1700" b="1">
              <a:solidFill>
                <a:srgbClr val="000000"/>
              </a:solidFill>
              <a:latin typeface="Verdana"/>
              <a:ea typeface="Verdana"/>
              <a:cs typeface="Verdana"/>
              <a:sym typeface="Verdana"/>
            </a:endParaRPr>
          </a:p>
          <a:p>
            <a:pPr marL="457200" lvl="0" indent="0" algn="l" rtl="0">
              <a:lnSpc>
                <a:spcPct val="115000"/>
              </a:lnSpc>
              <a:spcBef>
                <a:spcPts val="1000"/>
              </a:spcBef>
              <a:spcAft>
                <a:spcPts val="0"/>
              </a:spcAft>
              <a:buNone/>
            </a:pPr>
            <a:r>
              <a:rPr lang="en-US" sz="1700" i="1">
                <a:solidFill>
                  <a:srgbClr val="00279F"/>
                </a:solidFill>
                <a:latin typeface="Source Code Pro"/>
                <a:ea typeface="Source Code Pro"/>
                <a:cs typeface="Source Code Pro"/>
                <a:sym typeface="Source Code Pro"/>
              </a:rPr>
              <a:t>ConstructorHeader</a:t>
            </a:r>
            <a:r>
              <a:rPr lang="en-US" sz="1700">
                <a:solidFill>
                  <a:srgbClr val="00279F"/>
                </a:solidFill>
                <a:latin typeface="Source Code Pro"/>
                <a:ea typeface="Source Code Pro"/>
                <a:cs typeface="Source Code Pro"/>
                <a:sym typeface="Source Code Pro"/>
              </a:rPr>
              <a:t> : </a:t>
            </a:r>
            <a:r>
              <a:rPr lang="en-US" sz="1700" i="1">
                <a:solidFill>
                  <a:srgbClr val="00279F"/>
                </a:solidFill>
                <a:latin typeface="Source Code Pro"/>
                <a:ea typeface="Source Code Pro"/>
                <a:cs typeface="Source Code Pro"/>
                <a:sym typeface="Source Code Pro"/>
              </a:rPr>
              <a:t>privatedata1 </a:t>
            </a:r>
            <a:r>
              <a:rPr lang="en-US" sz="1700">
                <a:solidFill>
                  <a:srgbClr val="00279F"/>
                </a:solidFill>
                <a:latin typeface="Source Code Pro"/>
                <a:ea typeface="Source Code Pro"/>
                <a:cs typeface="Source Code Pro"/>
                <a:sym typeface="Source Code Pro"/>
              </a:rPr>
              <a:t>(</a:t>
            </a:r>
            <a:r>
              <a:rPr lang="en-US" sz="1700" i="1">
                <a:solidFill>
                  <a:srgbClr val="00279F"/>
                </a:solidFill>
                <a:latin typeface="Source Code Pro"/>
                <a:ea typeface="Source Code Pro"/>
                <a:cs typeface="Source Code Pro"/>
                <a:sym typeface="Source Code Pro"/>
              </a:rPr>
              <a:t>value1</a:t>
            </a:r>
            <a:r>
              <a:rPr lang="en-US" sz="1700">
                <a:solidFill>
                  <a:srgbClr val="00279F"/>
                </a:solidFill>
                <a:latin typeface="Source Code Pro"/>
                <a:ea typeface="Source Code Pro"/>
                <a:cs typeface="Source Code Pro"/>
                <a:sym typeface="Source Code Pro"/>
              </a:rPr>
              <a:t>),  </a:t>
            </a:r>
            <a:r>
              <a:rPr lang="en-US" sz="1700" i="1">
                <a:solidFill>
                  <a:srgbClr val="00279F"/>
                </a:solidFill>
                <a:latin typeface="Source Code Pro"/>
                <a:ea typeface="Source Code Pro"/>
                <a:cs typeface="Source Code Pro"/>
                <a:sym typeface="Source Code Pro"/>
              </a:rPr>
              <a:t>privatedata2</a:t>
            </a:r>
            <a:r>
              <a:rPr lang="en-US" sz="1700">
                <a:solidFill>
                  <a:srgbClr val="00279F"/>
                </a:solidFill>
                <a:latin typeface="Source Code Pro"/>
                <a:ea typeface="Source Code Pro"/>
                <a:cs typeface="Source Code Pro"/>
                <a:sym typeface="Source Code Pro"/>
              </a:rPr>
              <a:t>(</a:t>
            </a:r>
            <a:r>
              <a:rPr lang="en-US" sz="1700" i="1">
                <a:solidFill>
                  <a:srgbClr val="00279F"/>
                </a:solidFill>
                <a:latin typeface="Source Code Pro"/>
                <a:ea typeface="Source Code Pro"/>
                <a:cs typeface="Source Code Pro"/>
                <a:sym typeface="Source Code Pro"/>
              </a:rPr>
              <a:t>value2</a:t>
            </a:r>
            <a:r>
              <a:rPr lang="en-US" sz="1700">
                <a:solidFill>
                  <a:srgbClr val="00279F"/>
                </a:solidFill>
                <a:latin typeface="Source Code Pro"/>
                <a:ea typeface="Source Code Pro"/>
                <a:cs typeface="Source Code Pro"/>
                <a:sym typeface="Source Code Pro"/>
              </a:rPr>
              <a:t>), …  </a:t>
            </a:r>
            <a:r>
              <a:rPr lang="en-US" sz="1700" i="1">
                <a:solidFill>
                  <a:srgbClr val="00279F"/>
                </a:solidFill>
                <a:latin typeface="Source Code Pro"/>
                <a:ea typeface="Source Code Pro"/>
                <a:cs typeface="Source Code Pro"/>
                <a:sym typeface="Source Code Pro"/>
              </a:rPr>
              <a:t>privatedataN </a:t>
            </a:r>
            <a:r>
              <a:rPr lang="en-US" sz="1700">
                <a:solidFill>
                  <a:srgbClr val="00279F"/>
                </a:solidFill>
                <a:latin typeface="Source Code Pro"/>
                <a:ea typeface="Source Code Pro"/>
                <a:cs typeface="Source Code Pro"/>
                <a:sym typeface="Source Code Pro"/>
              </a:rPr>
              <a:t>(</a:t>
            </a:r>
            <a:r>
              <a:rPr lang="en-US" sz="1700" i="1">
                <a:solidFill>
                  <a:srgbClr val="00279F"/>
                </a:solidFill>
                <a:latin typeface="Source Code Pro"/>
                <a:ea typeface="Source Code Pro"/>
                <a:cs typeface="Source Code Pro"/>
                <a:sym typeface="Source Code Pro"/>
              </a:rPr>
              <a:t>valueN</a:t>
            </a:r>
            <a:r>
              <a:rPr lang="en-US" sz="1700">
                <a:solidFill>
                  <a:srgbClr val="00279F"/>
                </a:solidFill>
                <a:latin typeface="Source Code Pro"/>
                <a:ea typeface="Source Code Pro"/>
                <a:cs typeface="Source Code Pro"/>
                <a:sym typeface="Source Code Pro"/>
              </a:rPr>
              <a:t>){</a:t>
            </a:r>
            <a:endParaRPr sz="1700">
              <a:solidFill>
                <a:srgbClr val="00279F"/>
              </a:solidFill>
              <a:latin typeface="Source Code Pro"/>
              <a:ea typeface="Source Code Pro"/>
              <a:cs typeface="Source Code Pro"/>
              <a:sym typeface="Source Code Pro"/>
            </a:endParaRPr>
          </a:p>
          <a:p>
            <a:pPr marL="457200" lvl="0" indent="0" algn="l" rtl="0">
              <a:lnSpc>
                <a:spcPct val="115000"/>
              </a:lnSpc>
              <a:spcBef>
                <a:spcPts val="400"/>
              </a:spcBef>
              <a:spcAft>
                <a:spcPts val="0"/>
              </a:spcAft>
              <a:buNone/>
            </a:pPr>
            <a:r>
              <a:rPr lang="en-US" sz="1700">
                <a:solidFill>
                  <a:srgbClr val="00279F"/>
                </a:solidFill>
                <a:latin typeface="Source Code Pro"/>
                <a:ea typeface="Source Code Pro"/>
                <a:cs typeface="Source Code Pro"/>
                <a:sym typeface="Source Code Pro"/>
              </a:rPr>
              <a:t>	// other constructor code comes here, </a:t>
            </a:r>
            <a:endParaRPr sz="1700">
              <a:solidFill>
                <a:srgbClr val="00279F"/>
              </a:solidFill>
              <a:latin typeface="Source Code Pro"/>
              <a:ea typeface="Source Code Pro"/>
              <a:cs typeface="Source Code Pro"/>
              <a:sym typeface="Source Code Pro"/>
            </a:endParaRPr>
          </a:p>
          <a:p>
            <a:pPr marL="457200" lvl="0" indent="0" algn="l" rtl="0">
              <a:lnSpc>
                <a:spcPct val="115000"/>
              </a:lnSpc>
              <a:spcBef>
                <a:spcPts val="400"/>
              </a:spcBef>
              <a:spcAft>
                <a:spcPts val="0"/>
              </a:spcAft>
              <a:buNone/>
            </a:pPr>
            <a:r>
              <a:rPr lang="en-US" sz="1700">
                <a:solidFill>
                  <a:srgbClr val="00279F"/>
                </a:solidFill>
                <a:latin typeface="Source Code Pro"/>
                <a:ea typeface="Source Code Pro"/>
                <a:cs typeface="Source Code Pro"/>
                <a:sym typeface="Source Code Pro"/>
              </a:rPr>
              <a:t>   // executed after assigning values in initializer list</a:t>
            </a:r>
            <a:endParaRPr sz="1700">
              <a:solidFill>
                <a:srgbClr val="00279F"/>
              </a:solidFill>
              <a:latin typeface="Source Code Pro"/>
              <a:ea typeface="Source Code Pro"/>
              <a:cs typeface="Source Code Pro"/>
              <a:sym typeface="Source Code Pro"/>
            </a:endParaRPr>
          </a:p>
          <a:p>
            <a:pPr marL="457200" lvl="0" indent="0" algn="l" rtl="0">
              <a:lnSpc>
                <a:spcPct val="115000"/>
              </a:lnSpc>
              <a:spcBef>
                <a:spcPts val="360"/>
              </a:spcBef>
              <a:spcAft>
                <a:spcPts val="0"/>
              </a:spcAft>
              <a:buNone/>
            </a:pPr>
            <a:r>
              <a:rPr lang="en-US" sz="1700">
                <a:solidFill>
                  <a:srgbClr val="00279F"/>
                </a:solidFill>
                <a:latin typeface="Source Code Pro"/>
                <a:ea typeface="Source Code Pro"/>
                <a:cs typeface="Source Code Pro"/>
                <a:sym typeface="Source Code Pro"/>
              </a:rPr>
              <a:t>}</a:t>
            </a:r>
            <a:endParaRPr sz="1700">
              <a:solidFill>
                <a:srgbClr val="00279F"/>
              </a:solidFill>
              <a:latin typeface="Source Code Pro"/>
              <a:ea typeface="Source Code Pro"/>
              <a:cs typeface="Source Code Pro"/>
              <a:sym typeface="Source Code Pro"/>
            </a:endParaRPr>
          </a:p>
          <a:p>
            <a:pPr marL="0" lvl="0" indent="0" algn="l" rtl="0">
              <a:lnSpc>
                <a:spcPct val="115000"/>
              </a:lnSpc>
              <a:spcBef>
                <a:spcPts val="575"/>
              </a:spcBef>
              <a:spcAft>
                <a:spcPts val="0"/>
              </a:spcAft>
              <a:buClr>
                <a:schemeClr val="dk1"/>
              </a:buClr>
              <a:buSzPts val="1100"/>
              <a:buFont typeface="Arial"/>
              <a:buNone/>
            </a:pPr>
            <a:r>
              <a:rPr lang="en-US" sz="1700" b="1">
                <a:latin typeface="Verdana"/>
                <a:ea typeface="Verdana"/>
                <a:cs typeface="Verdana"/>
                <a:sym typeface="Verdana"/>
              </a:rPr>
              <a:t>Examples</a:t>
            </a:r>
            <a:endParaRPr sz="1700" b="1">
              <a:latin typeface="Verdana"/>
              <a:ea typeface="Verdana"/>
              <a:cs typeface="Verdana"/>
              <a:sym typeface="Verdana"/>
            </a:endParaRPr>
          </a:p>
          <a:p>
            <a:pPr marL="457200" lvl="0" indent="0" algn="l" rtl="0">
              <a:spcBef>
                <a:spcPts val="1000"/>
              </a:spcBef>
              <a:spcAft>
                <a:spcPts val="0"/>
              </a:spcAft>
              <a:buClr>
                <a:schemeClr val="dk1"/>
              </a:buClr>
              <a:buSzPts val="1600"/>
              <a:buFont typeface="Courier New"/>
              <a:buNone/>
            </a:pPr>
            <a:r>
              <a:rPr lang="en-US" sz="1700">
                <a:solidFill>
                  <a:srgbClr val="00279F"/>
                </a:solidFill>
                <a:latin typeface="Source Code Pro"/>
                <a:ea typeface="Source Code Pro"/>
                <a:cs typeface="Source Code Pro"/>
                <a:sym typeface="Source Code Pro"/>
              </a:rPr>
              <a:t>// Default constructor</a:t>
            </a:r>
            <a:endParaRPr sz="1700">
              <a:solidFill>
                <a:srgbClr val="00279F"/>
              </a:solidFill>
              <a:latin typeface="Source Code Pro"/>
              <a:ea typeface="Source Code Pro"/>
              <a:cs typeface="Source Code Pro"/>
              <a:sym typeface="Source Code Pro"/>
            </a:endParaRPr>
          </a:p>
          <a:p>
            <a:pPr marL="457200" lvl="0" indent="0" algn="l" rtl="0">
              <a:spcBef>
                <a:spcPts val="0"/>
              </a:spcBef>
              <a:spcAft>
                <a:spcPts val="0"/>
              </a:spcAft>
              <a:buNone/>
            </a:pPr>
            <a:r>
              <a:rPr lang="en-US" sz="1700">
                <a:solidFill>
                  <a:srgbClr val="00279F"/>
                </a:solidFill>
                <a:latin typeface="Source Code Pro"/>
                <a:ea typeface="Source Code Pro"/>
                <a:cs typeface="Source Code Pro"/>
                <a:sym typeface="Source Code Pro"/>
              </a:rPr>
              <a:t>Point::Point() : x(0), y(0) {}</a:t>
            </a:r>
            <a:endParaRPr sz="1700">
              <a:solidFill>
                <a:srgbClr val="00279F"/>
              </a:solidFill>
              <a:latin typeface="Source Code Pro"/>
              <a:ea typeface="Source Code Pro"/>
              <a:cs typeface="Source Code Pro"/>
              <a:sym typeface="Source Code Pro"/>
            </a:endParaRPr>
          </a:p>
          <a:p>
            <a:pPr marL="457200" lvl="0" indent="0" algn="l" rtl="0">
              <a:spcBef>
                <a:spcPts val="0"/>
              </a:spcBef>
              <a:spcAft>
                <a:spcPts val="0"/>
              </a:spcAft>
              <a:buClr>
                <a:schemeClr val="dk1"/>
              </a:buClr>
              <a:buSzPts val="800"/>
              <a:buFont typeface="Times New Roman"/>
              <a:buNone/>
            </a:pPr>
            <a:endParaRPr sz="1700">
              <a:solidFill>
                <a:srgbClr val="00279F"/>
              </a:solidFill>
              <a:latin typeface="Source Code Pro"/>
              <a:ea typeface="Source Code Pro"/>
              <a:cs typeface="Source Code Pro"/>
              <a:sym typeface="Source Code Pro"/>
            </a:endParaRPr>
          </a:p>
          <a:p>
            <a:pPr marL="457200" lvl="0" indent="0" algn="l" rtl="0">
              <a:spcBef>
                <a:spcPts val="0"/>
              </a:spcBef>
              <a:spcAft>
                <a:spcPts val="0"/>
              </a:spcAft>
              <a:buClr>
                <a:schemeClr val="dk1"/>
              </a:buClr>
              <a:buSzPts val="1600"/>
              <a:buFont typeface="Courier New"/>
              <a:buNone/>
            </a:pPr>
            <a:r>
              <a:rPr lang="en-US" sz="1700">
                <a:solidFill>
                  <a:srgbClr val="00279F"/>
                </a:solidFill>
                <a:latin typeface="Source Code Pro"/>
                <a:ea typeface="Source Code Pro"/>
                <a:cs typeface="Source Code Pro"/>
                <a:sym typeface="Source Code Pro"/>
              </a:rPr>
              <a:t>// Alternative default constructor implementation</a:t>
            </a:r>
            <a:endParaRPr sz="1700">
              <a:solidFill>
                <a:srgbClr val="00279F"/>
              </a:solidFill>
              <a:latin typeface="Source Code Pro"/>
              <a:ea typeface="Source Code Pro"/>
              <a:cs typeface="Source Code Pro"/>
              <a:sym typeface="Source Code Pro"/>
            </a:endParaRPr>
          </a:p>
          <a:p>
            <a:pPr marL="457200" lvl="0" indent="0" algn="l" rtl="0">
              <a:spcBef>
                <a:spcPts val="0"/>
              </a:spcBef>
              <a:spcAft>
                <a:spcPts val="0"/>
              </a:spcAft>
              <a:buClr>
                <a:schemeClr val="dk1"/>
              </a:buClr>
              <a:buSzPts val="1600"/>
              <a:buFont typeface="Courier New"/>
              <a:buNone/>
            </a:pPr>
            <a:r>
              <a:rPr lang="en-US" sz="1700">
                <a:solidFill>
                  <a:srgbClr val="00279F"/>
                </a:solidFill>
                <a:latin typeface="Source Code Pro"/>
                <a:ea typeface="Source Code Pro"/>
                <a:cs typeface="Source Code Pro"/>
                <a:sym typeface="Source Code Pro"/>
              </a:rPr>
              <a:t>Point::Point() : x(0){  </a:t>
            </a:r>
            <a:endParaRPr sz="1700">
              <a:solidFill>
                <a:srgbClr val="00279F"/>
              </a:solidFill>
              <a:latin typeface="Source Code Pro"/>
              <a:ea typeface="Source Code Pro"/>
              <a:cs typeface="Source Code Pro"/>
              <a:sym typeface="Source Code Pro"/>
            </a:endParaRPr>
          </a:p>
          <a:p>
            <a:pPr marL="457200" lvl="0" indent="0" algn="l" rtl="0">
              <a:spcBef>
                <a:spcPts val="0"/>
              </a:spcBef>
              <a:spcAft>
                <a:spcPts val="0"/>
              </a:spcAft>
              <a:buClr>
                <a:schemeClr val="dk1"/>
              </a:buClr>
              <a:buSzPts val="1600"/>
              <a:buFont typeface="Courier New"/>
              <a:buNone/>
            </a:pPr>
            <a:r>
              <a:rPr lang="en-US" sz="1700">
                <a:solidFill>
                  <a:srgbClr val="00279F"/>
                </a:solidFill>
                <a:latin typeface="Source Code Pro"/>
                <a:ea typeface="Source Code Pro"/>
                <a:cs typeface="Source Code Pro"/>
                <a:sym typeface="Source Code Pro"/>
              </a:rPr>
              <a:t>	y = 0;</a:t>
            </a:r>
            <a:endParaRPr sz="1700">
              <a:solidFill>
                <a:srgbClr val="00279F"/>
              </a:solidFill>
              <a:latin typeface="Source Code Pro"/>
              <a:ea typeface="Source Code Pro"/>
              <a:cs typeface="Source Code Pro"/>
              <a:sym typeface="Source Code Pro"/>
            </a:endParaRPr>
          </a:p>
          <a:p>
            <a:pPr marL="457200" lvl="0" indent="0" algn="l" rtl="0">
              <a:spcBef>
                <a:spcPts val="0"/>
              </a:spcBef>
              <a:spcAft>
                <a:spcPts val="0"/>
              </a:spcAft>
              <a:buClr>
                <a:schemeClr val="dk1"/>
              </a:buClr>
              <a:buSzPts val="1600"/>
              <a:buFont typeface="Courier New"/>
              <a:buNone/>
            </a:pPr>
            <a:r>
              <a:rPr lang="en-US" sz="1700">
                <a:solidFill>
                  <a:srgbClr val="00279F"/>
                </a:solidFill>
                <a:latin typeface="Source Code Pro"/>
                <a:ea typeface="Source Code Pro"/>
                <a:cs typeface="Source Code Pro"/>
                <a:sym typeface="Source Code Pro"/>
              </a:rPr>
              <a:t>}</a:t>
            </a:r>
            <a:endParaRPr sz="1700">
              <a:solidFill>
                <a:srgbClr val="00279F"/>
              </a:solidFill>
              <a:latin typeface="Source Code Pro"/>
              <a:ea typeface="Source Code Pro"/>
              <a:cs typeface="Source Code Pro"/>
              <a:sym typeface="Source Code Pro"/>
            </a:endParaRPr>
          </a:p>
          <a:p>
            <a:pPr marL="457200" lvl="0" indent="0" algn="l" rtl="0">
              <a:spcBef>
                <a:spcPts val="0"/>
              </a:spcBef>
              <a:spcAft>
                <a:spcPts val="0"/>
              </a:spcAft>
              <a:buClr>
                <a:schemeClr val="dk1"/>
              </a:buClr>
              <a:buSzPts val="800"/>
              <a:buFont typeface="Times New Roman"/>
              <a:buNone/>
            </a:pPr>
            <a:endParaRPr sz="1700">
              <a:solidFill>
                <a:srgbClr val="00279F"/>
              </a:solidFill>
              <a:latin typeface="Source Code Pro"/>
              <a:ea typeface="Source Code Pro"/>
              <a:cs typeface="Source Code Pro"/>
              <a:sym typeface="Source Code Pro"/>
            </a:endParaRPr>
          </a:p>
          <a:p>
            <a:pPr marL="457200" lvl="0" indent="0" algn="l" rtl="0">
              <a:spcBef>
                <a:spcPts val="0"/>
              </a:spcBef>
              <a:spcAft>
                <a:spcPts val="0"/>
              </a:spcAft>
              <a:buClr>
                <a:schemeClr val="dk1"/>
              </a:buClr>
              <a:buSzPts val="1600"/>
              <a:buFont typeface="Courier New"/>
              <a:buNone/>
            </a:pPr>
            <a:r>
              <a:rPr lang="en-US" sz="1700">
                <a:solidFill>
                  <a:srgbClr val="00279F"/>
                </a:solidFill>
                <a:latin typeface="Source Code Pro"/>
                <a:ea typeface="Source Code Pro"/>
                <a:cs typeface="Source Code Pro"/>
                <a:sym typeface="Source Code Pro"/>
              </a:rPr>
              <a:t>// Constructor with parameters</a:t>
            </a:r>
            <a:endParaRPr sz="1700">
              <a:solidFill>
                <a:srgbClr val="00279F"/>
              </a:solidFill>
              <a:latin typeface="Source Code Pro"/>
              <a:ea typeface="Source Code Pro"/>
              <a:cs typeface="Source Code Pro"/>
              <a:sym typeface="Source Code Pro"/>
            </a:endParaRPr>
          </a:p>
          <a:p>
            <a:pPr marL="457200" lvl="0" indent="0" algn="l" rtl="0">
              <a:spcBef>
                <a:spcPts val="0"/>
              </a:spcBef>
              <a:spcAft>
                <a:spcPts val="0"/>
              </a:spcAft>
              <a:buNone/>
            </a:pPr>
            <a:r>
              <a:rPr lang="en-US" sz="1700">
                <a:solidFill>
                  <a:srgbClr val="00279F"/>
                </a:solidFill>
                <a:latin typeface="Source Code Pro"/>
                <a:ea typeface="Source Code Pro"/>
                <a:cs typeface="Source Code Pro"/>
                <a:sym typeface="Source Code Pro"/>
              </a:rPr>
              <a:t>Point::Point(int xx, int yy) : x(xx), y(yy){}</a:t>
            </a:r>
            <a:endParaRPr sz="1800">
              <a:latin typeface="Verdana"/>
              <a:ea typeface="Verdana"/>
              <a:cs typeface="Verdana"/>
              <a:sym typeface="Verdana"/>
            </a:endParaRPr>
          </a:p>
          <a:p>
            <a:pPr marL="914400" lvl="0" indent="0" algn="l" rtl="0">
              <a:lnSpc>
                <a:spcPct val="115000"/>
              </a:lnSpc>
              <a:spcBef>
                <a:spcPts val="575"/>
              </a:spcBef>
              <a:spcAft>
                <a:spcPts val="1000"/>
              </a:spcAft>
              <a:buNone/>
            </a:pPr>
            <a:endParaRPr sz="1800">
              <a:latin typeface="Verdana"/>
              <a:ea typeface="Verdana"/>
              <a:cs typeface="Verdana"/>
              <a:sym typeface="Verdana"/>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115"/>
          <p:cNvSpPr txBox="1">
            <a:spLocks noGrp="1"/>
          </p:cNvSpPr>
          <p:nvPr>
            <p:ph type="body" idx="1"/>
          </p:nvPr>
        </p:nvSpPr>
        <p:spPr>
          <a:xfrm>
            <a:off x="315025" y="1447800"/>
            <a:ext cx="8445900" cy="45720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Clr>
                <a:schemeClr val="dk1"/>
              </a:buClr>
              <a:buSzPts val="1100"/>
              <a:buFont typeface="Arial"/>
              <a:buNone/>
            </a:pPr>
            <a:r>
              <a:rPr lang="en-US" sz="1800">
                <a:solidFill>
                  <a:srgbClr val="00279F"/>
                </a:solidFill>
                <a:latin typeface="Source Code Pro"/>
                <a:ea typeface="Source Code Pro"/>
                <a:cs typeface="Source Code Pro"/>
                <a:sym typeface="Source Code Pro"/>
              </a:rPr>
              <a:t>simplemathquest.h  (first draft)</a:t>
            </a:r>
            <a:endParaRPr sz="1800">
              <a:solidFill>
                <a:srgbClr val="00279F"/>
              </a:solidFill>
              <a:latin typeface="Source Code Pro"/>
              <a:ea typeface="Source Code Pro"/>
              <a:cs typeface="Source Code Pro"/>
              <a:sym typeface="Source Code Pro"/>
            </a:endParaRPr>
          </a:p>
          <a:p>
            <a:pPr marL="0" lvl="0" indent="0" algn="l" rtl="0">
              <a:lnSpc>
                <a:spcPct val="115000"/>
              </a:lnSpc>
              <a:spcBef>
                <a:spcPts val="1000"/>
              </a:spcBef>
              <a:spcAft>
                <a:spcPts val="0"/>
              </a:spcAft>
              <a:buClr>
                <a:schemeClr val="dk1"/>
              </a:buClr>
              <a:buSzPts val="1100"/>
              <a:buFont typeface="Arial"/>
              <a:buNone/>
            </a:pPr>
            <a:r>
              <a:rPr lang="en-US" sz="1800">
                <a:latin typeface="Source Code Pro"/>
                <a:ea typeface="Source Code Pro"/>
                <a:cs typeface="Source Code Pro"/>
                <a:sym typeface="Source Code Pro"/>
              </a:rPr>
              <a:t>  class Question{</a:t>
            </a:r>
            <a:endParaRPr sz="1800">
              <a:latin typeface="Source Code Pro"/>
              <a:ea typeface="Source Code Pro"/>
              <a:cs typeface="Source Code Pro"/>
              <a:sym typeface="Source Code Pro"/>
            </a:endParaRPr>
          </a:p>
          <a:p>
            <a:pPr marL="0" lvl="0" indent="45720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public:</a:t>
            </a:r>
            <a:endParaRPr sz="1800">
              <a:latin typeface="Source Code Pro"/>
              <a:ea typeface="Source Code Pro"/>
              <a:cs typeface="Source Code Pro"/>
              <a:sym typeface="Source Code Pro"/>
            </a:endParaRPr>
          </a:p>
          <a:p>
            <a:pPr marL="0" lvl="0" indent="45720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  Question();   				// create a random question</a:t>
            </a:r>
            <a:endParaRPr sz="1800">
              <a:latin typeface="Source Code Pro"/>
              <a:ea typeface="Source Code Pro"/>
              <a:cs typeface="Source Code Pro"/>
              <a:sym typeface="Source Code Pro"/>
            </a:endParaRPr>
          </a:p>
          <a:p>
            <a:pPr marL="73660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void Ask() const; 		// ask the question to user</a:t>
            </a:r>
            <a:endParaRPr sz="1800">
              <a:latin typeface="Source Code Pro"/>
              <a:ea typeface="Source Code Pro"/>
              <a:cs typeface="Source Code Pro"/>
              <a:sym typeface="Source Code Pro"/>
            </a:endParaRPr>
          </a:p>
          <a:p>
            <a:pPr marL="73660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int  GetAnswer() const; //input and return user answer</a:t>
            </a:r>
            <a:endParaRPr sz="1800">
              <a:latin typeface="Source Code Pro"/>
              <a:ea typeface="Source Code Pro"/>
              <a:cs typeface="Source Code Pro"/>
              <a:sym typeface="Source Code Pro"/>
            </a:endParaRPr>
          </a:p>
          <a:p>
            <a:pPr marL="73660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bool IsCorrect (int answer) const; //check if correct</a:t>
            </a:r>
            <a:endParaRPr sz="1800">
              <a:latin typeface="Source Code Pro"/>
              <a:ea typeface="Source Code Pro"/>
              <a:cs typeface="Source Code Pro"/>
              <a:sym typeface="Source Code Pro"/>
            </a:endParaRPr>
          </a:p>
          <a:p>
            <a:pPr marL="73660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a:p>
            <a:pPr marL="0" lvl="0" indent="45720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private:</a:t>
            </a:r>
            <a:endParaRPr sz="1800">
              <a:latin typeface="Source Code Pro"/>
              <a:ea typeface="Source Code Pro"/>
              <a:cs typeface="Source Code Pro"/>
              <a:sym typeface="Source Code Pro"/>
            </a:endParaRPr>
          </a:p>
          <a:p>
            <a:pPr marL="73660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int myNum1;       // numbers used in question</a:t>
            </a:r>
            <a:endParaRPr sz="1800">
              <a:latin typeface="Source Code Pro"/>
              <a:ea typeface="Source Code Pro"/>
              <a:cs typeface="Source Code Pro"/>
              <a:sym typeface="Source Code Pro"/>
            </a:endParaRPr>
          </a:p>
          <a:p>
            <a:pPr marL="73660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int myNum2;</a:t>
            </a:r>
            <a:endParaRPr sz="1800">
              <a:latin typeface="Source Code Pro"/>
              <a:ea typeface="Source Code Pro"/>
              <a:cs typeface="Source Code Pro"/>
              <a:sym typeface="Source Code Pro"/>
            </a:endParaRPr>
          </a:p>
          <a:p>
            <a:pPr marL="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endParaRPr sz="1800">
              <a:latin typeface="Source Code Pro"/>
              <a:ea typeface="Source Code Pro"/>
              <a:cs typeface="Source Code Pro"/>
              <a:sym typeface="Source Code Pro"/>
            </a:endParaRPr>
          </a:p>
        </p:txBody>
      </p:sp>
      <p:sp>
        <p:nvSpPr>
          <p:cNvPr id="877" name="Google Shape;877;p115"/>
          <p:cNvSpPr txBox="1">
            <a:spLocks noGrp="1"/>
          </p:cNvSpPr>
          <p:nvPr>
            <p:ph type="title"/>
          </p:nvPr>
        </p:nvSpPr>
        <p:spPr>
          <a:xfrm>
            <a:off x="914400" y="274628"/>
            <a:ext cx="7772400" cy="86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latin typeface="Source Code Pro"/>
                <a:ea typeface="Source Code Pro"/>
                <a:cs typeface="Source Code Pro"/>
                <a:sym typeface="Source Code Pro"/>
              </a:rPr>
              <a:t>Question</a:t>
            </a:r>
            <a:r>
              <a:rPr lang="en-US" sz="3000">
                <a:latin typeface="Verdana"/>
                <a:ea typeface="Verdana"/>
                <a:cs typeface="Verdana"/>
                <a:sym typeface="Verdana"/>
              </a:rPr>
              <a:t> class</a:t>
            </a:r>
            <a:endParaRPr sz="3000">
              <a:latin typeface="Verdana"/>
              <a:ea typeface="Verdana"/>
              <a:cs typeface="Verdana"/>
              <a:sym typeface="Verdana"/>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Google Shape;882;p116"/>
          <p:cNvSpPr txBox="1">
            <a:spLocks noGrp="1"/>
          </p:cNvSpPr>
          <p:nvPr>
            <p:ph type="title"/>
          </p:nvPr>
        </p:nvSpPr>
        <p:spPr>
          <a:xfrm>
            <a:off x="93650" y="274625"/>
            <a:ext cx="85932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600">
                <a:latin typeface="Source Code Pro"/>
                <a:ea typeface="Source Code Pro"/>
                <a:cs typeface="Source Code Pro"/>
                <a:sym typeface="Source Code Pro"/>
              </a:rPr>
              <a:t>Quiz</a:t>
            </a:r>
            <a:r>
              <a:rPr lang="en-US" sz="2600">
                <a:latin typeface="Verdana"/>
                <a:ea typeface="Verdana"/>
                <a:cs typeface="Verdana"/>
                <a:sym typeface="Verdana"/>
              </a:rPr>
              <a:t> program (main - </a:t>
            </a:r>
            <a:r>
              <a:rPr lang="en-US" sz="2600">
                <a:latin typeface="Source Code Pro"/>
                <a:ea typeface="Source Code Pro"/>
                <a:cs typeface="Source Code Pro"/>
                <a:sym typeface="Source Code Pro"/>
              </a:rPr>
              <a:t>simplequiz.cpp</a:t>
            </a:r>
            <a:r>
              <a:rPr lang="en-US" sz="2600">
                <a:latin typeface="Verdana"/>
                <a:ea typeface="Verdana"/>
                <a:cs typeface="Verdana"/>
                <a:sym typeface="Verdana"/>
              </a:rPr>
              <a:t>) – Draft 1</a:t>
            </a:r>
            <a:endParaRPr sz="2600">
              <a:latin typeface="Verdana"/>
              <a:ea typeface="Verdana"/>
              <a:cs typeface="Verdana"/>
              <a:sym typeface="Verdana"/>
            </a:endParaRPr>
          </a:p>
        </p:txBody>
      </p:sp>
      <p:sp>
        <p:nvSpPr>
          <p:cNvPr id="883" name="Google Shape;883;p116"/>
          <p:cNvSpPr txBox="1">
            <a:spLocks noGrp="1"/>
          </p:cNvSpPr>
          <p:nvPr>
            <p:ph type="body" idx="1"/>
          </p:nvPr>
        </p:nvSpPr>
        <p:spPr>
          <a:xfrm>
            <a:off x="255425" y="963358"/>
            <a:ext cx="8692800" cy="5483100"/>
          </a:xfrm>
          <a:prstGeom prst="rect">
            <a:avLst/>
          </a:prstGeom>
        </p:spPr>
        <p:txBody>
          <a:bodyPr spcFirstLastPara="1" wrap="square" lIns="91425" tIns="91425" rIns="91425" bIns="91425" anchor="t" anchorCtr="0">
            <a:noAutofit/>
          </a:bodyPr>
          <a:lstStyle/>
          <a:p>
            <a:pPr marL="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int qNum = PromptRange("how many questions: ",1,5);</a:t>
            </a:r>
            <a:endParaRPr sz="1600">
              <a:solidFill>
                <a:srgbClr val="00279F"/>
              </a:solidFill>
              <a:latin typeface="Source Code Pro"/>
              <a:ea typeface="Source Code Pro"/>
              <a:cs typeface="Source Code Pro"/>
              <a:sym typeface="Source Code Pro"/>
            </a:endParaRPr>
          </a:p>
          <a:p>
            <a:pPr marL="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int k, ans, score =0;</a:t>
            </a:r>
            <a:endParaRPr sz="1600">
              <a:solidFill>
                <a:srgbClr val="00279F"/>
              </a:solidFill>
              <a:latin typeface="Source Code Pro"/>
              <a:ea typeface="Source Code Pro"/>
              <a:cs typeface="Source Code Pro"/>
              <a:sym typeface="Source Code Pro"/>
            </a:endParaRPr>
          </a:p>
          <a:p>
            <a:pPr marL="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for(k=0; k &lt; qNum; k++){   </a:t>
            </a:r>
            <a:endParaRPr sz="1600">
              <a:solidFill>
                <a:srgbClr val="00279F"/>
              </a:solidFill>
              <a:latin typeface="Source Code Pro"/>
              <a:ea typeface="Source Code Pro"/>
              <a:cs typeface="Source Code Pro"/>
              <a:sym typeface="Source Code Pro"/>
            </a:endParaRPr>
          </a:p>
          <a:p>
            <a:pPr marL="0" lvl="0" indent="45720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Question q;</a:t>
            </a:r>
            <a:endParaRPr sz="1600">
              <a:solidFill>
                <a:srgbClr val="00279F"/>
              </a:solidFill>
              <a:latin typeface="Source Code Pro"/>
              <a:ea typeface="Source Code Pro"/>
              <a:cs typeface="Source Code Pro"/>
              <a:sym typeface="Source Code Pro"/>
            </a:endParaRPr>
          </a:p>
          <a:p>
            <a:pPr marL="0" lvl="0" indent="45720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q.Ask();</a:t>
            </a:r>
            <a:endParaRPr sz="1600">
              <a:solidFill>
                <a:srgbClr val="00279F"/>
              </a:solidFill>
              <a:latin typeface="Source Code Pro"/>
              <a:ea typeface="Source Code Pro"/>
              <a:cs typeface="Source Code Pro"/>
              <a:sym typeface="Source Code Pro"/>
            </a:endParaRPr>
          </a:p>
          <a:p>
            <a:pPr marL="0" lvl="0" indent="45720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ans = q.GetAnswer();</a:t>
            </a:r>
            <a:endParaRPr sz="1600">
              <a:solidFill>
                <a:srgbClr val="00279F"/>
              </a:solidFill>
              <a:latin typeface="Source Code Pro"/>
              <a:ea typeface="Source Code Pro"/>
              <a:cs typeface="Source Code Pro"/>
              <a:sym typeface="Source Code Pro"/>
            </a:endParaRPr>
          </a:p>
          <a:p>
            <a:pPr marL="0" lvl="0" indent="45720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if (q.IsCorrect(ans)){</a:t>
            </a:r>
            <a:endParaRPr sz="1600">
              <a:solidFill>
                <a:srgbClr val="00279F"/>
              </a:solidFill>
              <a:latin typeface="Source Code Pro"/>
              <a:ea typeface="Source Code Pro"/>
              <a:cs typeface="Source Code Pro"/>
              <a:sym typeface="Source Code Pro"/>
            </a:endParaRPr>
          </a:p>
          <a:p>
            <a:pPr marL="34290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cout &lt;&lt; ans &lt;&lt; " correct answer" &lt;&lt; endl &lt;&lt; endl;</a:t>
            </a:r>
            <a:endParaRPr sz="1600">
              <a:solidFill>
                <a:srgbClr val="00279F"/>
              </a:solidFill>
              <a:latin typeface="Source Code Pro"/>
              <a:ea typeface="Source Code Pro"/>
              <a:cs typeface="Source Code Pro"/>
              <a:sym typeface="Source Code Pro"/>
            </a:endParaRPr>
          </a:p>
          <a:p>
            <a:pPr marL="34290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score++;</a:t>
            </a:r>
            <a:endParaRPr sz="1600">
              <a:solidFill>
                <a:srgbClr val="00279F"/>
              </a:solidFill>
              <a:latin typeface="Source Code Pro"/>
              <a:ea typeface="Source Code Pro"/>
              <a:cs typeface="Source Code Pro"/>
              <a:sym typeface="Source Code Pro"/>
            </a:endParaRPr>
          </a:p>
          <a:p>
            <a:pPr marL="34290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a:t>
            </a:r>
            <a:endParaRPr sz="1600">
              <a:solidFill>
                <a:srgbClr val="00279F"/>
              </a:solidFill>
              <a:latin typeface="Source Code Pro"/>
              <a:ea typeface="Source Code Pro"/>
              <a:cs typeface="Source Code Pro"/>
              <a:sym typeface="Source Code Pro"/>
            </a:endParaRPr>
          </a:p>
          <a:p>
            <a:pPr marL="34290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else</a:t>
            </a:r>
            <a:endParaRPr sz="1600">
              <a:solidFill>
                <a:srgbClr val="00279F"/>
              </a:solidFill>
              <a:latin typeface="Source Code Pro"/>
              <a:ea typeface="Source Code Pro"/>
              <a:cs typeface="Source Code Pro"/>
              <a:sym typeface="Source Code Pro"/>
            </a:endParaRPr>
          </a:p>
          <a:p>
            <a:pPr marL="34290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cout &lt;&lt; "Sorry, not correct. Correct answer was " &lt;&lt;      </a:t>
            </a:r>
            <a:br>
              <a:rPr lang="en-US" sz="1600">
                <a:solidFill>
                  <a:srgbClr val="00279F"/>
                </a:solidFill>
                <a:latin typeface="Source Code Pro"/>
                <a:ea typeface="Source Code Pro"/>
                <a:cs typeface="Source Code Pro"/>
                <a:sym typeface="Source Code Pro"/>
              </a:rPr>
            </a:br>
            <a:r>
              <a:rPr lang="en-US" sz="1600">
                <a:solidFill>
                  <a:srgbClr val="00279F"/>
                </a:solidFill>
                <a:latin typeface="Source Code Pro"/>
                <a:ea typeface="Source Code Pro"/>
                <a:cs typeface="Source Code Pro"/>
                <a:sym typeface="Source Code Pro"/>
              </a:rPr>
              <a:t>											</a:t>
            </a:r>
            <a:r>
              <a:rPr lang="en-US" sz="1600">
                <a:solidFill>
                  <a:srgbClr val="059B05"/>
                </a:solidFill>
                <a:latin typeface="Source Code Pro"/>
                <a:ea typeface="Source Code Pro"/>
                <a:cs typeface="Source Code Pro"/>
                <a:sym typeface="Source Code Pro"/>
              </a:rPr>
              <a:t>????????</a:t>
            </a:r>
            <a:r>
              <a:rPr lang="en-US" sz="1600">
                <a:solidFill>
                  <a:srgbClr val="00279F"/>
                </a:solidFill>
                <a:latin typeface="Source Code Pro"/>
                <a:ea typeface="Source Code Pro"/>
                <a:cs typeface="Source Code Pro"/>
                <a:sym typeface="Source Code Pro"/>
              </a:rPr>
              <a:t> &lt;&lt; endl &lt;&lt; endl;</a:t>
            </a:r>
            <a:endParaRPr sz="1600">
              <a:solidFill>
                <a:srgbClr val="00279F"/>
              </a:solidFill>
              <a:latin typeface="Source Code Pro"/>
              <a:ea typeface="Source Code Pro"/>
              <a:cs typeface="Source Code Pro"/>
              <a:sym typeface="Source Code Pro"/>
            </a:endParaRPr>
          </a:p>
          <a:p>
            <a:pPr marL="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a:t>
            </a:r>
            <a:endParaRPr sz="1600">
              <a:solidFill>
                <a:srgbClr val="00279F"/>
              </a:solidFill>
              <a:latin typeface="Source Code Pro"/>
              <a:ea typeface="Source Code Pro"/>
              <a:cs typeface="Source Code Pro"/>
              <a:sym typeface="Source Code Pro"/>
            </a:endParaRPr>
          </a:p>
          <a:p>
            <a:pPr marL="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cout &lt;&lt; "Score is " &lt;&lt; score &lt;&lt; " out of " &lt;&lt; qNum</a:t>
            </a:r>
            <a:endParaRPr sz="1600">
              <a:solidFill>
                <a:srgbClr val="00279F"/>
              </a:solidFill>
              <a:latin typeface="Source Code Pro"/>
              <a:ea typeface="Source Code Pro"/>
              <a:cs typeface="Source Code Pro"/>
              <a:sym typeface="Source Code Pro"/>
            </a:endParaRPr>
          </a:p>
          <a:p>
            <a:pPr marL="34290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&lt;&lt; " = " &lt;&lt; double(score)/qNum * 100 &lt;&lt; "%" &lt;&lt; endl;</a:t>
            </a:r>
            <a:endParaRPr sz="1600">
              <a:solidFill>
                <a:srgbClr val="00279F"/>
              </a:solidFill>
              <a:latin typeface="Source Code Pro"/>
              <a:ea typeface="Source Code Pro"/>
              <a:cs typeface="Source Code Pro"/>
              <a:sym typeface="Source Code Pro"/>
            </a:endParaRPr>
          </a:p>
          <a:p>
            <a:pPr marL="457200" lvl="0" indent="-330200" algn="l" rtl="0">
              <a:lnSpc>
                <a:spcPct val="115000"/>
              </a:lnSpc>
              <a:spcBef>
                <a:spcPts val="1000"/>
              </a:spcBef>
              <a:spcAft>
                <a:spcPts val="0"/>
              </a:spcAft>
              <a:buClr>
                <a:srgbClr val="00279F"/>
              </a:buClr>
              <a:buSzPts val="1600"/>
              <a:buFont typeface="Verdana"/>
              <a:buChar char="●"/>
            </a:pPr>
            <a:r>
              <a:rPr lang="en-US" sz="1600" b="1">
                <a:solidFill>
                  <a:srgbClr val="00279F"/>
                </a:solidFill>
                <a:latin typeface="Verdana"/>
                <a:ea typeface="Verdana"/>
                <a:cs typeface="Verdana"/>
                <a:sym typeface="Verdana"/>
              </a:rPr>
              <a:t>Something missing: a function to return the correct result</a:t>
            </a:r>
            <a:endParaRPr sz="1600" b="1">
              <a:solidFill>
                <a:srgbClr val="00279F"/>
              </a:solidFill>
              <a:latin typeface="Verdana"/>
              <a:ea typeface="Verdana"/>
              <a:cs typeface="Verdana"/>
              <a:sym typeface="Verdana"/>
            </a:endParaRPr>
          </a:p>
          <a:p>
            <a:pPr marL="0" lvl="0" indent="0" algn="l" rtl="0">
              <a:lnSpc>
                <a:spcPct val="115000"/>
              </a:lnSpc>
              <a:spcBef>
                <a:spcPts val="575"/>
              </a:spcBef>
              <a:spcAft>
                <a:spcPts val="0"/>
              </a:spcAft>
              <a:buNone/>
            </a:pPr>
            <a:endParaRPr sz="1600">
              <a:latin typeface="Source Code Pro"/>
              <a:ea typeface="Source Code Pro"/>
              <a:cs typeface="Source Code Pro"/>
              <a:sym typeface="Source Code Pro"/>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8" name="Google Shape;888;p117"/>
          <p:cNvSpPr txBox="1">
            <a:spLocks noGrp="1"/>
          </p:cNvSpPr>
          <p:nvPr>
            <p:ph type="body" idx="1"/>
          </p:nvPr>
        </p:nvSpPr>
        <p:spPr>
          <a:xfrm>
            <a:off x="315025" y="1447800"/>
            <a:ext cx="8445900" cy="45720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Clr>
                <a:schemeClr val="dk1"/>
              </a:buClr>
              <a:buSzPts val="1100"/>
              <a:buFont typeface="Arial"/>
              <a:buNone/>
            </a:pPr>
            <a:r>
              <a:rPr lang="en-US" sz="1800">
                <a:solidFill>
                  <a:srgbClr val="00279F"/>
                </a:solidFill>
                <a:latin typeface="Source Code Pro"/>
                <a:ea typeface="Source Code Pro"/>
                <a:cs typeface="Source Code Pro"/>
                <a:sym typeface="Source Code Pro"/>
              </a:rPr>
              <a:t>simplemathquest.h  (second draft)</a:t>
            </a:r>
            <a:endParaRPr sz="1800">
              <a:solidFill>
                <a:srgbClr val="00279F"/>
              </a:solidFill>
              <a:latin typeface="Source Code Pro"/>
              <a:ea typeface="Source Code Pro"/>
              <a:cs typeface="Source Code Pro"/>
              <a:sym typeface="Source Code Pro"/>
            </a:endParaRPr>
          </a:p>
          <a:p>
            <a:pPr marL="0" lvl="0" indent="0" algn="l" rtl="0">
              <a:lnSpc>
                <a:spcPct val="115000"/>
              </a:lnSpc>
              <a:spcBef>
                <a:spcPts val="1000"/>
              </a:spcBef>
              <a:spcAft>
                <a:spcPts val="0"/>
              </a:spcAft>
              <a:buClr>
                <a:schemeClr val="dk1"/>
              </a:buClr>
              <a:buSzPts val="1100"/>
              <a:buFont typeface="Arial"/>
              <a:buNone/>
            </a:pPr>
            <a:r>
              <a:rPr lang="en-US" sz="1800">
                <a:latin typeface="Source Code Pro"/>
                <a:ea typeface="Source Code Pro"/>
                <a:cs typeface="Source Code Pro"/>
                <a:sym typeface="Source Code Pro"/>
              </a:rPr>
              <a:t>  class Question{</a:t>
            </a:r>
            <a:endParaRPr sz="1800">
              <a:latin typeface="Source Code Pro"/>
              <a:ea typeface="Source Code Pro"/>
              <a:cs typeface="Source Code Pro"/>
              <a:sym typeface="Source Code Pro"/>
            </a:endParaRPr>
          </a:p>
          <a:p>
            <a:pPr marL="0" lvl="0" indent="45720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public:</a:t>
            </a:r>
            <a:endParaRPr sz="1800">
              <a:latin typeface="Source Code Pro"/>
              <a:ea typeface="Source Code Pro"/>
              <a:cs typeface="Source Code Pro"/>
              <a:sym typeface="Source Code Pro"/>
            </a:endParaRPr>
          </a:p>
          <a:p>
            <a:pPr marL="0" lvl="0" indent="45720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  Question();   				// create a random question</a:t>
            </a:r>
            <a:endParaRPr sz="1800">
              <a:latin typeface="Source Code Pro"/>
              <a:ea typeface="Source Code Pro"/>
              <a:cs typeface="Source Code Pro"/>
              <a:sym typeface="Source Code Pro"/>
            </a:endParaRPr>
          </a:p>
          <a:p>
            <a:pPr marL="73660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void Ask() const; 		// ask the question to user</a:t>
            </a:r>
            <a:endParaRPr sz="1800">
              <a:latin typeface="Source Code Pro"/>
              <a:ea typeface="Source Code Pro"/>
              <a:cs typeface="Source Code Pro"/>
              <a:sym typeface="Source Code Pro"/>
            </a:endParaRPr>
          </a:p>
          <a:p>
            <a:pPr marL="73660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int  GetAnswer() const; //input and return user answer</a:t>
            </a:r>
            <a:endParaRPr sz="1800">
              <a:latin typeface="Source Code Pro"/>
              <a:ea typeface="Source Code Pro"/>
              <a:cs typeface="Source Code Pro"/>
              <a:sym typeface="Source Code Pro"/>
            </a:endParaRPr>
          </a:p>
          <a:p>
            <a:pPr marL="73660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bool IsCorrect (int answer) const; //check if correct</a:t>
            </a:r>
            <a:endParaRPr sz="1800">
              <a:latin typeface="Source Code Pro"/>
              <a:ea typeface="Source Code Pro"/>
              <a:cs typeface="Source Code Pro"/>
              <a:sym typeface="Source Code Pro"/>
            </a:endParaRPr>
          </a:p>
          <a:p>
            <a:pPr marL="736600" lvl="0" indent="0" algn="l" rtl="0">
              <a:lnSpc>
                <a:spcPct val="115000"/>
              </a:lnSpc>
              <a:spcBef>
                <a:spcPts val="400"/>
              </a:spcBef>
              <a:spcAft>
                <a:spcPts val="0"/>
              </a:spcAft>
              <a:buClr>
                <a:schemeClr val="dk1"/>
              </a:buClr>
              <a:buSzPts val="1100"/>
              <a:buFont typeface="Arial"/>
              <a:buNone/>
            </a:pPr>
            <a:r>
              <a:rPr lang="en-US" sz="1800">
                <a:solidFill>
                  <a:srgbClr val="980000"/>
                </a:solidFill>
                <a:latin typeface="Source Code Pro"/>
                <a:ea typeface="Source Code Pro"/>
                <a:cs typeface="Source Code Pro"/>
                <a:sym typeface="Source Code Pro"/>
              </a:rPr>
              <a:t>int CorrectAnswer() const;   // return correct answer</a:t>
            </a:r>
            <a:endParaRPr sz="1800">
              <a:solidFill>
                <a:srgbClr val="980000"/>
              </a:solidFill>
              <a:latin typeface="Source Code Pro"/>
              <a:ea typeface="Source Code Pro"/>
              <a:cs typeface="Source Code Pro"/>
              <a:sym typeface="Source Code Pro"/>
            </a:endParaRPr>
          </a:p>
          <a:p>
            <a:pPr marL="73660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a:p>
            <a:pPr marL="0" lvl="0" indent="45720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private:</a:t>
            </a:r>
            <a:endParaRPr sz="1800">
              <a:latin typeface="Source Code Pro"/>
              <a:ea typeface="Source Code Pro"/>
              <a:cs typeface="Source Code Pro"/>
              <a:sym typeface="Source Code Pro"/>
            </a:endParaRPr>
          </a:p>
          <a:p>
            <a:pPr marL="73660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int myNum1;       // numbers used in question</a:t>
            </a:r>
            <a:endParaRPr sz="1800">
              <a:latin typeface="Source Code Pro"/>
              <a:ea typeface="Source Code Pro"/>
              <a:cs typeface="Source Code Pro"/>
              <a:sym typeface="Source Code Pro"/>
            </a:endParaRPr>
          </a:p>
          <a:p>
            <a:pPr marL="73660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int myNum2;</a:t>
            </a:r>
            <a:endParaRPr sz="1800">
              <a:latin typeface="Source Code Pro"/>
              <a:ea typeface="Source Code Pro"/>
              <a:cs typeface="Source Code Pro"/>
              <a:sym typeface="Source Code Pro"/>
            </a:endParaRPr>
          </a:p>
          <a:p>
            <a:pPr marL="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endParaRPr sz="1800">
              <a:latin typeface="Source Code Pro"/>
              <a:ea typeface="Source Code Pro"/>
              <a:cs typeface="Source Code Pro"/>
              <a:sym typeface="Source Code Pro"/>
            </a:endParaRPr>
          </a:p>
        </p:txBody>
      </p:sp>
      <p:sp>
        <p:nvSpPr>
          <p:cNvPr id="889" name="Google Shape;889;p117"/>
          <p:cNvSpPr txBox="1">
            <a:spLocks noGrp="1"/>
          </p:cNvSpPr>
          <p:nvPr>
            <p:ph type="title"/>
          </p:nvPr>
        </p:nvSpPr>
        <p:spPr>
          <a:xfrm>
            <a:off x="914400" y="274628"/>
            <a:ext cx="7772400" cy="86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latin typeface="Source Code Pro"/>
                <a:ea typeface="Source Code Pro"/>
                <a:cs typeface="Source Code Pro"/>
                <a:sym typeface="Source Code Pro"/>
              </a:rPr>
              <a:t>Question</a:t>
            </a:r>
            <a:r>
              <a:rPr lang="en-US" sz="3000">
                <a:latin typeface="Verdana"/>
                <a:ea typeface="Verdana"/>
                <a:cs typeface="Verdana"/>
                <a:sym typeface="Verdana"/>
              </a:rPr>
              <a:t> class</a:t>
            </a:r>
            <a:endParaRPr sz="3000">
              <a:latin typeface="Verdana"/>
              <a:ea typeface="Verdana"/>
              <a:cs typeface="Verdana"/>
              <a:sym typeface="Verdana"/>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sp>
        <p:nvSpPr>
          <p:cNvPr id="894" name="Google Shape;894;p118"/>
          <p:cNvSpPr txBox="1">
            <a:spLocks noGrp="1"/>
          </p:cNvSpPr>
          <p:nvPr>
            <p:ph type="title"/>
          </p:nvPr>
        </p:nvSpPr>
        <p:spPr>
          <a:xfrm>
            <a:off x="93650" y="274625"/>
            <a:ext cx="85932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600">
                <a:latin typeface="Source Code Pro"/>
                <a:ea typeface="Source Code Pro"/>
                <a:cs typeface="Source Code Pro"/>
                <a:sym typeface="Source Code Pro"/>
              </a:rPr>
              <a:t>Quiz</a:t>
            </a:r>
            <a:r>
              <a:rPr lang="en-US" sz="2600">
                <a:latin typeface="Verdana"/>
                <a:ea typeface="Verdana"/>
                <a:cs typeface="Verdana"/>
                <a:sym typeface="Verdana"/>
              </a:rPr>
              <a:t> program (main - </a:t>
            </a:r>
            <a:r>
              <a:rPr lang="en-US" sz="2600">
                <a:latin typeface="Source Code Pro"/>
                <a:ea typeface="Source Code Pro"/>
                <a:cs typeface="Source Code Pro"/>
                <a:sym typeface="Source Code Pro"/>
              </a:rPr>
              <a:t>simplequiz.cpp</a:t>
            </a:r>
            <a:r>
              <a:rPr lang="en-US" sz="2600">
                <a:latin typeface="Verdana"/>
                <a:ea typeface="Verdana"/>
                <a:cs typeface="Verdana"/>
                <a:sym typeface="Verdana"/>
              </a:rPr>
              <a:t>) – Draft 2</a:t>
            </a:r>
            <a:endParaRPr sz="2600">
              <a:latin typeface="Verdana"/>
              <a:ea typeface="Verdana"/>
              <a:cs typeface="Verdana"/>
              <a:sym typeface="Verdana"/>
            </a:endParaRPr>
          </a:p>
        </p:txBody>
      </p:sp>
      <p:sp>
        <p:nvSpPr>
          <p:cNvPr id="895" name="Google Shape;895;p118"/>
          <p:cNvSpPr txBox="1">
            <a:spLocks noGrp="1"/>
          </p:cNvSpPr>
          <p:nvPr>
            <p:ph type="body" idx="1"/>
          </p:nvPr>
        </p:nvSpPr>
        <p:spPr>
          <a:xfrm>
            <a:off x="255425" y="1115750"/>
            <a:ext cx="8692800" cy="5371200"/>
          </a:xfrm>
          <a:prstGeom prst="rect">
            <a:avLst/>
          </a:prstGeom>
        </p:spPr>
        <p:txBody>
          <a:bodyPr spcFirstLastPara="1" wrap="square" lIns="91425" tIns="91425" rIns="91425" bIns="91425" anchor="t" anchorCtr="0">
            <a:noAutofit/>
          </a:bodyPr>
          <a:lstStyle/>
          <a:p>
            <a:pPr marL="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int qNum = PromptRange("how many questions: ",1,5);</a:t>
            </a:r>
            <a:endParaRPr sz="1600">
              <a:solidFill>
                <a:srgbClr val="00279F"/>
              </a:solidFill>
              <a:latin typeface="Source Code Pro"/>
              <a:ea typeface="Source Code Pro"/>
              <a:cs typeface="Source Code Pro"/>
              <a:sym typeface="Source Code Pro"/>
            </a:endParaRPr>
          </a:p>
          <a:p>
            <a:pPr marL="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int k, ans, score =0;</a:t>
            </a:r>
            <a:endParaRPr sz="1600">
              <a:solidFill>
                <a:srgbClr val="00279F"/>
              </a:solidFill>
              <a:latin typeface="Source Code Pro"/>
              <a:ea typeface="Source Code Pro"/>
              <a:cs typeface="Source Code Pro"/>
              <a:sym typeface="Source Code Pro"/>
            </a:endParaRPr>
          </a:p>
          <a:p>
            <a:pPr marL="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for(k=0; k &lt; qNum; k++){   </a:t>
            </a:r>
            <a:endParaRPr sz="1600">
              <a:solidFill>
                <a:srgbClr val="00279F"/>
              </a:solidFill>
              <a:latin typeface="Source Code Pro"/>
              <a:ea typeface="Source Code Pro"/>
              <a:cs typeface="Source Code Pro"/>
              <a:sym typeface="Source Code Pro"/>
            </a:endParaRPr>
          </a:p>
          <a:p>
            <a:pPr marL="0" lvl="0" indent="45720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Question q;</a:t>
            </a:r>
            <a:endParaRPr sz="1600">
              <a:solidFill>
                <a:srgbClr val="00279F"/>
              </a:solidFill>
              <a:latin typeface="Source Code Pro"/>
              <a:ea typeface="Source Code Pro"/>
              <a:cs typeface="Source Code Pro"/>
              <a:sym typeface="Source Code Pro"/>
            </a:endParaRPr>
          </a:p>
          <a:p>
            <a:pPr marL="0" lvl="0" indent="45720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q.Ask();</a:t>
            </a:r>
            <a:endParaRPr sz="1600">
              <a:solidFill>
                <a:srgbClr val="00279F"/>
              </a:solidFill>
              <a:latin typeface="Source Code Pro"/>
              <a:ea typeface="Source Code Pro"/>
              <a:cs typeface="Source Code Pro"/>
              <a:sym typeface="Source Code Pro"/>
            </a:endParaRPr>
          </a:p>
          <a:p>
            <a:pPr marL="0" lvl="0" indent="45720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ans = q.GetAnswer();</a:t>
            </a:r>
            <a:endParaRPr sz="1600">
              <a:solidFill>
                <a:srgbClr val="00279F"/>
              </a:solidFill>
              <a:latin typeface="Source Code Pro"/>
              <a:ea typeface="Source Code Pro"/>
              <a:cs typeface="Source Code Pro"/>
              <a:sym typeface="Source Code Pro"/>
            </a:endParaRPr>
          </a:p>
          <a:p>
            <a:pPr marL="0" lvl="0" indent="45720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if (q.IsCorrect(ans)){</a:t>
            </a:r>
            <a:endParaRPr sz="1600">
              <a:solidFill>
                <a:srgbClr val="00279F"/>
              </a:solidFill>
              <a:latin typeface="Source Code Pro"/>
              <a:ea typeface="Source Code Pro"/>
              <a:cs typeface="Source Code Pro"/>
              <a:sym typeface="Source Code Pro"/>
            </a:endParaRPr>
          </a:p>
          <a:p>
            <a:pPr marL="34290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cout &lt;&lt; ans &lt;&lt; " correct answer" &lt;&lt; endl &lt;&lt; endl;</a:t>
            </a:r>
            <a:endParaRPr sz="1600">
              <a:solidFill>
                <a:srgbClr val="00279F"/>
              </a:solidFill>
              <a:latin typeface="Source Code Pro"/>
              <a:ea typeface="Source Code Pro"/>
              <a:cs typeface="Source Code Pro"/>
              <a:sym typeface="Source Code Pro"/>
            </a:endParaRPr>
          </a:p>
          <a:p>
            <a:pPr marL="34290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score++;</a:t>
            </a:r>
            <a:endParaRPr sz="1600">
              <a:solidFill>
                <a:srgbClr val="00279F"/>
              </a:solidFill>
              <a:latin typeface="Source Code Pro"/>
              <a:ea typeface="Source Code Pro"/>
              <a:cs typeface="Source Code Pro"/>
              <a:sym typeface="Source Code Pro"/>
            </a:endParaRPr>
          </a:p>
          <a:p>
            <a:pPr marL="34290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a:t>
            </a:r>
            <a:endParaRPr sz="1600">
              <a:solidFill>
                <a:srgbClr val="00279F"/>
              </a:solidFill>
              <a:latin typeface="Source Code Pro"/>
              <a:ea typeface="Source Code Pro"/>
              <a:cs typeface="Source Code Pro"/>
              <a:sym typeface="Source Code Pro"/>
            </a:endParaRPr>
          </a:p>
          <a:p>
            <a:pPr marL="34290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else</a:t>
            </a:r>
            <a:endParaRPr sz="1600">
              <a:solidFill>
                <a:srgbClr val="00279F"/>
              </a:solidFill>
              <a:latin typeface="Source Code Pro"/>
              <a:ea typeface="Source Code Pro"/>
              <a:cs typeface="Source Code Pro"/>
              <a:sym typeface="Source Code Pro"/>
            </a:endParaRPr>
          </a:p>
          <a:p>
            <a:pPr marL="34290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cout &lt;&lt; "Sorry, not correct. Correct answer was " &lt;&lt;      </a:t>
            </a:r>
            <a:br>
              <a:rPr lang="en-US" sz="1600">
                <a:solidFill>
                  <a:srgbClr val="00279F"/>
                </a:solidFill>
                <a:latin typeface="Source Code Pro"/>
                <a:ea typeface="Source Code Pro"/>
                <a:cs typeface="Source Code Pro"/>
                <a:sym typeface="Source Code Pro"/>
              </a:rPr>
            </a:br>
            <a:r>
              <a:rPr lang="en-US" sz="1600">
                <a:solidFill>
                  <a:srgbClr val="00279F"/>
                </a:solidFill>
                <a:latin typeface="Source Code Pro"/>
                <a:ea typeface="Source Code Pro"/>
                <a:cs typeface="Source Code Pro"/>
                <a:sym typeface="Source Code Pro"/>
              </a:rPr>
              <a:t>								</a:t>
            </a:r>
            <a:r>
              <a:rPr lang="en-US" sz="1600">
                <a:solidFill>
                  <a:srgbClr val="059B05"/>
                </a:solidFill>
                <a:latin typeface="Source Code Pro"/>
                <a:ea typeface="Source Code Pro"/>
                <a:cs typeface="Source Code Pro"/>
                <a:sym typeface="Source Code Pro"/>
              </a:rPr>
              <a:t>q.CorrectAnswer()</a:t>
            </a:r>
            <a:r>
              <a:rPr lang="en-US" sz="1600">
                <a:solidFill>
                  <a:srgbClr val="00279F"/>
                </a:solidFill>
                <a:latin typeface="Source Code Pro"/>
                <a:ea typeface="Source Code Pro"/>
                <a:cs typeface="Source Code Pro"/>
                <a:sym typeface="Source Code Pro"/>
              </a:rPr>
              <a:t> &lt;&lt; endl &lt;&lt; endl;</a:t>
            </a:r>
            <a:endParaRPr sz="1600">
              <a:solidFill>
                <a:srgbClr val="00279F"/>
              </a:solidFill>
              <a:latin typeface="Source Code Pro"/>
              <a:ea typeface="Source Code Pro"/>
              <a:cs typeface="Source Code Pro"/>
              <a:sym typeface="Source Code Pro"/>
            </a:endParaRPr>
          </a:p>
          <a:p>
            <a:pPr marL="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a:t>
            </a:r>
            <a:endParaRPr sz="1600">
              <a:solidFill>
                <a:srgbClr val="00279F"/>
              </a:solidFill>
              <a:latin typeface="Source Code Pro"/>
              <a:ea typeface="Source Code Pro"/>
              <a:cs typeface="Source Code Pro"/>
              <a:sym typeface="Source Code Pro"/>
            </a:endParaRPr>
          </a:p>
          <a:p>
            <a:pPr marL="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cout &lt;&lt; "Score is " &lt;&lt; score &lt;&lt; " out of " &lt;&lt; qNum</a:t>
            </a:r>
            <a:endParaRPr sz="1600">
              <a:solidFill>
                <a:srgbClr val="00279F"/>
              </a:solidFill>
              <a:latin typeface="Source Code Pro"/>
              <a:ea typeface="Source Code Pro"/>
              <a:cs typeface="Source Code Pro"/>
              <a:sym typeface="Source Code Pro"/>
            </a:endParaRPr>
          </a:p>
          <a:p>
            <a:pPr marL="34290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&lt;&lt; " = " &lt;&lt; double(score)/qNum * 100 &lt;&lt; "%" &lt;&lt; endl;</a:t>
            </a:r>
            <a:endParaRPr sz="1600" b="1">
              <a:solidFill>
                <a:srgbClr val="00279F"/>
              </a:solidFill>
              <a:latin typeface="Verdana"/>
              <a:ea typeface="Verdana"/>
              <a:cs typeface="Verdana"/>
              <a:sym typeface="Verdana"/>
            </a:endParaRPr>
          </a:p>
          <a:p>
            <a:pPr marL="0" lvl="0" indent="0" algn="l" rtl="0">
              <a:lnSpc>
                <a:spcPct val="115000"/>
              </a:lnSpc>
              <a:spcBef>
                <a:spcPts val="1000"/>
              </a:spcBef>
              <a:spcAft>
                <a:spcPts val="0"/>
              </a:spcAft>
              <a:buNone/>
            </a:pPr>
            <a:endParaRPr sz="1600">
              <a:latin typeface="Source Code Pro"/>
              <a:ea typeface="Source Code Pro"/>
              <a:cs typeface="Source Code Pro"/>
              <a:sym typeface="Source Code Pro"/>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119"/>
          <p:cNvSpPr txBox="1">
            <a:spLocks noGrp="1"/>
          </p:cNvSpPr>
          <p:nvPr>
            <p:ph type="body" idx="1"/>
          </p:nvPr>
        </p:nvSpPr>
        <p:spPr>
          <a:xfrm>
            <a:off x="315025" y="1143000"/>
            <a:ext cx="8445900" cy="54486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Clr>
                <a:schemeClr val="dk1"/>
              </a:buClr>
              <a:buSzPts val="1100"/>
              <a:buFont typeface="Arial"/>
              <a:buNone/>
            </a:pPr>
            <a:r>
              <a:rPr lang="en-US" sz="1800">
                <a:solidFill>
                  <a:srgbClr val="00279F"/>
                </a:solidFill>
                <a:latin typeface="Source Code Pro"/>
                <a:ea typeface="Source Code Pro"/>
                <a:cs typeface="Source Code Pro"/>
                <a:sym typeface="Source Code Pro"/>
              </a:rPr>
              <a:t>simplemathquest.cpp  (first draft)</a:t>
            </a:r>
            <a:endParaRPr sz="1800">
              <a:solidFill>
                <a:srgbClr val="00279F"/>
              </a:solidFill>
              <a:latin typeface="Source Code Pro"/>
              <a:ea typeface="Source Code Pro"/>
              <a:cs typeface="Source Code Pro"/>
              <a:sym typeface="Source Code Pro"/>
            </a:endParaRPr>
          </a:p>
          <a:p>
            <a:pPr marL="0" lvl="0" indent="0" algn="l" rtl="0">
              <a:lnSpc>
                <a:spcPct val="115000"/>
              </a:lnSpc>
              <a:spcBef>
                <a:spcPts val="1000"/>
              </a:spcBef>
              <a:spcAft>
                <a:spcPts val="0"/>
              </a:spcAft>
              <a:buClr>
                <a:schemeClr val="dk1"/>
              </a:buClr>
              <a:buSzPts val="1100"/>
              <a:buFont typeface="Arial"/>
              <a:buNone/>
            </a:pPr>
            <a:r>
              <a:rPr lang="en-US" sz="1800">
                <a:latin typeface="Source Code Pro"/>
                <a:ea typeface="Source Code Pro"/>
                <a:cs typeface="Source Code Pro"/>
                <a:sym typeface="Source Code Pro"/>
              </a:rPr>
              <a:t>  Question::Question(){</a:t>
            </a:r>
            <a:endParaRPr sz="1800">
              <a:latin typeface="Source Code Pro"/>
              <a:ea typeface="Source Code Pro"/>
              <a:cs typeface="Source Code Pro"/>
              <a:sym typeface="Source Code Pro"/>
            </a:endParaRPr>
          </a:p>
          <a:p>
            <a:pPr marL="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	RandGen gen;</a:t>
            </a:r>
            <a:endParaRPr sz="1800">
              <a:latin typeface="Source Code Pro"/>
              <a:ea typeface="Source Code Pro"/>
              <a:cs typeface="Source Code Pro"/>
              <a:sym typeface="Source Code Pro"/>
            </a:endParaRPr>
          </a:p>
          <a:p>
            <a:pPr marL="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	myNum1 = gen.RandInt(1,100);</a:t>
            </a:r>
            <a:br>
              <a:rPr lang="en-US" sz="1800">
                <a:latin typeface="Source Code Pro"/>
                <a:ea typeface="Source Code Pro"/>
                <a:cs typeface="Source Code Pro"/>
                <a:sym typeface="Source Code Pro"/>
              </a:rPr>
            </a:br>
            <a:r>
              <a:rPr lang="en-US" sz="1800">
                <a:latin typeface="Source Code Pro"/>
                <a:ea typeface="Source Code Pro"/>
                <a:cs typeface="Source Code Pro"/>
                <a:sym typeface="Source Code Pro"/>
              </a:rPr>
              <a:t>	myNum2 = gen.RandInt(1,100);</a:t>
            </a:r>
            <a:endParaRPr sz="1800">
              <a:latin typeface="Source Code Pro"/>
              <a:ea typeface="Source Code Pro"/>
              <a:cs typeface="Source Code Pro"/>
              <a:sym typeface="Source Code Pro"/>
            </a:endParaRPr>
          </a:p>
          <a:p>
            <a:pPr marL="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a:p>
            <a:pPr marL="0" lvl="0" indent="0" algn="l" rtl="0">
              <a:lnSpc>
                <a:spcPct val="115000"/>
              </a:lnSpc>
              <a:spcBef>
                <a:spcPts val="1000"/>
              </a:spcBef>
              <a:spcAft>
                <a:spcPts val="0"/>
              </a:spcAft>
              <a:buClr>
                <a:schemeClr val="dk1"/>
              </a:buClr>
              <a:buSzPts val="1100"/>
              <a:buFont typeface="Arial"/>
              <a:buNone/>
            </a:pPr>
            <a:r>
              <a:rPr lang="en-US" sz="1800">
                <a:latin typeface="Source Code Pro"/>
                <a:ea typeface="Source Code Pro"/>
                <a:cs typeface="Source Code Pro"/>
                <a:sym typeface="Source Code Pro"/>
              </a:rPr>
              <a:t>  void Question::Ask() const{</a:t>
            </a:r>
            <a:endParaRPr sz="1800">
              <a:latin typeface="Source Code Pro"/>
              <a:ea typeface="Source Code Pro"/>
              <a:cs typeface="Source Code Pro"/>
              <a:sym typeface="Source Code Pro"/>
            </a:endParaRPr>
          </a:p>
          <a:p>
            <a:pPr marL="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	cout &lt;&lt; myNum1 &lt;&lt; " + " &lt;&lt; myNum2 &lt;&lt; " = ";</a:t>
            </a:r>
            <a:endParaRPr sz="1800">
              <a:latin typeface="Source Code Pro"/>
              <a:ea typeface="Source Code Pro"/>
              <a:cs typeface="Source Code Pro"/>
              <a:sym typeface="Source Code Pro"/>
            </a:endParaRPr>
          </a:p>
          <a:p>
            <a:pPr marL="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a:p>
            <a:pPr marL="0" lvl="0" indent="0" algn="l" rtl="0">
              <a:lnSpc>
                <a:spcPct val="115000"/>
              </a:lnSpc>
              <a:spcBef>
                <a:spcPts val="1000"/>
              </a:spcBef>
              <a:spcAft>
                <a:spcPts val="0"/>
              </a:spcAft>
              <a:buNone/>
            </a:pPr>
            <a:r>
              <a:rPr lang="en-US" sz="1800">
                <a:latin typeface="Source Code Pro"/>
                <a:ea typeface="Source Code Pro"/>
                <a:cs typeface="Source Code Pro"/>
                <a:sym typeface="Source Code Pro"/>
              </a:rPr>
              <a:t>  int Question::GetAnswer() const{</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	int ans;</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	cin &gt;&gt; ans;</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	return ans;</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p:txBody>
      </p:sp>
      <p:sp>
        <p:nvSpPr>
          <p:cNvPr id="901" name="Google Shape;901;p119"/>
          <p:cNvSpPr txBox="1">
            <a:spLocks noGrp="1"/>
          </p:cNvSpPr>
          <p:nvPr>
            <p:ph type="title"/>
          </p:nvPr>
        </p:nvSpPr>
        <p:spPr>
          <a:xfrm>
            <a:off x="914400" y="198428"/>
            <a:ext cx="7772400" cy="86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latin typeface="Source Code Pro"/>
                <a:ea typeface="Source Code Pro"/>
                <a:cs typeface="Source Code Pro"/>
                <a:sym typeface="Source Code Pro"/>
              </a:rPr>
              <a:t>Question</a:t>
            </a:r>
            <a:r>
              <a:rPr lang="en-US" sz="3000">
                <a:latin typeface="Verdana"/>
                <a:ea typeface="Verdana"/>
                <a:cs typeface="Verdana"/>
                <a:sym typeface="Verdana"/>
              </a:rPr>
              <a:t> class implementation</a:t>
            </a:r>
            <a:endParaRPr sz="3000">
              <a:latin typeface="Verdana"/>
              <a:ea typeface="Verdana"/>
              <a:cs typeface="Verdana"/>
              <a:sym typeface="Verdana"/>
            </a:endParaRPr>
          </a:p>
        </p:txBody>
      </p:sp>
      <p:sp>
        <p:nvSpPr>
          <p:cNvPr id="902" name="Google Shape;902;p119"/>
          <p:cNvSpPr/>
          <p:nvPr/>
        </p:nvSpPr>
        <p:spPr>
          <a:xfrm>
            <a:off x="4640100" y="1512625"/>
            <a:ext cx="3977748" cy="1374030"/>
          </a:xfrm>
          <a:prstGeom prst="irregularSeal2">
            <a:avLst/>
          </a:prstGeom>
          <a:solidFill>
            <a:srgbClr val="CC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a:solidFill>
                  <a:schemeClr val="dk1"/>
                </a:solidFill>
                <a:latin typeface="Verdana"/>
                <a:ea typeface="Verdana"/>
                <a:cs typeface="Verdana"/>
                <a:sym typeface="Verdana"/>
              </a:rPr>
              <a:t>Constructor</a:t>
            </a:r>
            <a:endParaRPr b="1">
              <a:latin typeface="Verdana"/>
              <a:ea typeface="Verdana"/>
              <a:cs typeface="Verdana"/>
              <a:sym typeface="Verdana"/>
            </a:endParaRPr>
          </a:p>
        </p:txBody>
      </p:sp>
      <p:sp>
        <p:nvSpPr>
          <p:cNvPr id="903" name="Google Shape;903;p119"/>
          <p:cNvSpPr/>
          <p:nvPr/>
        </p:nvSpPr>
        <p:spPr>
          <a:xfrm>
            <a:off x="4711625" y="4752900"/>
            <a:ext cx="3940800" cy="1653000"/>
          </a:xfrm>
          <a:prstGeom prst="leftArrow">
            <a:avLst>
              <a:gd name="adj1" fmla="val 50000"/>
              <a:gd name="adj2" fmla="val 50000"/>
            </a:avLst>
          </a:prstGeom>
          <a:solidFill>
            <a:srgbClr val="CCFFFF"/>
          </a:solidFill>
          <a:ln w="127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Oooops! We did not access or modify the object's state. It is better not to have this function as a member function.</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120"/>
          <p:cNvSpPr txBox="1">
            <a:spLocks noGrp="1"/>
          </p:cNvSpPr>
          <p:nvPr>
            <p:ph type="body" idx="1"/>
          </p:nvPr>
        </p:nvSpPr>
        <p:spPr>
          <a:xfrm>
            <a:off x="315025" y="1447800"/>
            <a:ext cx="8445900" cy="46635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Clr>
                <a:schemeClr val="dk1"/>
              </a:buClr>
              <a:buSzPts val="1100"/>
              <a:buFont typeface="Arial"/>
              <a:buNone/>
            </a:pPr>
            <a:r>
              <a:rPr lang="en-US" sz="1800">
                <a:solidFill>
                  <a:srgbClr val="00279F"/>
                </a:solidFill>
                <a:latin typeface="Source Code Pro"/>
                <a:ea typeface="Source Code Pro"/>
                <a:cs typeface="Source Code Pro"/>
                <a:sym typeface="Source Code Pro"/>
              </a:rPr>
              <a:t>simplemathquest.cpp  (first draft) -- continued</a:t>
            </a:r>
            <a:endParaRPr sz="1800">
              <a:solidFill>
                <a:srgbClr val="00279F"/>
              </a:solidFill>
              <a:latin typeface="Source Code Pro"/>
              <a:ea typeface="Source Code Pro"/>
              <a:cs typeface="Source Code Pro"/>
              <a:sym typeface="Source Code Pro"/>
            </a:endParaRPr>
          </a:p>
          <a:p>
            <a:pPr marL="0" lvl="0" indent="0" algn="l" rtl="0">
              <a:lnSpc>
                <a:spcPct val="115000"/>
              </a:lnSpc>
              <a:spcBef>
                <a:spcPts val="1000"/>
              </a:spcBef>
              <a:spcAft>
                <a:spcPts val="0"/>
              </a:spcAft>
              <a:buClr>
                <a:schemeClr val="dk1"/>
              </a:buClr>
              <a:buSzPts val="1100"/>
              <a:buFont typeface="Arial"/>
              <a:buNone/>
            </a:pPr>
            <a:r>
              <a:rPr lang="en-US" sz="1800">
                <a:latin typeface="Source Code Pro"/>
                <a:ea typeface="Source Code Pro"/>
                <a:cs typeface="Source Code Pro"/>
                <a:sym typeface="Source Code Pro"/>
              </a:rPr>
              <a:t>  bool Question::IsCorrect(int answer) const{</a:t>
            </a:r>
            <a:endParaRPr sz="1800">
              <a:latin typeface="Source Code Pro"/>
              <a:ea typeface="Source Code Pro"/>
              <a:cs typeface="Source Code Pro"/>
              <a:sym typeface="Source Code Pro"/>
            </a:endParaRPr>
          </a:p>
          <a:p>
            <a:pPr marL="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	return </a:t>
            </a:r>
            <a:r>
              <a:rPr lang="en-US" sz="1800">
                <a:solidFill>
                  <a:srgbClr val="059B05"/>
                </a:solidFill>
                <a:latin typeface="Source Code Pro"/>
                <a:ea typeface="Source Code Pro"/>
                <a:cs typeface="Source Code Pro"/>
                <a:sym typeface="Source Code Pro"/>
              </a:rPr>
              <a:t>?????</a:t>
            </a:r>
            <a:r>
              <a:rPr lang="en-US" sz="1800">
                <a:latin typeface="Source Code Pro"/>
                <a:ea typeface="Source Code Pro"/>
                <a:cs typeface="Source Code Pro"/>
                <a:sym typeface="Source Code Pro"/>
              </a:rPr>
              <a:t> == answer;</a:t>
            </a:r>
            <a:endParaRPr sz="1800">
              <a:latin typeface="Source Code Pro"/>
              <a:ea typeface="Source Code Pro"/>
              <a:cs typeface="Source Code Pro"/>
              <a:sym typeface="Source Code Pro"/>
            </a:endParaRPr>
          </a:p>
          <a:p>
            <a:pPr marL="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a:p>
            <a:pPr marL="0" lvl="0" indent="0" algn="l" rtl="0">
              <a:lnSpc>
                <a:spcPct val="115000"/>
              </a:lnSpc>
              <a:spcBef>
                <a:spcPts val="1000"/>
              </a:spcBef>
              <a:spcAft>
                <a:spcPts val="0"/>
              </a:spcAft>
              <a:buClr>
                <a:schemeClr val="dk1"/>
              </a:buClr>
              <a:buSzPts val="1100"/>
              <a:buFont typeface="Arial"/>
              <a:buNone/>
            </a:pPr>
            <a:r>
              <a:rPr lang="en-US" sz="1800">
                <a:latin typeface="Source Code Pro"/>
                <a:ea typeface="Source Code Pro"/>
                <a:cs typeface="Source Code Pro"/>
                <a:sym typeface="Source Code Pro"/>
              </a:rPr>
              <a:t>  int Question::CorrectAnswer() const{</a:t>
            </a:r>
            <a:endParaRPr sz="1800">
              <a:latin typeface="Source Code Pro"/>
              <a:ea typeface="Source Code Pro"/>
              <a:cs typeface="Source Code Pro"/>
              <a:sym typeface="Source Code Pro"/>
            </a:endParaRPr>
          </a:p>
          <a:p>
            <a:pPr marL="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	return </a:t>
            </a:r>
            <a:r>
              <a:rPr lang="en-US" sz="1800">
                <a:solidFill>
                  <a:srgbClr val="059B05"/>
                </a:solidFill>
                <a:latin typeface="Source Code Pro"/>
                <a:ea typeface="Source Code Pro"/>
                <a:cs typeface="Source Code Pro"/>
                <a:sym typeface="Source Code Pro"/>
              </a:rPr>
              <a:t>?????</a:t>
            </a:r>
            <a:r>
              <a:rPr lang="en-US" sz="1800">
                <a:latin typeface="Source Code Pro"/>
                <a:ea typeface="Source Code Pro"/>
                <a:cs typeface="Source Code Pro"/>
                <a:sym typeface="Source Code Pro"/>
              </a:rPr>
              <a:t>;</a:t>
            </a:r>
            <a:endParaRPr sz="1800">
              <a:latin typeface="Source Code Pro"/>
              <a:ea typeface="Source Code Pro"/>
              <a:cs typeface="Source Code Pro"/>
              <a:sym typeface="Source Code Pro"/>
            </a:endParaRPr>
          </a:p>
          <a:p>
            <a:pPr marL="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a:p>
            <a:pPr marL="0" lvl="0" indent="0" algn="l" rtl="0">
              <a:lnSpc>
                <a:spcPct val="115000"/>
              </a:lnSpc>
              <a:spcBef>
                <a:spcPts val="1000"/>
              </a:spcBef>
              <a:spcAft>
                <a:spcPts val="0"/>
              </a:spcAft>
              <a:buNone/>
            </a:pPr>
            <a:endParaRPr sz="1800">
              <a:latin typeface="Source Code Pro"/>
              <a:ea typeface="Source Code Pro"/>
              <a:cs typeface="Source Code Pro"/>
              <a:sym typeface="Source Code Pro"/>
            </a:endParaRPr>
          </a:p>
          <a:p>
            <a:pPr marL="457200" lvl="0" indent="-342900" algn="l" rtl="0">
              <a:lnSpc>
                <a:spcPct val="115000"/>
              </a:lnSpc>
              <a:spcBef>
                <a:spcPts val="575"/>
              </a:spcBef>
              <a:spcAft>
                <a:spcPts val="0"/>
              </a:spcAft>
              <a:buSzPts val="1800"/>
              <a:buFont typeface="Verdana"/>
              <a:buChar char="●"/>
            </a:pPr>
            <a:r>
              <a:rPr lang="en-US" sz="1800">
                <a:latin typeface="Verdana"/>
                <a:ea typeface="Verdana"/>
                <a:cs typeface="Verdana"/>
                <a:sym typeface="Verdana"/>
              </a:rPr>
              <a:t>Problem: Where is the correct answer stored?</a:t>
            </a:r>
            <a:endParaRPr sz="1800">
              <a:latin typeface="Verdana"/>
              <a:ea typeface="Verdana"/>
              <a:cs typeface="Verdana"/>
              <a:sym typeface="Verdana"/>
            </a:endParaRPr>
          </a:p>
          <a:p>
            <a:pPr marL="914400" lvl="1" indent="-342900" algn="l" rtl="0">
              <a:lnSpc>
                <a:spcPct val="115000"/>
              </a:lnSpc>
              <a:spcBef>
                <a:spcPts val="0"/>
              </a:spcBef>
              <a:spcAft>
                <a:spcPts val="0"/>
              </a:spcAft>
              <a:buSzPts val="1800"/>
              <a:buFont typeface="Verdana"/>
              <a:buChar char="●"/>
            </a:pPr>
            <a:r>
              <a:rPr lang="en-US" sz="1800">
                <a:latin typeface="Verdana"/>
                <a:ea typeface="Verdana"/>
                <a:cs typeface="Verdana"/>
                <a:sym typeface="Verdana"/>
              </a:rPr>
              <a:t>A new private data field would be good</a:t>
            </a:r>
            <a:endParaRPr sz="1800">
              <a:latin typeface="Verdana"/>
              <a:ea typeface="Verdana"/>
              <a:cs typeface="Verdana"/>
              <a:sym typeface="Verdana"/>
            </a:endParaRPr>
          </a:p>
        </p:txBody>
      </p:sp>
      <p:sp>
        <p:nvSpPr>
          <p:cNvPr id="909" name="Google Shape;909;p120"/>
          <p:cNvSpPr txBox="1">
            <a:spLocks noGrp="1"/>
          </p:cNvSpPr>
          <p:nvPr>
            <p:ph type="title"/>
          </p:nvPr>
        </p:nvSpPr>
        <p:spPr>
          <a:xfrm>
            <a:off x="914400" y="198428"/>
            <a:ext cx="7772400" cy="86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latin typeface="Source Code Pro"/>
                <a:ea typeface="Source Code Pro"/>
                <a:cs typeface="Source Code Pro"/>
                <a:sym typeface="Source Code Pro"/>
              </a:rPr>
              <a:t>Question</a:t>
            </a:r>
            <a:r>
              <a:rPr lang="en-US" sz="3000">
                <a:latin typeface="Verdana"/>
                <a:ea typeface="Verdana"/>
                <a:cs typeface="Verdana"/>
                <a:sym typeface="Verdana"/>
              </a:rPr>
              <a:t> class implementation</a:t>
            </a:r>
            <a:endParaRPr sz="3000">
              <a:latin typeface="Verdana"/>
              <a:ea typeface="Verdana"/>
              <a:cs typeface="Verdana"/>
              <a:sym typeface="Verdana"/>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121"/>
          <p:cNvSpPr txBox="1">
            <a:spLocks noGrp="1"/>
          </p:cNvSpPr>
          <p:nvPr>
            <p:ph type="body" idx="1"/>
          </p:nvPr>
        </p:nvSpPr>
        <p:spPr>
          <a:xfrm>
            <a:off x="315025" y="1295400"/>
            <a:ext cx="8445900" cy="45720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Clr>
                <a:schemeClr val="dk1"/>
              </a:buClr>
              <a:buSzPts val="1100"/>
              <a:buFont typeface="Arial"/>
              <a:buNone/>
            </a:pPr>
            <a:r>
              <a:rPr lang="en-US" sz="1800">
                <a:solidFill>
                  <a:srgbClr val="00279F"/>
                </a:solidFill>
                <a:latin typeface="Source Code Pro"/>
                <a:ea typeface="Source Code Pro"/>
                <a:cs typeface="Source Code Pro"/>
                <a:sym typeface="Source Code Pro"/>
              </a:rPr>
              <a:t>simplemathquest.h  (final)</a:t>
            </a:r>
            <a:endParaRPr sz="1800">
              <a:solidFill>
                <a:srgbClr val="00279F"/>
              </a:solidFill>
              <a:latin typeface="Source Code Pro"/>
              <a:ea typeface="Source Code Pro"/>
              <a:cs typeface="Source Code Pro"/>
              <a:sym typeface="Source Code Pro"/>
            </a:endParaRPr>
          </a:p>
          <a:p>
            <a:pPr marL="0" lvl="0" indent="0" algn="l" rtl="0">
              <a:lnSpc>
                <a:spcPct val="115000"/>
              </a:lnSpc>
              <a:spcBef>
                <a:spcPts val="1000"/>
              </a:spcBef>
              <a:spcAft>
                <a:spcPts val="0"/>
              </a:spcAft>
              <a:buClr>
                <a:schemeClr val="dk1"/>
              </a:buClr>
              <a:buSzPts val="1100"/>
              <a:buFont typeface="Arial"/>
              <a:buNone/>
            </a:pPr>
            <a:r>
              <a:rPr lang="en-US" sz="1800">
                <a:latin typeface="Source Code Pro"/>
                <a:ea typeface="Source Code Pro"/>
                <a:cs typeface="Source Code Pro"/>
                <a:sym typeface="Source Code Pro"/>
              </a:rPr>
              <a:t>  class Question{</a:t>
            </a:r>
            <a:endParaRPr sz="1800">
              <a:latin typeface="Source Code Pro"/>
              <a:ea typeface="Source Code Pro"/>
              <a:cs typeface="Source Code Pro"/>
              <a:sym typeface="Source Code Pro"/>
            </a:endParaRPr>
          </a:p>
          <a:p>
            <a:pPr marL="0" lvl="0" indent="45720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public:</a:t>
            </a:r>
            <a:endParaRPr sz="1800">
              <a:latin typeface="Source Code Pro"/>
              <a:ea typeface="Source Code Pro"/>
              <a:cs typeface="Source Code Pro"/>
              <a:sym typeface="Source Code Pro"/>
            </a:endParaRPr>
          </a:p>
          <a:p>
            <a:pPr marL="0" lvl="0" indent="45720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  Question();   				// create a random question</a:t>
            </a:r>
            <a:endParaRPr sz="1800">
              <a:latin typeface="Source Code Pro"/>
              <a:ea typeface="Source Code Pro"/>
              <a:cs typeface="Source Code Pro"/>
              <a:sym typeface="Source Code Pro"/>
            </a:endParaRPr>
          </a:p>
          <a:p>
            <a:pPr marL="73660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void Ask() const; 		// ask the question to user</a:t>
            </a:r>
            <a:endParaRPr sz="1800">
              <a:latin typeface="Source Code Pro"/>
              <a:ea typeface="Source Code Pro"/>
              <a:cs typeface="Source Code Pro"/>
              <a:sym typeface="Source Code Pro"/>
            </a:endParaRPr>
          </a:p>
          <a:p>
            <a:pPr marL="736600" lvl="0" indent="0" algn="l" rtl="0">
              <a:lnSpc>
                <a:spcPct val="115000"/>
              </a:lnSpc>
              <a:spcBef>
                <a:spcPts val="400"/>
              </a:spcBef>
              <a:spcAft>
                <a:spcPts val="0"/>
              </a:spcAft>
              <a:buClr>
                <a:schemeClr val="dk1"/>
              </a:buClr>
              <a:buSzPts val="1100"/>
              <a:buFont typeface="Arial"/>
              <a:buNone/>
            </a:pPr>
            <a:r>
              <a:rPr lang="en-US" sz="1800" strike="sngStrike">
                <a:latin typeface="Source Code Pro"/>
                <a:ea typeface="Source Code Pro"/>
                <a:cs typeface="Source Code Pro"/>
                <a:sym typeface="Source Code Pro"/>
              </a:rPr>
              <a:t>int  GetAnswer() const; //input and return user answer</a:t>
            </a:r>
            <a:endParaRPr sz="1800" strike="sngStrike">
              <a:latin typeface="Source Code Pro"/>
              <a:ea typeface="Source Code Pro"/>
              <a:cs typeface="Source Code Pro"/>
              <a:sym typeface="Source Code Pro"/>
            </a:endParaRPr>
          </a:p>
          <a:p>
            <a:pPr marL="73660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bool IsCorrect (int answer) const; //check if correct</a:t>
            </a:r>
            <a:endParaRPr sz="1800">
              <a:latin typeface="Source Code Pro"/>
              <a:ea typeface="Source Code Pro"/>
              <a:cs typeface="Source Code Pro"/>
              <a:sym typeface="Source Code Pro"/>
            </a:endParaRPr>
          </a:p>
          <a:p>
            <a:pPr marL="736600" lvl="0" indent="0" algn="l" rtl="0">
              <a:lnSpc>
                <a:spcPct val="115000"/>
              </a:lnSpc>
              <a:spcBef>
                <a:spcPts val="400"/>
              </a:spcBef>
              <a:spcAft>
                <a:spcPts val="0"/>
              </a:spcAft>
              <a:buClr>
                <a:schemeClr val="dk1"/>
              </a:buClr>
              <a:buSzPts val="1100"/>
              <a:buFont typeface="Arial"/>
              <a:buNone/>
            </a:pPr>
            <a:r>
              <a:rPr lang="en-US" sz="1800">
                <a:solidFill>
                  <a:srgbClr val="000000"/>
                </a:solidFill>
                <a:latin typeface="Source Code Pro"/>
                <a:ea typeface="Source Code Pro"/>
                <a:cs typeface="Source Code Pro"/>
                <a:sym typeface="Source Code Pro"/>
              </a:rPr>
              <a:t>int CorrectAnswer() const;   // return correct answer</a:t>
            </a:r>
            <a:endParaRPr sz="1800">
              <a:solidFill>
                <a:srgbClr val="000000"/>
              </a:solidFill>
              <a:latin typeface="Source Code Pro"/>
              <a:ea typeface="Source Code Pro"/>
              <a:cs typeface="Source Code Pro"/>
              <a:sym typeface="Source Code Pro"/>
            </a:endParaRPr>
          </a:p>
          <a:p>
            <a:pPr marL="73660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a:p>
            <a:pPr marL="0" lvl="0" indent="45720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private:</a:t>
            </a:r>
            <a:endParaRPr sz="1800">
              <a:latin typeface="Source Code Pro"/>
              <a:ea typeface="Source Code Pro"/>
              <a:cs typeface="Source Code Pro"/>
              <a:sym typeface="Source Code Pro"/>
            </a:endParaRPr>
          </a:p>
          <a:p>
            <a:pPr marL="73660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int myNum1;       // numbers used in question</a:t>
            </a:r>
            <a:endParaRPr sz="1800">
              <a:latin typeface="Source Code Pro"/>
              <a:ea typeface="Source Code Pro"/>
              <a:cs typeface="Source Code Pro"/>
              <a:sym typeface="Source Code Pro"/>
            </a:endParaRPr>
          </a:p>
          <a:p>
            <a:pPr marL="73660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int myNum2;</a:t>
            </a:r>
            <a:endParaRPr sz="1800">
              <a:latin typeface="Source Code Pro"/>
              <a:ea typeface="Source Code Pro"/>
              <a:cs typeface="Source Code Pro"/>
              <a:sym typeface="Source Code Pro"/>
            </a:endParaRPr>
          </a:p>
          <a:p>
            <a:pPr marL="736600" lvl="0" indent="0" algn="l" rtl="0">
              <a:lnSpc>
                <a:spcPct val="115000"/>
              </a:lnSpc>
              <a:spcBef>
                <a:spcPts val="400"/>
              </a:spcBef>
              <a:spcAft>
                <a:spcPts val="0"/>
              </a:spcAft>
              <a:buClr>
                <a:schemeClr val="dk1"/>
              </a:buClr>
              <a:buSzPts val="1100"/>
              <a:buFont typeface="Arial"/>
              <a:buNone/>
            </a:pPr>
            <a:r>
              <a:rPr lang="en-US" sz="1800">
                <a:solidFill>
                  <a:srgbClr val="059B05"/>
                </a:solidFill>
                <a:latin typeface="Source Code Pro"/>
                <a:ea typeface="Source Code Pro"/>
                <a:cs typeface="Source Code Pro"/>
                <a:sym typeface="Source Code Pro"/>
              </a:rPr>
              <a:t>int myAnswer;		// store the answer</a:t>
            </a:r>
            <a:endParaRPr sz="1800">
              <a:solidFill>
                <a:srgbClr val="059B05"/>
              </a:solidFill>
              <a:latin typeface="Source Code Pro"/>
              <a:ea typeface="Source Code Pro"/>
              <a:cs typeface="Source Code Pro"/>
              <a:sym typeface="Source Code Pro"/>
            </a:endParaRPr>
          </a:p>
          <a:p>
            <a:pPr marL="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endParaRPr sz="1800">
              <a:latin typeface="Source Code Pro"/>
              <a:ea typeface="Source Code Pro"/>
              <a:cs typeface="Source Code Pro"/>
              <a:sym typeface="Source Code Pro"/>
            </a:endParaRPr>
          </a:p>
        </p:txBody>
      </p:sp>
      <p:sp>
        <p:nvSpPr>
          <p:cNvPr id="915" name="Google Shape;915;p121"/>
          <p:cNvSpPr txBox="1">
            <a:spLocks noGrp="1"/>
          </p:cNvSpPr>
          <p:nvPr>
            <p:ph type="title"/>
          </p:nvPr>
        </p:nvSpPr>
        <p:spPr>
          <a:xfrm>
            <a:off x="914400" y="274628"/>
            <a:ext cx="7772400" cy="86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latin typeface="Source Code Pro"/>
                <a:ea typeface="Source Code Pro"/>
                <a:cs typeface="Source Code Pro"/>
                <a:sym typeface="Source Code Pro"/>
              </a:rPr>
              <a:t>Question</a:t>
            </a:r>
            <a:r>
              <a:rPr lang="en-US" sz="3000">
                <a:latin typeface="Verdana"/>
                <a:ea typeface="Verdana"/>
                <a:cs typeface="Verdana"/>
                <a:sym typeface="Verdana"/>
              </a:rPr>
              <a:t> class</a:t>
            </a:r>
            <a:endParaRPr sz="3000">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0"/>
          <p:cNvSpPr txBox="1">
            <a:spLocks noGrp="1"/>
          </p:cNvSpPr>
          <p:nvPr>
            <p:ph type="body" idx="1"/>
          </p:nvPr>
        </p:nvSpPr>
        <p:spPr>
          <a:xfrm>
            <a:off x="315675" y="1414450"/>
            <a:ext cx="8358300" cy="1630500"/>
          </a:xfrm>
          <a:prstGeom prst="rect">
            <a:avLst/>
          </a:prstGeom>
          <a:noFill/>
          <a:ln>
            <a:noFill/>
          </a:ln>
        </p:spPr>
        <p:txBody>
          <a:bodyPr spcFirstLastPara="1" wrap="square" lIns="91425" tIns="45700" rIns="91425" bIns="45700" anchor="t" anchorCtr="0">
            <a:noAutofit/>
          </a:bodyPr>
          <a:lstStyle/>
          <a:p>
            <a:pPr marL="273050" marR="0" lvl="0" indent="-270510" algn="l" rtl="0">
              <a:lnSpc>
                <a:spcPct val="115000"/>
              </a:lnSpc>
              <a:spcBef>
                <a:spcPts val="0"/>
              </a:spcBef>
              <a:spcAft>
                <a:spcPts val="0"/>
              </a:spcAft>
              <a:buClr>
                <a:schemeClr val="accent1"/>
              </a:buClr>
              <a:buSzPts val="2000"/>
              <a:buFont typeface="Verdana"/>
              <a:buChar char="●"/>
            </a:pPr>
            <a:r>
              <a:rPr lang="en-US" sz="2000" i="0" u="none" strike="noStrike" cap="none">
                <a:solidFill>
                  <a:schemeClr val="dk1"/>
                </a:solidFill>
                <a:latin typeface="Verdana"/>
                <a:ea typeface="Verdana"/>
                <a:cs typeface="Verdana"/>
                <a:sym typeface="Verdana"/>
              </a:rPr>
              <a:t>OOP version - Calendar display program</a:t>
            </a:r>
            <a:endParaRPr sz="2000">
              <a:latin typeface="Verdana"/>
              <a:ea typeface="Verdana"/>
              <a:cs typeface="Verdana"/>
              <a:sym typeface="Verdana"/>
            </a:endParaRPr>
          </a:p>
          <a:p>
            <a:pPr marL="547687" marR="0" lvl="1" indent="-247650" algn="l" rtl="0">
              <a:lnSpc>
                <a:spcPct val="115000"/>
              </a:lnSpc>
              <a:spcBef>
                <a:spcPts val="300"/>
              </a:spcBef>
              <a:spcAft>
                <a:spcPts val="0"/>
              </a:spcAft>
              <a:buClr>
                <a:schemeClr val="accent2"/>
              </a:buClr>
              <a:buSzPts val="2000"/>
              <a:buFont typeface="Verdana"/>
              <a:buChar char="●"/>
            </a:pPr>
            <a:r>
              <a:rPr lang="en-US" sz="2000" i="0" u="none" strike="noStrike" cap="none">
                <a:solidFill>
                  <a:schemeClr val="dk1"/>
                </a:solidFill>
                <a:latin typeface="Verdana"/>
                <a:ea typeface="Verdana"/>
                <a:cs typeface="Verdana"/>
                <a:sym typeface="Verdana"/>
              </a:rPr>
              <a:t>Date concept is developed as a class</a:t>
            </a:r>
            <a:endParaRPr sz="2000">
              <a:latin typeface="Verdana"/>
              <a:ea typeface="Verdana"/>
              <a:cs typeface="Verdana"/>
              <a:sym typeface="Verdana"/>
            </a:endParaRPr>
          </a:p>
          <a:p>
            <a:pPr marL="822325" marR="0" lvl="2" indent="-258444" algn="l" rtl="0">
              <a:lnSpc>
                <a:spcPct val="115000"/>
              </a:lnSpc>
              <a:spcBef>
                <a:spcPts val="300"/>
              </a:spcBef>
              <a:spcAft>
                <a:spcPts val="0"/>
              </a:spcAft>
              <a:buClr>
                <a:srgbClr val="B2C1DB"/>
              </a:buClr>
              <a:buSzPts val="2000"/>
              <a:buFont typeface="Verdana"/>
              <a:buChar char="●"/>
            </a:pPr>
            <a:r>
              <a:rPr lang="en-US" i="0" u="none" strike="noStrike" cap="none">
                <a:solidFill>
                  <a:schemeClr val="dk1"/>
                </a:solidFill>
                <a:latin typeface="Verdana"/>
                <a:ea typeface="Verdana"/>
                <a:cs typeface="Verdana"/>
                <a:sym typeface="Verdana"/>
              </a:rPr>
              <a:t>data and functions combined together from the point of view of programmer</a:t>
            </a:r>
            <a:endParaRPr>
              <a:latin typeface="Verdana"/>
              <a:ea typeface="Verdana"/>
              <a:cs typeface="Verdana"/>
              <a:sym typeface="Verdana"/>
            </a:endParaRPr>
          </a:p>
        </p:txBody>
      </p:sp>
      <p:sp>
        <p:nvSpPr>
          <p:cNvPr id="379" name="Google Shape;379;p50"/>
          <p:cNvSpPr txBox="1"/>
          <p:nvPr/>
        </p:nvSpPr>
        <p:spPr>
          <a:xfrm>
            <a:off x="774700" y="4918075"/>
            <a:ext cx="7772400" cy="1535100"/>
          </a:xfrm>
          <a:prstGeom prst="rect">
            <a:avLst/>
          </a:prstGeom>
          <a:noFill/>
          <a:ln>
            <a:noFill/>
          </a:ln>
        </p:spPr>
        <p:txBody>
          <a:bodyPr spcFirstLastPara="1" wrap="square" lIns="90475" tIns="44450" rIns="90475" bIns="44450" anchor="t" anchorCtr="0">
            <a:noAutofit/>
          </a:bodyPr>
          <a:lstStyle/>
          <a:p>
            <a:pPr marL="342900" marR="0" lvl="0" indent="-387350" algn="l" rtl="0">
              <a:lnSpc>
                <a:spcPct val="115000"/>
              </a:lnSpc>
              <a:spcBef>
                <a:spcPts val="0"/>
              </a:spcBef>
              <a:spcAft>
                <a:spcPts val="0"/>
              </a:spcAft>
              <a:buClr>
                <a:schemeClr val="accent1"/>
              </a:buClr>
              <a:buSzPts val="2000"/>
              <a:buFont typeface="Verdana"/>
              <a:buChar char="●"/>
            </a:pPr>
            <a:r>
              <a:rPr lang="en-US" sz="2000" i="0" u="none">
                <a:solidFill>
                  <a:srgbClr val="00279F"/>
                </a:solidFill>
                <a:latin typeface="Verdana"/>
                <a:ea typeface="Verdana"/>
                <a:cs typeface="Verdana"/>
                <a:sym typeface="Verdana"/>
              </a:rPr>
              <a:t>Did you like this? </a:t>
            </a:r>
            <a:endParaRPr sz="2000">
              <a:latin typeface="Verdana"/>
              <a:ea typeface="Verdana"/>
              <a:cs typeface="Verdana"/>
              <a:sym typeface="Verdana"/>
            </a:endParaRPr>
          </a:p>
          <a:p>
            <a:pPr marL="742950" marR="0" lvl="1" indent="-315594" algn="l" rtl="0">
              <a:lnSpc>
                <a:spcPct val="115000"/>
              </a:lnSpc>
              <a:spcBef>
                <a:spcPts val="360"/>
              </a:spcBef>
              <a:spcAft>
                <a:spcPts val="0"/>
              </a:spcAft>
              <a:buClr>
                <a:schemeClr val="accent2"/>
              </a:buClr>
              <a:buSzPts val="2000"/>
              <a:buFont typeface="Verdana"/>
              <a:buChar char="•"/>
            </a:pPr>
            <a:r>
              <a:rPr lang="en-US" sz="2000" b="1" i="0" u="none" strike="noStrike" cap="none">
                <a:solidFill>
                  <a:schemeClr val="dk1"/>
                </a:solidFill>
                <a:latin typeface="Verdana"/>
                <a:ea typeface="Verdana"/>
                <a:cs typeface="Verdana"/>
                <a:sym typeface="Verdana"/>
              </a:rPr>
              <a:t>for some yes, for some no</a:t>
            </a:r>
            <a:endParaRPr sz="2000">
              <a:latin typeface="Verdana"/>
              <a:ea typeface="Verdana"/>
              <a:cs typeface="Verdana"/>
              <a:sym typeface="Verdana"/>
            </a:endParaRPr>
          </a:p>
          <a:p>
            <a:pPr marL="342900" marR="0" lvl="0" indent="-387350" algn="l" rtl="0">
              <a:lnSpc>
                <a:spcPct val="115000"/>
              </a:lnSpc>
              <a:spcBef>
                <a:spcPts val="400"/>
              </a:spcBef>
              <a:spcAft>
                <a:spcPts val="0"/>
              </a:spcAft>
              <a:buClr>
                <a:schemeClr val="accent1"/>
              </a:buClr>
              <a:buSzPts val="2000"/>
              <a:buFont typeface="Verdana"/>
              <a:buChar char="●"/>
            </a:pPr>
            <a:r>
              <a:rPr lang="en-US" sz="2000" i="0" u="none">
                <a:solidFill>
                  <a:srgbClr val="003399"/>
                </a:solidFill>
                <a:latin typeface="Verdana"/>
                <a:ea typeface="Verdana"/>
                <a:cs typeface="Verdana"/>
                <a:sym typeface="Verdana"/>
              </a:rPr>
              <a:t>OOP approach is more suitable for a human being</a:t>
            </a:r>
            <a:endParaRPr sz="2000">
              <a:latin typeface="Verdana"/>
              <a:ea typeface="Verdana"/>
              <a:cs typeface="Verdana"/>
              <a:sym typeface="Verdana"/>
            </a:endParaRPr>
          </a:p>
          <a:p>
            <a:pPr marL="742950" marR="0" lvl="1" indent="-315594" algn="l" rtl="0">
              <a:lnSpc>
                <a:spcPct val="115000"/>
              </a:lnSpc>
              <a:spcBef>
                <a:spcPts val="360"/>
              </a:spcBef>
              <a:spcAft>
                <a:spcPts val="0"/>
              </a:spcAft>
              <a:buClr>
                <a:srgbClr val="C00000"/>
              </a:buClr>
              <a:buSzPts val="2000"/>
              <a:buFont typeface="Verdana"/>
              <a:buChar char="•"/>
            </a:pPr>
            <a:r>
              <a:rPr lang="en-US" sz="2000" b="1" i="0" u="none" strike="noStrike" cap="none">
                <a:solidFill>
                  <a:schemeClr val="dk1"/>
                </a:solidFill>
                <a:latin typeface="Verdana"/>
                <a:ea typeface="Verdana"/>
                <a:cs typeface="Verdana"/>
                <a:sym typeface="Verdana"/>
              </a:rPr>
              <a:t>human cognition is mostly based on objects</a:t>
            </a:r>
            <a:endParaRPr sz="2000">
              <a:latin typeface="Verdana"/>
              <a:ea typeface="Verdana"/>
              <a:cs typeface="Verdana"/>
              <a:sym typeface="Verdana"/>
            </a:endParaRPr>
          </a:p>
          <a:p>
            <a:pPr marL="0" marR="0" lvl="0" indent="0" algn="l" rtl="0">
              <a:lnSpc>
                <a:spcPct val="115000"/>
              </a:lnSpc>
              <a:spcBef>
                <a:spcPts val="0"/>
              </a:spcBef>
              <a:spcAft>
                <a:spcPts val="0"/>
              </a:spcAft>
              <a:buNone/>
            </a:pPr>
            <a:endParaRPr sz="2000" b="1" i="0" u="none" strike="noStrike" cap="none">
              <a:solidFill>
                <a:schemeClr val="dk1"/>
              </a:solidFill>
              <a:latin typeface="Verdana"/>
              <a:ea typeface="Verdana"/>
              <a:cs typeface="Verdana"/>
              <a:sym typeface="Verdana"/>
            </a:endParaRPr>
          </a:p>
        </p:txBody>
      </p:sp>
      <p:grpSp>
        <p:nvGrpSpPr>
          <p:cNvPr id="380" name="Google Shape;380;p50"/>
          <p:cNvGrpSpPr/>
          <p:nvPr/>
        </p:nvGrpSpPr>
        <p:grpSpPr>
          <a:xfrm>
            <a:off x="2400235" y="3116262"/>
            <a:ext cx="3812633" cy="1597000"/>
            <a:chOff x="2476500" y="2806700"/>
            <a:chExt cx="2959200" cy="1597000"/>
          </a:xfrm>
        </p:grpSpPr>
        <p:sp>
          <p:nvSpPr>
            <p:cNvPr id="381" name="Google Shape;381;p50"/>
            <p:cNvSpPr txBox="1"/>
            <p:nvPr/>
          </p:nvSpPr>
          <p:spPr>
            <a:xfrm>
              <a:off x="2489200" y="2806700"/>
              <a:ext cx="2946300" cy="379500"/>
            </a:xfrm>
            <a:prstGeom prst="rect">
              <a:avLst/>
            </a:prstGeom>
            <a:solidFill>
              <a:srgbClr val="CCFFFF"/>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i="0" u="none">
                  <a:solidFill>
                    <a:schemeClr val="dk1"/>
                  </a:solidFill>
                  <a:latin typeface="Source Code Pro"/>
                  <a:ea typeface="Source Code Pro"/>
                  <a:cs typeface="Source Code Pro"/>
                  <a:sym typeface="Source Code Pro"/>
                </a:rPr>
                <a:t>Data    (day, month,</a:t>
              </a:r>
              <a:r>
                <a:rPr lang="en-US" sz="1800">
                  <a:solidFill>
                    <a:schemeClr val="dk1"/>
                  </a:solidFill>
                  <a:latin typeface="Source Code Pro"/>
                  <a:ea typeface="Source Code Pro"/>
                  <a:cs typeface="Source Code Pro"/>
                  <a:sym typeface="Source Code Pro"/>
                </a:rPr>
                <a:t> </a:t>
              </a:r>
              <a:r>
                <a:rPr lang="en-US" sz="1800" i="0" u="none">
                  <a:solidFill>
                    <a:schemeClr val="dk1"/>
                  </a:solidFill>
                  <a:latin typeface="Source Code Pro"/>
                  <a:ea typeface="Source Code Pro"/>
                  <a:cs typeface="Source Code Pro"/>
                  <a:sym typeface="Source Code Pro"/>
                </a:rPr>
                <a:t>year)</a:t>
              </a:r>
              <a:endParaRPr sz="1800">
                <a:latin typeface="Source Code Pro"/>
                <a:ea typeface="Source Code Pro"/>
                <a:cs typeface="Source Code Pro"/>
                <a:sym typeface="Source Code Pro"/>
              </a:endParaRPr>
            </a:p>
          </p:txBody>
        </p:sp>
        <p:sp>
          <p:nvSpPr>
            <p:cNvPr id="382" name="Google Shape;382;p50"/>
            <p:cNvSpPr txBox="1"/>
            <p:nvPr/>
          </p:nvSpPr>
          <p:spPr>
            <a:xfrm>
              <a:off x="2476500" y="3200400"/>
              <a:ext cx="2959200" cy="1203300"/>
            </a:xfrm>
            <a:prstGeom prst="rect">
              <a:avLst/>
            </a:prstGeom>
            <a:solidFill>
              <a:srgbClr val="CCFFFF"/>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i="0" u="none">
                  <a:solidFill>
                    <a:schemeClr val="dk1"/>
                  </a:solidFill>
                  <a:latin typeface="Source Code Pro"/>
                  <a:ea typeface="Source Code Pro"/>
                  <a:cs typeface="Source Code Pro"/>
                  <a:sym typeface="Source Code Pro"/>
                </a:rPr>
                <a:t>Functions</a:t>
              </a:r>
              <a:br>
                <a:rPr lang="en-US" sz="1800" i="0" u="none">
                  <a:solidFill>
                    <a:schemeClr val="dk1"/>
                  </a:solidFill>
                  <a:latin typeface="Source Code Pro"/>
                  <a:ea typeface="Source Code Pro"/>
                  <a:cs typeface="Source Code Pro"/>
                  <a:sym typeface="Source Code Pro"/>
                </a:rPr>
              </a:br>
              <a:r>
                <a:rPr lang="en-US" sz="1800" i="0" u="none">
                  <a:solidFill>
                    <a:schemeClr val="dk1"/>
                  </a:solidFill>
                  <a:latin typeface="Source Code Pro"/>
                  <a:ea typeface="Source Code Pro"/>
                  <a:cs typeface="Source Code Pro"/>
                  <a:sym typeface="Source Code Pro"/>
                </a:rPr>
                <a:t>	Day of the week</a:t>
              </a:r>
              <a:br>
                <a:rPr lang="en-US" sz="1800" i="0" u="none">
                  <a:solidFill>
                    <a:schemeClr val="dk1"/>
                  </a:solidFill>
                  <a:latin typeface="Source Code Pro"/>
                  <a:ea typeface="Source Code Pro"/>
                  <a:cs typeface="Source Code Pro"/>
                  <a:sym typeface="Source Code Pro"/>
                </a:rPr>
              </a:br>
              <a:r>
                <a:rPr lang="en-US" sz="1800" i="0" u="none">
                  <a:solidFill>
                    <a:schemeClr val="dk1"/>
                  </a:solidFill>
                  <a:latin typeface="Source Code Pro"/>
                  <a:ea typeface="Source Code Pro"/>
                  <a:cs typeface="Source Code Pro"/>
                  <a:sym typeface="Source Code Pro"/>
                </a:rPr>
                <a:t>	Month name</a:t>
              </a:r>
              <a:br>
                <a:rPr lang="en-US" sz="1800" i="0" u="none">
                  <a:solidFill>
                    <a:schemeClr val="dk1"/>
                  </a:solidFill>
                  <a:latin typeface="Source Code Pro"/>
                  <a:ea typeface="Source Code Pro"/>
                  <a:cs typeface="Source Code Pro"/>
                  <a:sym typeface="Source Code Pro"/>
                </a:rPr>
              </a:br>
              <a:r>
                <a:rPr lang="en-US" sz="1800" i="0" u="none">
                  <a:solidFill>
                    <a:schemeClr val="dk1"/>
                  </a:solidFill>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p:txBody>
        </p:sp>
      </p:grpSp>
      <p:sp>
        <p:nvSpPr>
          <p:cNvPr id="383" name="Google Shape;383;p50"/>
          <p:cNvSpPr txBox="1">
            <a:spLocks noGrp="1"/>
          </p:cNvSpPr>
          <p:nvPr>
            <p:ph type="title"/>
          </p:nvPr>
        </p:nvSpPr>
        <p:spPr>
          <a:xfrm>
            <a:off x="269500" y="122225"/>
            <a:ext cx="8656200" cy="11430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3600"/>
              <a:buFont typeface="Calibri"/>
              <a:buNone/>
            </a:pPr>
            <a:r>
              <a:rPr lang="en-US" sz="3000" i="0" u="none" strike="noStrike" cap="none">
                <a:solidFill>
                  <a:schemeClr val="dk2"/>
                </a:solidFill>
                <a:latin typeface="Verdana"/>
                <a:ea typeface="Verdana"/>
                <a:cs typeface="Verdana"/>
                <a:sym typeface="Verdana"/>
              </a:rPr>
              <a:t>An Overview of </a:t>
            </a:r>
            <a:endParaRPr sz="3000" i="0" u="none" strike="noStrike" cap="none">
              <a:solidFill>
                <a:schemeClr val="dk2"/>
              </a:solidFill>
              <a:latin typeface="Verdana"/>
              <a:ea typeface="Verdana"/>
              <a:cs typeface="Verdana"/>
              <a:sym typeface="Verdana"/>
            </a:endParaRPr>
          </a:p>
          <a:p>
            <a:pPr marL="0" marR="0" lvl="0" indent="0" algn="l" rtl="0">
              <a:lnSpc>
                <a:spcPct val="100000"/>
              </a:lnSpc>
              <a:spcBef>
                <a:spcPts val="0"/>
              </a:spcBef>
              <a:spcAft>
                <a:spcPts val="0"/>
              </a:spcAft>
              <a:buClr>
                <a:schemeClr val="dk2"/>
              </a:buClr>
              <a:buSzPts val="3600"/>
              <a:buFont typeface="Calibri"/>
              <a:buNone/>
            </a:pPr>
            <a:r>
              <a:rPr lang="en-US" sz="3000" i="0" u="none" strike="noStrike" cap="none">
                <a:solidFill>
                  <a:schemeClr val="dk2"/>
                </a:solidFill>
                <a:latin typeface="Verdana"/>
                <a:ea typeface="Verdana"/>
                <a:cs typeface="Verdana"/>
                <a:sym typeface="Verdana"/>
              </a:rPr>
              <a:t>Object Oriented</a:t>
            </a:r>
            <a:r>
              <a:rPr lang="en-US" sz="3000">
                <a:latin typeface="Verdana"/>
                <a:ea typeface="Verdana"/>
                <a:cs typeface="Verdana"/>
                <a:sym typeface="Verdana"/>
              </a:rPr>
              <a:t> Programming </a:t>
            </a:r>
            <a:r>
              <a:rPr lang="en-US" sz="3000" i="0" u="none" strike="noStrike" cap="none">
                <a:solidFill>
                  <a:schemeClr val="dk2"/>
                </a:solidFill>
                <a:latin typeface="Verdana"/>
                <a:ea typeface="Verdana"/>
                <a:cs typeface="Verdana"/>
                <a:sym typeface="Verdana"/>
              </a:rPr>
              <a:t>(OOP) </a:t>
            </a:r>
            <a:endParaRPr sz="3000">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9">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9">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9">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122"/>
          <p:cNvSpPr txBox="1">
            <a:spLocks noGrp="1"/>
          </p:cNvSpPr>
          <p:nvPr>
            <p:ph type="body" idx="1"/>
          </p:nvPr>
        </p:nvSpPr>
        <p:spPr>
          <a:xfrm>
            <a:off x="315025" y="1143000"/>
            <a:ext cx="8445900" cy="54486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Clr>
                <a:schemeClr val="dk1"/>
              </a:buClr>
              <a:buSzPts val="1100"/>
              <a:buFont typeface="Arial"/>
              <a:buNone/>
            </a:pPr>
            <a:r>
              <a:rPr lang="en-US" sz="1800">
                <a:solidFill>
                  <a:srgbClr val="00279F"/>
                </a:solidFill>
                <a:latin typeface="Source Code Pro"/>
                <a:ea typeface="Source Code Pro"/>
                <a:cs typeface="Source Code Pro"/>
                <a:sym typeface="Source Code Pro"/>
              </a:rPr>
              <a:t>simplemathquest.cpp  (final)</a:t>
            </a:r>
            <a:endParaRPr sz="1800">
              <a:solidFill>
                <a:srgbClr val="00279F"/>
              </a:solidFill>
              <a:latin typeface="Source Code Pro"/>
              <a:ea typeface="Source Code Pro"/>
              <a:cs typeface="Source Code Pro"/>
              <a:sym typeface="Source Code Pro"/>
            </a:endParaRPr>
          </a:p>
          <a:p>
            <a:pPr marL="0" lvl="0" indent="0" algn="l" rtl="0">
              <a:lnSpc>
                <a:spcPct val="115000"/>
              </a:lnSpc>
              <a:spcBef>
                <a:spcPts val="1000"/>
              </a:spcBef>
              <a:spcAft>
                <a:spcPts val="0"/>
              </a:spcAft>
              <a:buClr>
                <a:schemeClr val="dk1"/>
              </a:buClr>
              <a:buSzPts val="1100"/>
              <a:buFont typeface="Arial"/>
              <a:buNone/>
            </a:pPr>
            <a:r>
              <a:rPr lang="en-US" sz="1800">
                <a:latin typeface="Source Code Pro"/>
                <a:ea typeface="Source Code Pro"/>
                <a:cs typeface="Source Code Pro"/>
                <a:sym typeface="Source Code Pro"/>
              </a:rPr>
              <a:t>  Question::Question(){</a:t>
            </a:r>
            <a:endParaRPr sz="1800">
              <a:latin typeface="Source Code Pro"/>
              <a:ea typeface="Source Code Pro"/>
              <a:cs typeface="Source Code Pro"/>
              <a:sym typeface="Source Code Pro"/>
            </a:endParaRPr>
          </a:p>
          <a:p>
            <a:pPr marL="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	RandGen gen;</a:t>
            </a:r>
            <a:endParaRPr sz="1800">
              <a:latin typeface="Source Code Pro"/>
              <a:ea typeface="Source Code Pro"/>
              <a:cs typeface="Source Code Pro"/>
              <a:sym typeface="Source Code Pro"/>
            </a:endParaRPr>
          </a:p>
          <a:p>
            <a:pPr marL="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	myNum1 = gen.RandInt(1,100);</a:t>
            </a:r>
            <a:br>
              <a:rPr lang="en-US" sz="1800">
                <a:latin typeface="Source Code Pro"/>
                <a:ea typeface="Source Code Pro"/>
                <a:cs typeface="Source Code Pro"/>
                <a:sym typeface="Source Code Pro"/>
              </a:rPr>
            </a:br>
            <a:r>
              <a:rPr lang="en-US" sz="1800">
                <a:latin typeface="Source Code Pro"/>
                <a:ea typeface="Source Code Pro"/>
                <a:cs typeface="Source Code Pro"/>
                <a:sym typeface="Source Code Pro"/>
              </a:rPr>
              <a:t>	myNum2 = gen.RandInt(1,100);</a:t>
            </a:r>
            <a:endParaRPr sz="1800">
              <a:latin typeface="Source Code Pro"/>
              <a:ea typeface="Source Code Pro"/>
              <a:cs typeface="Source Code Pro"/>
              <a:sym typeface="Source Code Pro"/>
            </a:endParaRPr>
          </a:p>
          <a:p>
            <a:pPr marL="0" lvl="0" indent="0" algn="l" rtl="0">
              <a:lnSpc>
                <a:spcPct val="115000"/>
              </a:lnSpc>
              <a:spcBef>
                <a:spcPts val="400"/>
              </a:spcBef>
              <a:spcAft>
                <a:spcPts val="0"/>
              </a:spcAft>
              <a:buClr>
                <a:schemeClr val="dk1"/>
              </a:buClr>
              <a:buSzPts val="1100"/>
              <a:buFont typeface="Arial"/>
              <a:buNone/>
            </a:pPr>
            <a:r>
              <a:rPr lang="en-US" sz="1800">
                <a:solidFill>
                  <a:srgbClr val="059B05"/>
                </a:solidFill>
                <a:latin typeface="Source Code Pro"/>
                <a:ea typeface="Source Code Pro"/>
                <a:cs typeface="Source Code Pro"/>
                <a:sym typeface="Source Code Pro"/>
              </a:rPr>
              <a:t>	myAnswer = myNum1 + myNum2;</a:t>
            </a:r>
            <a:endParaRPr sz="1800">
              <a:solidFill>
                <a:srgbClr val="059B05"/>
              </a:solidFill>
              <a:latin typeface="Source Code Pro"/>
              <a:ea typeface="Source Code Pro"/>
              <a:cs typeface="Source Code Pro"/>
              <a:sym typeface="Source Code Pro"/>
            </a:endParaRPr>
          </a:p>
          <a:p>
            <a:pPr marL="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a:p>
            <a:pPr marL="0" lvl="0" indent="0" algn="l" rtl="0">
              <a:lnSpc>
                <a:spcPct val="115000"/>
              </a:lnSpc>
              <a:spcBef>
                <a:spcPts val="1000"/>
              </a:spcBef>
              <a:spcAft>
                <a:spcPts val="0"/>
              </a:spcAft>
              <a:buClr>
                <a:schemeClr val="dk1"/>
              </a:buClr>
              <a:buSzPts val="1100"/>
              <a:buFont typeface="Arial"/>
              <a:buNone/>
            </a:pPr>
            <a:r>
              <a:rPr lang="en-US" sz="1800">
                <a:latin typeface="Source Code Pro"/>
                <a:ea typeface="Source Code Pro"/>
                <a:cs typeface="Source Code Pro"/>
                <a:sym typeface="Source Code Pro"/>
              </a:rPr>
              <a:t>  void Question::Ask() const{</a:t>
            </a:r>
            <a:endParaRPr sz="1800">
              <a:latin typeface="Source Code Pro"/>
              <a:ea typeface="Source Code Pro"/>
              <a:cs typeface="Source Code Pro"/>
              <a:sym typeface="Source Code Pro"/>
            </a:endParaRPr>
          </a:p>
          <a:p>
            <a:pPr marL="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	cout &lt;&lt; myNum1 &lt;&lt; " + " &lt;&lt; myNum2 &lt;&lt; " = ";</a:t>
            </a:r>
            <a:endParaRPr sz="1800">
              <a:latin typeface="Source Code Pro"/>
              <a:ea typeface="Source Code Pro"/>
              <a:cs typeface="Source Code Pro"/>
              <a:sym typeface="Source Code Pro"/>
            </a:endParaRPr>
          </a:p>
          <a:p>
            <a:pPr marL="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a:p>
            <a:pPr marL="0" lvl="0" indent="0" algn="l" rtl="0">
              <a:lnSpc>
                <a:spcPct val="115000"/>
              </a:lnSpc>
              <a:spcBef>
                <a:spcPts val="1000"/>
              </a:spcBef>
              <a:spcAft>
                <a:spcPts val="0"/>
              </a:spcAft>
              <a:buNone/>
            </a:pPr>
            <a:r>
              <a:rPr lang="en-US" sz="1800">
                <a:latin typeface="Source Code Pro"/>
                <a:ea typeface="Source Code Pro"/>
                <a:cs typeface="Source Code Pro"/>
                <a:sym typeface="Source Code Pro"/>
              </a:rPr>
              <a:t>  int Question::GetAnswer() const{</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	int ans; cin &gt;&gt; ans;</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	return ans;</a:t>
            </a:r>
            <a:endParaRPr sz="1800">
              <a:latin typeface="Source Code Pro"/>
              <a:ea typeface="Source Code Pro"/>
              <a:cs typeface="Source Code Pro"/>
              <a:sym typeface="Source Code Pro"/>
            </a:endParaRPr>
          </a:p>
          <a:p>
            <a:pPr marL="0" lvl="0" indent="0" algn="l" rtl="0">
              <a:lnSpc>
                <a:spcPct val="115000"/>
              </a:lnSpc>
              <a:spcBef>
                <a:spcPts val="575"/>
              </a:spcBef>
              <a:spcAft>
                <a:spcPts val="0"/>
              </a:spcAft>
              <a:buNone/>
            </a:pPr>
            <a:r>
              <a:rPr lang="en-US" sz="1800">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p:txBody>
      </p:sp>
      <p:sp>
        <p:nvSpPr>
          <p:cNvPr id="921" name="Google Shape;921;p122"/>
          <p:cNvSpPr txBox="1">
            <a:spLocks noGrp="1"/>
          </p:cNvSpPr>
          <p:nvPr>
            <p:ph type="title"/>
          </p:nvPr>
        </p:nvSpPr>
        <p:spPr>
          <a:xfrm>
            <a:off x="914400" y="198428"/>
            <a:ext cx="7772400" cy="86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latin typeface="Source Code Pro"/>
                <a:ea typeface="Source Code Pro"/>
                <a:cs typeface="Source Code Pro"/>
                <a:sym typeface="Source Code Pro"/>
              </a:rPr>
              <a:t>Question</a:t>
            </a:r>
            <a:r>
              <a:rPr lang="en-US" sz="3000">
                <a:latin typeface="Verdana"/>
                <a:ea typeface="Verdana"/>
                <a:cs typeface="Verdana"/>
                <a:sym typeface="Verdana"/>
              </a:rPr>
              <a:t> class implementation</a:t>
            </a:r>
            <a:endParaRPr sz="3000">
              <a:latin typeface="Verdana"/>
              <a:ea typeface="Verdana"/>
              <a:cs typeface="Verdana"/>
              <a:sym typeface="Verdana"/>
            </a:endParaRPr>
          </a:p>
        </p:txBody>
      </p:sp>
      <p:cxnSp>
        <p:nvCxnSpPr>
          <p:cNvPr id="922" name="Google Shape;922;p122"/>
          <p:cNvCxnSpPr/>
          <p:nvPr/>
        </p:nvCxnSpPr>
        <p:spPr>
          <a:xfrm>
            <a:off x="749225" y="5040275"/>
            <a:ext cx="4299600" cy="1549500"/>
          </a:xfrm>
          <a:prstGeom prst="straightConnector1">
            <a:avLst/>
          </a:prstGeom>
          <a:noFill/>
          <a:ln w="19050" cap="flat" cmpd="sng">
            <a:solidFill>
              <a:srgbClr val="980000"/>
            </a:solidFill>
            <a:prstDash val="solid"/>
            <a:round/>
            <a:headEnd type="none" w="med" len="med"/>
            <a:tailEnd type="none" w="med" len="med"/>
          </a:ln>
        </p:spPr>
      </p:cxnSp>
      <p:cxnSp>
        <p:nvCxnSpPr>
          <p:cNvPr id="923" name="Google Shape;923;p122"/>
          <p:cNvCxnSpPr/>
          <p:nvPr/>
        </p:nvCxnSpPr>
        <p:spPr>
          <a:xfrm rot="10800000" flipH="1">
            <a:off x="613000" y="4972250"/>
            <a:ext cx="4359300" cy="1575000"/>
          </a:xfrm>
          <a:prstGeom prst="straightConnector1">
            <a:avLst/>
          </a:prstGeom>
          <a:noFill/>
          <a:ln w="19050" cap="flat" cmpd="sng">
            <a:solidFill>
              <a:srgbClr val="980000"/>
            </a:solidFill>
            <a:prstDash val="solid"/>
            <a:round/>
            <a:headEnd type="none" w="med" len="med"/>
            <a:tailEnd type="none" w="med" len="med"/>
          </a:ln>
        </p:spPr>
      </p:cxn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123"/>
          <p:cNvSpPr txBox="1">
            <a:spLocks noGrp="1"/>
          </p:cNvSpPr>
          <p:nvPr>
            <p:ph type="body" idx="1"/>
          </p:nvPr>
        </p:nvSpPr>
        <p:spPr>
          <a:xfrm>
            <a:off x="315025" y="1600200"/>
            <a:ext cx="8445900" cy="38223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Clr>
                <a:schemeClr val="dk1"/>
              </a:buClr>
              <a:buSzPts val="1100"/>
              <a:buFont typeface="Arial"/>
              <a:buNone/>
            </a:pPr>
            <a:r>
              <a:rPr lang="en-US" sz="1800">
                <a:solidFill>
                  <a:srgbClr val="00279F"/>
                </a:solidFill>
                <a:latin typeface="Source Code Pro"/>
                <a:ea typeface="Source Code Pro"/>
                <a:cs typeface="Source Code Pro"/>
                <a:sym typeface="Source Code Pro"/>
              </a:rPr>
              <a:t>simplemathquest.cpp  (final) -- continued</a:t>
            </a:r>
            <a:endParaRPr sz="1800">
              <a:solidFill>
                <a:srgbClr val="00279F"/>
              </a:solidFill>
              <a:latin typeface="Source Code Pro"/>
              <a:ea typeface="Source Code Pro"/>
              <a:cs typeface="Source Code Pro"/>
              <a:sym typeface="Source Code Pro"/>
            </a:endParaRPr>
          </a:p>
          <a:p>
            <a:pPr marL="0" lvl="0" indent="0" algn="l" rtl="0">
              <a:lnSpc>
                <a:spcPct val="115000"/>
              </a:lnSpc>
              <a:spcBef>
                <a:spcPts val="1000"/>
              </a:spcBef>
              <a:spcAft>
                <a:spcPts val="0"/>
              </a:spcAft>
              <a:buClr>
                <a:schemeClr val="dk1"/>
              </a:buClr>
              <a:buSzPts val="1100"/>
              <a:buFont typeface="Arial"/>
              <a:buNone/>
            </a:pPr>
            <a:r>
              <a:rPr lang="en-US" sz="1800">
                <a:latin typeface="Source Code Pro"/>
                <a:ea typeface="Source Code Pro"/>
                <a:cs typeface="Source Code Pro"/>
                <a:sym typeface="Source Code Pro"/>
              </a:rPr>
              <a:t>  bool Question::IsCorrect(int answer) const{</a:t>
            </a:r>
            <a:endParaRPr sz="1800">
              <a:latin typeface="Source Code Pro"/>
              <a:ea typeface="Source Code Pro"/>
              <a:cs typeface="Source Code Pro"/>
              <a:sym typeface="Source Code Pro"/>
            </a:endParaRPr>
          </a:p>
          <a:p>
            <a:pPr marL="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	return </a:t>
            </a:r>
            <a:r>
              <a:rPr lang="en-US" sz="1800">
                <a:solidFill>
                  <a:srgbClr val="059B05"/>
                </a:solidFill>
                <a:latin typeface="Source Code Pro"/>
                <a:ea typeface="Source Code Pro"/>
                <a:cs typeface="Source Code Pro"/>
                <a:sym typeface="Source Code Pro"/>
              </a:rPr>
              <a:t>myAnswer</a:t>
            </a:r>
            <a:r>
              <a:rPr lang="en-US" sz="1800">
                <a:latin typeface="Source Code Pro"/>
                <a:ea typeface="Source Code Pro"/>
                <a:cs typeface="Source Code Pro"/>
                <a:sym typeface="Source Code Pro"/>
              </a:rPr>
              <a:t> == answer;</a:t>
            </a:r>
            <a:endParaRPr sz="1800">
              <a:latin typeface="Source Code Pro"/>
              <a:ea typeface="Source Code Pro"/>
              <a:cs typeface="Source Code Pro"/>
              <a:sym typeface="Source Code Pro"/>
            </a:endParaRPr>
          </a:p>
          <a:p>
            <a:pPr marL="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a:p>
            <a:pPr marL="0" lvl="0" indent="0" algn="l" rtl="0">
              <a:lnSpc>
                <a:spcPct val="115000"/>
              </a:lnSpc>
              <a:spcBef>
                <a:spcPts val="1000"/>
              </a:spcBef>
              <a:spcAft>
                <a:spcPts val="0"/>
              </a:spcAft>
              <a:buClr>
                <a:schemeClr val="dk1"/>
              </a:buClr>
              <a:buSzPts val="1100"/>
              <a:buFont typeface="Arial"/>
              <a:buNone/>
            </a:pPr>
            <a:r>
              <a:rPr lang="en-US" sz="1800">
                <a:latin typeface="Source Code Pro"/>
                <a:ea typeface="Source Code Pro"/>
                <a:cs typeface="Source Code Pro"/>
                <a:sym typeface="Source Code Pro"/>
              </a:rPr>
              <a:t>  int Question::CorrectAnswer() const{</a:t>
            </a:r>
            <a:endParaRPr sz="1800">
              <a:latin typeface="Source Code Pro"/>
              <a:ea typeface="Source Code Pro"/>
              <a:cs typeface="Source Code Pro"/>
              <a:sym typeface="Source Code Pro"/>
            </a:endParaRPr>
          </a:p>
          <a:p>
            <a:pPr marL="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	return </a:t>
            </a:r>
            <a:r>
              <a:rPr lang="en-US" sz="1800">
                <a:solidFill>
                  <a:srgbClr val="059B05"/>
                </a:solidFill>
                <a:latin typeface="Source Code Pro"/>
                <a:ea typeface="Source Code Pro"/>
                <a:cs typeface="Source Code Pro"/>
                <a:sym typeface="Source Code Pro"/>
              </a:rPr>
              <a:t>myAnswer</a:t>
            </a:r>
            <a:r>
              <a:rPr lang="en-US" sz="1800">
                <a:latin typeface="Source Code Pro"/>
                <a:ea typeface="Source Code Pro"/>
                <a:cs typeface="Source Code Pro"/>
                <a:sym typeface="Source Code Pro"/>
              </a:rPr>
              <a:t>;</a:t>
            </a:r>
            <a:endParaRPr sz="1800">
              <a:latin typeface="Source Code Pro"/>
              <a:ea typeface="Source Code Pro"/>
              <a:cs typeface="Source Code Pro"/>
              <a:sym typeface="Source Code Pro"/>
            </a:endParaRPr>
          </a:p>
          <a:p>
            <a:pPr marL="0" lvl="0" indent="0" algn="l" rtl="0">
              <a:lnSpc>
                <a:spcPct val="115000"/>
              </a:lnSpc>
              <a:spcBef>
                <a:spcPts val="400"/>
              </a:spcBef>
              <a:spcAft>
                <a:spcPts val="0"/>
              </a:spcAft>
              <a:buClr>
                <a:schemeClr val="dk1"/>
              </a:buClr>
              <a:buSzPts val="1100"/>
              <a:buFont typeface="Arial"/>
              <a:buNone/>
            </a:pPr>
            <a:r>
              <a:rPr lang="en-US" sz="1800">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a:p>
            <a:pPr marL="0" lvl="0" indent="0" algn="l" rtl="0">
              <a:lnSpc>
                <a:spcPct val="115000"/>
              </a:lnSpc>
              <a:spcBef>
                <a:spcPts val="1000"/>
              </a:spcBef>
              <a:spcAft>
                <a:spcPts val="0"/>
              </a:spcAft>
              <a:buNone/>
            </a:pPr>
            <a:endParaRPr sz="1800">
              <a:latin typeface="Verdana"/>
              <a:ea typeface="Verdana"/>
              <a:cs typeface="Verdana"/>
              <a:sym typeface="Verdana"/>
            </a:endParaRPr>
          </a:p>
        </p:txBody>
      </p:sp>
      <p:sp>
        <p:nvSpPr>
          <p:cNvPr id="929" name="Google Shape;929;p123"/>
          <p:cNvSpPr txBox="1">
            <a:spLocks noGrp="1"/>
          </p:cNvSpPr>
          <p:nvPr>
            <p:ph type="title"/>
          </p:nvPr>
        </p:nvSpPr>
        <p:spPr>
          <a:xfrm>
            <a:off x="914400" y="198428"/>
            <a:ext cx="7772400" cy="86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latin typeface="Source Code Pro"/>
                <a:ea typeface="Source Code Pro"/>
                <a:cs typeface="Source Code Pro"/>
                <a:sym typeface="Source Code Pro"/>
              </a:rPr>
              <a:t>Question</a:t>
            </a:r>
            <a:r>
              <a:rPr lang="en-US" sz="3000">
                <a:latin typeface="Verdana"/>
                <a:ea typeface="Verdana"/>
                <a:cs typeface="Verdana"/>
                <a:sym typeface="Verdana"/>
              </a:rPr>
              <a:t> class implementation</a:t>
            </a:r>
            <a:endParaRPr sz="3000">
              <a:latin typeface="Verdana"/>
              <a:ea typeface="Verdana"/>
              <a:cs typeface="Verdana"/>
              <a:sym typeface="Verdana"/>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124"/>
          <p:cNvSpPr txBox="1">
            <a:spLocks noGrp="1"/>
          </p:cNvSpPr>
          <p:nvPr>
            <p:ph type="title"/>
          </p:nvPr>
        </p:nvSpPr>
        <p:spPr>
          <a:xfrm>
            <a:off x="93650" y="274625"/>
            <a:ext cx="85932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600">
                <a:latin typeface="Source Code Pro"/>
                <a:ea typeface="Source Code Pro"/>
                <a:cs typeface="Source Code Pro"/>
                <a:sym typeface="Source Code Pro"/>
              </a:rPr>
              <a:t>Quiz</a:t>
            </a:r>
            <a:r>
              <a:rPr lang="en-US" sz="2600">
                <a:latin typeface="Verdana"/>
                <a:ea typeface="Verdana"/>
                <a:cs typeface="Verdana"/>
                <a:sym typeface="Verdana"/>
              </a:rPr>
              <a:t> program (main - </a:t>
            </a:r>
            <a:r>
              <a:rPr lang="en-US" sz="2600">
                <a:latin typeface="Source Code Pro"/>
                <a:ea typeface="Source Code Pro"/>
                <a:cs typeface="Source Code Pro"/>
                <a:sym typeface="Source Code Pro"/>
              </a:rPr>
              <a:t>simplequiz.cpp</a:t>
            </a:r>
            <a:r>
              <a:rPr lang="en-US" sz="2600">
                <a:latin typeface="Verdana"/>
                <a:ea typeface="Verdana"/>
                <a:cs typeface="Verdana"/>
                <a:sym typeface="Verdana"/>
              </a:rPr>
              <a:t>) – Final</a:t>
            </a:r>
            <a:endParaRPr sz="2600">
              <a:latin typeface="Verdana"/>
              <a:ea typeface="Verdana"/>
              <a:cs typeface="Verdana"/>
              <a:sym typeface="Verdana"/>
            </a:endParaRPr>
          </a:p>
        </p:txBody>
      </p:sp>
      <p:sp>
        <p:nvSpPr>
          <p:cNvPr id="935" name="Google Shape;935;p124"/>
          <p:cNvSpPr txBox="1">
            <a:spLocks noGrp="1"/>
          </p:cNvSpPr>
          <p:nvPr>
            <p:ph type="body" idx="1"/>
          </p:nvPr>
        </p:nvSpPr>
        <p:spPr>
          <a:xfrm>
            <a:off x="255425" y="1115750"/>
            <a:ext cx="8692800" cy="5371200"/>
          </a:xfrm>
          <a:prstGeom prst="rect">
            <a:avLst/>
          </a:prstGeom>
        </p:spPr>
        <p:txBody>
          <a:bodyPr spcFirstLastPara="1" wrap="square" lIns="91425" tIns="91425" rIns="91425" bIns="91425" anchor="t" anchorCtr="0">
            <a:noAutofit/>
          </a:bodyPr>
          <a:lstStyle/>
          <a:p>
            <a:pPr marL="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int qNum = PromptRange("how many questions: ",1,5);</a:t>
            </a:r>
            <a:endParaRPr sz="1600">
              <a:solidFill>
                <a:srgbClr val="00279F"/>
              </a:solidFill>
              <a:latin typeface="Source Code Pro"/>
              <a:ea typeface="Source Code Pro"/>
              <a:cs typeface="Source Code Pro"/>
              <a:sym typeface="Source Code Pro"/>
            </a:endParaRPr>
          </a:p>
          <a:p>
            <a:pPr marL="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int k, ans, score =0;</a:t>
            </a:r>
            <a:endParaRPr sz="1600">
              <a:solidFill>
                <a:srgbClr val="00279F"/>
              </a:solidFill>
              <a:latin typeface="Source Code Pro"/>
              <a:ea typeface="Source Code Pro"/>
              <a:cs typeface="Source Code Pro"/>
              <a:sym typeface="Source Code Pro"/>
            </a:endParaRPr>
          </a:p>
          <a:p>
            <a:pPr marL="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for(k=0; k &lt; qNum; k++){   </a:t>
            </a:r>
            <a:endParaRPr sz="1600">
              <a:solidFill>
                <a:srgbClr val="00279F"/>
              </a:solidFill>
              <a:latin typeface="Source Code Pro"/>
              <a:ea typeface="Source Code Pro"/>
              <a:cs typeface="Source Code Pro"/>
              <a:sym typeface="Source Code Pro"/>
            </a:endParaRPr>
          </a:p>
          <a:p>
            <a:pPr marL="0" lvl="0" indent="45720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Question q;</a:t>
            </a:r>
            <a:endParaRPr sz="1600">
              <a:solidFill>
                <a:srgbClr val="00279F"/>
              </a:solidFill>
              <a:latin typeface="Source Code Pro"/>
              <a:ea typeface="Source Code Pro"/>
              <a:cs typeface="Source Code Pro"/>
              <a:sym typeface="Source Code Pro"/>
            </a:endParaRPr>
          </a:p>
          <a:p>
            <a:pPr marL="0" lvl="0" indent="45720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q.Ask();</a:t>
            </a:r>
            <a:endParaRPr sz="1600">
              <a:solidFill>
                <a:srgbClr val="00279F"/>
              </a:solidFill>
              <a:latin typeface="Source Code Pro"/>
              <a:ea typeface="Source Code Pro"/>
              <a:cs typeface="Source Code Pro"/>
              <a:sym typeface="Source Code Pro"/>
            </a:endParaRPr>
          </a:p>
          <a:p>
            <a:pPr marL="0" lvl="0" indent="457200" algn="l" rtl="0">
              <a:lnSpc>
                <a:spcPct val="115000"/>
              </a:lnSpc>
              <a:spcBef>
                <a:spcPts val="300"/>
              </a:spcBef>
              <a:spcAft>
                <a:spcPts val="0"/>
              </a:spcAft>
              <a:buClr>
                <a:schemeClr val="dk1"/>
              </a:buClr>
              <a:buSzPts val="1100"/>
              <a:buFont typeface="Arial"/>
              <a:buNone/>
            </a:pPr>
            <a:r>
              <a:rPr lang="en-US" sz="1600">
                <a:solidFill>
                  <a:srgbClr val="059B05"/>
                </a:solidFill>
                <a:latin typeface="Source Code Pro"/>
                <a:ea typeface="Source Code Pro"/>
                <a:cs typeface="Source Code Pro"/>
                <a:sym typeface="Source Code Pro"/>
              </a:rPr>
              <a:t>cin &gt;&gt; ans;</a:t>
            </a:r>
            <a:endParaRPr sz="1600">
              <a:solidFill>
                <a:srgbClr val="00279F"/>
              </a:solidFill>
              <a:latin typeface="Source Code Pro"/>
              <a:ea typeface="Source Code Pro"/>
              <a:cs typeface="Source Code Pro"/>
              <a:sym typeface="Source Code Pro"/>
            </a:endParaRPr>
          </a:p>
          <a:p>
            <a:pPr marL="0" lvl="0" indent="45720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if (q.IsCorrect(ans)){</a:t>
            </a:r>
            <a:endParaRPr sz="1600">
              <a:solidFill>
                <a:srgbClr val="00279F"/>
              </a:solidFill>
              <a:latin typeface="Source Code Pro"/>
              <a:ea typeface="Source Code Pro"/>
              <a:cs typeface="Source Code Pro"/>
              <a:sym typeface="Source Code Pro"/>
            </a:endParaRPr>
          </a:p>
          <a:p>
            <a:pPr marL="34290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cout &lt;&lt; ans &lt;&lt; " correct answer" &lt;&lt; endl &lt;&lt; endl;</a:t>
            </a:r>
            <a:endParaRPr sz="1600">
              <a:solidFill>
                <a:srgbClr val="00279F"/>
              </a:solidFill>
              <a:latin typeface="Source Code Pro"/>
              <a:ea typeface="Source Code Pro"/>
              <a:cs typeface="Source Code Pro"/>
              <a:sym typeface="Source Code Pro"/>
            </a:endParaRPr>
          </a:p>
          <a:p>
            <a:pPr marL="34290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score++;</a:t>
            </a:r>
            <a:endParaRPr sz="1600">
              <a:solidFill>
                <a:srgbClr val="00279F"/>
              </a:solidFill>
              <a:latin typeface="Source Code Pro"/>
              <a:ea typeface="Source Code Pro"/>
              <a:cs typeface="Source Code Pro"/>
              <a:sym typeface="Source Code Pro"/>
            </a:endParaRPr>
          </a:p>
          <a:p>
            <a:pPr marL="34290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a:t>
            </a:r>
            <a:endParaRPr sz="1600">
              <a:solidFill>
                <a:srgbClr val="00279F"/>
              </a:solidFill>
              <a:latin typeface="Source Code Pro"/>
              <a:ea typeface="Source Code Pro"/>
              <a:cs typeface="Source Code Pro"/>
              <a:sym typeface="Source Code Pro"/>
            </a:endParaRPr>
          </a:p>
          <a:p>
            <a:pPr marL="34290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else</a:t>
            </a:r>
            <a:endParaRPr sz="1600">
              <a:solidFill>
                <a:srgbClr val="00279F"/>
              </a:solidFill>
              <a:latin typeface="Source Code Pro"/>
              <a:ea typeface="Source Code Pro"/>
              <a:cs typeface="Source Code Pro"/>
              <a:sym typeface="Source Code Pro"/>
            </a:endParaRPr>
          </a:p>
          <a:p>
            <a:pPr marL="34290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cout &lt;&lt; "Sorry, not correct. Correct answer was " &lt;&lt;      </a:t>
            </a:r>
            <a:br>
              <a:rPr lang="en-US" sz="1600">
                <a:solidFill>
                  <a:srgbClr val="00279F"/>
                </a:solidFill>
                <a:latin typeface="Source Code Pro"/>
                <a:ea typeface="Source Code Pro"/>
                <a:cs typeface="Source Code Pro"/>
                <a:sym typeface="Source Code Pro"/>
              </a:rPr>
            </a:br>
            <a:r>
              <a:rPr lang="en-US" sz="1600">
                <a:solidFill>
                  <a:srgbClr val="00279F"/>
                </a:solidFill>
                <a:latin typeface="Source Code Pro"/>
                <a:ea typeface="Source Code Pro"/>
                <a:cs typeface="Source Code Pro"/>
                <a:sym typeface="Source Code Pro"/>
              </a:rPr>
              <a:t>								q.CorrectAnswer() &lt;&lt; endl &lt;&lt; endl;</a:t>
            </a:r>
            <a:endParaRPr sz="1600">
              <a:solidFill>
                <a:srgbClr val="00279F"/>
              </a:solidFill>
              <a:latin typeface="Source Code Pro"/>
              <a:ea typeface="Source Code Pro"/>
              <a:cs typeface="Source Code Pro"/>
              <a:sym typeface="Source Code Pro"/>
            </a:endParaRPr>
          </a:p>
          <a:p>
            <a:pPr marL="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a:t>
            </a:r>
            <a:endParaRPr sz="1600">
              <a:solidFill>
                <a:srgbClr val="00279F"/>
              </a:solidFill>
              <a:latin typeface="Source Code Pro"/>
              <a:ea typeface="Source Code Pro"/>
              <a:cs typeface="Source Code Pro"/>
              <a:sym typeface="Source Code Pro"/>
            </a:endParaRPr>
          </a:p>
          <a:p>
            <a:pPr marL="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cout &lt;&lt; "Score is " &lt;&lt; score &lt;&lt; " out of " &lt;&lt; qNum</a:t>
            </a:r>
            <a:endParaRPr sz="1600">
              <a:solidFill>
                <a:srgbClr val="00279F"/>
              </a:solidFill>
              <a:latin typeface="Source Code Pro"/>
              <a:ea typeface="Source Code Pro"/>
              <a:cs typeface="Source Code Pro"/>
              <a:sym typeface="Source Code Pro"/>
            </a:endParaRPr>
          </a:p>
          <a:p>
            <a:pPr marL="342900" lvl="0" indent="0" algn="l" rtl="0">
              <a:lnSpc>
                <a:spcPct val="115000"/>
              </a:lnSpc>
              <a:spcBef>
                <a:spcPts val="300"/>
              </a:spcBef>
              <a:spcAft>
                <a:spcPts val="0"/>
              </a:spcAft>
              <a:buClr>
                <a:schemeClr val="dk1"/>
              </a:buClr>
              <a:buSzPts val="1100"/>
              <a:buFont typeface="Arial"/>
              <a:buNone/>
            </a:pPr>
            <a:r>
              <a:rPr lang="en-US" sz="1600">
                <a:solidFill>
                  <a:srgbClr val="00279F"/>
                </a:solidFill>
                <a:latin typeface="Source Code Pro"/>
                <a:ea typeface="Source Code Pro"/>
                <a:cs typeface="Source Code Pro"/>
                <a:sym typeface="Source Code Pro"/>
              </a:rPr>
              <a:t>    &lt;&lt; " = " &lt;&lt; double(score)/qNum * 100 &lt;&lt; "%" &lt;&lt; endl;</a:t>
            </a:r>
            <a:endParaRPr sz="1600" b="1">
              <a:solidFill>
                <a:srgbClr val="00279F"/>
              </a:solidFill>
              <a:latin typeface="Verdana"/>
              <a:ea typeface="Verdana"/>
              <a:cs typeface="Verdana"/>
              <a:sym typeface="Verdana"/>
            </a:endParaRPr>
          </a:p>
          <a:p>
            <a:pPr marL="0" lvl="0" indent="0" algn="l" rtl="0">
              <a:lnSpc>
                <a:spcPct val="115000"/>
              </a:lnSpc>
              <a:spcBef>
                <a:spcPts val="1000"/>
              </a:spcBef>
              <a:spcAft>
                <a:spcPts val="0"/>
              </a:spcAft>
              <a:buNone/>
            </a:pPr>
            <a:endParaRPr sz="1600">
              <a:latin typeface="Source Code Pro"/>
              <a:ea typeface="Source Code Pro"/>
              <a:cs typeface="Source Code Pro"/>
              <a:sym typeface="Source Code Pro"/>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125"/>
          <p:cNvSpPr txBox="1">
            <a:spLocks noGrp="1"/>
          </p:cNvSpPr>
          <p:nvPr>
            <p:ph type="title"/>
          </p:nvPr>
        </p:nvSpPr>
        <p:spPr>
          <a:xfrm>
            <a:off x="558800" y="381000"/>
            <a:ext cx="8140800" cy="6096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3600"/>
              <a:buFont typeface="Source Sans Pro"/>
              <a:buNone/>
            </a:pPr>
            <a:r>
              <a:rPr lang="en-US" sz="3000">
                <a:latin typeface="Verdana"/>
                <a:ea typeface="Verdana"/>
                <a:cs typeface="Verdana"/>
                <a:sym typeface="Verdana"/>
              </a:rPr>
              <a:t>Think Further</a:t>
            </a:r>
            <a:endParaRPr sz="3000">
              <a:latin typeface="Verdana"/>
              <a:ea typeface="Verdana"/>
              <a:cs typeface="Verdana"/>
              <a:sym typeface="Verdana"/>
            </a:endParaRPr>
          </a:p>
        </p:txBody>
      </p:sp>
      <p:sp>
        <p:nvSpPr>
          <p:cNvPr id="941" name="Google Shape;941;p125"/>
          <p:cNvSpPr txBox="1">
            <a:spLocks noGrp="1"/>
          </p:cNvSpPr>
          <p:nvPr>
            <p:ph type="body" idx="1"/>
          </p:nvPr>
        </p:nvSpPr>
        <p:spPr>
          <a:xfrm>
            <a:off x="200725" y="1371600"/>
            <a:ext cx="8749500" cy="4851300"/>
          </a:xfrm>
          <a:prstGeom prst="rect">
            <a:avLst/>
          </a:prstGeom>
          <a:noFill/>
          <a:ln>
            <a:noFill/>
          </a:ln>
        </p:spPr>
        <p:txBody>
          <a:bodyPr spcFirstLastPara="1" wrap="square" lIns="91425" tIns="45700" rIns="91425" bIns="45700" anchor="t" anchorCtr="0">
            <a:noAutofit/>
          </a:bodyPr>
          <a:lstStyle/>
          <a:p>
            <a:pPr marL="273050" lvl="0" indent="-270510" algn="l" rtl="0">
              <a:lnSpc>
                <a:spcPct val="115000"/>
              </a:lnSpc>
              <a:spcBef>
                <a:spcPts val="0"/>
              </a:spcBef>
              <a:spcAft>
                <a:spcPts val="0"/>
              </a:spcAft>
              <a:buClr>
                <a:schemeClr val="accent1"/>
              </a:buClr>
              <a:buSzPts val="2000"/>
              <a:buFont typeface="Verdana"/>
              <a:buChar char="●"/>
            </a:pPr>
            <a:r>
              <a:rPr lang="en-US" sz="2000">
                <a:latin typeface="Verdana"/>
                <a:ea typeface="Verdana"/>
                <a:cs typeface="Verdana"/>
                <a:sym typeface="Verdana"/>
              </a:rPr>
              <a:t>What about a generic question class</a:t>
            </a:r>
            <a:endParaRPr sz="2000">
              <a:latin typeface="Verdana"/>
              <a:ea typeface="Verdana"/>
              <a:cs typeface="Verdana"/>
              <a:sym typeface="Verdana"/>
            </a:endParaRPr>
          </a:p>
          <a:p>
            <a:pPr marL="547687" lvl="1" indent="-247650" algn="l" rtl="0">
              <a:lnSpc>
                <a:spcPct val="115000"/>
              </a:lnSpc>
              <a:spcBef>
                <a:spcPts val="1000"/>
              </a:spcBef>
              <a:spcAft>
                <a:spcPts val="0"/>
              </a:spcAft>
              <a:buClr>
                <a:schemeClr val="accent2"/>
              </a:buClr>
              <a:buSzPts val="2000"/>
              <a:buFont typeface="Verdana"/>
              <a:buChar char="●"/>
            </a:pPr>
            <a:r>
              <a:rPr lang="en-US" sz="2000">
                <a:latin typeface="Verdana"/>
                <a:ea typeface="Verdana"/>
                <a:cs typeface="Verdana"/>
                <a:sym typeface="Verdana"/>
              </a:rPr>
              <a:t>not only addition, but also other arithmetic operations</a:t>
            </a:r>
            <a:endParaRPr sz="2000">
              <a:latin typeface="Verdana"/>
              <a:ea typeface="Verdana"/>
              <a:cs typeface="Verdana"/>
              <a:sym typeface="Verdana"/>
            </a:endParaRPr>
          </a:p>
          <a:p>
            <a:pPr marL="822325" lvl="2" indent="-247650" algn="l" rtl="0">
              <a:lnSpc>
                <a:spcPct val="115000"/>
              </a:lnSpc>
              <a:spcBef>
                <a:spcPts val="500"/>
              </a:spcBef>
              <a:spcAft>
                <a:spcPts val="0"/>
              </a:spcAft>
              <a:buSzPts val="2000"/>
              <a:buFont typeface="Verdana"/>
              <a:buChar char="●"/>
            </a:pPr>
            <a:r>
              <a:rPr lang="en-US">
                <a:latin typeface="Verdana"/>
                <a:ea typeface="Verdana"/>
                <a:cs typeface="Verdana"/>
                <a:sym typeface="Verdana"/>
              </a:rPr>
              <a:t>may need another private data member for the operation that is also useful to display the sign of the operation in Ask</a:t>
            </a:r>
            <a:endParaRPr>
              <a:latin typeface="Verdana"/>
              <a:ea typeface="Verdana"/>
              <a:cs typeface="Verdana"/>
              <a:sym typeface="Verdana"/>
            </a:endParaRPr>
          </a:p>
          <a:p>
            <a:pPr marL="822325" lvl="2" indent="-228600" algn="l" rtl="0">
              <a:lnSpc>
                <a:spcPct val="115000"/>
              </a:lnSpc>
              <a:spcBef>
                <a:spcPts val="500"/>
              </a:spcBef>
              <a:spcAft>
                <a:spcPts val="0"/>
              </a:spcAft>
              <a:buSzPts val="1700"/>
              <a:buFont typeface="Verdana"/>
              <a:buChar char="●"/>
            </a:pPr>
            <a:r>
              <a:rPr lang="en-US">
                <a:latin typeface="Verdana"/>
                <a:ea typeface="Verdana"/>
                <a:cs typeface="Verdana"/>
                <a:sym typeface="Verdana"/>
              </a:rPr>
              <a:t>may need parameter in the constructor (for question type)</a:t>
            </a:r>
            <a:endParaRPr>
              <a:latin typeface="Verdana"/>
              <a:ea typeface="Verdana"/>
              <a:cs typeface="Verdana"/>
              <a:sym typeface="Verdana"/>
            </a:endParaRPr>
          </a:p>
          <a:p>
            <a:pPr marL="822325" lvl="2" indent="-228600" algn="l" rtl="0">
              <a:lnSpc>
                <a:spcPct val="115000"/>
              </a:lnSpc>
              <a:spcBef>
                <a:spcPts val="500"/>
              </a:spcBef>
              <a:spcAft>
                <a:spcPts val="0"/>
              </a:spcAft>
              <a:buSzPts val="1700"/>
              <a:buFont typeface="Verdana"/>
              <a:buChar char="●"/>
            </a:pPr>
            <a:r>
              <a:rPr lang="en-US">
                <a:latin typeface="Verdana"/>
                <a:ea typeface="Verdana"/>
                <a:cs typeface="Verdana"/>
                <a:sym typeface="Verdana"/>
              </a:rPr>
              <a:t>will do this week in recitations</a:t>
            </a:r>
            <a:endParaRPr>
              <a:latin typeface="Verdana"/>
              <a:ea typeface="Verdana"/>
              <a:cs typeface="Verdana"/>
              <a:sym typeface="Verdana"/>
            </a:endParaRPr>
          </a:p>
          <a:p>
            <a:pPr marL="547687" lvl="1" indent="-247650" algn="l" rtl="0">
              <a:lnSpc>
                <a:spcPct val="115000"/>
              </a:lnSpc>
              <a:spcBef>
                <a:spcPts val="500"/>
              </a:spcBef>
              <a:spcAft>
                <a:spcPts val="0"/>
              </a:spcAft>
              <a:buClr>
                <a:schemeClr val="accent2"/>
              </a:buClr>
              <a:buSzPts val="2000"/>
              <a:buFont typeface="Verdana"/>
              <a:buChar char="●"/>
            </a:pPr>
            <a:r>
              <a:rPr lang="en-US" sz="2000">
                <a:latin typeface="Verdana"/>
                <a:ea typeface="Verdana"/>
                <a:cs typeface="Verdana"/>
                <a:sym typeface="Verdana"/>
              </a:rPr>
              <a:t>What about questions for which answers are strings?</a:t>
            </a:r>
            <a:endParaRPr sz="2000">
              <a:latin typeface="Verdana"/>
              <a:ea typeface="Verdana"/>
              <a:cs typeface="Verdana"/>
              <a:sym typeface="Verdana"/>
            </a:endParaRPr>
          </a:p>
          <a:p>
            <a:pPr marL="822325" lvl="2" indent="-247650" algn="l" rtl="0">
              <a:lnSpc>
                <a:spcPct val="115000"/>
              </a:lnSpc>
              <a:spcBef>
                <a:spcPts val="500"/>
              </a:spcBef>
              <a:spcAft>
                <a:spcPts val="0"/>
              </a:spcAft>
              <a:buSzPts val="2000"/>
              <a:buFont typeface="Verdana"/>
              <a:buChar char="●"/>
            </a:pPr>
            <a:r>
              <a:rPr lang="en-US">
                <a:latin typeface="Verdana"/>
                <a:ea typeface="Verdana"/>
                <a:cs typeface="Verdana"/>
                <a:sym typeface="Verdana"/>
              </a:rPr>
              <a:t>maybe our generic question class should have string type answers to serve not only to arithmetic questions but any type of questions</a:t>
            </a:r>
            <a:endParaRPr>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1"/>
          <p:cNvSpPr txBox="1">
            <a:spLocks noGrp="1"/>
          </p:cNvSpPr>
          <p:nvPr>
            <p:ph type="title"/>
          </p:nvPr>
        </p:nvSpPr>
        <p:spPr>
          <a:xfrm>
            <a:off x="655637" y="255587"/>
            <a:ext cx="7772400" cy="746100"/>
          </a:xfrm>
          <a:prstGeom prst="rect">
            <a:avLst/>
          </a:prstGeom>
          <a:noFill/>
          <a:ln>
            <a:noFill/>
          </a:ln>
        </p:spPr>
        <p:txBody>
          <a:bodyPr spcFirstLastPara="1" wrap="square" lIns="91425" tIns="45700" rIns="91425" bIns="91425" anchor="b" anchorCtr="0">
            <a:noAutofit/>
          </a:bodyPr>
          <a:lstStyle/>
          <a:p>
            <a:pPr marL="0" marR="0" lvl="0" indent="0" algn="l" rtl="0">
              <a:lnSpc>
                <a:spcPct val="100000"/>
              </a:lnSpc>
              <a:spcBef>
                <a:spcPts val="0"/>
              </a:spcBef>
              <a:spcAft>
                <a:spcPts val="0"/>
              </a:spcAft>
              <a:buClr>
                <a:schemeClr val="dk2"/>
              </a:buClr>
              <a:buSzPts val="3600"/>
              <a:buFont typeface="Calibri"/>
              <a:buNone/>
            </a:pPr>
            <a:r>
              <a:rPr lang="en-US" sz="3000" i="0" u="none" strike="noStrike" cap="none">
                <a:solidFill>
                  <a:schemeClr val="dk2"/>
                </a:solidFill>
                <a:latin typeface="Verdana"/>
                <a:ea typeface="Verdana"/>
                <a:cs typeface="Verdana"/>
                <a:sym typeface="Verdana"/>
              </a:rPr>
              <a:t>Using classes</a:t>
            </a:r>
            <a:endParaRPr sz="3000">
              <a:latin typeface="Verdana"/>
              <a:ea typeface="Verdana"/>
              <a:cs typeface="Verdana"/>
              <a:sym typeface="Verdana"/>
            </a:endParaRPr>
          </a:p>
        </p:txBody>
      </p:sp>
      <p:sp>
        <p:nvSpPr>
          <p:cNvPr id="389" name="Google Shape;389;p51"/>
          <p:cNvSpPr txBox="1">
            <a:spLocks noGrp="1"/>
          </p:cNvSpPr>
          <p:nvPr>
            <p:ph type="body" idx="1"/>
          </p:nvPr>
        </p:nvSpPr>
        <p:spPr>
          <a:xfrm>
            <a:off x="207475" y="1296975"/>
            <a:ext cx="8805900" cy="5422800"/>
          </a:xfrm>
          <a:prstGeom prst="rect">
            <a:avLst/>
          </a:prstGeom>
          <a:noFill/>
          <a:ln>
            <a:noFill/>
          </a:ln>
        </p:spPr>
        <p:txBody>
          <a:bodyPr spcFirstLastPara="1" wrap="square" lIns="91425" tIns="45700" rIns="91425" bIns="45700" anchor="t" anchorCtr="0">
            <a:noAutofit/>
          </a:bodyPr>
          <a:lstStyle/>
          <a:p>
            <a:pPr marL="273050" marR="0" lvl="0" indent="-270510" algn="l" rtl="0">
              <a:lnSpc>
                <a:spcPct val="115000"/>
              </a:lnSpc>
              <a:spcBef>
                <a:spcPts val="0"/>
              </a:spcBef>
              <a:spcAft>
                <a:spcPts val="0"/>
              </a:spcAft>
              <a:buClr>
                <a:schemeClr val="accent1"/>
              </a:buClr>
              <a:buSzPts val="2000"/>
              <a:buFont typeface="Verdana"/>
              <a:buChar char="●"/>
            </a:pPr>
            <a:r>
              <a:rPr lang="en-US" sz="2000" i="0" u="none" strike="noStrike" cap="none">
                <a:solidFill>
                  <a:schemeClr val="dk1"/>
                </a:solidFill>
                <a:latin typeface="Verdana"/>
                <a:ea typeface="Verdana"/>
                <a:cs typeface="Verdana"/>
                <a:sym typeface="Verdana"/>
              </a:rPr>
              <a:t>Another way of looking at OO</a:t>
            </a:r>
            <a:r>
              <a:rPr lang="en-US" sz="2000">
                <a:latin typeface="Verdana"/>
                <a:ea typeface="Verdana"/>
                <a:cs typeface="Verdana"/>
                <a:sym typeface="Verdana"/>
              </a:rPr>
              <a:t>P</a:t>
            </a:r>
            <a:endParaRPr sz="20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Using only </a:t>
            </a:r>
            <a:r>
              <a:rPr lang="en-US" sz="1800" i="0" u="none" strike="noStrike" cap="none">
                <a:solidFill>
                  <a:schemeClr val="dk1"/>
                </a:solidFill>
                <a:latin typeface="Source Code Pro"/>
                <a:ea typeface="Source Code Pro"/>
                <a:cs typeface="Source Code Pro"/>
                <a:sym typeface="Source Code Pro"/>
              </a:rPr>
              <a:t>string</a:t>
            </a:r>
            <a:r>
              <a:rPr lang="en-US" sz="1800" i="0" u="none" strike="noStrike" cap="none">
                <a:solidFill>
                  <a:schemeClr val="dk1"/>
                </a:solidFill>
                <a:latin typeface="Verdana"/>
                <a:ea typeface="Verdana"/>
                <a:cs typeface="Verdana"/>
                <a:sym typeface="Verdana"/>
              </a:rPr>
              <a:t>, </a:t>
            </a:r>
            <a:r>
              <a:rPr lang="en-US" sz="1800" i="0" u="none" strike="noStrike" cap="none">
                <a:solidFill>
                  <a:schemeClr val="dk1"/>
                </a:solidFill>
                <a:latin typeface="Source Code Pro"/>
                <a:ea typeface="Source Code Pro"/>
                <a:cs typeface="Source Code Pro"/>
                <a:sym typeface="Source Code Pro"/>
              </a:rPr>
              <a:t>int</a:t>
            </a:r>
            <a:r>
              <a:rPr lang="en-US" sz="1800" i="0" u="none" strike="noStrike" cap="none">
                <a:solidFill>
                  <a:schemeClr val="dk1"/>
                </a:solidFill>
                <a:latin typeface="Verdana"/>
                <a:ea typeface="Verdana"/>
                <a:cs typeface="Verdana"/>
                <a:sym typeface="Verdana"/>
              </a:rPr>
              <a:t> and </a:t>
            </a:r>
            <a:r>
              <a:rPr lang="en-US" sz="1800" i="0" u="none" strike="noStrike" cap="none">
                <a:solidFill>
                  <a:schemeClr val="dk1"/>
                </a:solidFill>
                <a:latin typeface="Source Code Pro"/>
                <a:ea typeface="Source Code Pro"/>
                <a:cs typeface="Source Code Pro"/>
                <a:sym typeface="Source Code Pro"/>
              </a:rPr>
              <a:t>double</a:t>
            </a:r>
            <a:r>
              <a:rPr lang="en-US" sz="1800" i="0" u="none" strike="noStrike" cap="none">
                <a:solidFill>
                  <a:schemeClr val="dk1"/>
                </a:solidFill>
                <a:latin typeface="Verdana"/>
                <a:ea typeface="Verdana"/>
                <a:cs typeface="Verdana"/>
                <a:sym typeface="Verdana"/>
              </a:rPr>
              <a:t> limits the kinds of programs we can write (games, calendars, …)</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a:latin typeface="Verdana"/>
                <a:ea typeface="Verdana"/>
                <a:cs typeface="Verdana"/>
                <a:sym typeface="Verdana"/>
              </a:rPr>
              <a:t>W</a:t>
            </a:r>
            <a:r>
              <a:rPr lang="en-US" sz="1800" i="0" u="none" strike="noStrike" cap="none">
                <a:solidFill>
                  <a:schemeClr val="dk1"/>
                </a:solidFill>
                <a:latin typeface="Verdana"/>
                <a:ea typeface="Verdana"/>
                <a:cs typeface="Verdana"/>
                <a:sym typeface="Verdana"/>
              </a:rPr>
              <a:t>hy don</a:t>
            </a:r>
            <a:r>
              <a:rPr lang="en-US" sz="1800">
                <a:latin typeface="Verdana"/>
                <a:ea typeface="Verdana"/>
                <a:cs typeface="Verdana"/>
                <a:sym typeface="Verdana"/>
              </a:rPr>
              <a:t>'</a:t>
            </a:r>
            <a:r>
              <a:rPr lang="en-US" sz="1800" i="0" u="none" strike="noStrike" cap="none">
                <a:solidFill>
                  <a:schemeClr val="dk1"/>
                </a:solidFill>
                <a:latin typeface="Verdana"/>
                <a:ea typeface="Verdana"/>
                <a:cs typeface="Verdana"/>
                <a:sym typeface="Verdana"/>
              </a:rPr>
              <a:t>t we have off-the-shelf components for programming?</a:t>
            </a:r>
            <a:endParaRPr sz="1800">
              <a:latin typeface="Verdana"/>
              <a:ea typeface="Verdana"/>
              <a:cs typeface="Verdana"/>
              <a:sym typeface="Verdana"/>
            </a:endParaRPr>
          </a:p>
          <a:p>
            <a:pPr marL="273050" marR="0" lvl="0" indent="-270510" algn="l" rtl="0">
              <a:lnSpc>
                <a:spcPct val="115000"/>
              </a:lnSpc>
              <a:spcBef>
                <a:spcPts val="1000"/>
              </a:spcBef>
              <a:spcAft>
                <a:spcPts val="0"/>
              </a:spcAft>
              <a:buClr>
                <a:schemeClr val="accent1"/>
              </a:buClr>
              <a:buSzPts val="2000"/>
              <a:buFont typeface="Verdana"/>
              <a:buChar char="●"/>
            </a:pPr>
            <a:r>
              <a:rPr lang="en-US" sz="2000" i="0" u="none" strike="noStrike" cap="none">
                <a:solidFill>
                  <a:schemeClr val="dk1"/>
                </a:solidFill>
                <a:latin typeface="Verdana"/>
                <a:ea typeface="Verdana"/>
                <a:cs typeface="Verdana"/>
                <a:sym typeface="Verdana"/>
              </a:rPr>
              <a:t>Using </a:t>
            </a:r>
            <a:r>
              <a:rPr lang="en-US" sz="2000">
                <a:latin typeface="Verdana"/>
                <a:ea typeface="Verdana"/>
                <a:cs typeface="Verdana"/>
                <a:sym typeface="Verdana"/>
              </a:rPr>
              <a:t>OOP</a:t>
            </a:r>
            <a:r>
              <a:rPr lang="en-US" sz="2000" i="0" u="none" strike="noStrike" cap="none">
                <a:solidFill>
                  <a:schemeClr val="dk1"/>
                </a:solidFill>
                <a:latin typeface="Verdana"/>
                <a:ea typeface="Verdana"/>
                <a:cs typeface="Verdana"/>
                <a:sym typeface="Verdana"/>
              </a:rPr>
              <a:t> techniques means we develop new types that correspond to the real-world objects we</a:t>
            </a:r>
            <a:r>
              <a:rPr lang="en-US" sz="2000">
                <a:latin typeface="Verdana"/>
                <a:ea typeface="Verdana"/>
                <a:cs typeface="Verdana"/>
                <a:sym typeface="Verdana"/>
              </a:rPr>
              <a:t>'</a:t>
            </a:r>
            <a:r>
              <a:rPr lang="en-US" sz="2000" i="0" u="none" strike="noStrike" cap="none">
                <a:solidFill>
                  <a:schemeClr val="dk1"/>
                </a:solidFill>
                <a:latin typeface="Verdana"/>
                <a:ea typeface="Verdana"/>
                <a:cs typeface="Verdana"/>
                <a:sym typeface="Verdana"/>
              </a:rPr>
              <a:t>re writing code for</a:t>
            </a:r>
            <a:endParaRPr sz="20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1" u="none" strike="noStrike" cap="none">
                <a:solidFill>
                  <a:schemeClr val="dk1"/>
                </a:solidFill>
                <a:latin typeface="Verdana"/>
                <a:ea typeface="Verdana"/>
                <a:cs typeface="Verdana"/>
                <a:sym typeface="Verdana"/>
              </a:rPr>
              <a:t>for example</a:t>
            </a:r>
            <a:r>
              <a:rPr lang="en-US" sz="1800" i="0" u="none" strike="noStrike" cap="none">
                <a:solidFill>
                  <a:schemeClr val="dk1"/>
                </a:solidFill>
                <a:latin typeface="Verdana"/>
                <a:ea typeface="Verdana"/>
                <a:cs typeface="Verdana"/>
                <a:sym typeface="Verdana"/>
              </a:rPr>
              <a:t>: an online roulette game, chess, pişti, tavla</a:t>
            </a:r>
            <a:endParaRPr sz="18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some write for us and we use them</a:t>
            </a:r>
            <a:r>
              <a:rPr lang="en-US" sz="1800">
                <a:latin typeface="Verdana"/>
                <a:ea typeface="Verdana"/>
                <a:cs typeface="Verdana"/>
                <a:sym typeface="Verdana"/>
              </a:rPr>
              <a:t> → </a:t>
            </a:r>
            <a:r>
              <a:rPr lang="en-US" sz="1800" i="0" u="none" strike="noStrike" cap="none">
                <a:solidFill>
                  <a:schemeClr val="dk1"/>
                </a:solidFill>
                <a:latin typeface="Verdana"/>
                <a:ea typeface="Verdana"/>
                <a:cs typeface="Verdana"/>
                <a:sym typeface="Verdana"/>
              </a:rPr>
              <a:t>off-the-shelf components</a:t>
            </a:r>
            <a:endParaRPr sz="1800">
              <a:latin typeface="Verdana"/>
              <a:ea typeface="Verdana"/>
              <a:cs typeface="Verdana"/>
              <a:sym typeface="Verdana"/>
            </a:endParaRPr>
          </a:p>
          <a:p>
            <a:pPr marL="273050" marR="0" lvl="0" indent="-270510" algn="l" rtl="0">
              <a:lnSpc>
                <a:spcPct val="115000"/>
              </a:lnSpc>
              <a:spcBef>
                <a:spcPts val="1000"/>
              </a:spcBef>
              <a:spcAft>
                <a:spcPts val="0"/>
              </a:spcAft>
              <a:buClr>
                <a:schemeClr val="accent1"/>
              </a:buClr>
              <a:buSzPts val="2000"/>
              <a:buFont typeface="Verdana"/>
              <a:buChar char="●"/>
            </a:pPr>
            <a:r>
              <a:rPr lang="en-US" sz="2000" i="0" u="none" strike="noStrike" cap="none">
                <a:solidFill>
                  <a:schemeClr val="dk1"/>
                </a:solidFill>
                <a:latin typeface="Verdana"/>
                <a:ea typeface="Verdana"/>
                <a:cs typeface="Verdana"/>
                <a:sym typeface="Verdana"/>
              </a:rPr>
              <a:t>New types are called </a:t>
            </a:r>
            <a:r>
              <a:rPr lang="en-US" sz="2000" i="1" u="none" strike="noStrike" cap="none">
                <a:solidFill>
                  <a:srgbClr val="C00000"/>
                </a:solidFill>
                <a:latin typeface="Source Code Pro"/>
                <a:ea typeface="Source Code Pro"/>
                <a:cs typeface="Source Code Pro"/>
                <a:sym typeface="Source Code Pro"/>
              </a:rPr>
              <a:t>classes</a:t>
            </a:r>
            <a:r>
              <a:rPr lang="en-US" sz="2000" i="0" u="none" strike="noStrike" cap="none">
                <a:solidFill>
                  <a:schemeClr val="dk1"/>
                </a:solidFill>
                <a:latin typeface="Verdana"/>
                <a:ea typeface="Verdana"/>
                <a:cs typeface="Verdana"/>
                <a:sym typeface="Verdana"/>
              </a:rPr>
              <a:t>, variables are called </a:t>
            </a:r>
            <a:r>
              <a:rPr lang="en-US" sz="2000" i="1" u="none" strike="noStrike" cap="none">
                <a:solidFill>
                  <a:srgbClr val="C00000"/>
                </a:solidFill>
                <a:latin typeface="Source Code Pro"/>
                <a:ea typeface="Source Code Pro"/>
                <a:cs typeface="Source Code Pro"/>
                <a:sym typeface="Source Code Pro"/>
              </a:rPr>
              <a:t>objects</a:t>
            </a:r>
            <a:endParaRPr sz="2000">
              <a:latin typeface="Source Code Pro"/>
              <a:ea typeface="Source Code Pro"/>
              <a:cs typeface="Source Code Pro"/>
              <a:sym typeface="Source Code Pro"/>
            </a:endParaRPr>
          </a:p>
          <a:p>
            <a:pPr marL="273050" marR="0" lvl="0" indent="-270510" algn="l" rtl="0">
              <a:lnSpc>
                <a:spcPct val="115000"/>
              </a:lnSpc>
              <a:spcBef>
                <a:spcPts val="1000"/>
              </a:spcBef>
              <a:spcAft>
                <a:spcPts val="0"/>
              </a:spcAft>
              <a:buClr>
                <a:schemeClr val="accent1"/>
              </a:buClr>
              <a:buSzPts val="2000"/>
              <a:buFont typeface="Verdana"/>
              <a:buChar char="●"/>
            </a:pPr>
            <a:r>
              <a:rPr lang="en-US" sz="2000" i="0" u="none" strike="noStrike" cap="none">
                <a:solidFill>
                  <a:schemeClr val="dk1"/>
                </a:solidFill>
                <a:latin typeface="Verdana"/>
                <a:ea typeface="Verdana"/>
                <a:cs typeface="Verdana"/>
                <a:sym typeface="Verdana"/>
              </a:rPr>
              <a:t>User defined classes</a:t>
            </a:r>
            <a:endParaRPr sz="2000">
              <a:latin typeface="Verdana"/>
              <a:ea typeface="Verdana"/>
              <a:cs typeface="Verdana"/>
              <a:sym typeface="Verdana"/>
            </a:endParaRPr>
          </a:p>
          <a:p>
            <a:pPr marL="547687" marR="0" lvl="1" indent="-234950" algn="l" rtl="0">
              <a:lnSpc>
                <a:spcPct val="115000"/>
              </a:lnSpc>
              <a:spcBef>
                <a:spcPts val="300"/>
              </a:spcBef>
              <a:spcAft>
                <a:spcPts val="0"/>
              </a:spcAft>
              <a:buClr>
                <a:schemeClr val="accent2"/>
              </a:buClr>
              <a:buSzPts val="1800"/>
              <a:buFont typeface="Verdana"/>
              <a:buChar char="●"/>
            </a:pPr>
            <a:r>
              <a:rPr lang="en-US" sz="1800" i="0" u="none" strike="noStrike" cap="none">
                <a:solidFill>
                  <a:schemeClr val="dk1"/>
                </a:solidFill>
                <a:latin typeface="Verdana"/>
                <a:ea typeface="Verdana"/>
                <a:cs typeface="Verdana"/>
                <a:sym typeface="Verdana"/>
              </a:rPr>
              <a:t>Tapestry Classes: classes written by Owen Astrachan (book</a:t>
            </a:r>
            <a:r>
              <a:rPr lang="en-US" sz="1800">
                <a:latin typeface="Verdana"/>
                <a:ea typeface="Verdana"/>
                <a:cs typeface="Verdana"/>
                <a:sym typeface="Verdana"/>
              </a:rPr>
              <a:t>'s </a:t>
            </a:r>
            <a:r>
              <a:rPr lang="en-US" sz="1800" i="0" u="none" strike="noStrike" cap="none">
                <a:solidFill>
                  <a:schemeClr val="dk1"/>
                </a:solidFill>
                <a:latin typeface="Verdana"/>
                <a:ea typeface="Verdana"/>
                <a:cs typeface="Verdana"/>
                <a:sym typeface="Verdana"/>
              </a:rPr>
              <a:t>author) </a:t>
            </a:r>
            <a:br>
              <a:rPr lang="en-US" sz="1800" i="0" u="none" strike="noStrike" cap="none">
                <a:solidFill>
                  <a:schemeClr val="dk1"/>
                </a:solidFill>
                <a:latin typeface="Verdana"/>
                <a:ea typeface="Verdana"/>
                <a:cs typeface="Verdana"/>
                <a:sym typeface="Verdana"/>
              </a:rPr>
            </a:br>
            <a:r>
              <a:rPr lang="en-US" sz="1800" i="0" u="none" strike="noStrike" cap="none">
                <a:solidFill>
                  <a:schemeClr val="dk1"/>
                </a:solidFill>
                <a:latin typeface="Verdana"/>
                <a:ea typeface="Verdana"/>
                <a:cs typeface="Verdana"/>
                <a:sym typeface="Verdana"/>
              </a:rPr>
              <a:t>for educational and practical purposes</a:t>
            </a:r>
            <a:endParaRPr sz="1800">
              <a:latin typeface="Verdana"/>
              <a:ea typeface="Verdana"/>
              <a:cs typeface="Verdana"/>
              <a:sym typeface="Verdana"/>
            </a:endParaRPr>
          </a:p>
          <a:p>
            <a:pPr marL="822325" marR="0" lvl="2" indent="-234950" algn="l" rtl="0">
              <a:lnSpc>
                <a:spcPct val="115000"/>
              </a:lnSpc>
              <a:spcBef>
                <a:spcPts val="300"/>
              </a:spcBef>
              <a:spcAft>
                <a:spcPts val="0"/>
              </a:spcAft>
              <a:buClr>
                <a:srgbClr val="B2C1DB"/>
              </a:buClr>
              <a:buSzPts val="1800"/>
              <a:buFont typeface="Noto Sans Symbols"/>
              <a:buChar char="●"/>
            </a:pPr>
            <a:r>
              <a:rPr lang="en-US" sz="1800" b="1" i="0" u="none" strike="noStrike" cap="none">
                <a:solidFill>
                  <a:srgbClr val="000099"/>
                </a:solidFill>
                <a:latin typeface="Source Code Pro"/>
                <a:ea typeface="Source Code Pro"/>
                <a:cs typeface="Source Code Pro"/>
                <a:sym typeface="Source Code Pro"/>
              </a:rPr>
              <a:t>BigInt</a:t>
            </a:r>
            <a:r>
              <a:rPr lang="en-US" sz="1800" i="0" u="none" strike="noStrike" cap="none">
                <a:solidFill>
                  <a:schemeClr val="dk1"/>
                </a:solidFill>
                <a:latin typeface="Verdana"/>
                <a:ea typeface="Verdana"/>
                <a:cs typeface="Verdana"/>
                <a:sym typeface="Verdana"/>
              </a:rPr>
              <a:t> and other classes (like </a:t>
            </a:r>
            <a:r>
              <a:rPr lang="en-US" sz="1800" b="1" i="0" u="none" strike="noStrike" cap="none">
                <a:solidFill>
                  <a:srgbClr val="000099"/>
                </a:solidFill>
                <a:latin typeface="Source Code Pro"/>
                <a:ea typeface="Source Code Pro"/>
                <a:cs typeface="Source Code Pro"/>
                <a:sym typeface="Source Code Pro"/>
              </a:rPr>
              <a:t>Date</a:t>
            </a:r>
            <a:r>
              <a:rPr lang="en-US" sz="1800" i="0" u="none" strike="noStrike" cap="none">
                <a:solidFill>
                  <a:schemeClr val="dk1"/>
                </a:solidFill>
                <a:latin typeface="Verdana"/>
                <a:ea typeface="Verdana"/>
                <a:cs typeface="Verdana"/>
                <a:sym typeface="Verdana"/>
              </a:rPr>
              <a:t> and </a:t>
            </a:r>
            <a:r>
              <a:rPr lang="en-US" sz="1800" b="1" i="0" u="none" strike="noStrike" cap="none">
                <a:solidFill>
                  <a:srgbClr val="000099"/>
                </a:solidFill>
                <a:latin typeface="Source Code Pro"/>
                <a:ea typeface="Source Code Pro"/>
                <a:cs typeface="Source Code Pro"/>
                <a:sym typeface="Source Code Pro"/>
              </a:rPr>
              <a:t>Dice</a:t>
            </a:r>
            <a:r>
              <a:rPr lang="en-US" sz="1800" i="0" u="none" strike="noStrike" cap="none">
                <a:solidFill>
                  <a:schemeClr val="dk1"/>
                </a:solidFill>
                <a:latin typeface="Verdana"/>
                <a:ea typeface="Verdana"/>
                <a:cs typeface="Verdana"/>
                <a:sym typeface="Verdana"/>
              </a:rPr>
              <a:t>) that we will see</a:t>
            </a:r>
            <a:endParaRPr sz="1800">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name="2_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2_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7682</Words>
  <Application>Microsoft Office PowerPoint</Application>
  <PresentationFormat>On-screen Show (4:3)</PresentationFormat>
  <Paragraphs>975</Paragraphs>
  <Slides>83</Slides>
  <Notes>83</Notes>
  <HiddenSlides>0</HiddenSlides>
  <MMClips>0</MMClips>
  <ScaleCrop>false</ScaleCrop>
  <HeadingPairs>
    <vt:vector size="6" baseType="variant">
      <vt:variant>
        <vt:lpstr>Fonts Used</vt:lpstr>
      </vt:variant>
      <vt:variant>
        <vt:i4>13</vt:i4>
      </vt:variant>
      <vt:variant>
        <vt:lpstr>Theme</vt:lpstr>
      </vt:variant>
      <vt:variant>
        <vt:i4>6</vt:i4>
      </vt:variant>
      <vt:variant>
        <vt:lpstr>Slide Titles</vt:lpstr>
      </vt:variant>
      <vt:variant>
        <vt:i4>83</vt:i4>
      </vt:variant>
    </vt:vector>
  </HeadingPairs>
  <TitlesOfParts>
    <vt:vector size="102" baseType="lpstr">
      <vt:lpstr>Arial</vt:lpstr>
      <vt:lpstr>Source Code Pro</vt:lpstr>
      <vt:lpstr>Nunito</vt:lpstr>
      <vt:lpstr>Source Sans Pro</vt:lpstr>
      <vt:lpstr>Verdana</vt:lpstr>
      <vt:lpstr>Libre Baskerville</vt:lpstr>
      <vt:lpstr>Noto Sans Symbols</vt:lpstr>
      <vt:lpstr>Calibri</vt:lpstr>
      <vt:lpstr>MS PGothic</vt:lpstr>
      <vt:lpstr>Garamond</vt:lpstr>
      <vt:lpstr>Courier New</vt:lpstr>
      <vt:lpstr>Consolas</vt:lpstr>
      <vt:lpstr>Times New Roman</vt:lpstr>
      <vt:lpstr>2_Equity</vt:lpstr>
      <vt:lpstr>12_Equity</vt:lpstr>
      <vt:lpstr>Equity</vt:lpstr>
      <vt:lpstr>Shift</vt:lpstr>
      <vt:lpstr>Equity</vt:lpstr>
      <vt:lpstr>Equity</vt:lpstr>
      <vt:lpstr>PowerPoint Presentation</vt:lpstr>
      <vt:lpstr>CS 201  Introduction to Computing</vt:lpstr>
      <vt:lpstr>Weeks-11-12</vt:lpstr>
      <vt:lpstr>Classes and Objects</vt:lpstr>
      <vt:lpstr>Classes and Objects</vt:lpstr>
      <vt:lpstr>An Overview of  Object Oriented Programming (OOP) </vt:lpstr>
      <vt:lpstr>An Overview of  Object Oriented Programming (OOP) </vt:lpstr>
      <vt:lpstr>An Overview of  Object Oriented Programming (OOP) </vt:lpstr>
      <vt:lpstr>Using classes</vt:lpstr>
      <vt:lpstr>The class Date</vt:lpstr>
      <vt:lpstr>Constructing Date objects – usedate.cpp</vt:lpstr>
      <vt:lpstr>Where is a Class Defined?</vt:lpstr>
      <vt:lpstr>date.h (partial)</vt:lpstr>
      <vt:lpstr>Parts of Class Definition</vt:lpstr>
      <vt:lpstr>How to</vt:lpstr>
      <vt:lpstr>Some more recommendations</vt:lpstr>
      <vt:lpstr>Constructing/defining an object</vt:lpstr>
      <vt:lpstr>Date Member Functions</vt:lpstr>
      <vt:lpstr>Example: Father's day (not in book)</vt:lpstr>
      <vt:lpstr>How to</vt:lpstr>
      <vt:lpstr>What if there were no date class?</vt:lpstr>
      <vt:lpstr>The Dice class</vt:lpstr>
      <vt:lpstr>The Dice class</vt:lpstr>
      <vt:lpstr>The header file dice.h</vt:lpstr>
      <vt:lpstr>Using the class Dice</vt:lpstr>
      <vt:lpstr>Dice Game Example</vt:lpstr>
      <vt:lpstr>Dice Game Example</vt:lpstr>
      <vt:lpstr>Dice Game Example</vt:lpstr>
      <vt:lpstr>From Interface to Implementation</vt:lpstr>
      <vt:lpstr>What you can and cannot do with Dice</vt:lpstr>
      <vt:lpstr>Classes: From Use to Implementation</vt:lpstr>
      <vt:lpstr>State and Behavior</vt:lpstr>
      <vt:lpstr>Objects</vt:lpstr>
      <vt:lpstr>Anatomy of the Dice class</vt:lpstr>
      <vt:lpstr>The header file is a class declaration</vt:lpstr>
      <vt:lpstr>What to know?</vt:lpstr>
      <vt:lpstr>From interface to use, the class Dice</vt:lpstr>
      <vt:lpstr>Implementation: the .cpp file</vt:lpstr>
      <vt:lpstr>dice.cpp (Implementation file) – 1/2</vt:lpstr>
      <vt:lpstr>dice.cpp (Implementation file) – 1/2</vt:lpstr>
      <vt:lpstr>Understanding Class Implementations</vt:lpstr>
      <vt:lpstr>Understanding Class Implementations</vt:lpstr>
      <vt:lpstr>Class Implementation Heuristics</vt:lpstr>
      <vt:lpstr>Struct vs Class</vt:lpstr>
      <vt:lpstr>Preprocessor  Compiler  Linker </vt:lpstr>
      <vt:lpstr>Three phases of creating an executable program</vt:lpstr>
      <vt:lpstr>Preprocessing</vt:lpstr>
      <vt:lpstr>Preprocessing</vt:lpstr>
      <vt:lpstr>Preprocessing</vt:lpstr>
      <vt:lpstr>Preprocessing</vt:lpstr>
      <vt:lpstr>Compiler</vt:lpstr>
      <vt:lpstr>Linker</vt:lpstr>
      <vt:lpstr>Compiling, Linking</vt:lpstr>
      <vt:lpstr>Compiling, Linking</vt:lpstr>
      <vt:lpstr>#include</vt:lpstr>
      <vt:lpstr>Adding Files to Projects in VC++ </vt:lpstr>
      <vt:lpstr>Updating an existing class</vt:lpstr>
      <vt:lpstr>Updating a Class (not in book)</vt:lpstr>
      <vt:lpstr>Updating a Class (not in book)</vt:lpstr>
      <vt:lpstr>Updating a Class (not in book)</vt:lpstr>
      <vt:lpstr>Updating a Class (not in book)</vt:lpstr>
      <vt:lpstr>Updating a Class (not in book)</vt:lpstr>
      <vt:lpstr>Designing a new class</vt:lpstr>
      <vt:lpstr>Design Heuristics</vt:lpstr>
      <vt:lpstr>Design Heuristics continued (Coupling)</vt:lpstr>
      <vt:lpstr>Implementing Classes – Iterative Enhancement</vt:lpstr>
      <vt:lpstr>Design and Implementation Heuristics</vt:lpstr>
      <vt:lpstr>Example class design</vt:lpstr>
      <vt:lpstr>Question class</vt:lpstr>
      <vt:lpstr>Constructor</vt:lpstr>
      <vt:lpstr>Constructor - more details</vt:lpstr>
      <vt:lpstr>Constructor - more details using initializer list</vt:lpstr>
      <vt:lpstr>Question class</vt:lpstr>
      <vt:lpstr>Quiz program (main - simplequiz.cpp) – Draft 1</vt:lpstr>
      <vt:lpstr>Question class</vt:lpstr>
      <vt:lpstr>Quiz program (main - simplequiz.cpp) – Draft 2</vt:lpstr>
      <vt:lpstr>Question class implementation</vt:lpstr>
      <vt:lpstr>Question class implementation</vt:lpstr>
      <vt:lpstr>Question class</vt:lpstr>
      <vt:lpstr>Question class implementation</vt:lpstr>
      <vt:lpstr>Question class implementation</vt:lpstr>
      <vt:lpstr>Quiz program (main - simplequiz.cpp) – Final</vt:lpstr>
      <vt:lpstr>Think Further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suuser</cp:lastModifiedBy>
  <cp:revision>5</cp:revision>
  <dcterms:modified xsi:type="dcterms:W3CDTF">2021-12-08T07:59:18Z</dcterms:modified>
</cp:coreProperties>
</file>