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  <p:sldMasterId id="2147483684" r:id="rId4"/>
  </p:sldMasterIdLst>
  <p:notesMasterIdLst>
    <p:notesMasterId r:id="rId77"/>
  </p:notesMasterIdLst>
  <p:sldIdLst>
    <p:sldId id="256" r:id="rId5"/>
    <p:sldId id="32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Libre Baskerville" panose="020B0604020202020204" charset="0"/>
      <p:regular r:id="rId82"/>
      <p:bold r:id="rId83"/>
      <p:italic r:id="rId84"/>
    </p:embeddedFont>
    <p:embeddedFont>
      <p:font typeface="Nunito" panose="020B0604020202020204" charset="0"/>
      <p:regular r:id="rId85"/>
      <p:bold r:id="rId86"/>
      <p:italic r:id="rId87"/>
      <p:boldItalic r:id="rId88"/>
    </p:embeddedFont>
    <p:embeddedFont>
      <p:font typeface="Source Code Pro" panose="020B0604020202020204" charset="0"/>
      <p:regular r:id="rId89"/>
      <p:bold r:id="rId90"/>
      <p:italic r:id="rId91"/>
      <p:boldItalic r:id="rId92"/>
    </p:embeddedFont>
    <p:embeddedFont>
      <p:font typeface="Source Sans Pro" panose="020B0503030403020204" pitchFamily="34" charset="0"/>
      <p:regular r:id="rId93"/>
      <p:bold r:id="rId94"/>
      <p:italic r:id="rId95"/>
      <p:boldItalic r:id="rId96"/>
    </p:embeddedFont>
    <p:embeddedFont>
      <p:font typeface="Verdana" panose="020B060403050404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F6F46-9982-476F-933D-E150890A4B87}">
  <a:tblStyle styleId="{907F6F46-9982-476F-933D-E150890A4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2.fntdata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font" Target="fonts/font13.fntdata"/><Relationship Id="rId95" Type="http://schemas.openxmlformats.org/officeDocument/2006/relationships/font" Target="fonts/font18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font" Target="fonts/font17.fntdata"/><Relationship Id="rId99" Type="http://schemas.openxmlformats.org/officeDocument/2006/relationships/font" Target="fonts/font22.fntdata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20.fntdata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0.fntdata"/><Relationship Id="rId61" Type="http://schemas.openxmlformats.org/officeDocument/2006/relationships/slide" Target="slides/slide57.xml"/><Relationship Id="rId82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notesMaster" Target="notesMasters/notesMaster1.xml"/><Relationship Id="rId100" Type="http://schemas.openxmlformats.org/officeDocument/2006/relationships/font" Target="fonts/font2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6.fntdata"/><Relationship Id="rId98" Type="http://schemas.openxmlformats.org/officeDocument/2006/relationships/font" Target="fonts/font21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4TPTC8whw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th.hws.edu/eck/js/sorting/xSortLab.html" TargetMode="Externa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cc4db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cc4db77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f51ff1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f51ff1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186f7b48_0_42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9186f7b48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f51ff1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71f51ff1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f51ff1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1f51ff1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9186f7b48_0_42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59186f7b4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9186f7b48_0_43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9186f7b48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186f7b48_0_439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59186f7b4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1f51ff128_0_5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1f51ff12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fdc1f48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8638"/>
            <a:ext cx="3519487" cy="2638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fdc1f482c_0_131:notes"/>
          <p:cNvSpPr txBox="1">
            <a:spLocks noGrp="1"/>
          </p:cNvSpPr>
          <p:nvPr>
            <p:ph type="body" idx="1"/>
          </p:nvPr>
        </p:nvSpPr>
        <p:spPr>
          <a:xfrm>
            <a:off x="918528" y="3343513"/>
            <a:ext cx="7348200" cy="3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1e6bb4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71e6bb4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f51ff12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f51ff12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1c4245602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1c424560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f5c7ef15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f5c7ef15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f5c7ef15a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7f5c7ef1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f5c7ef15a_0_38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7f5c7ef15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c424560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7988" y="890588"/>
            <a:ext cx="5937251" cy="4454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c4245602_0_197:notes"/>
          <p:cNvSpPr txBox="1">
            <a:spLocks noGrp="1"/>
          </p:cNvSpPr>
          <p:nvPr>
            <p:ph type="body" idx="1"/>
          </p:nvPr>
        </p:nvSpPr>
        <p:spPr>
          <a:xfrm>
            <a:off x="512039" y="5642306"/>
            <a:ext cx="4096200" cy="53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f5c7ef15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f5c7ef15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1c4245602_0_37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71c4245602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f51ff1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1f51ff1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1f51ff1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71f51ff1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1f51ff12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71f51ff12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9186f7b48_0_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59186f7b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9186f7b48_0_1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59186f7b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f51ff128_0_12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71f51ff12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1f51ff128_0_13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71f51ff1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9186f7b48_0_3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9186f7b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9186f7b48_0_36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9186f7b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f5c7ef15a_0_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7f5c7ef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9186f7b48_0_11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59186f7b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9186f7b48_0_12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59186f7b4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1f51ff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71f51ff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9186f7b48_0_12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59186f7b4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9186f7b48_0_132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https://www.youtube.com/watch?v=Ns4TPTC8whw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http://math.hws.edu/eck/js/sorting/xSortLab.html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3" name="Google Shape;723;g59186f7b4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9186f7b48_0_13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59186f7b4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9186f7b48_0_14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59186f7b4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9186f7b48_0_14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59186f7b4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f5c7ef15a_0_7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7f5c7ef1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9186f7b48_0_25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59186f7b4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9186f7b48_0_25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g59186f7b4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7f5c7ef15a_0_142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7f5c7ef15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9186f7b48_0_36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g59186f7b4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9186f7b48_0_374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https://www.youtube.com/watch?v=ROalU379l3U</a:t>
            </a:r>
            <a:endParaRPr/>
          </a:p>
        </p:txBody>
      </p:sp>
      <p:sp>
        <p:nvSpPr>
          <p:cNvPr id="968" name="Google Shape;968;g59186f7b4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9186f7b48_0_379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g59186f7b4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9186f7b48_0_38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59186f7b48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9186f7b48_0_39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https://www.youtube.com/watch?v=ZZuD6iUe3Pc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6" name="Google Shape;986;g59186f7b4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f5c7ef15a_0_284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7f5c7ef15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59186f7b48_0_44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59186f7b48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59186f7b48_0_45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g59186f7b48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59186f7b48_0_45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g59186f7b4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186f7b48_0_39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9186f7b4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186f7b48_0_40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59186f7b48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186f7b48_0_40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9186f7b4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1725" y="274628"/>
            <a:ext cx="7772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4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48925" y="1417625"/>
            <a:ext cx="823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  <a:defRPr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  <a:defRPr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  <a:defRPr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Verdana"/>
              <a:buChar char="●"/>
              <a:defRPr sz="14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quit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772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40638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40638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40638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40638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rgbClr val="BFCDE2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40638" lvl="5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40638" lvl="6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40638" lvl="7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40638" lvl="8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266700" y="6337300"/>
            <a:ext cx="216000" cy="2031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9687" marR="0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9687" marR="0" lvl="1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9687" marR="0" lvl="2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9687" marR="0" lvl="3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9687" marR="0" lvl="4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9687" marR="0" lvl="5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9687" marR="0" lvl="6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9687" marR="0" lvl="7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9687" marR="0" lvl="8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9687" lvl="0" indent="-39687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0" y="83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1264800" y="0"/>
            <a:ext cx="7879200" cy="6858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2577075" y="25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2577075" y="167"/>
            <a:ext cx="5143500" cy="68580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1264808" y="25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1264808" y="167"/>
            <a:ext cx="5143500" cy="6858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0" y="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title"/>
          </p:nvPr>
        </p:nvSpPr>
        <p:spPr>
          <a:xfrm>
            <a:off x="332325" y="1462499"/>
            <a:ext cx="4339200" cy="3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126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72" name="Google Shape;172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76" name="Google Shape;176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180" name="Google Shape;180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7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184" name="Google Shape;184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188" name="Google Shape;188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97" name="Google Shape;19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01" name="Google Shape;20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19150" y="589571"/>
            <a:ext cx="7505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 sz="30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539850" y="1506150"/>
            <a:ext cx="8211000" cy="4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■"/>
              <a:defRPr sz="16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238" name="Google Shape;238;p3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243" name="Google Shape;243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247" name="Google Shape;247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6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269" name="Google Shape;269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6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73" name="Google Shape;273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6"/>
          <p:cNvSpPr txBox="1">
            <a:spLocks noGrp="1"/>
          </p:cNvSpPr>
          <p:nvPr>
            <p:ph type="title" hasCustomPrompt="1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surrey.ac.uk/Personal/R.Knott/Fibonacci/fibna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914400" y="350830"/>
            <a:ext cx="77724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Letters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319950" y="1173775"/>
            <a:ext cx="8504100" cy="53490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SIZE = 'z'-'a'+1;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counts [SIZE];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initialize all the elements to 0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counts[i] = 0;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file character-by-character and update the counts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ch;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(input.get(ch)){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(isalpha(ch)){			// is alphabetic (a-z) or (A-Z)?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ch = tolower(ch);		// convert to lower case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counts[ch-'a']++;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// update thar character's count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display the results on the console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char(i+'A') &lt;&lt; ": " &lt;&lt; counts[i] &lt;&lt; endl;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6182325" y="810750"/>
            <a:ext cx="265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lettersArray.cpp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630224" y="427025"/>
            <a:ext cx="82233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Passing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parameter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304050" y="1336775"/>
            <a:ext cx="8549400" cy="5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built-in array can be passed only as a reference parameter, or as a const-reference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u="sng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0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passed as value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we do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 the ampersand character, i.e. &amp;,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when we declare the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 we do </a:t>
            </a:r>
            <a:r>
              <a:rPr lang="en-US" sz="20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 the array size in array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owever, array size is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generally passed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another integer parameter since we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have a </a:t>
            </a: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20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for built-in arrays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Change(int list[], int numElts);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 b="1" i="0" u="none" strike="noStrike" cap="none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 b="1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Print(const int list[], int numElts);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4256600" y="4616825"/>
            <a:ext cx="2743200" cy="329400"/>
          </a:xfrm>
          <a:prstGeom prst="wedgeRoundRectCallout">
            <a:avLst>
              <a:gd name="adj1" fmla="val -82427"/>
              <a:gd name="adj2" fmla="val 103909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parameter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4948650" y="5453578"/>
            <a:ext cx="3976800" cy="329400"/>
          </a:xfrm>
          <a:prstGeom prst="wedgeRoundRectCallout">
            <a:avLst>
              <a:gd name="adj1" fmla="val -69099"/>
              <a:gd name="adj2" fmla="val 105762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const-reference parameter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4367463" y="6337175"/>
            <a:ext cx="455778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lettersArray_withFunc.cpp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title"/>
          </p:nvPr>
        </p:nvSpPr>
        <p:spPr>
          <a:xfrm>
            <a:off x="564400" y="265999"/>
            <a:ext cx="80436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 as a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 type 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488950" y="1828800"/>
            <a:ext cx="827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Noto Sans Symbols"/>
              <a:buChar char="●"/>
            </a:pPr>
            <a:r>
              <a:rPr lang="en-US" sz="2000" b="1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C++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does </a:t>
            </a:r>
            <a:r>
              <a:rPr lang="en-US" sz="2000" b="1" i="1" u="sng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allow to </a:t>
            </a:r>
            <a:r>
              <a:rPr lang="en-US" sz="2000" b="1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 entire </a:t>
            </a:r>
            <a:r>
              <a:rPr lang="en-US" sz="2000" b="1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an argument to a function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You’ll see an alternative approach in CS204</a:t>
            </a:r>
            <a:b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Indeed, </a:t>
            </a:r>
            <a:r>
              <a:rPr lang="en-US" sz="200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sng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be assigned to each other by the use of the assignment operator, i.e.  =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893256" y="4329475"/>
            <a:ext cx="7510200" cy="1551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coins[] = {1,5,10,25};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temp[4];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 = coins;	   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i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illegal</a:t>
            </a:r>
            <a:endParaRPr sz="1600" i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temp[1] = coins[2];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legal –array element assignment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564400" y="265999"/>
            <a:ext cx="80436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ssignment rules for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218695" y="1533788"/>
            <a:ext cx="82740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 assigned to each other by the use of the assignment operator, i.e.  =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772946" y="2653075"/>
            <a:ext cx="7240084" cy="1551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coins[] = {1,5,10,25};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temp[4];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 = coins;	   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i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illegal</a:t>
            </a:r>
            <a:endParaRPr sz="1600" i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temp[1] = coins[2];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legal –array element assignment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869350" y="5701925"/>
            <a:ext cx="4258500" cy="843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(i=0; i&lt;4; i++)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temp[i] = coins[i];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195250" y="4601275"/>
            <a:ext cx="6486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how can we assign coins to temp?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213950" y="5076125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 by element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demo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50"/>
          <p:cNvSpPr txBox="1">
            <a:spLocks noGrp="1"/>
          </p:cNvSpPr>
          <p:nvPr>
            <p:ph type="body" idx="1"/>
          </p:nvPr>
        </p:nvSpPr>
        <p:spPr>
          <a:xfrm>
            <a:off x="442900" y="1817684"/>
            <a:ext cx="77724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fixlist.cpp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(slightly modified from the version in book)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did we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442775" y="3238700"/>
            <a:ext cx="80916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avoid accidental changes in array list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did we pass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numElts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parameter for the number of elements in the array?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442775" y="4748425"/>
            <a:ext cx="80916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Because we don't know the total number of elements in the array while writing the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/>
        </p:nvSpPr>
        <p:spPr>
          <a:xfrm>
            <a:off x="1294325" y="4662100"/>
            <a:ext cx="6205500" cy="1936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MAX_SIZE = 100;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list[MAX_SIZE];</a:t>
            </a:r>
            <a:endParaRPr sz="1700" b="1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list[0] = list[1] = 1;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k=2; k &lt; MAX_SIZE, k++)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75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list[k] = list[k-1] + list[k-2];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914400" y="203200"/>
            <a:ext cx="77724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– Fibonacci numbers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200075" y="1071400"/>
            <a:ext cx="8837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686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in many areas of Mathematics and Computer Science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n-2</a:t>
            </a:r>
            <a:br>
              <a:rPr lang="en-US" sz="180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1 1 2 3 5 8 13 21 34 55 89 144 233 377 610 987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686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see many examples of Fibonacci numbers in nature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.g.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ncrease of number of branches of trees in time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For more examples, 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http://www.mcs.surrey.ac.uk/Personal/R.Knott/Fibonacci/fibnat.html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>
            <a:spLocks noGrp="1"/>
          </p:cNvSpPr>
          <p:nvPr>
            <p:ph type="body" idx="1"/>
          </p:nvPr>
        </p:nvSpPr>
        <p:spPr>
          <a:xfrm>
            <a:off x="533400" y="1552000"/>
            <a:ext cx="8309100" cy="4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Characters in a string can be referred as an array using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 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general,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s[k]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means  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s.at(k)</a:t>
            </a:r>
            <a:endParaRPr sz="2000"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990600" y="2306125"/>
            <a:ext cx="6851100" cy="2529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s= "cs201";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s[0] = 'n'; // makes 0</a:t>
            </a:r>
            <a:r>
              <a:rPr lang="en-US" sz="1800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character of s 'n'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(k=0; k &lt; s.length();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s[k] &lt;&lt; " 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strings as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body" idx="1"/>
          </p:nvPr>
        </p:nvSpPr>
        <p:spPr>
          <a:xfrm>
            <a:off x="152400" y="1443036"/>
            <a:ext cx="83091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What about the following piece of code?</a:t>
            </a:r>
            <a:endParaRPr sz="2000"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554400" y="2244425"/>
            <a:ext cx="8309100" cy="3546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[] = {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Baris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Altop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",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Gulsen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Demiroz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",    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Inanc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Arin",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Duygu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Altop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};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=0;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4;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++)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(unsigned int j=0; j&lt;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].length();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j++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][j] &lt;&lt; " ";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Google Shape;396;p53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strings as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205525" y="1409700"/>
            <a:ext cx="8684400" cy="51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76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 of vector declaration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7846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is a class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7846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different methods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2514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empty vector (will see later)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with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elements in it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init_value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b="1" i="0" u="none" strike="noStrike" cap="none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	 vector with all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initialized to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init_value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270425" y="1426875"/>
            <a:ext cx="8491500" cy="4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any expression of type integer 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(or cast into integer)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necessarily a constant value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 very important flexibility as compared to built-in arrays)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xamples: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 &lt;int&gt; letters (int('Z')-int('A') + 1);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600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reates a vector of 26 integer elements and name it letters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num;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 &lt;double&gt; counters (num);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600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reates a vector of doubles; where the total number of elements is a user input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55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>
            <a:spLocks noGrp="1"/>
          </p:cNvSpPr>
          <p:nvPr>
            <p:ph type="title"/>
          </p:nvPr>
        </p:nvSpPr>
        <p:spPr>
          <a:xfrm>
            <a:off x="103725" y="1310100"/>
            <a:ext cx="4768800" cy="39333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MIDTERM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WILL BE ON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i="1" dirty="0"/>
              <a:t>27</a:t>
            </a:r>
            <a:r>
              <a:rPr lang="en-US" i="1" dirty="0"/>
              <a:t>/11/2021</a:t>
            </a:r>
            <a:endParaRPr i="1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12:30-14:00</a:t>
            </a:r>
            <a:endParaRPr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body" idx="1"/>
          </p:nvPr>
        </p:nvSpPr>
        <p:spPr>
          <a:xfrm>
            <a:off x="342900" y="1380625"/>
            <a:ext cx="8301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 value starts with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ends with </a:t>
            </a: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type of the vector elements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be built-in types (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double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...) or user defined types or classes (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or structs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(i.e.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student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lasses must have default constructors to be used in vector definition as element type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57300" lvl="2" indent="-3473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Default constructor is the one without parameters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7772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Defining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objects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367775" y="1342750"/>
            <a:ext cx="8634900" cy="5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specify # elements in a vector, optionally an initial value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counts(300);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//300 ints, values not initialized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nums(200, -1);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200 ints, all -1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vector&lt;double&gt; d(10, 3.14);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doubles, all pi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w(10, "cs");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strings, all "cs</a:t>
            </a: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words(10);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strings, all ""</a:t>
            </a: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47687" marR="0" lvl="1" indent="-120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Vectors of </a:t>
            </a:r>
            <a:r>
              <a:rPr lang="en-US" sz="1800" i="0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are initialized with the default constructor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22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is why all words are "" (empty string)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Initial values of v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ectors with </a:t>
            </a:r>
            <a:r>
              <a:rPr lang="en-US" sz="1800" i="0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types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are compiler dependent </a:t>
            </a:r>
            <a:endParaRPr sz="1800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They are 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not initialized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in VS2012</a:t>
            </a:r>
            <a:b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(unless explicitly initialized 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2nd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argument of vector)</a:t>
            </a:r>
            <a:endParaRPr sz="1800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They are initialized to 0 in Xcode</a:t>
            </a:r>
            <a:endParaRPr sz="18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524312" y="399712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definitions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26" name="Google Shape;426;p58"/>
          <p:cNvGrpSpPr/>
          <p:nvPr/>
        </p:nvGrpSpPr>
        <p:grpSpPr>
          <a:xfrm>
            <a:off x="4803800" y="1697050"/>
            <a:ext cx="3127250" cy="1077900"/>
            <a:chOff x="5718200" y="2986100"/>
            <a:chExt cx="3127250" cy="1077900"/>
          </a:xfrm>
        </p:grpSpPr>
        <p:grpSp>
          <p:nvGrpSpPr>
            <p:cNvPr id="427" name="Google Shape;427;p58"/>
            <p:cNvGrpSpPr/>
            <p:nvPr/>
          </p:nvGrpSpPr>
          <p:grpSpPr>
            <a:xfrm>
              <a:off x="5718200" y="3340100"/>
              <a:ext cx="2946300" cy="723900"/>
              <a:chOff x="5565800" y="3086100"/>
              <a:chExt cx="2946300" cy="723900"/>
            </a:xfrm>
          </p:grpSpPr>
          <p:grpSp>
            <p:nvGrpSpPr>
              <p:cNvPr id="428" name="Google Shape;428;p58"/>
              <p:cNvGrpSpPr/>
              <p:nvPr/>
            </p:nvGrpSpPr>
            <p:grpSpPr>
              <a:xfrm>
                <a:off x="5613400" y="3086100"/>
                <a:ext cx="2851200" cy="419100"/>
                <a:chOff x="5613400" y="3086100"/>
                <a:chExt cx="2851200" cy="419100"/>
              </a:xfrm>
            </p:grpSpPr>
            <p:sp>
              <p:nvSpPr>
                <p:cNvPr id="429" name="Google Shape;429;p58"/>
                <p:cNvSpPr txBox="1"/>
                <p:nvPr/>
              </p:nvSpPr>
              <p:spPr>
                <a:xfrm>
                  <a:off x="5613400" y="3086100"/>
                  <a:ext cx="2851200" cy="4065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0  0 </a:t>
                  </a:r>
                  <a:r>
                    <a:rPr lang="en-US" sz="120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</a:t>
                  </a:r>
                  <a:r>
                    <a:rPr lang="en-US" sz="80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0  0  0  0  0  0</a:t>
                  </a:r>
                  <a:endParaRPr i="0" u="non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cxnSp>
              <p:nvCxnSpPr>
                <p:cNvPr id="430" name="Google Shape;430;p58"/>
                <p:cNvCxnSpPr/>
                <p:nvPr/>
              </p:nvCxnSpPr>
              <p:spPr>
                <a:xfrm>
                  <a:off x="59055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1" name="Google Shape;431;p58"/>
                <p:cNvCxnSpPr/>
                <p:nvPr/>
              </p:nvCxnSpPr>
              <p:spPr>
                <a:xfrm>
                  <a:off x="6210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2" name="Google Shape;432;p58"/>
                <p:cNvCxnSpPr/>
                <p:nvPr/>
              </p:nvCxnSpPr>
              <p:spPr>
                <a:xfrm>
                  <a:off x="652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3" name="Google Shape;433;p58"/>
                <p:cNvCxnSpPr/>
                <p:nvPr/>
              </p:nvCxnSpPr>
              <p:spPr>
                <a:xfrm>
                  <a:off x="68326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4" name="Google Shape;434;p58"/>
                <p:cNvCxnSpPr/>
                <p:nvPr/>
              </p:nvCxnSpPr>
              <p:spPr>
                <a:xfrm>
                  <a:off x="7150100" y="30988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58"/>
                <p:cNvCxnSpPr/>
                <p:nvPr/>
              </p:nvCxnSpPr>
              <p:spPr>
                <a:xfrm>
                  <a:off x="7480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6" name="Google Shape;436;p58"/>
                <p:cNvCxnSpPr/>
                <p:nvPr/>
              </p:nvCxnSpPr>
              <p:spPr>
                <a:xfrm>
                  <a:off x="779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7" name="Google Shape;437;p58"/>
                <p:cNvCxnSpPr/>
                <p:nvPr/>
              </p:nvCxnSpPr>
              <p:spPr>
                <a:xfrm>
                  <a:off x="8115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38" name="Google Shape;438;p58"/>
              <p:cNvSpPr txBox="1"/>
              <p:nvPr/>
            </p:nvSpPr>
            <p:spPr>
              <a:xfrm>
                <a:off x="5565800" y="3505200"/>
                <a:ext cx="29463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rgbClr val="FC0128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0  1  2  3  4  5  6  7  8</a:t>
                </a: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39" name="Google Shape;439;p58"/>
            <p:cNvSpPr txBox="1"/>
            <p:nvPr/>
          </p:nvSpPr>
          <p:spPr>
            <a:xfrm>
              <a:off x="7232650" y="2986100"/>
              <a:ext cx="16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counter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40" name="Google Shape;440;p58"/>
          <p:cNvGrpSpPr/>
          <p:nvPr/>
        </p:nvGrpSpPr>
        <p:grpSpPr>
          <a:xfrm>
            <a:off x="990975" y="3586014"/>
            <a:ext cx="7691350" cy="1000136"/>
            <a:chOff x="3931025" y="3000375"/>
            <a:chExt cx="7691350" cy="1000136"/>
          </a:xfrm>
        </p:grpSpPr>
        <p:grpSp>
          <p:nvGrpSpPr>
            <p:cNvPr id="441" name="Google Shape;441;p58"/>
            <p:cNvGrpSpPr/>
            <p:nvPr/>
          </p:nvGrpSpPr>
          <p:grpSpPr>
            <a:xfrm>
              <a:off x="3931025" y="3340050"/>
              <a:ext cx="7691350" cy="660461"/>
              <a:chOff x="3778625" y="3086050"/>
              <a:chExt cx="7691350" cy="660461"/>
            </a:xfrm>
          </p:grpSpPr>
          <p:grpSp>
            <p:nvGrpSpPr>
              <p:cNvPr id="442" name="Google Shape;442;p58"/>
              <p:cNvGrpSpPr/>
              <p:nvPr/>
            </p:nvGrpSpPr>
            <p:grpSpPr>
              <a:xfrm>
                <a:off x="3778625" y="3086050"/>
                <a:ext cx="7590000" cy="419250"/>
                <a:chOff x="3778625" y="3086050"/>
                <a:chExt cx="7590000" cy="419250"/>
              </a:xfrm>
            </p:grpSpPr>
            <p:sp>
              <p:nvSpPr>
                <p:cNvPr id="443" name="Google Shape;443;p58"/>
                <p:cNvSpPr txBox="1"/>
                <p:nvPr/>
              </p:nvSpPr>
              <p:spPr>
                <a:xfrm>
                  <a:off x="3778625" y="3086111"/>
                  <a:ext cx="7590000" cy="4065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'\0''\0''\0''\0''\0''\0''\0''\0''\0''\0''\0''\0''\0''\0''\0''\0''\0'</a:t>
                  </a:r>
                  <a:endParaRPr i="0" u="non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cxnSp>
              <p:nvCxnSpPr>
                <p:cNvPr id="444" name="Google Shape;444;p58"/>
                <p:cNvCxnSpPr/>
                <p:nvPr/>
              </p:nvCxnSpPr>
              <p:spPr>
                <a:xfrm>
                  <a:off x="5608103" y="30861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5" name="Google Shape;445;p58"/>
                <p:cNvCxnSpPr/>
                <p:nvPr/>
              </p:nvCxnSpPr>
              <p:spPr>
                <a:xfrm>
                  <a:off x="6055272" y="30861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6" name="Google Shape;446;p58"/>
                <p:cNvCxnSpPr/>
                <p:nvPr/>
              </p:nvCxnSpPr>
              <p:spPr>
                <a:xfrm>
                  <a:off x="6479536" y="3090553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7" name="Google Shape;447;p58"/>
                <p:cNvCxnSpPr/>
                <p:nvPr/>
              </p:nvCxnSpPr>
              <p:spPr>
                <a:xfrm>
                  <a:off x="6921500" y="30988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8" name="Google Shape;448;p58"/>
                <p:cNvCxnSpPr/>
                <p:nvPr/>
              </p:nvCxnSpPr>
              <p:spPr>
                <a:xfrm>
                  <a:off x="7350800" y="308605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9" name="Google Shape;449;p58"/>
                <p:cNvCxnSpPr/>
                <p:nvPr/>
              </p:nvCxnSpPr>
              <p:spPr>
                <a:xfrm>
                  <a:off x="779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" name="Google Shape;450;p58"/>
                <p:cNvCxnSpPr/>
                <p:nvPr/>
              </p:nvCxnSpPr>
              <p:spPr>
                <a:xfrm>
                  <a:off x="8209475" y="308605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51" name="Google Shape;451;p58"/>
              <p:cNvSpPr txBox="1"/>
              <p:nvPr/>
            </p:nvSpPr>
            <p:spPr>
              <a:xfrm>
                <a:off x="3879975" y="3441711"/>
                <a:ext cx="75900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rgbClr val="FC012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0    1   2   3   4   5   6   7   8   </a:t>
                </a:r>
                <a:r>
                  <a:rPr lang="en-US" b="1">
                    <a:solidFill>
                      <a:srgbClr val="FC012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9  10  11  12  13  14  15  16</a:t>
                </a:r>
                <a:endParaRPr/>
              </a:p>
            </p:txBody>
          </p:sp>
        </p:grpSp>
        <p:sp>
          <p:nvSpPr>
            <p:cNvPr id="452" name="Google Shape;452;p58"/>
            <p:cNvSpPr txBox="1"/>
            <p:nvPr/>
          </p:nvSpPr>
          <p:spPr>
            <a:xfrm>
              <a:off x="9715500" y="3000375"/>
              <a:ext cx="16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letters</a:t>
              </a:r>
              <a:endParaRPr sz="18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3" name="Google Shape;453;p58"/>
          <p:cNvCxnSpPr/>
          <p:nvPr/>
        </p:nvCxnSpPr>
        <p:spPr>
          <a:xfrm>
            <a:off x="5848350" y="3940026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58"/>
          <p:cNvCxnSpPr/>
          <p:nvPr/>
        </p:nvCxnSpPr>
        <p:spPr>
          <a:xfrm>
            <a:off x="6299550" y="3928759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5" name="Google Shape;455;p58"/>
          <p:cNvCxnSpPr/>
          <p:nvPr/>
        </p:nvCxnSpPr>
        <p:spPr>
          <a:xfrm>
            <a:off x="6719150" y="3928762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6" name="Google Shape;456;p58"/>
          <p:cNvCxnSpPr/>
          <p:nvPr/>
        </p:nvCxnSpPr>
        <p:spPr>
          <a:xfrm>
            <a:off x="7167117" y="3941465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7" name="Google Shape;457;p58"/>
          <p:cNvCxnSpPr/>
          <p:nvPr/>
        </p:nvCxnSpPr>
        <p:spPr>
          <a:xfrm>
            <a:off x="7601297" y="3940037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8047483" y="3940026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9" name="Google Shape;459;p58"/>
          <p:cNvSpPr txBox="1"/>
          <p:nvPr/>
        </p:nvSpPr>
        <p:spPr>
          <a:xfrm>
            <a:off x="462050" y="4898500"/>
            <a:ext cx="57228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urier New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vector&lt;char&gt; letters(1</a:t>
            </a: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element is a char (not initialized yet)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58"/>
          <p:cNvSpPr txBox="1"/>
          <p:nvPr/>
        </p:nvSpPr>
        <p:spPr>
          <a:xfrm>
            <a:off x="640400" y="1303225"/>
            <a:ext cx="53661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counter(9, 0);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element is an integer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(all initialized to 0)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1" name="Google Shape;461;p58"/>
          <p:cNvCxnSpPr/>
          <p:nvPr/>
        </p:nvCxnSpPr>
        <p:spPr>
          <a:xfrm>
            <a:off x="1505200" y="3928739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58"/>
          <p:cNvCxnSpPr/>
          <p:nvPr/>
        </p:nvCxnSpPr>
        <p:spPr>
          <a:xfrm>
            <a:off x="1950375" y="3918942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58"/>
          <p:cNvCxnSpPr/>
          <p:nvPr/>
        </p:nvCxnSpPr>
        <p:spPr>
          <a:xfrm>
            <a:off x="2384303" y="3928753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>
            <a:spLocks noGrp="1"/>
          </p:cNvSpPr>
          <p:nvPr>
            <p:ph type="title"/>
          </p:nvPr>
        </p:nvSpPr>
        <p:spPr>
          <a:xfrm>
            <a:off x="914400" y="350830"/>
            <a:ext cx="77724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Letters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319950" y="1173775"/>
            <a:ext cx="8504100" cy="54945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size = 'z'-'a'+1;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b="1"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counts(size);</a:t>
            </a: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counts[i] = 0;</a:t>
            </a:r>
            <a:endParaRPr b="1"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counts(size,0);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file character-by-character and update the counts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ch;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(input.get(ch)){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(isalpha(ch)){			// is alphabetic (a-z) or (A-Z)?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ch = tolower(ch);		// convert to lower case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counts[ch-'a']++;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// update that character's count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display the results on the console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char(i+'A') &lt;&lt; ": " &lt;&lt; counts[i] &lt;&lt; endl;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59"/>
          <p:cNvSpPr txBox="1"/>
          <p:nvPr/>
        </p:nvSpPr>
        <p:spPr>
          <a:xfrm>
            <a:off x="5855050" y="810750"/>
            <a:ext cx="2984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85725" y="198425"/>
            <a:ext cx="861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Passing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to functions as parameter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60"/>
          <p:cNvSpPr txBox="1">
            <a:spLocks noGrp="1"/>
          </p:cNvSpPr>
          <p:nvPr>
            <p:ph type="body" idx="1"/>
          </p:nvPr>
        </p:nvSpPr>
        <p:spPr>
          <a:xfrm>
            <a:off x="254850" y="1263875"/>
            <a:ext cx="8614500" cy="5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Vectors can be passed as parameters to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 by reference (if function changes the vector)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Count (vector&lt;int&gt; </a:t>
            </a:r>
            <a:r>
              <a:rPr lang="en-US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 by const-reference (if no changes made)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Print(const vector&lt;int&gt;</a:t>
            </a:r>
            <a:r>
              <a:rPr lang="en-US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Passing by value makes a copy, requires time and space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so, not preferred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IMPORTANT!!!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size </a:t>
            </a:r>
            <a:r>
              <a:rPr lang="en-US" sz="2000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given in parameter definition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; but there are 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hree solutions to this problem: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size may be passed as another parameter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size may be fixed and known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Noto Sans Symbols"/>
              <a:buChar char="●"/>
            </a:pP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a member function, </a:t>
            </a: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the size of a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p60"/>
          <p:cNvSpPr txBox="1"/>
          <p:nvPr/>
        </p:nvSpPr>
        <p:spPr>
          <a:xfrm>
            <a:off x="5056125" y="3646685"/>
            <a:ext cx="3916800" cy="627900"/>
          </a:xfrm>
          <a:prstGeom prst="rect">
            <a:avLst/>
          </a:prstGeom>
          <a:noFill/>
          <a:ln w="9525" cap="flat" cmpd="sng">
            <a:solidFill>
              <a:srgbClr val="275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lettersVector_withFunc.cpp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lettersVector_withFunc_v2.cpp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a return type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61"/>
          <p:cNvSpPr txBox="1">
            <a:spLocks noGrp="1"/>
          </p:cNvSpPr>
          <p:nvPr>
            <p:ph type="body" idx="1"/>
          </p:nvPr>
        </p:nvSpPr>
        <p:spPr>
          <a:xfrm>
            <a:off x="488950" y="1761925"/>
            <a:ext cx="8274000" cy="4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 return type of a function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vector&lt;int&gt; Count (istream</a:t>
            </a: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input);</a:t>
            </a:r>
            <a:b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modify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lettersVector_withFunc_v2.cpp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such that count returns the vector (not as reference parameter)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letters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Vector_withFunc_v3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.cpp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>
            <a:spLocks noGrp="1"/>
          </p:cNvSpPr>
          <p:nvPr>
            <p:ph type="body" idx="1"/>
          </p:nvPr>
        </p:nvSpPr>
        <p:spPr>
          <a:xfrm>
            <a:off x="352375" y="1463775"/>
            <a:ext cx="8410500" cy="4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Built-in arrays cannot be assigned to each other by   =</a:t>
            </a:r>
            <a:b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 i="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But vectors can!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Vectors with the </a:t>
            </a:r>
            <a:r>
              <a:rPr lang="en-US" sz="2000" i="1">
                <a:latin typeface="Verdana"/>
                <a:ea typeface="Verdana"/>
                <a:cs typeface="Verdana"/>
                <a:sym typeface="Verdana"/>
              </a:rPr>
              <a:t>same element type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can be assigned to each other by the use of assignment operator, i.e. =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LHS vector becomes the same as the RHS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Size and capacity also become the same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That's why we can use vectors as return 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Assignment rules in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63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>
            <a:spLocks noGrp="1"/>
          </p:cNvSpPr>
          <p:nvPr>
            <p:ph type="title"/>
          </p:nvPr>
        </p:nvSpPr>
        <p:spPr>
          <a:xfrm>
            <a:off x="706437" y="373062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Class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1" name="Google Shape;501;p64"/>
          <p:cNvSpPr txBox="1">
            <a:spLocks noGrp="1"/>
          </p:cNvSpPr>
          <p:nvPr>
            <p:ph type="body" idx="1"/>
          </p:nvPr>
        </p:nvSpPr>
        <p:spPr>
          <a:xfrm>
            <a:off x="278900" y="1304925"/>
            <a:ext cx="8535900" cy="5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Tapestry class for random number generation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your project and have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"randgen.h"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your program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 member functions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max = INT_MAX);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[0..max)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low, int max);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[low..max]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RandReal();            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[0..1)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RandReal(double low, double max);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the range of [low..max]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numberguess.cpp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an example program that use RandGen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Overloading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350275" y="1447800"/>
            <a:ext cx="856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class, there are two different functions named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RandInt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as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RandReal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the same name for more than one function is called </a:t>
            </a:r>
            <a:r>
              <a:rPr lang="en-US" sz="2000" b="1" i="1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overloading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differentiated by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 types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 types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b="1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differentiate functions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Will see more in CS204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member and free functions can be overloaded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971550" y="894377"/>
            <a:ext cx="75057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Week-9-10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692250" y="1734750"/>
            <a:ext cx="8211000" cy="38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Arrays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Vectors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Vector operations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Sequential search vs. Binary search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Insert/Delete to/from a vector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Matrices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Structs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2393350" y="5247150"/>
            <a:ext cx="6293450" cy="9351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Textbook Sections 8.4, 11.1.1, 11.1.2, 11.4, 7.4</a:t>
            </a:r>
            <a:endParaRPr sz="2200" i="1" dirty="0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Some stuff is not in the book!</a:t>
            </a:r>
            <a:endParaRPr sz="2200" i="1" dirty="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randnums.cpp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>
            <a:spLocks noGrp="1"/>
          </p:cNvSpPr>
          <p:nvPr>
            <p:ph type="title"/>
          </p:nvPr>
        </p:nvSpPr>
        <p:spPr>
          <a:xfrm>
            <a:off x="914400" y="5032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Built-in Array vs.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67"/>
          <p:cNvSpPr txBox="1">
            <a:spLocks noGrp="1"/>
          </p:cNvSpPr>
          <p:nvPr>
            <p:ph type="body" idx="1"/>
          </p:nvPr>
        </p:nvSpPr>
        <p:spPr>
          <a:xfrm>
            <a:off x="180175" y="1839900"/>
            <a:ext cx="87048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versus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a class based on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has member functions and operators, built-in arrays do NOT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more flexible, but slower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>
            <a:spLocks noGrp="1"/>
          </p:cNvSpPr>
          <p:nvPr>
            <p:ph type="title"/>
          </p:nvPr>
        </p:nvSpPr>
        <p:spPr>
          <a:xfrm>
            <a:off x="674687" y="4270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lists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68"/>
          <p:cNvSpPr txBox="1">
            <a:spLocks noGrp="1"/>
          </p:cNvSpPr>
          <p:nvPr>
            <p:ph type="body" idx="1"/>
          </p:nvPr>
        </p:nvSpPr>
        <p:spPr>
          <a:xfrm>
            <a:off x="205325" y="1674800"/>
            <a:ext cx="87585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as counters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example constructs and initializes a vector with a specific number of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uses of vector require the vector to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accommodate new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reading words from file, storing them in a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big should we define vector initially? 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potential problems?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used as a list, we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ll use a different method for adding elements to the vector so that the vector can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/>
        </p:nvSpPr>
        <p:spPr>
          <a:xfrm>
            <a:off x="892175" y="1514475"/>
            <a:ext cx="7483500" cy="32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words(1000);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w, filename = "input.txt";</a:t>
            </a:r>
            <a:r>
              <a:rPr lang="en-US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 = 0;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ifstream input;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input.open(filename.c_str());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 &gt;&gt; w){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words[i] = w;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i++;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"read " &lt;&lt; i &lt;&lt; " words" &lt;&lt; endl;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p69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69"/>
          <p:cNvSpPr txBox="1"/>
          <p:nvPr/>
        </p:nvSpPr>
        <p:spPr>
          <a:xfrm>
            <a:off x="826575" y="5641050"/>
            <a:ext cx="74835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might be more than 1000 words in the file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case index runs out of range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69"/>
          <p:cNvSpPr txBox="1"/>
          <p:nvPr/>
        </p:nvSpPr>
        <p:spPr>
          <a:xfrm>
            <a:off x="528575" y="872525"/>
            <a:ext cx="73404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(problematic version)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/>
        </p:nvSpPr>
        <p:spPr>
          <a:xfrm>
            <a:off x="892175" y="1514475"/>
            <a:ext cx="7483500" cy="32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words(1000);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w, filename = "input.txt";</a:t>
            </a:r>
            <a:r>
              <a:rPr lang="en-US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 = 0;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ifstream input;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input.open(filename.c_str());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 (input &gt;&gt; w) &amp;&amp; (i &lt; 1000) ){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words[i] = w;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i++;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"read " &lt;&lt; i &lt;&lt; " words" &lt;&lt; endl;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0" name="Google Shape;540;p70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826575" y="5641050"/>
            <a:ext cx="77526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fine when there are no more than 1000 words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otherwise, rest is not read!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70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(with index range control but still problematic)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"/>
          <p:cNvSpPr txBox="1"/>
          <p:nvPr/>
        </p:nvSpPr>
        <p:spPr>
          <a:xfrm>
            <a:off x="542125" y="1629125"/>
            <a:ext cx="8326500" cy="320863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words;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 create empty vector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w, filename = "input.txt";</a:t>
            </a:r>
            <a:r>
              <a:rPr lang="en-US" sz="17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ifstream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input;</a:t>
            </a: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input.open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filename.c_str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());</a:t>
            </a: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 &gt;&gt; w)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words.push_back</a:t>
            </a: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(w);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adds the next word to the vector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      // increases the size if necessary </a:t>
            </a: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"read " &lt;&lt; </a:t>
            </a:r>
            <a:r>
              <a:rPr lang="en-US" sz="1700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words.size</a:t>
            </a: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 words"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71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325275" y="5007800"/>
            <a:ext cx="8520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benefit from vector class utilities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Alternatively, we can pass over the file twice: one to find out the number of words and the other to read the words into the vector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71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(no problems)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vector::push_back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72"/>
          <p:cNvSpPr txBox="1">
            <a:spLocks noGrp="1"/>
          </p:cNvSpPr>
          <p:nvPr>
            <p:ph type="body" idx="1"/>
          </p:nvPr>
        </p:nvSpPr>
        <p:spPr>
          <a:xfrm>
            <a:off x="323475" y="1424075"/>
            <a:ext cx="86472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method a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dds new objects to 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a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Internally, the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keeps track of its </a:t>
            </a:r>
            <a:r>
              <a:rPr lang="en-US" sz="2000" b="1" i="1" u="none" strike="noStrike" cap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endParaRPr sz="2000" b="1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is capacity, then there is no problem; the new item is added to the end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capacity is reached and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attempts to add a new element to the vector, then the vector automatically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adding half of the current capacity to the capacity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Source Code Pro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1, 2, 3, 4, 6, 9, 13, 19, 28, ... n+(n/2)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want to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mechanism, then the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should be defined initially </a:t>
            </a:r>
            <a:r>
              <a:rPr lang="en-US" sz="20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without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specifying a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vector (zero size)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/>
        </p:nvSpPr>
        <p:spPr>
          <a:xfrm>
            <a:off x="1074000" y="2895300"/>
            <a:ext cx="7536600" cy="3727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names;     // size is 0, capacity is 0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names.push_back("Ali");   // size is 1, capacity is 1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names.push_back("Husnu"); // size is 2, capacity is 2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names.push_back("Ayse");  // size is 3, capacity is 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names.push_back("Cem");   // size is 4, capacity is 4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names.push_back("Jale");  // size is 5, capacity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names.push_back("Hale");  // size is 6, capacity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names.push_back("Veli");   // size is 7,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names.push_back("Gonca");  // size is 8,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names.push_back("Fatma");  // size is 9,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names.push_back("Yesim");  //size is 10, capacity is 13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73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ize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versus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apacity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73"/>
          <p:cNvSpPr txBox="1">
            <a:spLocks noGrp="1"/>
          </p:cNvSpPr>
          <p:nvPr>
            <p:ph type="body" idx="1"/>
          </p:nvPr>
        </p:nvSpPr>
        <p:spPr>
          <a:xfrm>
            <a:off x="447250" y="1177925"/>
            <a:ext cx="82395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is the allocated size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 is how many elements are in the vector so far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not the same concepts, but related as described in the previous slide and illustrated below</a:t>
            </a:r>
            <a:endParaRPr sz="2000" b="1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>
            <a:spLocks noGrp="1"/>
          </p:cNvSpPr>
          <p:nvPr>
            <p:ph type="title"/>
          </p:nvPr>
        </p:nvSpPr>
        <p:spPr>
          <a:xfrm>
            <a:off x="587375" y="34460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member function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74"/>
          <p:cNvSpPr txBox="1">
            <a:spLocks noGrp="1"/>
          </p:cNvSpPr>
          <p:nvPr>
            <p:ph type="body" idx="1"/>
          </p:nvPr>
        </p:nvSpPr>
        <p:spPr>
          <a:xfrm>
            <a:off x="301425" y="1143000"/>
            <a:ext cx="8625000" cy="53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in the vector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defined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no initial 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used to add elements,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that exist in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number of calls 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 elements are deleted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elements are deleted using </a:t>
            </a:r>
            <a:r>
              <a:rPr lang="en-US" sz="17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size is also updated (</a:t>
            </a:r>
            <a:r>
              <a:rPr lang="en-US" sz="17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decremented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 is created, then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to the number of elements of the vector 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capacity is considered full, so first </a:t>
            </a:r>
            <a:r>
              <a:rPr lang="en-US" sz="17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increases capacity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the vector is created as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if no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+ the number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’s, if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/>
        </p:nvSpPr>
        <p:spPr>
          <a:xfrm>
            <a:off x="1176325" y="3272975"/>
            <a:ext cx="5417100" cy="3320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max (const vector&lt;int&gt; &amp; v){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vector v is not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 max of elements in v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i, max_so_far = INT_MIN;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(i=0; i &lt; v.size();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(v[i] &gt; max_so_far)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max_so_far = v[i];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max_so_far;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75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1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75"/>
          <p:cNvSpPr txBox="1">
            <a:spLocks noGrp="1"/>
          </p:cNvSpPr>
          <p:nvPr>
            <p:ph type="body" idx="1"/>
          </p:nvPr>
        </p:nvSpPr>
        <p:spPr>
          <a:xfrm>
            <a:off x="342900" y="1557324"/>
            <a:ext cx="8344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 the maximum of numbers in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75"/>
          <p:cNvSpPr txBox="1"/>
          <p:nvPr/>
        </p:nvSpPr>
        <p:spPr>
          <a:xfrm>
            <a:off x="338825" y="22381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all array elements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for loop from 0 to vector's size - 1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746125" y="28098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Arrays and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247750" y="1055675"/>
            <a:ext cx="8783700" cy="55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 are collections of several elements of same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.g. 100 integers, 20 strings, etc.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name is given to the entire array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each element is accessed separately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element of an array can be accessed just as quickly as any other element (this is called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access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C/C++ there is a built-in </a:t>
            </a:r>
            <a:r>
              <a:rPr lang="en-US" sz="2000" b="1" i="1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b="1" i="1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a class-based version of </a:t>
            </a:r>
            <a:r>
              <a:rPr lang="en-US" sz="20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We’re using the class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Noto Sans Symbols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eed </a:t>
            </a: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&lt;vector&gt;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Noto Sans Symbols"/>
              <a:buChar char="●"/>
            </a:pPr>
            <a:r>
              <a:rPr lang="en-US" b="1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standard C++ class </a:t>
            </a:r>
            <a:r>
              <a:rPr lang="en-US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/>
        </p:nvSpPr>
        <p:spPr>
          <a:xfrm>
            <a:off x="189750" y="3049500"/>
            <a:ext cx="8809500" cy="3659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 </a:t>
            </a:r>
            <a:r>
              <a:rPr lang="en-US" sz="15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issorted</a:t>
            </a: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(const vector&lt;int&gt; &amp; v){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true if the array is ascending sorted 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bool s = true;	// initially assume that array is sorted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      	// in the function try to break this assumption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</a:t>
            </a:r>
            <a:r>
              <a:rPr lang="en-US" sz="15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=1; </a:t>
            </a:r>
            <a:endParaRPr sz="15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while (</a:t>
            </a:r>
            <a:r>
              <a:rPr lang="en-US" sz="15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lang="en-US" sz="15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v.size</a:t>
            </a: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&amp;&amp; s == true){ 	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check until the end of array or until a counterexample is found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(v[i-1] &gt; v[</a:t>
            </a:r>
            <a:r>
              <a:rPr lang="en-US" sz="15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   // if not sorted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s = false;       // counterexample is found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5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++;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s;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Google Shape;584;p76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5" name="Google Shape;585;p76"/>
          <p:cNvSpPr txBox="1">
            <a:spLocks noGrp="1"/>
          </p:cNvSpPr>
          <p:nvPr>
            <p:ph type="body" idx="1"/>
          </p:nvPr>
        </p:nvSpPr>
        <p:spPr>
          <a:xfrm>
            <a:off x="266700" y="1481125"/>
            <a:ext cx="8710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true if the vector is sorted in ascending manner, and false otherwise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76"/>
          <p:cNvSpPr txBox="1"/>
          <p:nvPr/>
        </p:nvSpPr>
        <p:spPr>
          <a:xfrm>
            <a:off x="266700" y="2478125"/>
            <a:ext cx="73404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 not process all array elements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7" name="Google Shape;587;p76"/>
          <p:cNvSpPr txBox="1"/>
          <p:nvPr/>
        </p:nvSpPr>
        <p:spPr>
          <a:xfrm>
            <a:off x="2632900" y="5543325"/>
            <a:ext cx="6220500" cy="1125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this type of rule-checking applications, a possible method is to assume that the rule is satisfied before the loop and find a counterexample in the loop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>
            <a:spLocks noGrp="1"/>
          </p:cNvSpPr>
          <p:nvPr>
            <p:ph type="title"/>
          </p:nvPr>
        </p:nvSpPr>
        <p:spPr>
          <a:xfrm>
            <a:off x="717550" y="38893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Searching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3" name="Google Shape;593;p77"/>
          <p:cNvSpPr txBox="1">
            <a:spLocks noGrp="1"/>
          </p:cNvSpPr>
          <p:nvPr>
            <p:ph type="body" idx="1"/>
          </p:nvPr>
        </p:nvSpPr>
        <p:spPr>
          <a:xfrm>
            <a:off x="259000" y="1143000"/>
            <a:ext cx="8659800" cy="5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for one occurrence, return true/false or we can also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index of occurrence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the vector starting from the beginning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 searching when match is found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and count the number of occurrences and return that count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the entire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one occurrence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case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but don't stop after first occurrence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for many occurrences, but return 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hose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occurrences in another vector rather than returning 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count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all these cases, we search the vector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sequentially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starting from the beginning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type of search is called 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1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sequential search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8"/>
          <p:cNvSpPr txBox="1"/>
          <p:nvPr/>
        </p:nvSpPr>
        <p:spPr>
          <a:xfrm>
            <a:off x="331775" y="24018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countmatches(const vector&lt;string&gt; &amp; a, const string&amp; 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# occurrences of s in a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k, count = 0;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(a[k] == s)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count++;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count;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7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Counting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0" name="Google Shape;600;p78"/>
          <p:cNvSpPr txBox="1">
            <a:spLocks noGrp="1"/>
          </p:cNvSpPr>
          <p:nvPr>
            <p:ph type="body" idx="1"/>
          </p:nvPr>
        </p:nvSpPr>
        <p:spPr>
          <a:xfrm>
            <a:off x="408625" y="5337701"/>
            <a:ext cx="8467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can we change this code to return the index of the first occurrence?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78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and a single string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only parameters and returns the number of occurrences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One occurrence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7" name="Google Shape;607;p79"/>
          <p:cNvSpPr txBox="1">
            <a:spLocks noGrp="1"/>
          </p:cNvSpPr>
          <p:nvPr>
            <p:ph type="body" idx="1"/>
          </p:nvPr>
        </p:nvSpPr>
        <p:spPr>
          <a:xfrm>
            <a:off x="408625" y="5337700"/>
            <a:ext cx="84678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Does not search the entire vector if one match is found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Good for efficiency purposes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could you modify this to return true/false?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8" name="Google Shape;608;p79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and a single string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only parameters and returns the index of occurrence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and -1 otherwise.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331775" y="24780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firstmatch(const vector&lt;string&gt; &amp; a, const string&amp; 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index of occurrence of s in a, -1 otherwise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(a[k] == s)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Collecting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</a:t>
            </a:r>
            <a:r>
              <a:rPr lang="en-US" sz="2000" i="1" u="sng"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parameter, and returns all the elements of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the first letter being 'A' through another parameter.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6" name="Google Shape;616;p80"/>
          <p:cNvSpPr txBox="1"/>
          <p:nvPr/>
        </p:nvSpPr>
        <p:spPr>
          <a:xfrm>
            <a:off x="331775" y="26304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collect(const vector&lt;string&gt; &amp; a, vector&lt;string&gt; &amp; m){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m is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m contains all elements of a with</a:t>
            </a: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 letter 'A'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(a[k].substr(0,1) == "A")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m.push_back(a[k]);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>
            <a:spLocks noGrp="1"/>
          </p:cNvSpPr>
          <p:nvPr>
            <p:ph type="title"/>
          </p:nvPr>
        </p:nvSpPr>
        <p:spPr>
          <a:xfrm>
            <a:off x="762000" y="37465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2" name="Google Shape;622;p81"/>
          <p:cNvSpPr txBox="1">
            <a:spLocks noGrp="1"/>
          </p:cNvSpPr>
          <p:nvPr>
            <p:ph type="body" idx="1"/>
          </p:nvPr>
        </p:nvSpPr>
        <p:spPr>
          <a:xfrm>
            <a:off x="220175" y="1214425"/>
            <a:ext cx="87531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 to sequential search for </a:t>
            </a:r>
            <a:r>
              <a:rPr lang="en-US" sz="2000" b="1" i="1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sorted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vector is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sorted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we can use the sorted property to eliminate the half of the vector elements with one comparison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number (between 1 and 100) do we guess first in number guessing game?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Idea of creating a program to do binary search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the middle element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has the searched value, then you’re done!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not, eliminate half of the elements of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earch the rest using the same idea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ontinue until match is found or there is no match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 could you understand that there is no match?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et’s develop the algorithm on an example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need two index values, low and high, for the search space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(search for 62)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28" name="Google Shape;628;p82"/>
          <p:cNvGrpSpPr/>
          <p:nvPr/>
        </p:nvGrpSpPr>
        <p:grpSpPr>
          <a:xfrm>
            <a:off x="800100" y="1494283"/>
            <a:ext cx="7772400" cy="747267"/>
            <a:chOff x="666750" y="4834383"/>
            <a:chExt cx="7772400" cy="747267"/>
          </a:xfrm>
        </p:grpSpPr>
        <p:grpSp>
          <p:nvGrpSpPr>
            <p:cNvPr id="629" name="Google Shape;629;p82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630" name="Google Shape;630;p82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82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32" name="Google Shape;632;p82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633" name="Google Shape;633;p82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10  24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34  52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55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67  75  80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81 </a:t>
                </a:r>
                <a:r>
                  <a:rPr lang="en-US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90 </a:t>
                </a:r>
                <a:r>
                  <a:rPr lang="en-US" sz="11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100 101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634" name="Google Shape;634;p82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635" name="Google Shape;635;p82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636" name="Google Shape;636;p82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37" name="Google Shape;637;p82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638" name="Google Shape;638;p82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639" name="Google Shape;639;p82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640" name="Google Shape;640;p82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41" name="Google Shape;641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2" name="Google Shape;642;p82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43" name="Google Shape;643;p82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644" name="Google Shape;644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5" name="Google Shape;645;p82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646" name="Google Shape;646;p82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647" name="Google Shape;647;p82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648" name="Google Shape;648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9" name="Google Shape;649;p82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50" name="Google Shape;650;p82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51" name="Google Shape;651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52" name="Google Shape;652;p82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653" name="Google Shape;653;p82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654" name="Google Shape;654;p82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55" name="Google Shape;655;p82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656" name="Google Shape;656;p82"/>
          <p:cNvSpPr txBox="1"/>
          <p:nvPr/>
        </p:nvSpPr>
        <p:spPr>
          <a:xfrm>
            <a:off x="630237" y="2413000"/>
            <a:ext cx="851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               mid=7                      high=14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7" name="Google Shape;657;p82"/>
          <p:cNvSpPr txBox="1"/>
          <p:nvPr/>
        </p:nvSpPr>
        <p:spPr>
          <a:xfrm>
            <a:off x="746125" y="1136650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5   6   7   8  9  10  11  12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82"/>
          <p:cNvSpPr txBox="1"/>
          <p:nvPr/>
        </p:nvSpPr>
        <p:spPr>
          <a:xfrm>
            <a:off x="665162" y="3213100"/>
            <a:ext cx="4246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mid=3 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82"/>
          <p:cNvSpPr txBox="1"/>
          <p:nvPr/>
        </p:nvSpPr>
        <p:spPr>
          <a:xfrm>
            <a:off x="2414587" y="4038600"/>
            <a:ext cx="258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Google Shape;660;p82"/>
          <p:cNvSpPr txBox="1"/>
          <p:nvPr/>
        </p:nvSpPr>
        <p:spPr>
          <a:xfrm>
            <a:off x="3252787" y="4914900"/>
            <a:ext cx="2486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mid=5 	 =&gt;  FOUND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(search for 6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66" name="Google Shape;666;p83"/>
          <p:cNvGrpSpPr/>
          <p:nvPr/>
        </p:nvGrpSpPr>
        <p:grpSpPr>
          <a:xfrm>
            <a:off x="800100" y="1494283"/>
            <a:ext cx="7772400" cy="747267"/>
            <a:chOff x="666750" y="4834383"/>
            <a:chExt cx="7772400" cy="747267"/>
          </a:xfrm>
        </p:grpSpPr>
        <p:grpSp>
          <p:nvGrpSpPr>
            <p:cNvPr id="667" name="Google Shape;667;p83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668" name="Google Shape;668;p83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p83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70" name="Google Shape;670;p83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671" name="Google Shape;671;p83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10  24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34  52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55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67  75  80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81 </a:t>
                </a:r>
                <a:r>
                  <a:rPr lang="en-US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90 </a:t>
                </a:r>
                <a:r>
                  <a:rPr lang="en-US" sz="11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100 101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672" name="Google Shape;672;p83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673" name="Google Shape;673;p83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674" name="Google Shape;674;p83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75" name="Google Shape;675;p83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676" name="Google Shape;676;p83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677" name="Google Shape;677;p83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678" name="Google Shape;678;p83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79" name="Google Shape;679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0" name="Google Shape;680;p83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81" name="Google Shape;681;p83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682" name="Google Shape;682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3" name="Google Shape;683;p83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684" name="Google Shape;684;p83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685" name="Google Shape;685;p83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686" name="Google Shape;686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7" name="Google Shape;687;p83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88" name="Google Shape;688;p83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89" name="Google Shape;689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90" name="Google Shape;690;p83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691" name="Google Shape;691;p83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692" name="Google Shape;692;p83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3" name="Google Shape;693;p83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694" name="Google Shape;694;p83"/>
          <p:cNvSpPr txBox="1"/>
          <p:nvPr/>
        </p:nvSpPr>
        <p:spPr>
          <a:xfrm>
            <a:off x="630237" y="2413000"/>
            <a:ext cx="851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               mid=7                      high=14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83"/>
          <p:cNvSpPr txBox="1"/>
          <p:nvPr/>
        </p:nvSpPr>
        <p:spPr>
          <a:xfrm>
            <a:off x="665162" y="3213100"/>
            <a:ext cx="4246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mid=3 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83"/>
          <p:cNvSpPr txBox="1"/>
          <p:nvPr/>
        </p:nvSpPr>
        <p:spPr>
          <a:xfrm>
            <a:off x="2414587" y="4038600"/>
            <a:ext cx="258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7" name="Google Shape;697;p83"/>
          <p:cNvSpPr txBox="1"/>
          <p:nvPr/>
        </p:nvSpPr>
        <p:spPr>
          <a:xfrm>
            <a:off x="3160712" y="4349750"/>
            <a:ext cx="873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83"/>
          <p:cNvSpPr txBox="1"/>
          <p:nvPr/>
        </p:nvSpPr>
        <p:spPr>
          <a:xfrm>
            <a:off x="2305050" y="4940300"/>
            <a:ext cx="2428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high=4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9" name="Google Shape;699;p83"/>
          <p:cNvSpPr txBox="1"/>
          <p:nvPr/>
        </p:nvSpPr>
        <p:spPr>
          <a:xfrm>
            <a:off x="2740025" y="5238750"/>
            <a:ext cx="874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0" name="Google Shape;700;p83"/>
          <p:cNvSpPr txBox="1"/>
          <p:nvPr/>
        </p:nvSpPr>
        <p:spPr>
          <a:xfrm>
            <a:off x="2740025" y="5886450"/>
            <a:ext cx="5561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low=5  high=4  =&gt; NO MATCH FOUND – STOP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Google Shape;701;p83"/>
          <p:cNvSpPr txBox="1"/>
          <p:nvPr/>
        </p:nvSpPr>
        <p:spPr>
          <a:xfrm>
            <a:off x="746125" y="1136650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5   6   7   8  9  10  11  12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4"/>
          <p:cNvSpPr txBox="1"/>
          <p:nvPr/>
        </p:nvSpPr>
        <p:spPr>
          <a:xfrm>
            <a:off x="425450" y="878310"/>
            <a:ext cx="8221800" cy="5726362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bsearch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(const vector&lt;string&gt; &amp; list, const string &amp; key)</a:t>
            </a:r>
          </a:p>
          <a:p>
            <a:pPr marL="273050" lvl="0" indent="-273050">
              <a:lnSpc>
                <a:spcPct val="115000"/>
              </a:lnSpc>
              <a:buClr>
                <a:schemeClr val="accent1"/>
              </a:buClr>
              <a:buSzPts val="1360"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list.size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== # elements in list</a:t>
            </a:r>
            <a:endParaRPr lang="en-US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>
              <a:lnSpc>
                <a:spcPct val="115000"/>
              </a:lnSpc>
              <a:buClr>
                <a:schemeClr val="accent1"/>
              </a:buClr>
              <a:buSzPts val="1360"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index of key in list, -1 if key not found</a:t>
            </a: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int low = 0;                   // leftmost possible entry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high =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list.size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()-1;      // rightmost possible entry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mid;                       // middle of current range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while (low &lt;= high){   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1874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mid = (low + high)/2;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(list[mid] == key)       // found key, exit search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return mid;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else if (list[mid] &lt; key)   // key in upper half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low = mid + 1;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else                        // key in lower half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high = mid - 1;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-1;                      // not in list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Google Shape;707;p84"/>
          <p:cNvSpPr txBox="1">
            <a:spLocks noGrp="1"/>
          </p:cNvSpPr>
          <p:nvPr>
            <p:ph type="title"/>
          </p:nvPr>
        </p:nvSpPr>
        <p:spPr>
          <a:xfrm>
            <a:off x="914400" y="212725"/>
            <a:ext cx="7772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5"/>
          <p:cNvSpPr txBox="1">
            <a:spLocks noGrp="1"/>
          </p:cNvSpPr>
          <p:nvPr>
            <p:ph type="title"/>
          </p:nvPr>
        </p:nvSpPr>
        <p:spPr>
          <a:xfrm>
            <a:off x="444500" y="274637"/>
            <a:ext cx="8242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Comparing Sequential and Binary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3" name="Google Shape;713;p85"/>
          <p:cNvSpPr txBox="1">
            <a:spLocks noGrp="1"/>
          </p:cNvSpPr>
          <p:nvPr>
            <p:ph type="body" idx="1"/>
          </p:nvPr>
        </p:nvSpPr>
        <p:spPr>
          <a:xfrm>
            <a:off x="225225" y="4313750"/>
            <a:ext cx="8716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F8B68"/>
                </a:solidFill>
                <a:latin typeface="Verdana"/>
                <a:ea typeface="Verdana"/>
                <a:cs typeface="Verdana"/>
                <a:sym typeface="Verdana"/>
              </a:rPr>
              <a:t>Given a list of N elements: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Binary search makes on the order of log N operation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O(log N)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Linear (sequential) search takes on the order of N</a:t>
            </a:r>
            <a:r>
              <a:rPr lang="en-US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operations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O(N)</a:t>
            </a:r>
            <a:endParaRPr sz="2000" i="0" u="none" strike="noStrike" cap="none">
              <a:solidFill>
                <a:srgbClr val="0033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4" name="Google Shape;714;p85"/>
          <p:cNvPicPr preferRelativeResize="0"/>
          <p:nvPr/>
        </p:nvPicPr>
        <p:blipFill rotWithShape="1">
          <a:blip r:embed="rId3">
            <a:alphaModFix/>
          </a:blip>
          <a:srcRect l="17258" r="10861"/>
          <a:stretch/>
        </p:blipFill>
        <p:spPr>
          <a:xfrm>
            <a:off x="515937" y="1065212"/>
            <a:ext cx="6851650" cy="324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914400" y="198437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Why do we need arrays/vectors?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236475" y="1227125"/>
            <a:ext cx="8693700" cy="5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Consider the following example 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(the one in the book is a bit different)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You have an all-English text file and would like to know the number of occurrences of each letter, by counting them case-insensitively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There are 26 characters in English alphabet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 We need 26 counters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declarations,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initializations,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conditions to increment after each occurrence,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cout statements to display the result for each character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822325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Fortunately, we have shorter way: ARRAYS/VECTORS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47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We can use arrays/vectors to store counters for all possible outcomes of the random numbers under a single name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133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Easier processing in loops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6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Sorting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86"/>
          <p:cNvSpPr txBox="1">
            <a:spLocks noGrp="1"/>
          </p:cNvSpPr>
          <p:nvPr>
            <p:ph type="body" idx="1"/>
          </p:nvPr>
        </p:nvSpPr>
        <p:spPr>
          <a:xfrm>
            <a:off x="321325" y="1531925"/>
            <a:ext cx="8265600" cy="4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of the fundamental operations in Computer Science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a randomly ordered array, sort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scending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escending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algorithms exists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ome in Chapter 11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discuss two of them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Selection Sort (11.1.1) and Insertion Sort (11.1.2)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 in 11.4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>
            <a:spLocks noGrp="1"/>
          </p:cNvSpPr>
          <p:nvPr>
            <p:ph type="title"/>
          </p:nvPr>
        </p:nvSpPr>
        <p:spPr>
          <a:xfrm>
            <a:off x="392112" y="307975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Selection Sort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6" name="Google Shape;726;p87"/>
          <p:cNvSpPr txBox="1">
            <a:spLocks noGrp="1"/>
          </p:cNvSpPr>
          <p:nvPr>
            <p:ph type="body" idx="1"/>
          </p:nvPr>
        </p:nvSpPr>
        <p:spPr>
          <a:xfrm>
            <a:off x="190500" y="1171150"/>
            <a:ext cx="8763000" cy="52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the number of elements in vector/array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vector/array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all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next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 is already the minimum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next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locations are already the minimum two elements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N-2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element, 0 &lt;= k &lt;= N-2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 </a:t>
            </a:r>
            <a:r>
              <a:rPr lang="en-US" sz="18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 the minimum between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last element </a:t>
            </a:r>
            <a:b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(element with index N-1) of array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 </a:t>
            </a:r>
            <a:r>
              <a:rPr lang="en-US" sz="18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wap the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with the minimum one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 txBox="1"/>
          <p:nvPr/>
        </p:nvSpPr>
        <p:spPr>
          <a:xfrm>
            <a:off x="328600" y="1198549"/>
            <a:ext cx="8469300" cy="5400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SelectSort(vector&lt;int&gt; &amp; a){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 contains a.size() elements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elements of a are sorted in non-decreasing order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j, k, temp, minIndex, numElts = a.size();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for(k=0; k &lt; numElts - 1; k++){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minIndex = k;             // minimal element index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for(j=k+1; j &lt; numElts; j++)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if (a[j] &lt; a[minIndex])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minIndex = j;     // new min, store index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temp = a[k];         // swap min and k-th elements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a[k] = a[minIndex];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a[minIndex] = temp;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Selection Sort: The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9"/>
          <p:cNvSpPr txBox="1">
            <a:spLocks noGrp="1"/>
          </p:cNvSpPr>
          <p:nvPr>
            <p:ph type="title"/>
          </p:nvPr>
        </p:nvSpPr>
        <p:spPr>
          <a:xfrm>
            <a:off x="914400" y="294537"/>
            <a:ext cx="77724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nsertion and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eletion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8" name="Google Shape;738;p89"/>
          <p:cNvSpPr txBox="1">
            <a:spLocks noGrp="1"/>
          </p:cNvSpPr>
          <p:nvPr>
            <p:ph type="body" idx="1"/>
          </p:nvPr>
        </p:nvSpPr>
        <p:spPr>
          <a:xfrm>
            <a:off x="247750" y="1449375"/>
            <a:ext cx="8603400" cy="4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easy to insert at the end of a vector, use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if the vector is sorted and if we want to keep it sorted, then we can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just add to the end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have to find an appropriate position to insert the element and do some shifts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we need to delete an element from a sorted vector, how can we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close-up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hole created by the deletion?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Shift elements left by one index, decrease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decrease size using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changes size, not capacity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0"/>
          <p:cNvSpPr txBox="1">
            <a:spLocks noGrp="1"/>
          </p:cNvSpPr>
          <p:nvPr>
            <p:ph type="title"/>
          </p:nvPr>
        </p:nvSpPr>
        <p:spPr>
          <a:xfrm>
            <a:off x="685800" y="3746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Inserting an element into 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4" name="Google Shape;744;p90"/>
          <p:cNvSpPr txBox="1"/>
          <p:nvPr/>
        </p:nvSpPr>
        <p:spPr>
          <a:xfrm>
            <a:off x="171450" y="3362325"/>
            <a:ext cx="8761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NewNum which is e.g. </a:t>
            </a:r>
            <a:r>
              <a:rPr lang="en-US" sz="2000" b="1" i="0" u="none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20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array 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sufficient for an extra element?   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would you do to insert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the right spot?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45" name="Google Shape;745;p90"/>
          <p:cNvGrpSpPr/>
          <p:nvPr/>
        </p:nvGrpSpPr>
        <p:grpSpPr>
          <a:xfrm>
            <a:off x="647700" y="1875283"/>
            <a:ext cx="7772400" cy="747267"/>
            <a:chOff x="666750" y="4834383"/>
            <a:chExt cx="7772400" cy="747267"/>
          </a:xfrm>
        </p:grpSpPr>
        <p:grpSp>
          <p:nvGrpSpPr>
            <p:cNvPr id="746" name="Google Shape;746;p90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747" name="Google Shape;747;p90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90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49" name="Google Shape;749;p90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750" name="Google Shape;750;p90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751" name="Google Shape;751;p90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752" name="Google Shape;752;p90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753" name="Google Shape;753;p90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4" name="Google Shape;754;p90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755" name="Google Shape;755;p90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756" name="Google Shape;756;p90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757" name="Google Shape;757;p90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58" name="Google Shape;758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59" name="Google Shape;759;p90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60" name="Google Shape;760;p90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761" name="Google Shape;761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2" name="Google Shape;762;p90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763" name="Google Shape;763;p90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764" name="Google Shape;764;p90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765" name="Google Shape;765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6" name="Google Shape;766;p90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67" name="Google Shape;767;p90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68" name="Google Shape;768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9" name="Google Shape;769;p90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770" name="Google Shape;770;p90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771" name="Google Shape;771;p90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72" name="Google Shape;772;p90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1"/>
          <p:cNvSpPr txBox="1">
            <a:spLocks noGrp="1"/>
          </p:cNvSpPr>
          <p:nvPr>
            <p:ph type="title"/>
          </p:nvPr>
        </p:nvSpPr>
        <p:spPr>
          <a:xfrm>
            <a:off x="685800" y="3746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Inserting an element into 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78" name="Google Shape;778;p91"/>
          <p:cNvGrpSpPr/>
          <p:nvPr/>
        </p:nvGrpSpPr>
        <p:grpSpPr>
          <a:xfrm>
            <a:off x="647700" y="1875283"/>
            <a:ext cx="7772400" cy="747267"/>
            <a:chOff x="666750" y="4834383"/>
            <a:chExt cx="7772400" cy="747267"/>
          </a:xfrm>
        </p:grpSpPr>
        <p:grpSp>
          <p:nvGrpSpPr>
            <p:cNvPr id="779" name="Google Shape;779;p91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780" name="Google Shape;780;p91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1" name="Google Shape;781;p91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82" name="Google Shape;782;p91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783" name="Google Shape;783;p91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784" name="Google Shape;784;p91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785" name="Google Shape;785;p91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786" name="Google Shape;786;p91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87" name="Google Shape;787;p91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788" name="Google Shape;788;p91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789" name="Google Shape;789;p91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790" name="Google Shape;790;p91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91" name="Google Shape;791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2" name="Google Shape;792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93" name="Google Shape;793;p91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794" name="Google Shape;794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5" name="Google Shape;795;p91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796" name="Google Shape;796;p91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797" name="Google Shape;797;p91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798" name="Google Shape;798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9" name="Google Shape;799;p91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00" name="Google Shape;800;p91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01" name="Google Shape;801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02" name="Google Shape;802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03" name="Google Shape;803;p91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04" name="Google Shape;804;p91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05" name="Google Shape;805;p91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grpSp>
        <p:nvGrpSpPr>
          <p:cNvPr id="806" name="Google Shape;806;p91"/>
          <p:cNvGrpSpPr/>
          <p:nvPr/>
        </p:nvGrpSpPr>
        <p:grpSpPr>
          <a:xfrm>
            <a:off x="647700" y="3769033"/>
            <a:ext cx="7772400" cy="747267"/>
            <a:chOff x="666750" y="4834383"/>
            <a:chExt cx="7772400" cy="747267"/>
          </a:xfrm>
        </p:grpSpPr>
        <p:grpSp>
          <p:nvGrpSpPr>
            <p:cNvPr id="807" name="Google Shape;807;p91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08" name="Google Shape;808;p91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p91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10" name="Google Shape;810;p91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11" name="Google Shape;811;p91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C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26  89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12" name="Google Shape;812;p91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13" name="Google Shape;813;p91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814" name="Google Shape;814;p91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15" name="Google Shape;815;p91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816" name="Google Shape;816;p91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817" name="Google Shape;817;p91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818" name="Google Shape;818;p91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19" name="Google Shape;819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0" name="Google Shape;820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21" name="Google Shape;821;p91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822" name="Google Shape;822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3" name="Google Shape;823;p91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24" name="Google Shape;824;p91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825" name="Google Shape;825;p91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826" name="Google Shape;826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7" name="Google Shape;827;p91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28" name="Google Shape;828;p91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29" name="Google Shape;829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30" name="Google Shape;830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31" name="Google Shape;831;p91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32" name="Google Shape;832;p91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33" name="Google Shape;833;p91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cxnSp>
        <p:nvCxnSpPr>
          <p:cNvPr id="834" name="Google Shape;834;p91"/>
          <p:cNvCxnSpPr/>
          <p:nvPr/>
        </p:nvCxnSpPr>
        <p:spPr>
          <a:xfrm>
            <a:off x="4999925" y="2627200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91"/>
          <p:cNvCxnSpPr/>
          <p:nvPr/>
        </p:nvCxnSpPr>
        <p:spPr>
          <a:xfrm>
            <a:off x="4459325" y="2615854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91"/>
          <p:cNvCxnSpPr/>
          <p:nvPr/>
        </p:nvCxnSpPr>
        <p:spPr>
          <a:xfrm>
            <a:off x="3918725" y="2627204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7" name="Google Shape;837;p91"/>
          <p:cNvSpPr txBox="1"/>
          <p:nvPr/>
        </p:nvSpPr>
        <p:spPr>
          <a:xfrm>
            <a:off x="1374775" y="3057525"/>
            <a:ext cx="188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n-US" sz="1800" b="1" i="0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1800" b="1" i="0" u="none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38" name="Google Shape;838;p91"/>
          <p:cNvCxnSpPr>
            <a:stCxn id="837" idx="3"/>
          </p:cNvCxnSpPr>
          <p:nvPr/>
        </p:nvCxnSpPr>
        <p:spPr>
          <a:xfrm>
            <a:off x="3264475" y="3275325"/>
            <a:ext cx="654300" cy="474600"/>
          </a:xfrm>
          <a:prstGeom prst="curvedConnector3">
            <a:avLst>
              <a:gd name="adj1" fmla="val 11378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39" name="Google Shape;839;p91"/>
          <p:cNvSpPr txBox="1"/>
          <p:nvPr/>
        </p:nvSpPr>
        <p:spPr>
          <a:xfrm>
            <a:off x="593725" y="1560067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0" name="Google Shape;840;p91"/>
          <p:cNvSpPr txBox="1"/>
          <p:nvPr/>
        </p:nvSpPr>
        <p:spPr>
          <a:xfrm>
            <a:off x="567867" y="4442539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into sorted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6" name="Google Shape;846;p92"/>
          <p:cNvSpPr txBox="1"/>
          <p:nvPr/>
        </p:nvSpPr>
        <p:spPr>
          <a:xfrm>
            <a:off x="191425" y="1130625"/>
            <a:ext cx="8768700" cy="4619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insert(vector&lt;int&gt; &amp; a, int newnum){  		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 const vector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a[0] &lt;= … &lt;= a[a.size()-1], a is sorted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newnum inserted into a, a still sorted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count = a.size();  </a:t>
            </a:r>
            <a:r>
              <a:rPr lang="en-US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before insertion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a.push_back(newnum);   </a:t>
            </a:r>
            <a:r>
              <a:rPr lang="en-US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increase size –newnum is inserted at the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	</a:t>
            </a:r>
            <a:r>
              <a:rPr lang="en-US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end but inserted value is not important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loc = count;     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start searching insertion loc from end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while (loc &gt; 0 &amp;&amp; a[loc-1] &gt; newnum){   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1874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a[loc] = a[loc-1];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loc--;       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right until the proper insertion cell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a[loc] = newnum; 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//actual insertion 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7" name="Google Shape;847;p92"/>
          <p:cNvSpPr txBox="1">
            <a:spLocks noGrp="1"/>
          </p:cNvSpPr>
          <p:nvPr>
            <p:ph type="body" idx="1"/>
          </p:nvPr>
        </p:nvSpPr>
        <p:spPr>
          <a:xfrm>
            <a:off x="444600" y="5709575"/>
            <a:ext cx="54582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59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3"/>
          <p:cNvSpPr txBox="1"/>
          <p:nvPr/>
        </p:nvSpPr>
        <p:spPr>
          <a:xfrm>
            <a:off x="844550" y="2163762"/>
            <a:ext cx="6907200" cy="21303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remove(vector&lt;string&gt; &amp; a, int pos){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original a[pos] removed, size decreased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lastIndex = a.size()-1;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a[pos] = a[lastIndex];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a.pop_back();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3" name="Google Shape;853;p93"/>
          <p:cNvSpPr txBox="1">
            <a:spLocks noGrp="1"/>
          </p:cNvSpPr>
          <p:nvPr>
            <p:ph type="title"/>
          </p:nvPr>
        </p:nvSpPr>
        <p:spPr>
          <a:xfrm>
            <a:off x="914400" y="373062"/>
            <a:ext cx="77724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about deletion?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4" name="Google Shape;854;p93"/>
          <p:cNvSpPr txBox="1">
            <a:spLocks noGrp="1"/>
          </p:cNvSpPr>
          <p:nvPr>
            <p:ph type="body" idx="1"/>
          </p:nvPr>
        </p:nvSpPr>
        <p:spPr>
          <a:xfrm>
            <a:off x="390525" y="1450975"/>
            <a:ext cx="829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the element at a given position (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5" name="Google Shape;855;p93"/>
          <p:cNvSpPr txBox="1"/>
          <p:nvPr/>
        </p:nvSpPr>
        <p:spPr>
          <a:xfrm>
            <a:off x="402589" y="4679350"/>
            <a:ext cx="82962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if vector is sorted, what changes?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What’s the purpose of the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4"/>
          <p:cNvSpPr txBox="1">
            <a:spLocks noGrp="1"/>
          </p:cNvSpPr>
          <p:nvPr>
            <p:ph type="title"/>
          </p:nvPr>
        </p:nvSpPr>
        <p:spPr>
          <a:xfrm>
            <a:off x="685800" y="2222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Deletion from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1" name="Google Shape;861;p94"/>
          <p:cNvGrpSpPr/>
          <p:nvPr/>
        </p:nvGrpSpPr>
        <p:grpSpPr>
          <a:xfrm>
            <a:off x="495300" y="2027683"/>
            <a:ext cx="7772400" cy="747267"/>
            <a:chOff x="666750" y="4834383"/>
            <a:chExt cx="7772400" cy="747267"/>
          </a:xfrm>
        </p:grpSpPr>
        <p:grpSp>
          <p:nvGrpSpPr>
            <p:cNvPr id="862" name="Google Shape;862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63" name="Google Shape;863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5" name="Google Shape;865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66" name="Google Shape;866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67" name="Google Shape;867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68" name="Google Shape;868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869" name="Google Shape;869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70" name="Google Shape;870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871" name="Google Shape;871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872" name="Google Shape;872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873" name="Google Shape;873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74" name="Google Shape;87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75" name="Google Shape;875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76" name="Google Shape;876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877" name="Google Shape;877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78" name="Google Shape;878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79" name="Google Shape;879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880" name="Google Shape;880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881" name="Google Shape;88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82" name="Google Shape;882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83" name="Google Shape;883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84" name="Google Shape;88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85" name="Google Shape;885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86" name="Google Shape;886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87" name="Google Shape;887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88" name="Google Shape;888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889" name="Google Shape;889;p94"/>
          <p:cNvSpPr txBox="1"/>
          <p:nvPr/>
        </p:nvSpPr>
        <p:spPr>
          <a:xfrm>
            <a:off x="6705600" y="1701800"/>
            <a:ext cx="148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 9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0" name="Google Shape;890;p94"/>
          <p:cNvSpPr txBox="1"/>
          <p:nvPr/>
        </p:nvSpPr>
        <p:spPr>
          <a:xfrm>
            <a:off x="441325" y="1712467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1" name="Google Shape;891;p94"/>
          <p:cNvSpPr txBox="1"/>
          <p:nvPr/>
        </p:nvSpPr>
        <p:spPr>
          <a:xfrm>
            <a:off x="388125" y="1140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Delete element at position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92" name="Google Shape;892;p94"/>
          <p:cNvGrpSpPr/>
          <p:nvPr/>
        </p:nvGrpSpPr>
        <p:grpSpPr>
          <a:xfrm>
            <a:off x="495300" y="3856483"/>
            <a:ext cx="7772400" cy="747267"/>
            <a:chOff x="666750" y="4834383"/>
            <a:chExt cx="7772400" cy="747267"/>
          </a:xfrm>
        </p:grpSpPr>
        <p:grpSp>
          <p:nvGrpSpPr>
            <p:cNvPr id="893" name="Google Shape;893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94" name="Google Shape;894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96" name="Google Shape;896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97" name="Google Shape;897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89  99  99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98" name="Google Shape;898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99" name="Google Shape;899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900" name="Google Shape;900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01" name="Google Shape;901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902" name="Google Shape;902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903" name="Google Shape;903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904" name="Google Shape;904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05" name="Google Shape;905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06" name="Google Shape;906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07" name="Google Shape;907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908" name="Google Shape;908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09" name="Google Shape;909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910" name="Google Shape;910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911" name="Google Shape;911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912" name="Google Shape;912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13" name="Google Shape;913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14" name="Google Shape;914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15" name="Google Shape;915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16" name="Google Shape;916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917" name="Google Shape;917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918" name="Google Shape;918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19" name="Google Shape;919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920" name="Google Shape;920;p94"/>
          <p:cNvSpPr txBox="1"/>
          <p:nvPr/>
        </p:nvSpPr>
        <p:spPr>
          <a:xfrm>
            <a:off x="6705600" y="3530600"/>
            <a:ext cx="148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 9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441325" y="4534225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22" name="Google Shape;922;p94"/>
          <p:cNvCxnSpPr/>
          <p:nvPr/>
        </p:nvCxnSpPr>
        <p:spPr>
          <a:xfrm flipH="1">
            <a:off x="43815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94"/>
          <p:cNvCxnSpPr/>
          <p:nvPr/>
        </p:nvCxnSpPr>
        <p:spPr>
          <a:xfrm flipH="1">
            <a:off x="37719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94"/>
          <p:cNvCxnSpPr/>
          <p:nvPr/>
        </p:nvCxnSpPr>
        <p:spPr>
          <a:xfrm flipH="1">
            <a:off x="32385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94"/>
          <p:cNvCxnSpPr/>
          <p:nvPr/>
        </p:nvCxnSpPr>
        <p:spPr>
          <a:xfrm flipH="1">
            <a:off x="27813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94"/>
          <p:cNvCxnSpPr/>
          <p:nvPr/>
        </p:nvCxnSpPr>
        <p:spPr>
          <a:xfrm flipH="1">
            <a:off x="2270100" y="277789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7" name="Google Shape;927;p94"/>
          <p:cNvSpPr txBox="1"/>
          <p:nvPr/>
        </p:nvSpPr>
        <p:spPr>
          <a:xfrm>
            <a:off x="5143500" y="2940775"/>
            <a:ext cx="3827100" cy="584100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shift all elements on the right of 3</a:t>
            </a:r>
            <a:r>
              <a:rPr lang="en-US" sz="16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16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one cell to the left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28" name="Google Shape;928;p94"/>
          <p:cNvGrpSpPr/>
          <p:nvPr/>
        </p:nvGrpSpPr>
        <p:grpSpPr>
          <a:xfrm>
            <a:off x="495300" y="5380483"/>
            <a:ext cx="7772400" cy="747267"/>
            <a:chOff x="666750" y="4834383"/>
            <a:chExt cx="7772400" cy="747267"/>
          </a:xfrm>
        </p:grpSpPr>
        <p:grpSp>
          <p:nvGrpSpPr>
            <p:cNvPr id="929" name="Google Shape;929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930" name="Google Shape;930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32" name="Google Shape;932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933" name="Google Shape;933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89  99  </a:t>
                </a:r>
                <a:r>
                  <a:rPr lang="en-US" sz="1800" b="1">
                    <a:solidFill>
                      <a:srgbClr val="C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99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934" name="Google Shape;934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935" name="Google Shape;935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936" name="Google Shape;936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37" name="Google Shape;937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938" name="Google Shape;938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939" name="Google Shape;939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940" name="Google Shape;940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41" name="Google Shape;94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2" name="Google Shape;942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43" name="Google Shape;943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944" name="Google Shape;94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5" name="Google Shape;945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946" name="Google Shape;946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947" name="Google Shape;947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948" name="Google Shape;948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9" name="Google Shape;949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50" name="Google Shape;950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51" name="Google Shape;95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52" name="Google Shape;952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953" name="Google Shape;953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954" name="Google Shape;954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55" name="Google Shape;955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956" name="Google Shape;956;p94"/>
          <p:cNvSpPr txBox="1"/>
          <p:nvPr/>
        </p:nvSpPr>
        <p:spPr>
          <a:xfrm>
            <a:off x="5917325" y="6127750"/>
            <a:ext cx="2232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</a:t>
            </a:r>
            <a:r>
              <a:rPr lang="en-US" sz="18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now 8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441325" y="6058225"/>
            <a:ext cx="559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5847000" y="4808821"/>
            <a:ext cx="2975700" cy="366600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Then, pop the last element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5"/>
          <p:cNvSpPr txBox="1"/>
          <p:nvPr/>
        </p:nvSpPr>
        <p:spPr>
          <a:xfrm>
            <a:off x="328600" y="1252525"/>
            <a:ext cx="8336100" cy="2863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remove(vector&lt;int&gt; &amp; a, int pos){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 is sorted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original a[pos] removed, a is still sorted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k, lastIndex = a.size()-1;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(k=pos; k &lt; lastIndex;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a[k] = a[k+1];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-US" sz="18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all elements on the right of pos one cell left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a.pop_back();  </a:t>
            </a:r>
            <a:r>
              <a:rPr lang="en-US" sz="18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remove the last element of the array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4" name="Google Shape;964;p95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Deletion from sorted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5" name="Google Shape;965;p95"/>
          <p:cNvSpPr txBox="1">
            <a:spLocks noGrp="1"/>
          </p:cNvSpPr>
          <p:nvPr>
            <p:ph type="body" idx="1"/>
          </p:nvPr>
        </p:nvSpPr>
        <p:spPr>
          <a:xfrm>
            <a:off x="335050" y="4427926"/>
            <a:ext cx="8323200" cy="2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actually remove an element?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o, it just decreases the size so that the last element becomes unreachable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remains the same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/>
        </p:nvSpPr>
        <p:spPr>
          <a:xfrm>
            <a:off x="752250" y="4876350"/>
            <a:ext cx="7813800" cy="135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[20]; 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store 20 integers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[4] = 201;        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</a:t>
            </a:r>
            <a:r>
              <a:rPr lang="en-US" sz="1600" baseline="300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contains 201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[10];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store 10 strings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[0] = "cs201";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0</a:t>
            </a:r>
            <a:r>
              <a:rPr lang="en-US" sz="1600" baseline="300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becomes "cs201"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Array/Vector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227150" y="1046775"/>
            <a:ext cx="85392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Arrays/Vect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ors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</a:t>
            </a:r>
            <a:r>
              <a:rPr lang="en-US" sz="2000" i="0" u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homogeneous 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ach item (sometimes called </a:t>
            </a:r>
            <a:r>
              <a:rPr lang="en-US" sz="20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has the same type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type must be specified at declaration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Items in a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y/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are numbered (e.g. 1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3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or 105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hose are called </a:t>
            </a:r>
            <a:r>
              <a:rPr lang="en-US" sz="2000" b="1" i="1" u="none" strike="noStrike" cap="none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-US" sz="20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subscript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umbering starts with 0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use the index value to refer an element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definition and use of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arrays</a:t>
            </a:r>
            <a:b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vector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definition is a bit different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6"/>
          <p:cNvSpPr txBox="1">
            <a:spLocks noGrp="1"/>
          </p:cNvSpPr>
          <p:nvPr>
            <p:ph type="title"/>
          </p:nvPr>
        </p:nvSpPr>
        <p:spPr>
          <a:xfrm>
            <a:off x="838200" y="427037"/>
            <a:ext cx="777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Insertion Sort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1" name="Google Shape;971;p96"/>
          <p:cNvSpPr txBox="1">
            <a:spLocks noGrp="1"/>
          </p:cNvSpPr>
          <p:nvPr>
            <p:ph type="body" idx="1"/>
          </p:nvPr>
        </p:nvSpPr>
        <p:spPr>
          <a:xfrm>
            <a:off x="357725" y="1481125"/>
            <a:ext cx="8481600" cy="4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before or after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2 sorted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(element with index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proper location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3 sorted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nsert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(element with index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within first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k+1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sorted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 this for all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between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.. N-1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7"/>
          <p:cNvSpPr txBox="1"/>
          <p:nvPr/>
        </p:nvSpPr>
        <p:spPr>
          <a:xfrm>
            <a:off x="328600" y="1108075"/>
            <a:ext cx="8469300" cy="5494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InsertSort(vector&lt;string&gt; &amp; a){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precondition: a contains a.size() elements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postcondition: elements of a are sorted in non-decreasing order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k,loc, numElts = a.size();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 (k=1; k &lt; numElts; k++){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string hold = a[k];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insert this element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loc = k;           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location for insertion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elements to make room for hold (i.e. a[k])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while (0 &lt; loc  &amp;&amp; hold &lt; a[loc-1]){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a[loc] = a[loc-1];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loc--;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a[loc] = hold;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7" name="Google Shape;977;p97"/>
          <p:cNvSpPr txBox="1">
            <a:spLocks noGrp="1"/>
          </p:cNvSpPr>
          <p:nvPr>
            <p:ph type="title"/>
          </p:nvPr>
        </p:nvSpPr>
        <p:spPr>
          <a:xfrm>
            <a:off x="762000" y="274637"/>
            <a:ext cx="777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Insertion Sort - The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8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3" name="Google Shape;983;p98"/>
          <p:cNvSpPr txBox="1">
            <a:spLocks noGrp="1"/>
          </p:cNvSpPr>
          <p:nvPr>
            <p:ph type="body" idx="1"/>
          </p:nvPr>
        </p:nvSpPr>
        <p:spPr>
          <a:xfrm>
            <a:off x="157650" y="1520825"/>
            <a:ext cx="8711400" cy="48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exact answer! It depends on the vector to be sorted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lready ordered, totally disordered, random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see how many iterations do we have in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Selection Sort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loop →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k: 0 .. N-2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 loop →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j: k+1 .. N-1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ource Code Pro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(N-1)+(N-2)+(N-3)+..+1 = N(N-1)/2 = (N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– N)/2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Worst case, best case, average case???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Complexity is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→ Order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 baseline="300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Big-oh notation used to describe algorithmic complexities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This is not a precise amount of operations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comparisons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Minor terms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coefficients are not taken into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9"/>
          <p:cNvSpPr txBox="1">
            <a:spLocks noGrp="1"/>
          </p:cNvSpPr>
          <p:nvPr>
            <p:ph type="body" idx="1"/>
          </p:nvPr>
        </p:nvSpPr>
        <p:spPr>
          <a:xfrm>
            <a:off x="244475" y="1417624"/>
            <a:ext cx="8712300" cy="5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analyze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Insertion Sort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loop →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k: 1 .. N-1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 iterations for the outer loop</a:t>
            </a: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inner loop?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orst case, best case differ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orst case: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times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total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1+2+3+…+(N-1) = N(N-1)/2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complexity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 case: inner loop does not iterate, complexity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O(N)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but best case complexity analysis is not done too often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are the best and worst cases?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verage case: inner loop iterates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k/2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is still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9" name="Google Shape;989;p99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0"/>
          <p:cNvSpPr txBox="1">
            <a:spLocks noGrp="1"/>
          </p:cNvSpPr>
          <p:nvPr>
            <p:ph type="body" idx="1"/>
          </p:nvPr>
        </p:nvSpPr>
        <p:spPr>
          <a:xfrm>
            <a:off x="265050" y="2201780"/>
            <a:ext cx="87123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Complexities of both Selection and Insertion Sort are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sz="2000" i="0" u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one would you prefer to use?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Let’s run </a:t>
            </a:r>
            <a:r>
              <a:rPr lang="en-US" sz="2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timesorts.cpp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(modified from book)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needs several Tapestry .h and .cpp files in the project folder to run (comparer.h, ctimer.h,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ctimer.cpp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prompt.h,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prompt.cpp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randgen.h,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randgen.cpp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sortall.h, sortall.cpp –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red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ones to be added to the project)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5" name="Google Shape;995;p100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1"/>
          <p:cNvSpPr txBox="1">
            <a:spLocks noGrp="1"/>
          </p:cNvSpPr>
          <p:nvPr>
            <p:ph type="title"/>
          </p:nvPr>
        </p:nvSpPr>
        <p:spPr>
          <a:xfrm>
            <a:off x="461962" y="274637"/>
            <a:ext cx="8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Matrix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1" name="Google Shape;1001;p101"/>
          <p:cNvSpPr txBox="1">
            <a:spLocks noGrp="1"/>
          </p:cNvSpPr>
          <p:nvPr>
            <p:ph type="body" idx="1"/>
          </p:nvPr>
        </p:nvSpPr>
        <p:spPr>
          <a:xfrm>
            <a:off x="341300" y="1004875"/>
            <a:ext cx="8600100" cy="56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represent two dimensional arrays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rows and columns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define a matrix as a vector of vectors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mat(rows,</a:t>
            </a:r>
            <a:r>
              <a:rPr lang="en-US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vector&lt;int&gt;(cols));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mat(3, vector&lt;int&gt;(5));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mymatrix[2][3] = 100;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68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index is for row, second is for column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02" name="Google Shape;1002;p101"/>
          <p:cNvGraphicFramePr/>
          <p:nvPr/>
        </p:nvGraphicFramePr>
        <p:xfrm>
          <a:off x="2095500" y="3700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{907F6F46-9982-476F-933D-E150890A4B87}</a:tableStyleId>
              </a:tblPr>
              <a:tblGrid>
                <a:gridCol w="5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3" name="Google Shape;1003;p101"/>
          <p:cNvSpPr txBox="1"/>
          <p:nvPr/>
        </p:nvSpPr>
        <p:spPr>
          <a:xfrm>
            <a:off x="1901825" y="3348037"/>
            <a:ext cx="2778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0   1   2   3  4</a:t>
            </a:r>
            <a:endParaRPr/>
          </a:p>
        </p:txBody>
      </p:sp>
      <p:sp>
        <p:nvSpPr>
          <p:cNvPr id="1004" name="Google Shape;1004;p101"/>
          <p:cNvSpPr txBox="1"/>
          <p:nvPr/>
        </p:nvSpPr>
        <p:spPr>
          <a:xfrm>
            <a:off x="1724025" y="3810000"/>
            <a:ext cx="32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888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Possible Matrix definitions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0" name="Google Shape;1010;p102"/>
          <p:cNvSpPr txBox="1">
            <a:spLocks noGrp="1"/>
          </p:cNvSpPr>
          <p:nvPr>
            <p:ph type="body" idx="1"/>
          </p:nvPr>
        </p:nvSpPr>
        <p:spPr>
          <a:xfrm>
            <a:off x="146400" y="1265225"/>
            <a:ext cx="8760900" cy="5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Possible matrix declarations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different declarations)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440"/>
              <a:buFont typeface="Noto Sans Symbols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empty matrix (zero rows, zero columns)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44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matrix_name(rows)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matrix with rows many empty vector&lt;int&gt;’s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(rows, vector&lt;int&gt;(cols));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matrix with rows*cols elements all initialized to 0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(rows,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6511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vector&lt;int&gt;(cols,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init_value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	 matrix with rows*cols elements all initialized to init_value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3"/>
          <p:cNvSpPr txBox="1">
            <a:spLocks noGrp="1"/>
          </p:cNvSpPr>
          <p:nvPr>
            <p:ph type="title"/>
          </p:nvPr>
        </p:nvSpPr>
        <p:spPr>
          <a:xfrm>
            <a:off x="531812" y="427037"/>
            <a:ext cx="8154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 get the size of rows and columns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6" name="Google Shape;1016;p103"/>
          <p:cNvSpPr txBox="1">
            <a:spLocks noGrp="1"/>
          </p:cNvSpPr>
          <p:nvPr>
            <p:ph type="body" idx="1"/>
          </p:nvPr>
        </p:nvSpPr>
        <p:spPr>
          <a:xfrm>
            <a:off x="647700" y="1709175"/>
            <a:ext cx="77724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mymatrix.size()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rows in matrix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mymatrix[0].size()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columns in matrix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Let’s run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matdemo.cpp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structs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(7.4)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2" name="Google Shape;1022;p104"/>
          <p:cNvSpPr txBox="1">
            <a:spLocks noGrp="1"/>
          </p:cNvSpPr>
          <p:nvPr>
            <p:ph type="body" idx="1"/>
          </p:nvPr>
        </p:nvSpPr>
        <p:spPr>
          <a:xfrm>
            <a:off x="259000" y="1325550"/>
            <a:ext cx="8427900" cy="49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as data aggregates for an entity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be different types of data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for student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id, name, GPA, address,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…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classes, but everything is public	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can have constructors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can have member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not deal with constructors and member functions for structs unless they are necessary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ostly we will use structs for combining data for an entity into a single structure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5"/>
          <p:cNvSpPr txBox="1">
            <a:spLocks noGrp="1"/>
          </p:cNvSpPr>
          <p:nvPr>
            <p:ph type="body" idx="1"/>
          </p:nvPr>
        </p:nvSpPr>
        <p:spPr>
          <a:xfrm>
            <a:off x="258000" y="1079275"/>
            <a:ext cx="83343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813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struct for student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813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defined by giving it a name and defining/declaring its data fields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8" name="Google Shape;1028;p105"/>
          <p:cNvSpPr txBox="1"/>
          <p:nvPr/>
        </p:nvSpPr>
        <p:spPr>
          <a:xfrm>
            <a:off x="1120149" y="5272325"/>
            <a:ext cx="2676300" cy="1208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student stu;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stu.name = "Ali";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stu.gpa;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9" name="Google Shape;1029;p105"/>
          <p:cNvSpPr txBox="1"/>
          <p:nvPr/>
        </p:nvSpPr>
        <p:spPr>
          <a:xfrm>
            <a:off x="596825" y="2435075"/>
            <a:ext cx="8042700" cy="1611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student{	          // student is struct name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 id;       	// fields of student struct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string name, lastname;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double gpa;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                  		    // dont forget ; at the end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0" name="Google Shape;1030;p105"/>
          <p:cNvSpPr txBox="1">
            <a:spLocks noGrp="1"/>
          </p:cNvSpPr>
          <p:nvPr>
            <p:ph type="title"/>
          </p:nvPr>
        </p:nvSpPr>
        <p:spPr>
          <a:xfrm>
            <a:off x="914400" y="195262"/>
            <a:ext cx="7772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1" name="Google Shape;1031;p105"/>
          <p:cNvSpPr txBox="1"/>
          <p:nvPr/>
        </p:nvSpPr>
        <p:spPr>
          <a:xfrm>
            <a:off x="4188100" y="6129800"/>
            <a:ext cx="4798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b="1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structdemo.cpp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2" name="Google Shape;1032;p105"/>
          <p:cNvSpPr txBox="1"/>
          <p:nvPr/>
        </p:nvSpPr>
        <p:spPr>
          <a:xfrm>
            <a:off x="258000" y="4230800"/>
            <a:ext cx="7772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813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variables of that type are declared and used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53047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Dot operator is used to refer fields of a struct variable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Built-in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180175" y="1458900"/>
            <a:ext cx="8704800" cy="4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C++ native array type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versions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ixed size arrays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size is fixed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specified with a </a:t>
            </a:r>
            <a:r>
              <a:rPr lang="en-US" sz="18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 expression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 the declaration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see this type now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pointers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size is dynamically allocated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see it in this course (this is one of the CS204 topics)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of both types are the same except definition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6"/>
          <p:cNvSpPr txBox="1">
            <a:spLocks noGrp="1"/>
          </p:cNvSpPr>
          <p:nvPr>
            <p:ph type="title"/>
          </p:nvPr>
        </p:nvSpPr>
        <p:spPr>
          <a:xfrm>
            <a:off x="484187" y="331787"/>
            <a:ext cx="8120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can and can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 be done with structs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8" name="Google Shape;1038;p106"/>
          <p:cNvSpPr txBox="1">
            <a:spLocks noGrp="1"/>
          </p:cNvSpPr>
          <p:nvPr>
            <p:ph type="body" idx="1"/>
          </p:nvPr>
        </p:nvSpPr>
        <p:spPr>
          <a:xfrm>
            <a:off x="281525" y="1049325"/>
            <a:ext cx="8452800" cy="5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Structs can be passed to functions as parameters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US" sz="18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const-reference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not changing (using value parameter is syntactically OK, but not preferred due to performance reasons)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US" sz="18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if changing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 fields behave as variables/objects of field type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 is an integer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 is a string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read, write, use as operands in operations, etc.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processing the entire struct variable is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restrictive</a:t>
            </a:r>
            <a:endParaRPr sz="18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 read or write (using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structs unless those operators are specially defined for that struct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 use operators between two structs unless those operators are specially defined for that struct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7.4.2 for operator definitions for structs, but not responsible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are useful mostly in vectors (arrays)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7"/>
          <p:cNvSpPr txBox="1"/>
          <p:nvPr/>
        </p:nvSpPr>
        <p:spPr>
          <a:xfrm>
            <a:off x="687387" y="1786234"/>
            <a:ext cx="4483200" cy="47403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student{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 id;      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name, lastname;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gpa;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vector&lt;student&gt; class(11);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vector with 11 students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class[1].gpa = 3.2;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 = 0; i &lt;= 10;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class[i].id = i + 1250;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4" name="Google Shape;1044;p1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 of structs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5" name="Google Shape;1045;p107"/>
          <p:cNvSpPr txBox="1">
            <a:spLocks noGrp="1"/>
          </p:cNvSpPr>
          <p:nvPr>
            <p:ph type="body" idx="1"/>
          </p:nvPr>
        </p:nvSpPr>
        <p:spPr>
          <a:xfrm>
            <a:off x="217475" y="1235372"/>
            <a:ext cx="5476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define vectors of structs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6" name="Google Shape;1046;p107"/>
          <p:cNvSpPr txBox="1"/>
          <p:nvPr/>
        </p:nvSpPr>
        <p:spPr>
          <a:xfrm>
            <a:off x="6372225" y="420687"/>
            <a:ext cx="2178000" cy="616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107"/>
          <p:cNvGrpSpPr/>
          <p:nvPr/>
        </p:nvGrpSpPr>
        <p:grpSpPr>
          <a:xfrm>
            <a:off x="6542087" y="523875"/>
            <a:ext cx="1595437" cy="1695450"/>
            <a:chOff x="5715000" y="4471987"/>
            <a:chExt cx="1595437" cy="1695450"/>
          </a:xfrm>
        </p:grpSpPr>
        <p:sp>
          <p:nvSpPr>
            <p:cNvPr id="1048" name="Google Shape;1048;p107"/>
            <p:cNvSpPr txBox="1"/>
            <p:nvPr/>
          </p:nvSpPr>
          <p:spPr>
            <a:xfrm>
              <a:off x="5715000" y="4471987"/>
              <a:ext cx="1595437" cy="169545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1250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0" name="Google Shape;1050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1" name="Google Shape;1051;p107"/>
            <p:cNvSpPr txBox="1"/>
            <p:nvPr/>
          </p:nvSpPr>
          <p:spPr>
            <a:xfrm>
              <a:off x="6716712" y="4787900"/>
              <a:ext cx="541337" cy="2254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3" name="Google Shape;1053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5" name="Google Shape;1055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57" name="Google Shape;1057;p107"/>
          <p:cNvSpPr txBox="1"/>
          <p:nvPr/>
        </p:nvSpPr>
        <p:spPr>
          <a:xfrm>
            <a:off x="6554787" y="4816475"/>
            <a:ext cx="1595437" cy="169545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107"/>
          <p:cNvCxnSpPr/>
          <p:nvPr/>
        </p:nvCxnSpPr>
        <p:spPr>
          <a:xfrm>
            <a:off x="7343775" y="4267200"/>
            <a:ext cx="0" cy="333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059" name="Google Shape;1059;p107"/>
          <p:cNvSpPr txBox="1"/>
          <p:nvPr/>
        </p:nvSpPr>
        <p:spPr>
          <a:xfrm>
            <a:off x="6540500" y="2452687"/>
            <a:ext cx="1595400" cy="16956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07"/>
          <p:cNvSpPr txBox="1"/>
          <p:nvPr/>
        </p:nvSpPr>
        <p:spPr>
          <a:xfrm>
            <a:off x="6117826" y="1160462"/>
            <a:ext cx="333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1" name="Google Shape;1061;p107"/>
          <p:cNvSpPr txBox="1"/>
          <p:nvPr/>
        </p:nvSpPr>
        <p:spPr>
          <a:xfrm>
            <a:off x="6086076" y="2987675"/>
            <a:ext cx="333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2" name="Google Shape;1062;p107"/>
          <p:cNvSpPr txBox="1"/>
          <p:nvPr/>
        </p:nvSpPr>
        <p:spPr>
          <a:xfrm>
            <a:off x="5971776" y="5614987"/>
            <a:ext cx="477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63" name="Google Shape;1063;p107"/>
          <p:cNvGrpSpPr/>
          <p:nvPr/>
        </p:nvGrpSpPr>
        <p:grpSpPr>
          <a:xfrm>
            <a:off x="6567458" y="4898508"/>
            <a:ext cx="1570073" cy="1531392"/>
            <a:chOff x="5717284" y="4508945"/>
            <a:chExt cx="1570073" cy="1531392"/>
          </a:xfrm>
        </p:grpSpPr>
        <p:sp>
          <p:nvSpPr>
            <p:cNvPr id="1064" name="Google Shape;1064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</a:t>
              </a: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5" name="Google Shape;1065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6" name="Google Shape;1066;p107"/>
            <p:cNvSpPr txBox="1"/>
            <p:nvPr/>
          </p:nvSpPr>
          <p:spPr>
            <a:xfrm>
              <a:off x="6716712" y="4787900"/>
              <a:ext cx="541200" cy="22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8" name="Google Shape;1068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0" name="Google Shape;1070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72" name="Google Shape;1072;p107"/>
          <p:cNvGrpSpPr/>
          <p:nvPr/>
        </p:nvGrpSpPr>
        <p:grpSpPr>
          <a:xfrm>
            <a:off x="6558733" y="2553771"/>
            <a:ext cx="1570073" cy="1531392"/>
            <a:chOff x="5717284" y="4508945"/>
            <a:chExt cx="1570073" cy="1531392"/>
          </a:xfrm>
        </p:grpSpPr>
        <p:sp>
          <p:nvSpPr>
            <p:cNvPr id="1073" name="Google Shape;1073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125</a:t>
              </a: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4" name="Google Shape;1074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5" name="Google Shape;1075;p107"/>
            <p:cNvSpPr txBox="1"/>
            <p:nvPr/>
          </p:nvSpPr>
          <p:spPr>
            <a:xfrm>
              <a:off x="6716712" y="4787900"/>
              <a:ext cx="541200" cy="22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3.2</a:t>
              </a: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7" name="Google Shape;1077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9" name="Google Shape;1079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08"/>
          <p:cNvSpPr txBox="1">
            <a:spLocks noGrp="1"/>
          </p:cNvSpPr>
          <p:nvPr>
            <p:ph type="title"/>
          </p:nvPr>
        </p:nvSpPr>
        <p:spPr>
          <a:xfrm>
            <a:off x="914400" y="274628"/>
            <a:ext cx="77724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shuffle.cpp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6" name="Google Shape;1086;p108"/>
          <p:cNvSpPr txBox="1">
            <a:spLocks noGrp="1"/>
          </p:cNvSpPr>
          <p:nvPr>
            <p:ph type="body" idx="1"/>
          </p:nvPr>
        </p:nvSpPr>
        <p:spPr>
          <a:xfrm>
            <a:off x="484225" y="1524000"/>
            <a:ext cx="8202600" cy="4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Define a struct for a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object, with fields ID and title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 the main function, declare a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of size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and initialize this vector with some songs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(i.e. Yaz Bitmeden, Sezen Aksu)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prints the details of each song given the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as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shuffles the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 the main function, print the initial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shuffle the vector and then re-print the shuffled one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213950" y="1217600"/>
            <a:ext cx="88569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fixed size built-in arrays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the pointer version with dynamic allocation)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, s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ize must be able to be determined at compile time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52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onstant, literal or an expression 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constants and literals only</a:t>
            </a:r>
            <a:b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br>
              <a:rPr lang="en-US" sz="1900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array declaration is </a:t>
            </a:r>
            <a:r>
              <a:rPr lang="en-US" sz="19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INVALID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8669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900" b="1" i="0" u="none" strike="noStrike" cap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814099" y="4994050"/>
            <a:ext cx="7656600" cy="135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size;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"Enter how many students ? 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size;	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names[size];  </a:t>
            </a:r>
            <a:r>
              <a:rPr lang="en-US" sz="170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array size cannot be a variable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940400" y="2367699"/>
            <a:ext cx="7404000" cy="17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CLASSSIZE = 100;  	// constant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names[CLASSIZE]; 	// array of 100 strings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grades[CLASSIZE*5]; 	// array of 500 doubles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 	list[200];   		// array of 200 integers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declaration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293687" y="1463675"/>
            <a:ext cx="8583600" cy="5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specify a list of initial values at declaration: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an array with 7 elements of type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is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Sunday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</a:t>
            </a:r>
            <a:r>
              <a:rPr lang="en-US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Monday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…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necessary to specify the size (as 7), since the number of elements make the size clear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 you can specify the size, if you wish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18541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680"/>
              <a:buFont typeface="Noto Sans Symbols"/>
              <a:buNone/>
            </a:pP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68362" marR="0" lvl="3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5500" y="5423562"/>
            <a:ext cx="7740600" cy="682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[7] = {"Sunday", "Monday", "Tuesday", </a:t>
            </a:r>
            <a:b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"Wednesday", "Thursday", "Friday", "Saturday"};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12775" y="1987550"/>
            <a:ext cx="7740600" cy="780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[] = {"Sunday", "Monday", "Tuesday", </a:t>
            </a:r>
            <a:b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"Wednesday", "Thursday", "Friday", "Saturday"};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233850" y="457200"/>
            <a:ext cx="8719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initialization at declaration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7509</Words>
  <Application>Microsoft Office PowerPoint</Application>
  <PresentationFormat>On-screen Show (4:3)</PresentationFormat>
  <Paragraphs>839</Paragraphs>
  <Slides>72</Slides>
  <Notes>72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Source Sans Pro</vt:lpstr>
      <vt:lpstr>Arial</vt:lpstr>
      <vt:lpstr>Verdana</vt:lpstr>
      <vt:lpstr>Source Code Pro</vt:lpstr>
      <vt:lpstr>Nunito</vt:lpstr>
      <vt:lpstr>Noto Sans Symbols</vt:lpstr>
      <vt:lpstr>Calibri</vt:lpstr>
      <vt:lpstr>Libre Baskerville</vt:lpstr>
      <vt:lpstr>Courier New</vt:lpstr>
      <vt:lpstr>Equity</vt:lpstr>
      <vt:lpstr>Equity</vt:lpstr>
      <vt:lpstr>Equity</vt:lpstr>
      <vt:lpstr>Shift</vt:lpstr>
      <vt:lpstr>PowerPoint Presentation</vt:lpstr>
      <vt:lpstr>MIDTERM  WILL BE ON  27/11/2021 12:30-14:00</vt:lpstr>
      <vt:lpstr>Week-9-10</vt:lpstr>
      <vt:lpstr>Arrays and Vectors</vt:lpstr>
      <vt:lpstr>Why do we need arrays/vectors?</vt:lpstr>
      <vt:lpstr>Array/Vector basics</vt:lpstr>
      <vt:lpstr>Built-in Arrays</vt:lpstr>
      <vt:lpstr>Built-in array declaration</vt:lpstr>
      <vt:lpstr>Built-in array initialization at declaration</vt:lpstr>
      <vt:lpstr>Letters Example</vt:lpstr>
      <vt:lpstr>Passing built-in array as parameter</vt:lpstr>
      <vt:lpstr> Built-in array as a return type </vt:lpstr>
      <vt:lpstr> Assignment rules for built-in arrays</vt:lpstr>
      <vt:lpstr>Built-in array demo</vt:lpstr>
      <vt:lpstr>Example – Fibonacci numbers</vt:lpstr>
      <vt:lpstr>Use of strings as arrays</vt:lpstr>
      <vt:lpstr>Use of strings as arrays</vt:lpstr>
      <vt:lpstr>Vector basics</vt:lpstr>
      <vt:lpstr>Vector basics</vt:lpstr>
      <vt:lpstr>Vector basics</vt:lpstr>
      <vt:lpstr>Defining vector objects</vt:lpstr>
      <vt:lpstr>Example vector definitions </vt:lpstr>
      <vt:lpstr>Letters Example</vt:lpstr>
      <vt:lpstr>Passing vector to functions as parameter</vt:lpstr>
      <vt:lpstr>vector as a return type</vt:lpstr>
      <vt:lpstr>Assignment rules in vectors</vt:lpstr>
      <vt:lpstr>Another Example</vt:lpstr>
      <vt:lpstr>RandGen Class</vt:lpstr>
      <vt:lpstr>Function Overloading</vt:lpstr>
      <vt:lpstr>Another Example</vt:lpstr>
      <vt:lpstr>Built-in Array vs. Vector</vt:lpstr>
      <vt:lpstr>Vectors as lists</vt:lpstr>
      <vt:lpstr>Reading words into a vector</vt:lpstr>
      <vt:lpstr>Reading words into a vector</vt:lpstr>
      <vt:lpstr>Reading words into a vector</vt:lpstr>
      <vt:lpstr>Using vector::push_back</vt:lpstr>
      <vt:lpstr>size versus capacity</vt:lpstr>
      <vt:lpstr>size() member function </vt:lpstr>
      <vt:lpstr>Vector Processing Examples – 1  (vectorproc.cpp – not in book)</vt:lpstr>
      <vt:lpstr>Vector Processing Examples – 2  (vectorproc.cpp – not in book)</vt:lpstr>
      <vt:lpstr>Searching a vector</vt:lpstr>
      <vt:lpstr>Counting search</vt:lpstr>
      <vt:lpstr>One occurrence search</vt:lpstr>
      <vt:lpstr>Collecting search</vt:lpstr>
      <vt:lpstr>Binary search</vt:lpstr>
      <vt:lpstr>Binary Search (search for 62)</vt:lpstr>
      <vt:lpstr>Binary Search (search for 60)</vt:lpstr>
      <vt:lpstr>Binary search code</vt:lpstr>
      <vt:lpstr>Comparing Sequential and Binary Search</vt:lpstr>
      <vt:lpstr>Sorting</vt:lpstr>
      <vt:lpstr>Selection Sort</vt:lpstr>
      <vt:lpstr>Selection Sort: The Code</vt:lpstr>
      <vt:lpstr>Insertion and Deletion</vt:lpstr>
      <vt:lpstr>Inserting an element into a sorted array</vt:lpstr>
      <vt:lpstr>Inserting an element into a sorted array</vt:lpstr>
      <vt:lpstr>Insert into sorted vector</vt:lpstr>
      <vt:lpstr>What about deletion?</vt:lpstr>
      <vt:lpstr>Deletion from a sorted array</vt:lpstr>
      <vt:lpstr>Deletion from sorted vector</vt:lpstr>
      <vt:lpstr>Insertion Sort</vt:lpstr>
      <vt:lpstr>Insertion Sort - The Code</vt:lpstr>
      <vt:lpstr>Which one faster?</vt:lpstr>
      <vt:lpstr>Which one faster?</vt:lpstr>
      <vt:lpstr>Which one faster?</vt:lpstr>
      <vt:lpstr>The Matrix</vt:lpstr>
      <vt:lpstr>Possible Matrix definitions</vt:lpstr>
      <vt:lpstr>To get the size of rows and columns</vt:lpstr>
      <vt:lpstr>structs (7.4)</vt:lpstr>
      <vt:lpstr>structs</vt:lpstr>
      <vt:lpstr>What can and can't be done with structs</vt:lpstr>
      <vt:lpstr>Vectors of structs</vt:lpstr>
      <vt:lpstr>shuffle.cpp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suuser</cp:lastModifiedBy>
  <cp:revision>8</cp:revision>
  <dcterms:modified xsi:type="dcterms:W3CDTF">2021-11-29T08:37:57Z</dcterms:modified>
</cp:coreProperties>
</file>