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9185275" cy="7038975"/>
  <p:embeddedFontLst>
    <p:embeddedFont>
      <p:font typeface="Nunito"/>
      <p:regular r:id="rId27"/>
      <p:bold r:id="rId28"/>
      <p:italic r:id="rId29"/>
      <p:boldItalic r:id="rId30"/>
    </p:embeddedFont>
    <p:embeddedFont>
      <p:font typeface="Libre Baskerville"/>
      <p:regular r:id="rId31"/>
      <p:bold r:id="rId32"/>
      <p:italic r:id="rId33"/>
    </p:embeddedFont>
    <p:embeddedFont>
      <p:font typeface="Book Antiqua"/>
      <p:regular r:id="rId34"/>
      <p:bold r:id="rId35"/>
      <p:italic r:id="rId36"/>
      <p:boldItalic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4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ibreBaskerville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33" Type="http://schemas.openxmlformats.org/officeDocument/2006/relationships/font" Target="fonts/LibreBaskerville-italic.fntdata"/><Relationship Id="rId10" Type="http://schemas.openxmlformats.org/officeDocument/2006/relationships/slide" Target="slides/slide4.xml"/><Relationship Id="rId32" Type="http://schemas.openxmlformats.org/officeDocument/2006/relationships/font" Target="fonts/LibreBaskerville-bold.fntdata"/><Relationship Id="rId13" Type="http://schemas.openxmlformats.org/officeDocument/2006/relationships/slide" Target="slides/slide7.xml"/><Relationship Id="rId35" Type="http://schemas.openxmlformats.org/officeDocument/2006/relationships/font" Target="fonts/BookAntiqua-bold.fntdata"/><Relationship Id="rId12" Type="http://schemas.openxmlformats.org/officeDocument/2006/relationships/slide" Target="slides/slide6.xml"/><Relationship Id="rId34" Type="http://schemas.openxmlformats.org/officeDocument/2006/relationships/font" Target="fonts/BookAntiqua-regular.fntdata"/><Relationship Id="rId15" Type="http://schemas.openxmlformats.org/officeDocument/2006/relationships/slide" Target="slides/slide9.xml"/><Relationship Id="rId37" Type="http://schemas.openxmlformats.org/officeDocument/2006/relationships/font" Target="fonts/BookAntiqua-boldItalic.fntdata"/><Relationship Id="rId14" Type="http://schemas.openxmlformats.org/officeDocument/2006/relationships/slide" Target="slides/slide8.xml"/><Relationship Id="rId36" Type="http://schemas.openxmlformats.org/officeDocument/2006/relationships/font" Target="fonts/BookAntiqua-italic.fntdata"/><Relationship Id="rId17" Type="http://schemas.openxmlformats.org/officeDocument/2006/relationships/slide" Target="slides/slide11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0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c83d6063e_0_7:notes"/>
          <p:cNvSpPr/>
          <p:nvPr>
            <p:ph idx="2" type="sldImg"/>
          </p:nvPr>
        </p:nvSpPr>
        <p:spPr>
          <a:xfrm>
            <a:off x="1530879" y="527923"/>
            <a:ext cx="6123600" cy="263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c83d6063e_0_7:notes"/>
          <p:cNvSpPr txBox="1"/>
          <p:nvPr>
            <p:ph idx="1" type="body"/>
          </p:nvPr>
        </p:nvSpPr>
        <p:spPr>
          <a:xfrm>
            <a:off x="1224703" y="3343513"/>
            <a:ext cx="67359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7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9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1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2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6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7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1f08db3e_0_0:notes"/>
          <p:cNvSpPr/>
          <p:nvPr>
            <p:ph idx="2" type="sldImg"/>
          </p:nvPr>
        </p:nvSpPr>
        <p:spPr>
          <a:xfrm>
            <a:off x="1531294" y="527923"/>
            <a:ext cx="6123600" cy="263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1f08db3e_0_0:notes"/>
          <p:cNvSpPr txBox="1"/>
          <p:nvPr>
            <p:ph idx="1" type="body"/>
          </p:nvPr>
        </p:nvSpPr>
        <p:spPr>
          <a:xfrm>
            <a:off x="918528" y="3343513"/>
            <a:ext cx="73482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9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9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173d9f379_4_9:notes"/>
          <p:cNvSpPr txBox="1"/>
          <p:nvPr>
            <p:ph idx="1" type="body"/>
          </p:nvPr>
        </p:nvSpPr>
        <p:spPr>
          <a:xfrm>
            <a:off x="1223962" y="3343275"/>
            <a:ext cx="67374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173d9f379_4_9:notes"/>
          <p:cNvSpPr/>
          <p:nvPr>
            <p:ph idx="2" type="sldImg"/>
          </p:nvPr>
        </p:nvSpPr>
        <p:spPr>
          <a:xfrm>
            <a:off x="2833687" y="527050"/>
            <a:ext cx="3519600" cy="26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a0973cc5e_0_0:notes"/>
          <p:cNvSpPr txBox="1"/>
          <p:nvPr>
            <p:ph idx="1" type="body"/>
          </p:nvPr>
        </p:nvSpPr>
        <p:spPr>
          <a:xfrm>
            <a:off x="1223962" y="3343275"/>
            <a:ext cx="67374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aa0973cc5e_0_0:notes"/>
          <p:cNvSpPr/>
          <p:nvPr>
            <p:ph idx="2" type="sldImg"/>
          </p:nvPr>
        </p:nvSpPr>
        <p:spPr>
          <a:xfrm>
            <a:off x="2833687" y="527050"/>
            <a:ext cx="3519600" cy="26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2a409a758_0_0:notes"/>
          <p:cNvSpPr txBox="1"/>
          <p:nvPr>
            <p:ph idx="1" type="body"/>
          </p:nvPr>
        </p:nvSpPr>
        <p:spPr>
          <a:xfrm>
            <a:off x="1223962" y="3343275"/>
            <a:ext cx="67374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b2a409a758_0_0:notes"/>
          <p:cNvSpPr/>
          <p:nvPr>
            <p:ph idx="2" type="sldImg"/>
          </p:nvPr>
        </p:nvSpPr>
        <p:spPr>
          <a:xfrm>
            <a:off x="2833687" y="527050"/>
            <a:ext cx="3519600" cy="26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c83d6063e_0_0:notes"/>
          <p:cNvSpPr txBox="1"/>
          <p:nvPr>
            <p:ph idx="1" type="body"/>
          </p:nvPr>
        </p:nvSpPr>
        <p:spPr>
          <a:xfrm>
            <a:off x="1223962" y="3343275"/>
            <a:ext cx="67374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dc83d6063e_0_0:notes"/>
          <p:cNvSpPr/>
          <p:nvPr>
            <p:ph idx="2" type="sldImg"/>
          </p:nvPr>
        </p:nvSpPr>
        <p:spPr>
          <a:xfrm>
            <a:off x="2833687" y="527050"/>
            <a:ext cx="3519600" cy="26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8" name="Google Shape;18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100" name="Google Shape;100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3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104" name="Google Shape;104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3"/>
          <p:cNvSpPr txBox="1"/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2" type="body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141" name="Google Shape;141;p1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8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146" name="Google Shape;146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150" name="Google Shape;150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8"/>
          <p:cNvSpPr txBox="1"/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2" type="body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1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172" name="Google Shape;172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21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176" name="Google Shape;176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1"/>
          <p:cNvSpPr txBox="1"/>
          <p:nvPr>
            <p:ph hasCustomPrompt="1" type="title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4" name="Google Shape;24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87" name="Google Shape;187;p23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89" name="Google Shape;189;p2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4" name="Google Shape;34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9" name="Google Shape;39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8" name="Google Shape;48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5" name="Google Shape;55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62000" y="457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990600" y="1295400"/>
            <a:ext cx="381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/>
          <p:nvPr>
            <p:ph idx="2" type="clipArt"/>
          </p:nvPr>
        </p:nvSpPr>
        <p:spPr>
          <a:xfrm>
            <a:off x="4953000" y="1295400"/>
            <a:ext cx="381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2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75" name="Google Shape;75;p1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2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79" name="Google Shape;79;p1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2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83" name="Google Shape;83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2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87" name="Google Shape;87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91" name="Google Shape;91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2"/>
          <p:cNvSpPr txBox="1"/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5" name="Google Shape;95;p12"/>
          <p:cNvSpPr txBox="1"/>
          <p:nvPr>
            <p:ph idx="1" type="subTitle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2" name="Google Shape;12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13.png"/><Relationship Id="rId22" Type="http://schemas.openxmlformats.org/officeDocument/2006/relationships/image" Target="../media/image18.png"/><Relationship Id="rId10" Type="http://schemas.openxmlformats.org/officeDocument/2006/relationships/image" Target="../media/image3.png"/><Relationship Id="rId21" Type="http://schemas.openxmlformats.org/officeDocument/2006/relationships/image" Target="../media/image22.png"/><Relationship Id="rId13" Type="http://schemas.openxmlformats.org/officeDocument/2006/relationships/image" Target="../media/image10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15" Type="http://schemas.openxmlformats.org/officeDocument/2006/relationships/image" Target="../media/image12.png"/><Relationship Id="rId14" Type="http://schemas.openxmlformats.org/officeDocument/2006/relationships/image" Target="../media/image14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5" Type="http://schemas.openxmlformats.org/officeDocument/2006/relationships/image" Target="../media/image8.png"/><Relationship Id="rId19" Type="http://schemas.openxmlformats.org/officeDocument/2006/relationships/image" Target="../media/image15.png"/><Relationship Id="rId6" Type="http://schemas.openxmlformats.org/officeDocument/2006/relationships/image" Target="../media/image7.png"/><Relationship Id="rId18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238"/>
            <a:ext cx="8839194" cy="496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/>
        </p:nvSpPr>
        <p:spPr>
          <a:xfrm>
            <a:off x="808037" y="3435350"/>
            <a:ext cx="4119562" cy="2601912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3"/>
          <p:cNvSpPr txBox="1"/>
          <p:nvPr>
            <p:ph type="title"/>
          </p:nvPr>
        </p:nvSpPr>
        <p:spPr>
          <a:xfrm>
            <a:off x="914400" y="274637"/>
            <a:ext cx="7772400" cy="6842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Exponentiation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264825" y="1092200"/>
            <a:ext cx="87390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 x</a:t>
            </a:r>
            <a:r>
              <a:rPr b="0" baseline="3000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 multiplying n numbers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x.x.x.x.x.x ... x  (n times)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multiply only once, you ask a clone to multiply the rest     (x</a:t>
            </a:r>
            <a:r>
              <a:rPr b="0" baseline="30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x.x</a:t>
            </a:r>
            <a:r>
              <a:rPr b="0" baseline="30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275"/>
              <a:buFont typeface="Noto Sans Symbols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lone recursively asks other clones the same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275"/>
              <a:buFont typeface="Noto Sans Symbols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ntil no more multiplications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275"/>
              <a:buFont typeface="Noto Sans Symbols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 clone collects the results returned, do its multiplication and returns the result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the trace on board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None/>
            </a:pPr>
            <a:r>
              <a:t/>
            </a:r>
            <a:endParaRPr b="1" i="0" sz="1700" u="none" cap="none" strike="noStrike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None/>
            </a:pPr>
            <a:r>
              <a:rPr b="1" lang="en-US" sz="17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331882" y="3372800"/>
            <a:ext cx="71775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None/>
            </a:pPr>
            <a:r>
              <a:rPr b="1" lang="en-US" sz="17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double Power(double x, int n)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// post: returns x^n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None/>
            </a:pPr>
            <a:r>
              <a:rPr b="1" lang="en-US" sz="17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None/>
            </a:pPr>
            <a:r>
              <a:rPr b="1" lang="en-US" sz="17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  if (n == 0)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None/>
            </a:pPr>
            <a:r>
              <a:rPr b="1" lang="en-US" sz="17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	       return 1.0;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None/>
            </a:pPr>
            <a:r>
              <a:rPr b="1" lang="en-US" sz="17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None/>
            </a:pPr>
            <a:r>
              <a:rPr b="1" lang="en-US" sz="17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x * Power(x, n-1);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None/>
            </a:pPr>
            <a:r>
              <a:rPr b="1" lang="en-US" sz="17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914400" y="274637"/>
            <a:ext cx="7772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Rules of Recursion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484300" y="1144575"/>
            <a:ext cx="8291700" cy="52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we don’t use while, for statements, there is a kind of loop here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you are not careful enough, you may end up infinite recursion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functions have two main parts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case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sometimes called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case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does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make a recursive call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printreversed: having no more input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exponentiation: having a power of zero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other cases make a recursive call, most of the time with some parameter that moves towards the base case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that sequence of calls eventually reaches the base case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generally use if - else statements to check the base case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 a rule, but a loop statement is generally not used in a recursive function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/>
        </p:nvSpPr>
        <p:spPr>
          <a:xfrm>
            <a:off x="692150" y="2281227"/>
            <a:ext cx="7418400" cy="3468000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5"/>
          <p:cNvSpPr txBox="1"/>
          <p:nvPr>
            <p:ph type="title"/>
          </p:nvPr>
        </p:nvSpPr>
        <p:spPr>
          <a:xfrm>
            <a:off x="914400" y="274637"/>
            <a:ext cx="77724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Faster exponentiation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368300" y="1074725"/>
            <a:ext cx="8480400" cy="5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5895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double Power(double a, int n)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post: returns a^n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if (n == 0)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return 1.0;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semi = Power(a, n/2);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if (n % 2 == 0)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return (semi * semi);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(a * semi * semi);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t/>
            </a:r>
            <a:endParaRPr b="1" sz="1800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the code in </a:t>
            </a:r>
            <a:r>
              <a:rPr b="1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10.1.2</a:t>
            </a:r>
            <a:endParaRPr/>
          </a:p>
        </p:txBody>
      </p:sp>
      <p:pic>
        <p:nvPicPr>
          <p:cNvPr id="294" name="Google Shape;2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737" y="960437"/>
            <a:ext cx="7773987" cy="10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446087" y="209550"/>
            <a:ext cx="7772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Classic examples of recursion</a:t>
            </a:r>
            <a:endParaRPr/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180175" y="1208075"/>
            <a:ext cx="8828700" cy="3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 reason, computer science uses these examples: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Factorial: we have seen the loop version, now we will see the recursive one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Fibonacci numbers: 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 example of bad recursion (will see)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Towers of Hanoi (will not cover)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disks on one of three pegs, transfer all disks to another peg, never put a disk on a smaller one, only on larger</a:t>
            </a:r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4378325" y="4062412"/>
            <a:ext cx="165100" cy="1447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4144962" y="4802187"/>
            <a:ext cx="584200" cy="2667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3" name="Google Shape;303;p36"/>
          <p:cNvGrpSpPr/>
          <p:nvPr/>
        </p:nvGrpSpPr>
        <p:grpSpPr>
          <a:xfrm>
            <a:off x="1373187" y="5210175"/>
            <a:ext cx="1143000" cy="508000"/>
            <a:chOff x="5334000" y="5029200"/>
            <a:chExt cx="1143000" cy="508000"/>
          </a:xfrm>
        </p:grpSpPr>
        <p:sp>
          <p:nvSpPr>
            <p:cNvPr id="304" name="Google Shape;304;p36"/>
            <p:cNvSpPr/>
            <p:nvPr/>
          </p:nvSpPr>
          <p:spPr>
            <a:xfrm>
              <a:off x="5600700" y="5049837"/>
              <a:ext cx="571500" cy="80962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5334000" y="5029200"/>
              <a:ext cx="1143000" cy="508000"/>
            </a:xfrm>
            <a:prstGeom prst="can">
              <a:avLst>
                <a:gd fmla="val 25000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06" name="Google Shape;306;p36"/>
          <p:cNvSpPr/>
          <p:nvPr/>
        </p:nvSpPr>
        <p:spPr>
          <a:xfrm>
            <a:off x="4017962" y="5056187"/>
            <a:ext cx="876300" cy="3048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3878262" y="5284787"/>
            <a:ext cx="1193800" cy="3048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4362450" y="4746625"/>
            <a:ext cx="190500" cy="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5414962" y="4078287"/>
            <a:ext cx="177800" cy="1562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6367462" y="4078287"/>
            <a:ext cx="177800" cy="1562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3814762" y="5856287"/>
            <a:ext cx="317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b="1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Peg#1            #2          #3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type="title"/>
          </p:nvPr>
        </p:nvSpPr>
        <p:spPr>
          <a:xfrm>
            <a:off x="914400" y="274637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Factorial (recursive)</a:t>
            </a:r>
            <a:endParaRPr/>
          </a:p>
        </p:txBody>
      </p:sp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292800" y="2232025"/>
            <a:ext cx="85245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9" lvl="1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BigInt RecFactorial(int num)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if (0 == num)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		  return 1;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else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num * RecFactorial(num - 1);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10.3.1 (</a:t>
            </a: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facttest.cpp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determine which version (iterative or recursive) performs better?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lmost the same</a:t>
            </a:r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7" y="1181100"/>
            <a:ext cx="4429125" cy="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914400" y="274637"/>
            <a:ext cx="77724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Fibonacci Numbers</a:t>
            </a:r>
            <a:endParaRPr/>
          </a:p>
        </p:txBody>
      </p:sp>
      <p:sp>
        <p:nvSpPr>
          <p:cNvPr id="324" name="Google Shape;324;p38"/>
          <p:cNvSpPr txBox="1"/>
          <p:nvPr>
            <p:ph idx="1" type="body"/>
          </p:nvPr>
        </p:nvSpPr>
        <p:spPr>
          <a:xfrm>
            <a:off x="337825" y="1409700"/>
            <a:ext cx="86484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1, 2, 3, 5, 8, 13, 21, …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n</a:t>
            </a:r>
            <a:r>
              <a:rPr b="0" baseline="30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fibonacci number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fibtest.cpp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both recursive and iterative functions and their timings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performs very bad for fibonacci numbers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easons in the next slide</a:t>
            </a:r>
            <a:endParaRPr/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837" y="1276350"/>
            <a:ext cx="5534025" cy="69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587375" y="327025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Fibonacci: Don’t do this recursively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465137" y="1490662"/>
            <a:ext cx="650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int RecFib(int n)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1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precondition: 0 &lt;= n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1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postcondition: returns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1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the n-th Fibonacci number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if (0 == n || 1 == n)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		return 1;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		return RecFib(n-1) + RecFib(n-2);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987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many unnecessary calls to calculate the same values</a:t>
            </a:r>
            <a:endParaRPr/>
          </a:p>
          <a:p>
            <a:pPr indent="-228598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for 1?</a:t>
            </a:r>
            <a:endParaRPr/>
          </a:p>
          <a:p>
            <a:pPr indent="-228598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for 2, 3?</a:t>
            </a:r>
            <a:endParaRPr/>
          </a:p>
        </p:txBody>
      </p:sp>
      <p:grpSp>
        <p:nvGrpSpPr>
          <p:cNvPr id="332" name="Google Shape;332;p39"/>
          <p:cNvGrpSpPr/>
          <p:nvPr/>
        </p:nvGrpSpPr>
        <p:grpSpPr>
          <a:xfrm>
            <a:off x="6413500" y="1262062"/>
            <a:ext cx="673100" cy="366712"/>
            <a:chOff x="6299200" y="1549400"/>
            <a:chExt cx="673100" cy="366712"/>
          </a:xfrm>
        </p:grpSpPr>
        <p:sp>
          <p:nvSpPr>
            <p:cNvPr id="333" name="Google Shape;333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" name="Google Shape;334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</p:grpSp>
      <p:grpSp>
        <p:nvGrpSpPr>
          <p:cNvPr id="335" name="Google Shape;335;p39"/>
          <p:cNvGrpSpPr/>
          <p:nvPr/>
        </p:nvGrpSpPr>
        <p:grpSpPr>
          <a:xfrm>
            <a:off x="5473700" y="1528762"/>
            <a:ext cx="673100" cy="366712"/>
            <a:chOff x="6299200" y="1549400"/>
            <a:chExt cx="673100" cy="366712"/>
          </a:xfrm>
        </p:grpSpPr>
        <p:sp>
          <p:nvSpPr>
            <p:cNvPr id="336" name="Google Shape;336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" name="Google Shape;337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</p:grpSp>
      <p:grpSp>
        <p:nvGrpSpPr>
          <p:cNvPr id="338" name="Google Shape;338;p39"/>
          <p:cNvGrpSpPr/>
          <p:nvPr/>
        </p:nvGrpSpPr>
        <p:grpSpPr>
          <a:xfrm>
            <a:off x="5143500" y="2125662"/>
            <a:ext cx="673100" cy="366712"/>
            <a:chOff x="6299200" y="1549400"/>
            <a:chExt cx="673100" cy="366712"/>
          </a:xfrm>
        </p:grpSpPr>
        <p:sp>
          <p:nvSpPr>
            <p:cNvPr id="339" name="Google Shape;339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Google Shape;340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</p:grpSp>
      <p:grpSp>
        <p:nvGrpSpPr>
          <p:cNvPr id="341" name="Google Shape;341;p39"/>
          <p:cNvGrpSpPr/>
          <p:nvPr/>
        </p:nvGrpSpPr>
        <p:grpSpPr>
          <a:xfrm>
            <a:off x="5867400" y="2125662"/>
            <a:ext cx="673100" cy="366712"/>
            <a:chOff x="6299200" y="1549400"/>
            <a:chExt cx="673100" cy="366712"/>
          </a:xfrm>
        </p:grpSpPr>
        <p:sp>
          <p:nvSpPr>
            <p:cNvPr id="342" name="Google Shape;342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3" name="Google Shape;343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</p:grpSp>
      <p:grpSp>
        <p:nvGrpSpPr>
          <p:cNvPr id="344" name="Google Shape;344;p39"/>
          <p:cNvGrpSpPr/>
          <p:nvPr/>
        </p:nvGrpSpPr>
        <p:grpSpPr>
          <a:xfrm>
            <a:off x="7302500" y="1554162"/>
            <a:ext cx="673100" cy="366712"/>
            <a:chOff x="6299200" y="1549400"/>
            <a:chExt cx="673100" cy="366712"/>
          </a:xfrm>
        </p:grpSpPr>
        <p:sp>
          <p:nvSpPr>
            <p:cNvPr id="345" name="Google Shape;345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" name="Google Shape;346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</p:grpSp>
      <p:grpSp>
        <p:nvGrpSpPr>
          <p:cNvPr id="347" name="Google Shape;347;p39"/>
          <p:cNvGrpSpPr/>
          <p:nvPr/>
        </p:nvGrpSpPr>
        <p:grpSpPr>
          <a:xfrm>
            <a:off x="6908800" y="2100262"/>
            <a:ext cx="673100" cy="366712"/>
            <a:chOff x="6299200" y="1549400"/>
            <a:chExt cx="673100" cy="366712"/>
          </a:xfrm>
        </p:grpSpPr>
        <p:sp>
          <p:nvSpPr>
            <p:cNvPr id="348" name="Google Shape;348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" name="Google Shape;349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</p:grpSp>
      <p:grpSp>
        <p:nvGrpSpPr>
          <p:cNvPr id="350" name="Google Shape;350;p39"/>
          <p:cNvGrpSpPr/>
          <p:nvPr/>
        </p:nvGrpSpPr>
        <p:grpSpPr>
          <a:xfrm>
            <a:off x="8128000" y="2646362"/>
            <a:ext cx="673100" cy="366712"/>
            <a:chOff x="6299200" y="1549400"/>
            <a:chExt cx="673100" cy="366712"/>
          </a:xfrm>
        </p:grpSpPr>
        <p:sp>
          <p:nvSpPr>
            <p:cNvPr id="351" name="Google Shape;351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2" name="Google Shape;352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</p:grpSp>
      <p:cxnSp>
        <p:nvCxnSpPr>
          <p:cNvPr id="353" name="Google Shape;353;p39"/>
          <p:cNvCxnSpPr/>
          <p:nvPr/>
        </p:nvCxnSpPr>
        <p:spPr>
          <a:xfrm flipH="1">
            <a:off x="5803900" y="1439862"/>
            <a:ext cx="62230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39"/>
          <p:cNvCxnSpPr/>
          <p:nvPr/>
        </p:nvCxnSpPr>
        <p:spPr>
          <a:xfrm>
            <a:off x="7073900" y="1389062"/>
            <a:ext cx="584200" cy="190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5" name="Google Shape;355;p39"/>
          <p:cNvCxnSpPr/>
          <p:nvPr/>
        </p:nvCxnSpPr>
        <p:spPr>
          <a:xfrm flipH="1">
            <a:off x="5486400" y="1782762"/>
            <a:ext cx="76200" cy="368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6045200" y="1820862"/>
            <a:ext cx="76200" cy="330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39"/>
          <p:cNvCxnSpPr/>
          <p:nvPr/>
        </p:nvCxnSpPr>
        <p:spPr>
          <a:xfrm flipH="1">
            <a:off x="7277100" y="1820862"/>
            <a:ext cx="1016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8" name="Google Shape;358;p39"/>
          <p:cNvCxnSpPr/>
          <p:nvPr/>
        </p:nvCxnSpPr>
        <p:spPr>
          <a:xfrm>
            <a:off x="7848600" y="1846262"/>
            <a:ext cx="203200" cy="266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9" name="Google Shape;359;p39"/>
          <p:cNvGrpSpPr/>
          <p:nvPr/>
        </p:nvGrpSpPr>
        <p:grpSpPr>
          <a:xfrm>
            <a:off x="4686300" y="2608262"/>
            <a:ext cx="673100" cy="366712"/>
            <a:chOff x="6299200" y="1549400"/>
            <a:chExt cx="673100" cy="366712"/>
          </a:xfrm>
        </p:grpSpPr>
        <p:sp>
          <p:nvSpPr>
            <p:cNvPr id="360" name="Google Shape;360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1" name="Google Shape;361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</p:grpSp>
      <p:grpSp>
        <p:nvGrpSpPr>
          <p:cNvPr id="362" name="Google Shape;362;p39"/>
          <p:cNvGrpSpPr/>
          <p:nvPr/>
        </p:nvGrpSpPr>
        <p:grpSpPr>
          <a:xfrm>
            <a:off x="7454900" y="2620962"/>
            <a:ext cx="673100" cy="366712"/>
            <a:chOff x="6299200" y="1549400"/>
            <a:chExt cx="673100" cy="366712"/>
          </a:xfrm>
        </p:grpSpPr>
        <p:sp>
          <p:nvSpPr>
            <p:cNvPr id="363" name="Google Shape;363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" name="Google Shape;364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grpSp>
        <p:nvGrpSpPr>
          <p:cNvPr id="365" name="Google Shape;365;p39"/>
          <p:cNvGrpSpPr/>
          <p:nvPr/>
        </p:nvGrpSpPr>
        <p:grpSpPr>
          <a:xfrm>
            <a:off x="6096000" y="2608262"/>
            <a:ext cx="673100" cy="366712"/>
            <a:chOff x="6299200" y="1549400"/>
            <a:chExt cx="673100" cy="366712"/>
          </a:xfrm>
        </p:grpSpPr>
        <p:sp>
          <p:nvSpPr>
            <p:cNvPr id="366" name="Google Shape;366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" name="Google Shape;367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grpSp>
        <p:nvGrpSpPr>
          <p:cNvPr id="368" name="Google Shape;368;p39"/>
          <p:cNvGrpSpPr/>
          <p:nvPr/>
        </p:nvGrpSpPr>
        <p:grpSpPr>
          <a:xfrm>
            <a:off x="5397500" y="2620962"/>
            <a:ext cx="673100" cy="366712"/>
            <a:chOff x="6299200" y="1549400"/>
            <a:chExt cx="673100" cy="366712"/>
          </a:xfrm>
        </p:grpSpPr>
        <p:sp>
          <p:nvSpPr>
            <p:cNvPr id="369" name="Google Shape;369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" name="Google Shape;370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grpSp>
        <p:nvGrpSpPr>
          <p:cNvPr id="371" name="Google Shape;371;p39"/>
          <p:cNvGrpSpPr/>
          <p:nvPr/>
        </p:nvGrpSpPr>
        <p:grpSpPr>
          <a:xfrm>
            <a:off x="6794500" y="2608262"/>
            <a:ext cx="673100" cy="366712"/>
            <a:chOff x="6299200" y="1549400"/>
            <a:chExt cx="673100" cy="366712"/>
          </a:xfrm>
        </p:grpSpPr>
        <p:sp>
          <p:nvSpPr>
            <p:cNvPr id="372" name="Google Shape;372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3" name="Google Shape;373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</p:grpSp>
      <p:grpSp>
        <p:nvGrpSpPr>
          <p:cNvPr id="374" name="Google Shape;374;p39"/>
          <p:cNvGrpSpPr/>
          <p:nvPr/>
        </p:nvGrpSpPr>
        <p:grpSpPr>
          <a:xfrm>
            <a:off x="7823200" y="2074862"/>
            <a:ext cx="673100" cy="366712"/>
            <a:chOff x="6299200" y="1549400"/>
            <a:chExt cx="673100" cy="366712"/>
          </a:xfrm>
        </p:grpSpPr>
        <p:sp>
          <p:nvSpPr>
            <p:cNvPr id="375" name="Google Shape;375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" name="Google Shape;376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cxnSp>
        <p:nvCxnSpPr>
          <p:cNvPr id="377" name="Google Shape;377;p39"/>
          <p:cNvCxnSpPr/>
          <p:nvPr/>
        </p:nvCxnSpPr>
        <p:spPr>
          <a:xfrm flipH="1">
            <a:off x="4978400" y="2405062"/>
            <a:ext cx="254000" cy="241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39"/>
          <p:cNvCxnSpPr/>
          <p:nvPr/>
        </p:nvCxnSpPr>
        <p:spPr>
          <a:xfrm>
            <a:off x="5588000" y="2443162"/>
            <a:ext cx="139700" cy="203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9" name="Google Shape;379;p39"/>
          <p:cNvCxnSpPr/>
          <p:nvPr/>
        </p:nvCxnSpPr>
        <p:spPr>
          <a:xfrm>
            <a:off x="6083300" y="2430462"/>
            <a:ext cx="177800" cy="215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0" name="Google Shape;380;p39"/>
          <p:cNvCxnSpPr/>
          <p:nvPr/>
        </p:nvCxnSpPr>
        <p:spPr>
          <a:xfrm>
            <a:off x="6438900" y="2392362"/>
            <a:ext cx="482600" cy="27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39"/>
          <p:cNvCxnSpPr/>
          <p:nvPr/>
        </p:nvCxnSpPr>
        <p:spPr>
          <a:xfrm>
            <a:off x="7391400" y="2417762"/>
            <a:ext cx="292100" cy="241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Google Shape;382;p39"/>
          <p:cNvCxnSpPr/>
          <p:nvPr/>
        </p:nvCxnSpPr>
        <p:spPr>
          <a:xfrm>
            <a:off x="7556500" y="2316162"/>
            <a:ext cx="838200" cy="368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83" name="Google Shape;383;p39"/>
          <p:cNvGrpSpPr/>
          <p:nvPr/>
        </p:nvGrpSpPr>
        <p:grpSpPr>
          <a:xfrm>
            <a:off x="5588000" y="3217862"/>
            <a:ext cx="673100" cy="366712"/>
            <a:chOff x="6299200" y="1549400"/>
            <a:chExt cx="673100" cy="366712"/>
          </a:xfrm>
        </p:grpSpPr>
        <p:sp>
          <p:nvSpPr>
            <p:cNvPr id="384" name="Google Shape;384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" name="Google Shape;385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</p:grpSp>
      <p:grpSp>
        <p:nvGrpSpPr>
          <p:cNvPr id="386" name="Google Shape;386;p39"/>
          <p:cNvGrpSpPr/>
          <p:nvPr/>
        </p:nvGrpSpPr>
        <p:grpSpPr>
          <a:xfrm>
            <a:off x="4826000" y="3217862"/>
            <a:ext cx="673100" cy="366712"/>
            <a:chOff x="6299200" y="1549400"/>
            <a:chExt cx="673100" cy="366712"/>
          </a:xfrm>
        </p:grpSpPr>
        <p:sp>
          <p:nvSpPr>
            <p:cNvPr id="387" name="Google Shape;387;p39"/>
            <p:cNvSpPr/>
            <p:nvPr/>
          </p:nvSpPr>
          <p:spPr>
            <a:xfrm>
              <a:off x="6311900" y="1574800"/>
              <a:ext cx="647700" cy="3048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" name="Google Shape;388;p39"/>
            <p:cNvSpPr txBox="1"/>
            <p:nvPr/>
          </p:nvSpPr>
          <p:spPr>
            <a:xfrm>
              <a:off x="6299200" y="1549400"/>
              <a:ext cx="6731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cxnSp>
        <p:nvCxnSpPr>
          <p:cNvPr id="389" name="Google Shape;389;p39"/>
          <p:cNvCxnSpPr/>
          <p:nvPr/>
        </p:nvCxnSpPr>
        <p:spPr>
          <a:xfrm>
            <a:off x="5092700" y="2938462"/>
            <a:ext cx="25400" cy="330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0" name="Google Shape;390;p39"/>
          <p:cNvCxnSpPr/>
          <p:nvPr/>
        </p:nvCxnSpPr>
        <p:spPr>
          <a:xfrm>
            <a:off x="5283200" y="2862262"/>
            <a:ext cx="5461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/>
          <p:nvPr>
            <p:ph type="title"/>
          </p:nvPr>
        </p:nvSpPr>
        <p:spPr>
          <a:xfrm>
            <a:off x="576262" y="241300"/>
            <a:ext cx="7772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What’s better: recursion/iteration?</a:t>
            </a:r>
            <a:endParaRPr/>
          </a:p>
        </p:txBody>
      </p:sp>
      <p:sp>
        <p:nvSpPr>
          <p:cNvPr id="396" name="Google Shape;396;p40"/>
          <p:cNvSpPr txBox="1"/>
          <p:nvPr>
            <p:ph idx="1" type="body"/>
          </p:nvPr>
        </p:nvSpPr>
        <p:spPr>
          <a:xfrm>
            <a:off x="538162" y="1295400"/>
            <a:ext cx="82772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no single answer, many factors contribute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 of developing code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some examples, like Fibonacci numbers, recursive solution does extra work, we’d like to avoid the extra work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solution is efficient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recursive inefficiency of “extra work” can be fixed if we remember intermediate solutions: static variables</a:t>
            </a:r>
            <a:endParaRPr/>
          </a:p>
          <a:p>
            <a:pPr indent="-18541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variable: maintain value over all function calls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Ordinary local variables constructed each time function called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remembers the value from previous call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nitialized only once in the first function call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 txBox="1"/>
          <p:nvPr/>
        </p:nvSpPr>
        <p:spPr>
          <a:xfrm>
            <a:off x="400050" y="846125"/>
            <a:ext cx="8304900" cy="4034700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41"/>
          <p:cNvSpPr txBox="1"/>
          <p:nvPr>
            <p:ph type="title"/>
          </p:nvPr>
        </p:nvSpPr>
        <p:spPr>
          <a:xfrm>
            <a:off x="479425" y="236537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Fixing recursive Fibonacci</a:t>
            </a:r>
            <a:endParaRPr/>
          </a:p>
        </p:txBody>
      </p:sp>
      <p:sp>
        <p:nvSpPr>
          <p:cNvPr id="403" name="Google Shape;403;p41"/>
          <p:cNvSpPr txBox="1"/>
          <p:nvPr>
            <p:ph idx="1" type="body"/>
          </p:nvPr>
        </p:nvSpPr>
        <p:spPr>
          <a:xfrm>
            <a:off x="485775" y="846125"/>
            <a:ext cx="8399100" cy="5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20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int RecFibFixed(int n)</a:t>
            </a:r>
            <a:r>
              <a:rPr b="1" lang="en-US" sz="20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i="1" lang="en-US" sz="20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precondition: 0 &lt;= n &lt;= 30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i="1" lang="en-US" sz="20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postcondition: returns the n-th Fibonacci number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20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static vector&lt;int&gt; storage(31,0);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20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20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if (0 == n || 1 == n)       return 1;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20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else if (storage[n] != 0)   return storage[n];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20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endParaRPr b="1" i="0" sz="2000" u="none"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lang="en-US" sz="20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20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0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storage[n] = RecFibFixed(n-1) + RecFibFixed(n-2);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20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    return storage[n];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20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en-US" sz="20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800" u="none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987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keeps the Fibonacci numbers calculated so far, so that when we need a previously calculated Fibonacci number, we do not need to calculate it over and over again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variables initialized when the function is called for the first time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values over calls, not reset or re-initialized in the declaration line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its value may change after the declaration line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type="title"/>
          </p:nvPr>
        </p:nvSpPr>
        <p:spPr>
          <a:xfrm>
            <a:off x="914400" y="274637"/>
            <a:ext cx="7772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Recursive Binary Search</a:t>
            </a:r>
            <a:endParaRPr/>
          </a:p>
        </p:txBody>
      </p:sp>
      <p:sp>
        <p:nvSpPr>
          <p:cNvPr id="409" name="Google Shape;409;p42"/>
          <p:cNvSpPr txBox="1"/>
          <p:nvPr>
            <p:ph idx="1" type="body"/>
          </p:nvPr>
        </p:nvSpPr>
        <p:spPr>
          <a:xfrm>
            <a:off x="585787" y="1171575"/>
            <a:ext cx="8229600" cy="504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search is good for searching an entry in sorted arrays/vectors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the iterative approach before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recursive solution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low is larger than high</a:t>
            </a:r>
            <a:endParaRPr/>
          </a:p>
          <a:p>
            <a:pPr indent="-228600" lvl="2" marL="8223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 found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mid-element is the searched one</a:t>
            </a:r>
            <a:endParaRPr/>
          </a:p>
          <a:p>
            <a:pPr indent="-228600" lvl="2" marL="8223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eturn mid (found)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searched element is higher than the mid element</a:t>
            </a:r>
            <a:endParaRPr/>
          </a:p>
          <a:p>
            <a:pPr indent="-228600" lvl="2" marL="8223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the upper half by calling the clone for the upper half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searched element is lower than the mid element</a:t>
            </a:r>
            <a:endParaRPr/>
          </a:p>
          <a:p>
            <a:pPr indent="-228600" lvl="2" marL="8223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the lower half by calling the clone for the lower half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add low and high as parameters to the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Week-13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819150" y="2093075"/>
            <a:ext cx="7505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Recursion</a:t>
            </a:r>
            <a:endParaRPr sz="3000"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875" y="2837799"/>
            <a:ext cx="5394974" cy="31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/>
          <p:nvPr/>
        </p:nvSpPr>
        <p:spPr>
          <a:xfrm>
            <a:off x="185725" y="719025"/>
            <a:ext cx="8834400" cy="5666100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43"/>
          <p:cNvSpPr txBox="1"/>
          <p:nvPr>
            <p:ph type="title"/>
          </p:nvPr>
        </p:nvSpPr>
        <p:spPr>
          <a:xfrm>
            <a:off x="266700" y="127000"/>
            <a:ext cx="77724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Recursive Binary Search</a:t>
            </a:r>
            <a:endParaRPr sz="3200"/>
          </a:p>
        </p:txBody>
      </p:sp>
      <p:sp>
        <p:nvSpPr>
          <p:cNvPr id="416" name="Google Shape;416;p43"/>
          <p:cNvSpPr txBox="1"/>
          <p:nvPr>
            <p:ph idx="1" type="body"/>
          </p:nvPr>
        </p:nvSpPr>
        <p:spPr>
          <a:xfrm>
            <a:off x="222250" y="795225"/>
            <a:ext cx="8921700" cy="5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int bsearchrec (const vector&lt;string&gt; &amp; list, const string &amp; key, </a:t>
            </a:r>
            <a:endParaRPr b="1" i="0" sz="1600" u="none"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1018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int low, int high)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i="1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precondition: list.size() == # elements in 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i="1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postcondition: returns index of key in list, -1 if key not found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int mid;            </a:t>
            </a:r>
            <a:r>
              <a:rPr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middle of current range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if (low &gt; high)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11874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return -1;	  	</a:t>
            </a:r>
            <a:r>
              <a:rPr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not found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else			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-US" sz="16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mid = (low + high)/2;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if (list[mid] == key)       </a:t>
            </a:r>
            <a:r>
              <a:rPr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found key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        return mid;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11874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else if (list[mid] &lt; key)   </a:t>
            </a:r>
            <a:r>
              <a:rPr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key in upper half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6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return bsearchrec(list, key, mid+1, high);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    else                        </a:t>
            </a:r>
            <a:r>
              <a:rPr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key in lower half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6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return bsearchrec(list, key, low, mid-1);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6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914400" y="133350"/>
            <a:ext cx="7772400" cy="746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Recursion (10.1, 10.3)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487349" y="1004875"/>
            <a:ext cx="8266800" cy="56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is an essential technique in a programming language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many complex problems to be solved simply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Elegance and understanding in code often leads to better programs: easier to modify, extend, verify</a:t>
            </a:r>
            <a:endParaRPr/>
          </a:p>
          <a:p>
            <a:pPr indent="-228600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recursion isn’t appropriate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8223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 it performs bad, it can be very bad!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knowledge and experience in how to use it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is not a statement, it is a technique!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 idea is to get help solving a problem from coworkers (clones) who work and act like you do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clone to solve a simpler but similar problem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clone’s result to put together your answer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Looks like calling a function in itself, but should be done very carefully!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1082675" y="1917700"/>
            <a:ext cx="7431087" cy="2947987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479425" y="274637"/>
            <a:ext cx="77724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words entered, but backwards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289375" y="914400"/>
            <a:ext cx="8513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a vector, store all the words and print in reverse order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310475" y="1192110"/>
            <a:ext cx="8565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 vector is probably the best approach, but recursion works too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(see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printreversed.cpp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289375" y="1767425"/>
            <a:ext cx="8739000" cy="4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2" marL="82232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void PrintReversed()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2" marL="593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word; 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2" marL="593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  if (cin &gt;&gt; word){           </a:t>
            </a: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reading succeeded?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2" marL="593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PrintReversed();        </a:t>
            </a: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rest reversed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cout &lt;&lt; word &lt;&lt; endl;   </a:t>
            </a: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then print the word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int main(){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PrintReversed();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0;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2" marL="593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987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The function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PrintReversed</a:t>
            </a:r>
            <a:r>
              <a:rPr lang="en-US" sz="2000">
                <a:solidFill>
                  <a:schemeClr val="dk1"/>
                </a:solidFill>
              </a:rPr>
              <a:t> reads a word, prints the word only after the clones finish printing in reverse order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</a:rPr>
              <a:t>Each clone runs a copy of the function, and </a:t>
            </a:r>
            <a:r>
              <a:rPr lang="en-US" sz="1800" u="sng">
                <a:solidFill>
                  <a:schemeClr val="dk1"/>
                </a:solidFill>
              </a:rPr>
              <a:t>has its own word variable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750350"/>
            <a:ext cx="31242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950" y="2528824"/>
            <a:ext cx="31242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550" y="3312917"/>
            <a:ext cx="31242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097" y="4095281"/>
            <a:ext cx="31242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0" y="1806650"/>
            <a:ext cx="3714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950" y="2559788"/>
            <a:ext cx="361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0550" y="3322200"/>
            <a:ext cx="361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2100" y="4103500"/>
            <a:ext cx="361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21188" y="2365070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22500" y="310802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6900" y="387537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82425" y="1647350"/>
            <a:ext cx="1123950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03847" y="1647350"/>
            <a:ext cx="10763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03850" y="1647356"/>
            <a:ext cx="8477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72925" y="2028356"/>
            <a:ext cx="7429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72925" y="2795781"/>
            <a:ext cx="7429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372925" y="3563206"/>
            <a:ext cx="7429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87225" y="4280156"/>
            <a:ext cx="5143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81225" y="2147418"/>
            <a:ext cx="10477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181225" y="2885406"/>
            <a:ext cx="12573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181225" y="3672647"/>
            <a:ext cx="15811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192538" y="4450381"/>
            <a:ext cx="18192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 rot="1159748">
            <a:off x="6060218" y="2229590"/>
            <a:ext cx="813015" cy="1897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639975" y="3176775"/>
            <a:ext cx="139510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 rot="-546237">
            <a:off x="5573014" y="2349191"/>
            <a:ext cx="1413745" cy="165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70538" y="2266756"/>
            <a:ext cx="7429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70550" y="3048193"/>
            <a:ext cx="7429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70538" y="3791806"/>
            <a:ext cx="7429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>
            <p:ph type="title"/>
          </p:nvPr>
        </p:nvSpPr>
        <p:spPr>
          <a:xfrm>
            <a:off x="479425" y="274637"/>
            <a:ext cx="77724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words entered, but backwards</a:t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686925" y="5810725"/>
            <a:ext cx="72267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can we print the words in the same order with a small change on the above code?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914400" y="274637"/>
            <a:ext cx="77724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recursion?</a:t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630225" y="1360476"/>
            <a:ext cx="7772400" cy="4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exactly calling a function in itself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lthough it seems like this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is calling a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function in itself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local identifiers are declared new in a clone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 execution order comes back to the caller clone,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values in that clone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819150" y="5940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understand recursion,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must first understand recursion</a:t>
            </a:r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963" y="1866967"/>
            <a:ext cx="4780084" cy="415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513" y="712325"/>
            <a:ext cx="6930976" cy="5433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40" y="1478976"/>
            <a:ext cx="6706724" cy="390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