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79" r:id="rId3"/>
    <p:sldId id="280" r:id="rId4"/>
    <p:sldId id="281" r:id="rId5"/>
    <p:sldId id="283" r:id="rId6"/>
    <p:sldId id="282" r:id="rId7"/>
    <p:sldId id="284" r:id="rId8"/>
    <p:sldId id="294" r:id="rId9"/>
    <p:sldId id="300" r:id="rId10"/>
    <p:sldId id="290" r:id="rId11"/>
    <p:sldId id="295" r:id="rId12"/>
    <p:sldId id="296" r:id="rId13"/>
    <p:sldId id="297" r:id="rId14"/>
    <p:sldId id="298" r:id="rId15"/>
    <p:sldId id="289" r:id="rId16"/>
    <p:sldId id="299" r:id="rId17"/>
    <p:sldId id="287" r:id="rId18"/>
    <p:sldId id="291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5" d="100"/>
          <a:sy n="65" d="100"/>
        </p:scale>
        <p:origin x="72" y="51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071" y="1575875"/>
            <a:ext cx="7599285" cy="1225296"/>
          </a:xfrm>
        </p:spPr>
        <p:txBody>
          <a:bodyPr/>
          <a:lstStyle/>
          <a:p>
            <a:r>
              <a:rPr lang="en-US" dirty="0"/>
              <a:t>HEART DISEASE PREDICTION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696928"/>
            <a:ext cx="3493008" cy="878908"/>
          </a:xfrm>
        </p:spPr>
        <p:txBody>
          <a:bodyPr/>
          <a:lstStyle/>
          <a:p>
            <a:r>
              <a:rPr lang="en-US" dirty="0"/>
              <a:t>Enrique Guillermo Paz</a:t>
            </a:r>
          </a:p>
          <a:p>
            <a:endParaRPr lang="en-US" sz="2000" dirty="0"/>
          </a:p>
          <a:p>
            <a:r>
              <a:rPr lang="en-US" sz="2000" dirty="0" err="1"/>
              <a:t>Coderhouse</a:t>
            </a: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C8FE2F-3C5E-41FC-E4DC-54354C8934B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349496" y="4136382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368676"/>
            <a:ext cx="8165592" cy="768096"/>
          </a:xfrm>
        </p:spPr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69D3-F5A7-0871-CC86-C1D0D89C7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2126F-6DD5-1598-E3A0-9DE3EDB7A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9442B1-B2A9-F949-1101-291A902D3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1EB3CA-01DD-FE4D-AB67-6B759D577F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1209040"/>
            <a:ext cx="6766560" cy="768096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05050"/>
            <a:ext cx="6766560" cy="3618230"/>
          </a:xfrm>
        </p:spPr>
        <p:txBody>
          <a:bodyPr/>
          <a:lstStyle/>
          <a:p>
            <a:r>
              <a:rPr lang="en-US" sz="2800" b="1" cap="small" dirty="0"/>
              <a:t>Classification:</a:t>
            </a:r>
          </a:p>
          <a:p>
            <a:r>
              <a:rPr lang="en-US" sz="2800" cap="small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cap="small" dirty="0"/>
              <a:t>Logistic </a:t>
            </a:r>
            <a:r>
              <a:rPr lang="en-US" sz="1400" cap="small" dirty="0" err="1"/>
              <a:t>Regrssion</a:t>
            </a:r>
            <a:endParaRPr lang="en-US" sz="1400" cap="smal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cap="smal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cap="small" dirty="0"/>
              <a:t>K Nearest Neighbor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cap="smal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cap="small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cap="smal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cap="small" dirty="0"/>
              <a:t>Extreme Gradient Boost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cap="smal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cap="small" dirty="0" err="1"/>
              <a:t>Classificattion</a:t>
            </a:r>
            <a:r>
              <a:rPr lang="en-US" sz="1400" cap="small" dirty="0"/>
              <a:t>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cap="small" dirty="0"/>
          </a:p>
          <a:p>
            <a:endParaRPr lang="en-US" sz="2800" cap="smal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3339247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8D24B9-9CB9-55F6-27A7-CE71FC5810DA}"/>
              </a:ext>
            </a:extLst>
          </p:cNvPr>
          <p:cNvSpPr txBox="1">
            <a:spLocks/>
          </p:cNvSpPr>
          <p:nvPr/>
        </p:nvSpPr>
        <p:spPr>
          <a:xfrm>
            <a:off x="4224527" y="5742940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small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cap="small" dirty="0">
                <a:latin typeface="Arial" panose="020B0604020202020204" pitchFamily="34" charset="0"/>
                <a:cs typeface="Arial" panose="020B0604020202020204" pitchFamily="34" charset="0"/>
              </a:rPr>
              <a:t>Sensitivity/Recall score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1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1209040"/>
            <a:ext cx="6766560" cy="768096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3339247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5976BC-437E-E643-54F9-A7F1D0283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818" y="2247901"/>
            <a:ext cx="9579960" cy="2886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40F6E2-5C86-ED21-0950-2482123F2DD2}"/>
              </a:ext>
            </a:extLst>
          </p:cNvPr>
          <p:cNvSpPr/>
          <p:nvPr/>
        </p:nvSpPr>
        <p:spPr>
          <a:xfrm>
            <a:off x="1771650" y="3105150"/>
            <a:ext cx="9839325" cy="514350"/>
          </a:xfrm>
          <a:prstGeom prst="rect">
            <a:avLst/>
          </a:prstGeom>
          <a:noFill/>
          <a:ln w="38100">
            <a:solidFill>
              <a:srgbClr val="202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68C398-6383-8CF7-6E7F-4165B4FD480F}"/>
              </a:ext>
            </a:extLst>
          </p:cNvPr>
          <p:cNvSpPr/>
          <p:nvPr/>
        </p:nvSpPr>
        <p:spPr>
          <a:xfrm>
            <a:off x="10202804" y="2962275"/>
            <a:ext cx="1503045" cy="8001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025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1209040"/>
            <a:ext cx="6766560" cy="768096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3339247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01102A-23DA-E050-7284-E8AB6C669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527" y="2314575"/>
            <a:ext cx="5442472" cy="3962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2569B-F96D-834A-0915-C239F2A3CDDE}"/>
              </a:ext>
            </a:extLst>
          </p:cNvPr>
          <p:cNvSpPr/>
          <p:nvPr/>
        </p:nvSpPr>
        <p:spPr>
          <a:xfrm>
            <a:off x="5600700" y="2314576"/>
            <a:ext cx="1104900" cy="3638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F7847-294A-C892-D395-858E8A86AB12}"/>
              </a:ext>
            </a:extLst>
          </p:cNvPr>
          <p:cNvSpPr/>
          <p:nvPr/>
        </p:nvSpPr>
        <p:spPr>
          <a:xfrm rot="5400000">
            <a:off x="5905500" y="3105150"/>
            <a:ext cx="110490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832485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Imbalance correction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73" y="210312"/>
            <a:ext cx="10671048" cy="768096"/>
          </a:xfrm>
        </p:spPr>
        <p:txBody>
          <a:bodyPr>
            <a:normAutofit/>
          </a:bodyPr>
          <a:lstStyle/>
          <a:p>
            <a:r>
              <a:rPr lang="en-US" sz="3600" dirty="0"/>
              <a:t>Imbalance correction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F2A2BB-F085-FA7A-F64D-66C5FDCA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88" y="1242056"/>
            <a:ext cx="3001938" cy="11444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99F966-AD99-A60A-B980-26E01AD2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6" y="2938486"/>
            <a:ext cx="5071965" cy="33325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D638A4-7109-68CE-1009-EE9ACA15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795" y="2906078"/>
            <a:ext cx="5071965" cy="3364949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1B4A13-A91E-9956-10D3-C670876F1EAC}"/>
              </a:ext>
            </a:extLst>
          </p:cNvPr>
          <p:cNvSpPr/>
          <p:nvPr/>
        </p:nvSpPr>
        <p:spPr>
          <a:xfrm>
            <a:off x="4943146" y="4376156"/>
            <a:ext cx="148612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73" y="210312"/>
            <a:ext cx="10671048" cy="768096"/>
          </a:xfrm>
        </p:spPr>
        <p:txBody>
          <a:bodyPr>
            <a:normAutofit/>
          </a:bodyPr>
          <a:lstStyle/>
          <a:p>
            <a:r>
              <a:rPr lang="en-US" sz="3600" dirty="0"/>
              <a:t>Imbalance correction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2A4F3-7217-9B39-2A92-4E24C8D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2" y="1593228"/>
            <a:ext cx="4092295" cy="262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FBBA1-A569-E6FE-49B7-9EDA8A0D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51" y="4446258"/>
            <a:ext cx="4092295" cy="538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10486-631F-109E-44AC-0C8C31AD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022" y="1467952"/>
            <a:ext cx="9653341" cy="2879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354E11-4428-519D-B84C-AD44B49805E5}"/>
              </a:ext>
            </a:extLst>
          </p:cNvPr>
          <p:cNvSpPr/>
          <p:nvPr/>
        </p:nvSpPr>
        <p:spPr>
          <a:xfrm>
            <a:off x="1513029" y="2318766"/>
            <a:ext cx="9839325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DDDC4-019B-44D8-A9F9-DEA1C881726A}"/>
              </a:ext>
            </a:extLst>
          </p:cNvPr>
          <p:cNvSpPr/>
          <p:nvPr/>
        </p:nvSpPr>
        <p:spPr>
          <a:xfrm>
            <a:off x="9845208" y="2191893"/>
            <a:ext cx="1553642" cy="76809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3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selected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DA44CE2-E542-937B-DF52-02CAB795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18" y="1239902"/>
            <a:ext cx="9117757" cy="5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GRIDSERCH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OPTUNA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MODEL STACKING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176272"/>
          </a:xfrm>
        </p:spPr>
        <p:txBody>
          <a:bodyPr/>
          <a:lstStyle/>
          <a:p>
            <a:r>
              <a:rPr lang="en-US" dirty="0"/>
              <a:t>Enrique Guillermo Paz</a:t>
            </a:r>
          </a:p>
          <a:p>
            <a:r>
              <a:rPr lang="en-US" dirty="0"/>
              <a:t>pazenriqueguillermo@gmail.com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14985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03907"/>
            <a:ext cx="5693664" cy="3122168"/>
          </a:xfrm>
        </p:spPr>
        <p:txBody>
          <a:bodyPr/>
          <a:lstStyle/>
          <a:p>
            <a:r>
              <a:rPr lang="en-US" dirty="0"/>
              <a:t>Objective​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​Imbalance Correction</a:t>
            </a:r>
          </a:p>
          <a:p>
            <a:r>
              <a:rPr lang="en-US" dirty="0"/>
              <a:t>Hyperparameter Optimization</a:t>
            </a:r>
          </a:p>
          <a:p>
            <a:r>
              <a:rPr lang="en-US" dirty="0"/>
              <a:t>Model Stacking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 a model capable of predicting the onset of heart disease based on risk factors and previous history of the patient.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3339247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0575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408670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376BA4-5888-3DC2-C2FB-2B15E493E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7130" y="1819349"/>
            <a:ext cx="4180881" cy="11385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760B7-3F70-15F2-20C0-3F3BBFA816E7}"/>
              </a:ext>
            </a:extLst>
          </p:cNvPr>
          <p:cNvSpPr txBox="1"/>
          <p:nvPr/>
        </p:nvSpPr>
        <p:spPr>
          <a:xfrm>
            <a:off x="2165650" y="3834484"/>
            <a:ext cx="827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Behavioral Risk Factor Surveillance System (BRFSS) objective is to collect a on preventive health practices and risk behaviors that are linked to chronic diseases.</a:t>
            </a:r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49BA4-AD52-89C7-D0BF-BD24757EBF62}"/>
              </a:ext>
            </a:extLst>
          </p:cNvPr>
          <p:cNvSpPr txBox="1"/>
          <p:nvPr/>
        </p:nvSpPr>
        <p:spPr>
          <a:xfrm>
            <a:off x="2227794" y="5296559"/>
            <a:ext cx="827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are collected from a random sample of adults. Through a telephone survey completes more than 400,000 adult interviews each year.</a:t>
            </a:r>
            <a:endParaRPr lang="es-AR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76999BE-872B-662D-B01B-A29E6424BEE8}"/>
              </a:ext>
            </a:extLst>
          </p:cNvPr>
          <p:cNvSpPr/>
          <p:nvPr/>
        </p:nvSpPr>
        <p:spPr>
          <a:xfrm>
            <a:off x="6122982" y="3169328"/>
            <a:ext cx="483611" cy="604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3FA269-3C3F-273C-7A09-8B4DB05B470C}"/>
              </a:ext>
            </a:extLst>
          </p:cNvPr>
          <p:cNvSpPr/>
          <p:nvPr/>
        </p:nvSpPr>
        <p:spPr>
          <a:xfrm>
            <a:off x="6122982" y="4586554"/>
            <a:ext cx="483611" cy="604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3E9FE26-A698-0F3E-1775-ADF44BC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995" y="2906460"/>
            <a:ext cx="8822925" cy="1390332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62509"/>
            <a:ext cx="10671048" cy="768096"/>
          </a:xfrm>
        </p:spPr>
        <p:txBody>
          <a:bodyPr/>
          <a:lstStyle/>
          <a:p>
            <a:r>
              <a:rPr lang="es-E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453058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57B3E1-3C1B-9C62-3648-363EDD7450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011184"/>
            <a:ext cx="7200802" cy="39833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CDD31-6FC6-C664-6C97-34512E621038}"/>
              </a:ext>
            </a:extLst>
          </p:cNvPr>
          <p:cNvSpPr txBox="1"/>
          <p:nvPr/>
        </p:nvSpPr>
        <p:spPr>
          <a:xfrm>
            <a:off x="755650" y="1452955"/>
            <a:ext cx="827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+mj-lt"/>
              </a:rPr>
              <a:t>Dataset Analysis</a:t>
            </a:r>
            <a:endParaRPr lang="es-AR" cap="small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600DE-AD54-6BE9-7591-775129D3CD77}"/>
              </a:ext>
            </a:extLst>
          </p:cNvPr>
          <p:cNvSpPr/>
          <p:nvPr/>
        </p:nvSpPr>
        <p:spPr>
          <a:xfrm>
            <a:off x="621792" y="2964656"/>
            <a:ext cx="1153049" cy="4643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2D2AB-E716-A959-F2D7-0E522D2D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96" y="1977731"/>
            <a:ext cx="2254454" cy="405020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3D888B-F8B1-CF87-4FCC-C51B1D24065F}"/>
              </a:ext>
            </a:extLst>
          </p:cNvPr>
          <p:cNvSpPr/>
          <p:nvPr/>
        </p:nvSpPr>
        <p:spPr>
          <a:xfrm>
            <a:off x="7439024" y="4179838"/>
            <a:ext cx="1514413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1ED81E-AB2B-BC97-C818-89E238F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850" y="2011183"/>
            <a:ext cx="2610341" cy="4050208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BD25BFEF-FB6C-D2E4-1D1B-6F3410797D82}"/>
              </a:ext>
            </a:extLst>
          </p:cNvPr>
          <p:cNvSpPr/>
          <p:nvPr/>
        </p:nvSpPr>
        <p:spPr>
          <a:xfrm>
            <a:off x="6973106" y="4179837"/>
            <a:ext cx="2124075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FF57C-7109-CBB8-1034-494FB7A5A21B}"/>
              </a:ext>
            </a:extLst>
          </p:cNvPr>
          <p:cNvSpPr/>
          <p:nvPr/>
        </p:nvSpPr>
        <p:spPr>
          <a:xfrm>
            <a:off x="4014231" y="2147451"/>
            <a:ext cx="1392500" cy="333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595A36-03C8-1A8F-D627-E9A8A8750E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512"/>
          <a:stretch/>
        </p:blipFill>
        <p:spPr>
          <a:xfrm>
            <a:off x="767425" y="2261514"/>
            <a:ext cx="10668925" cy="297723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4943509-3912-D09C-9EF2-172BC55D008C}"/>
              </a:ext>
            </a:extLst>
          </p:cNvPr>
          <p:cNvSpPr/>
          <p:nvPr/>
        </p:nvSpPr>
        <p:spPr>
          <a:xfrm>
            <a:off x="1727676" y="4872391"/>
            <a:ext cx="1235059" cy="39981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62509"/>
            <a:ext cx="10671048" cy="768096"/>
          </a:xfrm>
        </p:spPr>
        <p:txBody>
          <a:bodyPr/>
          <a:lstStyle/>
          <a:p>
            <a:r>
              <a:rPr lang="es-E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453058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CDD31-6FC6-C664-6C97-34512E621038}"/>
              </a:ext>
            </a:extLst>
          </p:cNvPr>
          <p:cNvSpPr txBox="1"/>
          <p:nvPr/>
        </p:nvSpPr>
        <p:spPr>
          <a:xfrm>
            <a:off x="755650" y="1452955"/>
            <a:ext cx="827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+mj-lt"/>
              </a:rPr>
              <a:t>Target Variable</a:t>
            </a:r>
            <a:endParaRPr lang="es-AR" cap="small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77384-BC49-BABF-DEF9-DB8CA8F9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8" y="2358838"/>
            <a:ext cx="4808848" cy="30462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F3D80D-DB22-5C67-3335-85511E750041}"/>
              </a:ext>
            </a:extLst>
          </p:cNvPr>
          <p:cNvSpPr txBox="1"/>
          <p:nvPr/>
        </p:nvSpPr>
        <p:spPr>
          <a:xfrm>
            <a:off x="1954180" y="1846751"/>
            <a:ext cx="827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 err="1">
                <a:latin typeface="+mj-lt"/>
              </a:rPr>
              <a:t>Heart_Disease</a:t>
            </a:r>
            <a:r>
              <a:rPr lang="en-US" cap="small" dirty="0">
                <a:latin typeface="+mj-lt"/>
              </a:rPr>
              <a:t>: Binary/Boolean</a:t>
            </a:r>
            <a:endParaRPr lang="es-AR" cap="small" dirty="0"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1B97-5CC7-5E92-4AF9-E2C4F83406C3}"/>
              </a:ext>
            </a:extLst>
          </p:cNvPr>
          <p:cNvSpPr/>
          <p:nvPr/>
        </p:nvSpPr>
        <p:spPr>
          <a:xfrm>
            <a:off x="6208571" y="4305299"/>
            <a:ext cx="2028825" cy="13620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34D5A-028E-F89D-6B79-AE4FA182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06" y="5697813"/>
            <a:ext cx="3093988" cy="9297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B1C78C-21AC-56C1-9045-A003018B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545" y="5549666"/>
            <a:ext cx="4740051" cy="8916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F8772-BE88-F2C1-0147-5284244ED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73" y="2358838"/>
            <a:ext cx="267652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61E9747B-47E8-BF75-A3AC-003795590010}"/>
              </a:ext>
            </a:extLst>
          </p:cNvPr>
          <p:cNvSpPr/>
          <p:nvPr/>
        </p:nvSpPr>
        <p:spPr>
          <a:xfrm rot="19647916">
            <a:off x="7809262" y="3732451"/>
            <a:ext cx="1280160" cy="51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0DE9D-6606-5EED-C3C4-D07754F6A1B3}"/>
              </a:ext>
            </a:extLst>
          </p:cNvPr>
          <p:cNvSpPr txBox="1"/>
          <p:nvPr/>
        </p:nvSpPr>
        <p:spPr>
          <a:xfrm>
            <a:off x="8741235" y="4294136"/>
            <a:ext cx="26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latin typeface="MV Boli" panose="02000500030200090000" pitchFamily="2" charset="0"/>
                <a:cs typeface="MV Boli" panose="02000500030200090000" pitchFamily="2" charset="0"/>
              </a:rPr>
              <a:t>UNBALANCED</a:t>
            </a:r>
            <a:endParaRPr lang="es-A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F807C5-6754-77F3-D5A0-ED9E9F402432}"/>
              </a:ext>
            </a:extLst>
          </p:cNvPr>
          <p:cNvCxnSpPr/>
          <p:nvPr/>
        </p:nvCxnSpPr>
        <p:spPr>
          <a:xfrm>
            <a:off x="4074850" y="6245352"/>
            <a:ext cx="5703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9" grpId="1"/>
      <p:bldP spid="20" grpId="0" animBg="1"/>
      <p:bldP spid="20" grpId="1" animBg="1"/>
      <p:bldP spid="27" grpId="0" animBg="1"/>
      <p:bldP spid="27" grpId="1" animBg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62509"/>
            <a:ext cx="10671048" cy="768096"/>
          </a:xfrm>
        </p:spPr>
        <p:txBody>
          <a:bodyPr/>
          <a:lstStyle/>
          <a:p>
            <a:r>
              <a:rPr lang="es-E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453058" cy="274320"/>
          </a:xfrm>
        </p:spPr>
        <p:txBody>
          <a:bodyPr/>
          <a:lstStyle/>
          <a:p>
            <a:r>
              <a:rPr lang="en-US" dirty="0"/>
              <a:t>HEART DISEASE PREDICTION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CDD31-6FC6-C664-6C97-34512E621038}"/>
              </a:ext>
            </a:extLst>
          </p:cNvPr>
          <p:cNvSpPr txBox="1"/>
          <p:nvPr/>
        </p:nvSpPr>
        <p:spPr>
          <a:xfrm>
            <a:off x="360774" y="1045939"/>
            <a:ext cx="827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 err="1">
                <a:latin typeface="+mj-lt"/>
              </a:rPr>
              <a:t>Analisis</a:t>
            </a:r>
            <a:r>
              <a:rPr lang="en-US" cap="small" dirty="0">
                <a:latin typeface="+mj-lt"/>
              </a:rPr>
              <a:t> multivariable</a:t>
            </a:r>
            <a:endParaRPr lang="es-AR" cap="small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9675C-FDBB-5985-FF60-03CB865D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78" y="1582708"/>
            <a:ext cx="5360084" cy="52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{EF486D79-E02E-4133-9F9D-DA3C53E0292D}tf78438558_win32</Template>
  <TotalTime>1565</TotalTime>
  <Words>221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MV Boli</vt:lpstr>
      <vt:lpstr>Sabon Next LT</vt:lpstr>
      <vt:lpstr>Office Theme</vt:lpstr>
      <vt:lpstr>HEART DISEASE PREDICTION algorithm </vt:lpstr>
      <vt:lpstr>AGENDA</vt:lpstr>
      <vt:lpstr>objective</vt:lpstr>
      <vt:lpstr>dataset</vt:lpstr>
      <vt:lpstr>dataset</vt:lpstr>
      <vt:lpstr>Exploratory data analysis (EDA)</vt:lpstr>
      <vt:lpstr>eda</vt:lpstr>
      <vt:lpstr>eda</vt:lpstr>
      <vt:lpstr>eda</vt:lpstr>
      <vt:lpstr>models </vt:lpstr>
      <vt:lpstr>models</vt:lpstr>
      <vt:lpstr>models</vt:lpstr>
      <vt:lpstr>models</vt:lpstr>
      <vt:lpstr>Imbalance correction</vt:lpstr>
      <vt:lpstr>Imbalance correction</vt:lpstr>
      <vt:lpstr>Imbalance correction</vt:lpstr>
      <vt:lpstr>Model selected</vt:lpstr>
      <vt:lpstr>COMING SOON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algorithm </dc:title>
  <dc:subject/>
  <dc:creator>Enrique Paz</dc:creator>
  <cp:lastModifiedBy>Enrique Paz</cp:lastModifiedBy>
  <cp:revision>10</cp:revision>
  <dcterms:created xsi:type="dcterms:W3CDTF">2022-11-02T22:01:47Z</dcterms:created>
  <dcterms:modified xsi:type="dcterms:W3CDTF">2022-11-04T00:07:20Z</dcterms:modified>
</cp:coreProperties>
</file>