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94" r:id="rId5"/>
    <p:sldId id="295" r:id="rId6"/>
    <p:sldId id="271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64" r:id="rId17"/>
    <p:sldId id="304" r:id="rId18"/>
    <p:sldId id="305" r:id="rId19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1D56D4-4C87-4C54-974D-3BCFEE7A33F6}">
  <a:tblStyle styleId="{001D56D4-4C87-4C54-974D-3BCFEE7A3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201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95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8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76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670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3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5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7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49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27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7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1FF">
              <a:alpha val="653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chemeClr val="accent5">
              <a:alpha val="120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1FF">
              <a:alpha val="653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linear-regression-for-machine-learn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nsorflow.org/tutorials/keras/overfit_and_underfit" TargetMode="External"/><Relationship Id="rId4" Type="http://schemas.openxmlformats.org/officeDocument/2006/relationships/hyperlink" Target="https://scikit-learn.org/stable/auto_examples/ensemble/plot_forest_regressi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 flipH="1">
            <a:off x="411423" y="2010830"/>
            <a:ext cx="4172481" cy="168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ptos" panose="020B0004020202020204" pitchFamily="34" charset="0"/>
              </a:rPr>
              <a:t>b</a:t>
            </a:r>
            <a:r>
              <a:rPr lang="en" b="1" dirty="0">
                <a:solidFill>
                  <a:srgbClr val="434343"/>
                </a:solidFill>
                <a:latin typeface="Aptos" panose="020B0004020202020204" pitchFamily="34" charset="0"/>
              </a:rPr>
              <a:t>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Odochi Ihuoma Okezie(4342226)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Emmanuel David (4368025)</a:t>
            </a:r>
            <a:br>
              <a:rPr lang="en" sz="1600" dirty="0">
                <a:latin typeface="Aptos" panose="020B0004020202020204" pitchFamily="34" charset="0"/>
              </a:rPr>
            </a:br>
            <a:r>
              <a:rPr lang="en" sz="1600" dirty="0">
                <a:latin typeface="Aptos" panose="020B0004020202020204" pitchFamily="34" charset="0"/>
              </a:rPr>
              <a:t>Kiran Ravi(4372811)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ptos" panose="020B0004020202020204" pitchFamily="34" charset="0"/>
              </a:rPr>
              <a:t>Devesh Deepak Srewal(4364337)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 flipH="1">
            <a:off x="220010" y="464051"/>
            <a:ext cx="5627010" cy="560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34343"/>
                </a:solidFill>
                <a:latin typeface="Aptos" panose="020B0004020202020204" pitchFamily="34" charset="0"/>
                <a:cs typeface="Segoe UI" panose="020B0502040204020203" pitchFamily="34" charset="0"/>
              </a:rPr>
              <a:t>AI APPLICATION PROJECT</a:t>
            </a:r>
            <a:endParaRPr sz="3200" dirty="0">
              <a:solidFill>
                <a:srgbClr val="434343"/>
              </a:solidFill>
              <a:latin typeface="Aptos" panose="020B00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1758011" y="1509911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600418" y="1582862"/>
            <a:ext cx="6231905" cy="3782922"/>
            <a:chOff x="3600418" y="1582862"/>
            <a:chExt cx="6231905" cy="3782922"/>
          </a:xfrm>
        </p:grpSpPr>
        <p:sp>
          <p:nvSpPr>
            <p:cNvPr id="102" name="Google Shape;102;p16"/>
            <p:cNvSpPr/>
            <p:nvPr/>
          </p:nvSpPr>
          <p:spPr>
            <a:xfrm>
              <a:off x="7549238" y="1582862"/>
              <a:ext cx="1933583" cy="1150365"/>
            </a:xfrm>
            <a:custGeom>
              <a:avLst/>
              <a:gdLst/>
              <a:ahLst/>
              <a:cxnLst/>
              <a:rect l="l" t="t" r="r" b="b"/>
              <a:pathLst>
                <a:path w="64978" h="38658" extrusionOk="0">
                  <a:moveTo>
                    <a:pt x="36630" y="1"/>
                  </a:moveTo>
                  <a:cubicBezTo>
                    <a:pt x="26870" y="1"/>
                    <a:pt x="18928" y="7732"/>
                    <a:pt x="18590" y="17449"/>
                  </a:cubicBezTo>
                  <a:lnTo>
                    <a:pt x="10605" y="17449"/>
                  </a:lnTo>
                  <a:cubicBezTo>
                    <a:pt x="4775" y="17449"/>
                    <a:pt x="1" y="22181"/>
                    <a:pt x="1" y="28053"/>
                  </a:cubicBezTo>
                  <a:cubicBezTo>
                    <a:pt x="1" y="33883"/>
                    <a:pt x="4775" y="38615"/>
                    <a:pt x="10605" y="38657"/>
                  </a:cubicBezTo>
                  <a:lnTo>
                    <a:pt x="54374" y="38657"/>
                  </a:lnTo>
                  <a:cubicBezTo>
                    <a:pt x="60204" y="38615"/>
                    <a:pt x="64936" y="33883"/>
                    <a:pt x="64978" y="28053"/>
                  </a:cubicBezTo>
                  <a:cubicBezTo>
                    <a:pt x="64936" y="22307"/>
                    <a:pt x="60373" y="17618"/>
                    <a:pt x="54627" y="17449"/>
                  </a:cubicBezTo>
                  <a:cubicBezTo>
                    <a:pt x="54289" y="7732"/>
                    <a:pt x="46347" y="1"/>
                    <a:pt x="36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105800" y="1878775"/>
              <a:ext cx="5253835" cy="2215912"/>
            </a:xfrm>
            <a:custGeom>
              <a:avLst/>
              <a:gdLst/>
              <a:ahLst/>
              <a:cxnLst/>
              <a:rect l="l" t="t" r="r" b="b"/>
              <a:pathLst>
                <a:path w="176555" h="70244" extrusionOk="0">
                  <a:moveTo>
                    <a:pt x="120155" y="0"/>
                  </a:moveTo>
                  <a:cubicBezTo>
                    <a:pt x="118869" y="0"/>
                    <a:pt x="117584" y="529"/>
                    <a:pt x="116647" y="1590"/>
                  </a:cubicBezTo>
                  <a:lnTo>
                    <a:pt x="100846" y="18616"/>
                  </a:lnTo>
                  <a:cubicBezTo>
                    <a:pt x="100662" y="18823"/>
                    <a:pt x="100404" y="18930"/>
                    <a:pt x="100145" y="18930"/>
                  </a:cubicBezTo>
                  <a:cubicBezTo>
                    <a:pt x="99927" y="18930"/>
                    <a:pt x="99710" y="18855"/>
                    <a:pt x="99537" y="18701"/>
                  </a:cubicBezTo>
                  <a:lnTo>
                    <a:pt x="87369" y="6702"/>
                  </a:lnTo>
                  <a:cubicBezTo>
                    <a:pt x="86486" y="5819"/>
                    <a:pt x="85322" y="5371"/>
                    <a:pt x="84158" y="5371"/>
                  </a:cubicBezTo>
                  <a:cubicBezTo>
                    <a:pt x="83206" y="5371"/>
                    <a:pt x="82253" y="5671"/>
                    <a:pt x="81455" y="6280"/>
                  </a:cubicBezTo>
                  <a:lnTo>
                    <a:pt x="71653" y="13546"/>
                  </a:lnTo>
                  <a:cubicBezTo>
                    <a:pt x="71526" y="13715"/>
                    <a:pt x="71315" y="13842"/>
                    <a:pt x="71104" y="13884"/>
                  </a:cubicBezTo>
                  <a:lnTo>
                    <a:pt x="59908" y="1801"/>
                  </a:lnTo>
                  <a:cubicBezTo>
                    <a:pt x="58971" y="740"/>
                    <a:pt x="57686" y="212"/>
                    <a:pt x="56400" y="212"/>
                  </a:cubicBezTo>
                  <a:cubicBezTo>
                    <a:pt x="55077" y="212"/>
                    <a:pt x="53753" y="772"/>
                    <a:pt x="52811" y="1886"/>
                  </a:cubicBezTo>
                  <a:lnTo>
                    <a:pt x="44826" y="10885"/>
                  </a:lnTo>
                  <a:cubicBezTo>
                    <a:pt x="44125" y="11663"/>
                    <a:pt x="42994" y="11904"/>
                    <a:pt x="41862" y="11904"/>
                  </a:cubicBezTo>
                  <a:cubicBezTo>
                    <a:pt x="41766" y="11904"/>
                    <a:pt x="41669" y="11902"/>
                    <a:pt x="41573" y="11899"/>
                  </a:cubicBezTo>
                  <a:cubicBezTo>
                    <a:pt x="41417" y="11888"/>
                    <a:pt x="41262" y="11883"/>
                    <a:pt x="41108" y="11883"/>
                  </a:cubicBezTo>
                  <a:cubicBezTo>
                    <a:pt x="38741" y="11883"/>
                    <a:pt x="36502" y="13084"/>
                    <a:pt x="35193" y="15067"/>
                  </a:cubicBezTo>
                  <a:cubicBezTo>
                    <a:pt x="26448" y="28164"/>
                    <a:pt x="1" y="69947"/>
                    <a:pt x="677" y="69947"/>
                  </a:cubicBezTo>
                  <a:lnTo>
                    <a:pt x="6127" y="69947"/>
                  </a:lnTo>
                  <a:cubicBezTo>
                    <a:pt x="6084" y="69990"/>
                    <a:pt x="6042" y="70032"/>
                    <a:pt x="6084" y="70032"/>
                  </a:cubicBezTo>
                  <a:lnTo>
                    <a:pt x="35235" y="69990"/>
                  </a:lnTo>
                  <a:lnTo>
                    <a:pt x="170471" y="70243"/>
                  </a:lnTo>
                  <a:cubicBezTo>
                    <a:pt x="170217" y="70032"/>
                    <a:pt x="169922" y="69863"/>
                    <a:pt x="169626" y="69736"/>
                  </a:cubicBezTo>
                  <a:lnTo>
                    <a:pt x="175836" y="69736"/>
                  </a:lnTo>
                  <a:cubicBezTo>
                    <a:pt x="176555" y="69736"/>
                    <a:pt x="150065" y="27953"/>
                    <a:pt x="141362" y="14856"/>
                  </a:cubicBezTo>
                  <a:cubicBezTo>
                    <a:pt x="139996" y="12847"/>
                    <a:pt x="137712" y="11678"/>
                    <a:pt x="135310" y="11678"/>
                  </a:cubicBezTo>
                  <a:cubicBezTo>
                    <a:pt x="135187" y="11678"/>
                    <a:pt x="135064" y="11681"/>
                    <a:pt x="134940" y="11688"/>
                  </a:cubicBezTo>
                  <a:cubicBezTo>
                    <a:pt x="134843" y="11691"/>
                    <a:pt x="134746" y="11693"/>
                    <a:pt x="134649" y="11693"/>
                  </a:cubicBezTo>
                  <a:cubicBezTo>
                    <a:pt x="133518" y="11693"/>
                    <a:pt x="132391" y="11455"/>
                    <a:pt x="131730" y="10716"/>
                  </a:cubicBezTo>
                  <a:lnTo>
                    <a:pt x="123745" y="1675"/>
                  </a:lnTo>
                  <a:cubicBezTo>
                    <a:pt x="122802" y="560"/>
                    <a:pt x="121478" y="0"/>
                    <a:pt x="120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323230" y="1878175"/>
              <a:ext cx="687696" cy="405505"/>
            </a:xfrm>
            <a:custGeom>
              <a:avLst/>
              <a:gdLst/>
              <a:ahLst/>
              <a:cxnLst/>
              <a:rect l="l" t="t" r="r" b="b"/>
              <a:pathLst>
                <a:path w="23110" h="13627" extrusionOk="0">
                  <a:moveTo>
                    <a:pt x="12284" y="1"/>
                  </a:moveTo>
                  <a:cubicBezTo>
                    <a:pt x="10726" y="1"/>
                    <a:pt x="9155" y="919"/>
                    <a:pt x="7722" y="2582"/>
                  </a:cubicBezTo>
                  <a:lnTo>
                    <a:pt x="456" y="10187"/>
                  </a:lnTo>
                  <a:cubicBezTo>
                    <a:pt x="1" y="10717"/>
                    <a:pt x="396" y="11486"/>
                    <a:pt x="1031" y="11486"/>
                  </a:cubicBezTo>
                  <a:cubicBezTo>
                    <a:pt x="1104" y="11486"/>
                    <a:pt x="1180" y="11476"/>
                    <a:pt x="1258" y="11454"/>
                  </a:cubicBezTo>
                  <a:lnTo>
                    <a:pt x="6835" y="9891"/>
                  </a:lnTo>
                  <a:cubicBezTo>
                    <a:pt x="6912" y="9869"/>
                    <a:pt x="6988" y="9858"/>
                    <a:pt x="7063" y="9858"/>
                  </a:cubicBezTo>
                  <a:cubicBezTo>
                    <a:pt x="7278" y="9858"/>
                    <a:pt x="7481" y="9945"/>
                    <a:pt x="7638" y="10102"/>
                  </a:cubicBezTo>
                  <a:lnTo>
                    <a:pt x="10933" y="13397"/>
                  </a:lnTo>
                  <a:cubicBezTo>
                    <a:pt x="11087" y="13552"/>
                    <a:pt x="11294" y="13627"/>
                    <a:pt x="11502" y="13627"/>
                  </a:cubicBezTo>
                  <a:cubicBezTo>
                    <a:pt x="11749" y="13627"/>
                    <a:pt x="11997" y="13520"/>
                    <a:pt x="12158" y="13313"/>
                  </a:cubicBezTo>
                  <a:lnTo>
                    <a:pt x="14355" y="10187"/>
                  </a:lnTo>
                  <a:cubicBezTo>
                    <a:pt x="14533" y="9938"/>
                    <a:pt x="14771" y="9838"/>
                    <a:pt x="15018" y="9838"/>
                  </a:cubicBezTo>
                  <a:cubicBezTo>
                    <a:pt x="15064" y="9838"/>
                    <a:pt x="15111" y="9842"/>
                    <a:pt x="15158" y="9849"/>
                  </a:cubicBezTo>
                  <a:lnTo>
                    <a:pt x="21918" y="11158"/>
                  </a:lnTo>
                  <a:cubicBezTo>
                    <a:pt x="21965" y="11167"/>
                    <a:pt x="22011" y="11171"/>
                    <a:pt x="22056" y="11171"/>
                  </a:cubicBezTo>
                  <a:cubicBezTo>
                    <a:pt x="22698" y="11171"/>
                    <a:pt x="23110" y="10362"/>
                    <a:pt x="22636" y="9849"/>
                  </a:cubicBezTo>
                  <a:lnTo>
                    <a:pt x="16045" y="1990"/>
                  </a:lnTo>
                  <a:cubicBezTo>
                    <a:pt x="14858" y="631"/>
                    <a:pt x="13576" y="1"/>
                    <a:pt x="12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457613" y="1877074"/>
              <a:ext cx="701087" cy="421961"/>
            </a:xfrm>
            <a:custGeom>
              <a:avLst/>
              <a:gdLst/>
              <a:ahLst/>
              <a:cxnLst/>
              <a:rect l="l" t="t" r="r" b="b"/>
              <a:pathLst>
                <a:path w="23560" h="14180" extrusionOk="0">
                  <a:moveTo>
                    <a:pt x="10667" y="1"/>
                  </a:moveTo>
                  <a:cubicBezTo>
                    <a:pt x="9609" y="1"/>
                    <a:pt x="8540" y="436"/>
                    <a:pt x="7509" y="1436"/>
                  </a:cubicBezTo>
                  <a:lnTo>
                    <a:pt x="496" y="9632"/>
                  </a:lnTo>
                  <a:cubicBezTo>
                    <a:pt x="1" y="10127"/>
                    <a:pt x="393" y="10986"/>
                    <a:pt x="1120" y="10986"/>
                  </a:cubicBezTo>
                  <a:cubicBezTo>
                    <a:pt x="1137" y="10986"/>
                    <a:pt x="1154" y="10985"/>
                    <a:pt x="1172" y="10984"/>
                  </a:cubicBezTo>
                  <a:lnTo>
                    <a:pt x="7974" y="10139"/>
                  </a:lnTo>
                  <a:cubicBezTo>
                    <a:pt x="8004" y="10135"/>
                    <a:pt x="8035" y="10133"/>
                    <a:pt x="8065" y="10133"/>
                  </a:cubicBezTo>
                  <a:cubicBezTo>
                    <a:pt x="8329" y="10133"/>
                    <a:pt x="8583" y="10292"/>
                    <a:pt x="8734" y="10519"/>
                  </a:cubicBezTo>
                  <a:lnTo>
                    <a:pt x="10762" y="13815"/>
                  </a:lnTo>
                  <a:cubicBezTo>
                    <a:pt x="10914" y="14043"/>
                    <a:pt x="11173" y="14180"/>
                    <a:pt x="11438" y="14180"/>
                  </a:cubicBezTo>
                  <a:cubicBezTo>
                    <a:pt x="11614" y="14180"/>
                    <a:pt x="11793" y="14119"/>
                    <a:pt x="11945" y="13984"/>
                  </a:cubicBezTo>
                  <a:lnTo>
                    <a:pt x="15494" y="10900"/>
                  </a:lnTo>
                  <a:cubicBezTo>
                    <a:pt x="15635" y="10787"/>
                    <a:pt x="15813" y="10731"/>
                    <a:pt x="16004" y="10731"/>
                  </a:cubicBezTo>
                  <a:cubicBezTo>
                    <a:pt x="16100" y="10731"/>
                    <a:pt x="16198" y="10745"/>
                    <a:pt x="16297" y="10773"/>
                  </a:cubicBezTo>
                  <a:lnTo>
                    <a:pt x="21789" y="12758"/>
                  </a:lnTo>
                  <a:cubicBezTo>
                    <a:pt x="21860" y="12788"/>
                    <a:pt x="21935" y="12801"/>
                    <a:pt x="22012" y="12801"/>
                  </a:cubicBezTo>
                  <a:cubicBezTo>
                    <a:pt x="22710" y="12801"/>
                    <a:pt x="23560" y="11682"/>
                    <a:pt x="23141" y="11111"/>
                  </a:cubicBezTo>
                  <a:lnTo>
                    <a:pt x="15959" y="3422"/>
                  </a:lnTo>
                  <a:cubicBezTo>
                    <a:pt x="14415" y="1390"/>
                    <a:pt x="12558" y="1"/>
                    <a:pt x="10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600418" y="3969026"/>
              <a:ext cx="6231905" cy="731707"/>
            </a:xfrm>
            <a:custGeom>
              <a:avLst/>
              <a:gdLst/>
              <a:ahLst/>
              <a:cxnLst/>
              <a:rect l="l" t="t" r="r" b="b"/>
              <a:pathLst>
                <a:path w="209423" h="24589" extrusionOk="0">
                  <a:moveTo>
                    <a:pt x="24588" y="0"/>
                  </a:moveTo>
                  <a:cubicBezTo>
                    <a:pt x="11027" y="42"/>
                    <a:pt x="42" y="11027"/>
                    <a:pt x="0" y="24589"/>
                  </a:cubicBezTo>
                  <a:lnTo>
                    <a:pt x="209423" y="24589"/>
                  </a:lnTo>
                  <a:cubicBezTo>
                    <a:pt x="209381" y="11027"/>
                    <a:pt x="198396" y="42"/>
                    <a:pt x="184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762956" y="3001580"/>
              <a:ext cx="958013" cy="1241572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8058418" y="3481539"/>
              <a:ext cx="384705" cy="1168904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8340014" y="2352718"/>
              <a:ext cx="1157894" cy="150073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8685290" y="2926800"/>
              <a:ext cx="455587" cy="1724893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9008843" y="3349386"/>
              <a:ext cx="755602" cy="979230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9243927" y="3724807"/>
              <a:ext cx="308466" cy="924387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232764" y="3146589"/>
              <a:ext cx="859962" cy="1112901"/>
            </a:xfrm>
            <a:custGeom>
              <a:avLst/>
              <a:gdLst/>
              <a:ahLst/>
              <a:cxnLst/>
              <a:rect l="l" t="t" r="r" b="b"/>
              <a:pathLst>
                <a:path w="28899" h="37399" extrusionOk="0">
                  <a:moveTo>
                    <a:pt x="14304" y="0"/>
                  </a:moveTo>
                  <a:cubicBezTo>
                    <a:pt x="6444" y="0"/>
                    <a:pt x="40" y="5896"/>
                    <a:pt x="1" y="13189"/>
                  </a:cubicBezTo>
                  <a:cubicBezTo>
                    <a:pt x="1" y="16231"/>
                    <a:pt x="1099" y="19189"/>
                    <a:pt x="3085" y="21470"/>
                  </a:cubicBezTo>
                  <a:cubicBezTo>
                    <a:pt x="4606" y="23202"/>
                    <a:pt x="5324" y="25484"/>
                    <a:pt x="5028" y="27765"/>
                  </a:cubicBezTo>
                  <a:cubicBezTo>
                    <a:pt x="4986" y="28187"/>
                    <a:pt x="4944" y="28610"/>
                    <a:pt x="4986" y="29032"/>
                  </a:cubicBezTo>
                  <a:cubicBezTo>
                    <a:pt x="5070" y="33670"/>
                    <a:pt x="9202" y="37399"/>
                    <a:pt x="14157" y="37399"/>
                  </a:cubicBezTo>
                  <a:cubicBezTo>
                    <a:pt x="14212" y="37399"/>
                    <a:pt x="14267" y="37398"/>
                    <a:pt x="14323" y="37398"/>
                  </a:cubicBezTo>
                  <a:cubicBezTo>
                    <a:pt x="19350" y="37313"/>
                    <a:pt x="23406" y="33553"/>
                    <a:pt x="23406" y="28863"/>
                  </a:cubicBezTo>
                  <a:lnTo>
                    <a:pt x="23406" y="28356"/>
                  </a:lnTo>
                  <a:cubicBezTo>
                    <a:pt x="23237" y="25779"/>
                    <a:pt x="24082" y="23202"/>
                    <a:pt x="25687" y="21217"/>
                  </a:cubicBezTo>
                  <a:cubicBezTo>
                    <a:pt x="27884" y="18555"/>
                    <a:pt x="28898" y="15133"/>
                    <a:pt x="28476" y="11711"/>
                  </a:cubicBezTo>
                  <a:cubicBezTo>
                    <a:pt x="27758" y="5627"/>
                    <a:pt x="22519" y="769"/>
                    <a:pt x="16013" y="93"/>
                  </a:cubicBezTo>
                  <a:cubicBezTo>
                    <a:pt x="15437" y="30"/>
                    <a:pt x="14867" y="0"/>
                    <a:pt x="14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473443" y="3572359"/>
              <a:ext cx="352745" cy="1054517"/>
            </a:xfrm>
            <a:custGeom>
              <a:avLst/>
              <a:gdLst/>
              <a:ahLst/>
              <a:cxnLst/>
              <a:rect l="l" t="t" r="r" b="b"/>
              <a:pathLst>
                <a:path w="11854" h="35437" extrusionOk="0">
                  <a:moveTo>
                    <a:pt x="6251" y="1"/>
                  </a:moveTo>
                  <a:cubicBezTo>
                    <a:pt x="5844" y="1"/>
                    <a:pt x="5432" y="276"/>
                    <a:pt x="5474" y="825"/>
                  </a:cubicBezTo>
                  <a:lnTo>
                    <a:pt x="5432" y="13753"/>
                  </a:lnTo>
                  <a:lnTo>
                    <a:pt x="1714" y="9317"/>
                  </a:lnTo>
                  <a:cubicBezTo>
                    <a:pt x="1549" y="9096"/>
                    <a:pt x="1341" y="9005"/>
                    <a:pt x="1136" y="9005"/>
                  </a:cubicBezTo>
                  <a:cubicBezTo>
                    <a:pt x="555" y="9005"/>
                    <a:pt x="0" y="9737"/>
                    <a:pt x="531" y="10331"/>
                  </a:cubicBezTo>
                  <a:lnTo>
                    <a:pt x="5390" y="16119"/>
                  </a:lnTo>
                  <a:lnTo>
                    <a:pt x="5305" y="34581"/>
                  </a:lnTo>
                  <a:cubicBezTo>
                    <a:pt x="5263" y="35151"/>
                    <a:pt x="5664" y="35436"/>
                    <a:pt x="6066" y="35436"/>
                  </a:cubicBezTo>
                  <a:cubicBezTo>
                    <a:pt x="6467" y="35436"/>
                    <a:pt x="6868" y="35151"/>
                    <a:pt x="6826" y="34581"/>
                  </a:cubicBezTo>
                  <a:lnTo>
                    <a:pt x="6953" y="10246"/>
                  </a:lnTo>
                  <a:cubicBezTo>
                    <a:pt x="7037" y="10162"/>
                    <a:pt x="7164" y="10119"/>
                    <a:pt x="7206" y="9993"/>
                  </a:cubicBezTo>
                  <a:lnTo>
                    <a:pt x="11600" y="4036"/>
                  </a:lnTo>
                  <a:cubicBezTo>
                    <a:pt x="11854" y="3698"/>
                    <a:pt x="11811" y="3191"/>
                    <a:pt x="11473" y="2979"/>
                  </a:cubicBezTo>
                  <a:cubicBezTo>
                    <a:pt x="11336" y="2877"/>
                    <a:pt x="11178" y="2829"/>
                    <a:pt x="11022" y="2829"/>
                  </a:cubicBezTo>
                  <a:cubicBezTo>
                    <a:pt x="10793" y="2829"/>
                    <a:pt x="10568" y="2931"/>
                    <a:pt x="10417" y="3106"/>
                  </a:cubicBezTo>
                  <a:lnTo>
                    <a:pt x="6995" y="7796"/>
                  </a:lnTo>
                  <a:lnTo>
                    <a:pt x="6995" y="825"/>
                  </a:lnTo>
                  <a:cubicBezTo>
                    <a:pt x="7059" y="276"/>
                    <a:pt x="6657" y="1"/>
                    <a:pt x="625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838746" y="2563044"/>
              <a:ext cx="1038447" cy="1346943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148522" y="3078920"/>
              <a:ext cx="409344" cy="1546378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60484" y="2865202"/>
              <a:ext cx="1982593" cy="667610"/>
            </a:xfrm>
            <a:custGeom>
              <a:avLst/>
              <a:gdLst/>
              <a:ahLst/>
              <a:cxnLst/>
              <a:rect l="l" t="t" r="r" b="b"/>
              <a:pathLst>
                <a:path w="66625" h="22435" extrusionOk="0">
                  <a:moveTo>
                    <a:pt x="21462" y="0"/>
                  </a:moveTo>
                  <a:lnTo>
                    <a:pt x="0" y="22434"/>
                  </a:lnTo>
                  <a:lnTo>
                    <a:pt x="44825" y="22434"/>
                  </a:lnTo>
                  <a:lnTo>
                    <a:pt x="666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694364" y="2862672"/>
              <a:ext cx="1361554" cy="784527"/>
            </a:xfrm>
            <a:custGeom>
              <a:avLst/>
              <a:gdLst/>
              <a:ahLst/>
              <a:cxnLst/>
              <a:rect l="l" t="t" r="r" b="b"/>
              <a:pathLst>
                <a:path w="45755" h="26364" extrusionOk="0">
                  <a:moveTo>
                    <a:pt x="21927" y="1"/>
                  </a:moveTo>
                  <a:lnTo>
                    <a:pt x="21800" y="85"/>
                  </a:lnTo>
                  <a:lnTo>
                    <a:pt x="0" y="22519"/>
                  </a:lnTo>
                  <a:lnTo>
                    <a:pt x="3845" y="26364"/>
                  </a:lnTo>
                  <a:lnTo>
                    <a:pt x="23617" y="7437"/>
                  </a:lnTo>
                  <a:lnTo>
                    <a:pt x="42501" y="26364"/>
                  </a:lnTo>
                  <a:lnTo>
                    <a:pt x="45755" y="23111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5345397" y="3532782"/>
              <a:ext cx="1463385" cy="114418"/>
            </a:xfrm>
            <a:custGeom>
              <a:avLst/>
              <a:gdLst/>
              <a:ahLst/>
              <a:cxnLst/>
              <a:rect l="l" t="t" r="r" b="b"/>
              <a:pathLst>
                <a:path w="49177" h="3845" extrusionOk="0">
                  <a:moveTo>
                    <a:pt x="0" y="0"/>
                  </a:moveTo>
                  <a:lnTo>
                    <a:pt x="3338" y="3845"/>
                  </a:lnTo>
                  <a:lnTo>
                    <a:pt x="49177" y="3845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801224" y="3078920"/>
              <a:ext cx="1142807" cy="1469693"/>
            </a:xfrm>
            <a:custGeom>
              <a:avLst/>
              <a:gdLst/>
              <a:ahLst/>
              <a:cxnLst/>
              <a:rect l="l" t="t" r="r" b="b"/>
              <a:pathLst>
                <a:path w="38404" h="49389" extrusionOk="0">
                  <a:moveTo>
                    <a:pt x="19857" y="1"/>
                  </a:moveTo>
                  <a:lnTo>
                    <a:pt x="254" y="18590"/>
                  </a:lnTo>
                  <a:lnTo>
                    <a:pt x="0" y="19054"/>
                  </a:lnTo>
                  <a:lnTo>
                    <a:pt x="0" y="49389"/>
                  </a:lnTo>
                  <a:lnTo>
                    <a:pt x="38403" y="49135"/>
                  </a:lnTo>
                  <a:lnTo>
                    <a:pt x="38403" y="18843"/>
                  </a:lnTo>
                  <a:lnTo>
                    <a:pt x="38403" y="18590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145696" y="3824435"/>
              <a:ext cx="261509" cy="163458"/>
            </a:xfrm>
            <a:custGeom>
              <a:avLst/>
              <a:gdLst/>
              <a:ahLst/>
              <a:cxnLst/>
              <a:rect l="l" t="t" r="r" b="b"/>
              <a:pathLst>
                <a:path w="8788" h="5493" extrusionOk="0">
                  <a:moveTo>
                    <a:pt x="803" y="1"/>
                  </a:moveTo>
                  <a:cubicBezTo>
                    <a:pt x="338" y="1"/>
                    <a:pt x="0" y="339"/>
                    <a:pt x="0" y="803"/>
                  </a:cubicBezTo>
                  <a:lnTo>
                    <a:pt x="0" y="5493"/>
                  </a:lnTo>
                  <a:lnTo>
                    <a:pt x="8788" y="549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145696" y="4053240"/>
              <a:ext cx="261509" cy="174796"/>
            </a:xfrm>
            <a:custGeom>
              <a:avLst/>
              <a:gdLst/>
              <a:ahLst/>
              <a:cxnLst/>
              <a:rect l="l" t="t" r="r" b="b"/>
              <a:pathLst>
                <a:path w="8788" h="5874" extrusionOk="0">
                  <a:moveTo>
                    <a:pt x="0" y="1"/>
                  </a:moveTo>
                  <a:lnTo>
                    <a:pt x="0" y="5028"/>
                  </a:lnTo>
                  <a:cubicBezTo>
                    <a:pt x="0" y="5493"/>
                    <a:pt x="338" y="5831"/>
                    <a:pt x="803" y="5873"/>
                  </a:cubicBezTo>
                  <a:lnTo>
                    <a:pt x="8788" y="587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472553" y="3824435"/>
              <a:ext cx="241423" cy="163458"/>
            </a:xfrm>
            <a:custGeom>
              <a:avLst/>
              <a:gdLst/>
              <a:ahLst/>
              <a:cxnLst/>
              <a:rect l="l" t="t" r="r" b="b"/>
              <a:pathLst>
                <a:path w="8113" h="5493" extrusionOk="0">
                  <a:moveTo>
                    <a:pt x="0" y="1"/>
                  </a:moveTo>
                  <a:lnTo>
                    <a:pt x="0" y="5493"/>
                  </a:lnTo>
                  <a:lnTo>
                    <a:pt x="8112" y="5493"/>
                  </a:lnTo>
                  <a:lnTo>
                    <a:pt x="8112" y="803"/>
                  </a:lnTo>
                  <a:cubicBezTo>
                    <a:pt x="8112" y="339"/>
                    <a:pt x="7732" y="1"/>
                    <a:pt x="726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472553" y="4053240"/>
              <a:ext cx="241423" cy="173546"/>
            </a:xfrm>
            <a:custGeom>
              <a:avLst/>
              <a:gdLst/>
              <a:ahLst/>
              <a:cxnLst/>
              <a:rect l="l" t="t" r="r" b="b"/>
              <a:pathLst>
                <a:path w="8113" h="5832" extrusionOk="0">
                  <a:moveTo>
                    <a:pt x="0" y="1"/>
                  </a:moveTo>
                  <a:lnTo>
                    <a:pt x="0" y="5831"/>
                  </a:lnTo>
                  <a:lnTo>
                    <a:pt x="7267" y="5831"/>
                  </a:lnTo>
                  <a:cubicBezTo>
                    <a:pt x="7732" y="5831"/>
                    <a:pt x="8112" y="5493"/>
                    <a:pt x="8112" y="5028"/>
                  </a:cubicBezTo>
                  <a:lnTo>
                    <a:pt x="8112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452257" y="3639641"/>
              <a:ext cx="1348997" cy="908973"/>
            </a:xfrm>
            <a:custGeom>
              <a:avLst/>
              <a:gdLst/>
              <a:ahLst/>
              <a:cxnLst/>
              <a:rect l="l" t="t" r="r" b="b"/>
              <a:pathLst>
                <a:path w="45333" h="30546" extrusionOk="0">
                  <a:moveTo>
                    <a:pt x="0" y="0"/>
                  </a:moveTo>
                  <a:lnTo>
                    <a:pt x="0" y="30546"/>
                  </a:lnTo>
                  <a:lnTo>
                    <a:pt x="45332" y="30546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8994" y="3972776"/>
              <a:ext cx="270347" cy="568309"/>
            </a:xfrm>
            <a:custGeom>
              <a:avLst/>
              <a:gdLst/>
              <a:ahLst/>
              <a:cxnLst/>
              <a:rect l="l" t="t" r="r" b="b"/>
              <a:pathLst>
                <a:path w="9085" h="19098" extrusionOk="0">
                  <a:moveTo>
                    <a:pt x="1015" y="1"/>
                  </a:moveTo>
                  <a:cubicBezTo>
                    <a:pt x="466" y="1"/>
                    <a:pt x="1" y="466"/>
                    <a:pt x="1" y="1015"/>
                  </a:cubicBezTo>
                  <a:lnTo>
                    <a:pt x="1" y="19097"/>
                  </a:lnTo>
                  <a:lnTo>
                    <a:pt x="9084" y="19097"/>
                  </a:lnTo>
                  <a:lnTo>
                    <a:pt x="9084" y="1015"/>
                  </a:lnTo>
                  <a:cubicBezTo>
                    <a:pt x="9084" y="466"/>
                    <a:pt x="8620" y="1"/>
                    <a:pt x="80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519599" y="3976555"/>
              <a:ext cx="114447" cy="94331"/>
            </a:xfrm>
            <a:custGeom>
              <a:avLst/>
              <a:gdLst/>
              <a:ahLst/>
              <a:cxnLst/>
              <a:rect l="l" t="t" r="r" b="b"/>
              <a:pathLst>
                <a:path w="3846" h="3170" extrusionOk="0">
                  <a:moveTo>
                    <a:pt x="1" y="1"/>
                  </a:moveTo>
                  <a:lnTo>
                    <a:pt x="1" y="3169"/>
                  </a:lnTo>
                  <a:lnTo>
                    <a:pt x="3845" y="3127"/>
                  </a:lnTo>
                  <a:lnTo>
                    <a:pt x="3845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378786" y="3976555"/>
              <a:ext cx="115697" cy="93081"/>
            </a:xfrm>
            <a:custGeom>
              <a:avLst/>
              <a:gdLst/>
              <a:ahLst/>
              <a:cxnLst/>
              <a:rect l="l" t="t" r="r" b="b"/>
              <a:pathLst>
                <a:path w="3888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88" y="3127"/>
                  </a:lnTo>
                  <a:lnTo>
                    <a:pt x="38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378786" y="4094752"/>
              <a:ext cx="115697" cy="94302"/>
            </a:xfrm>
            <a:custGeom>
              <a:avLst/>
              <a:gdLst/>
              <a:ahLst/>
              <a:cxnLst/>
              <a:rect l="l" t="t" r="r" b="b"/>
              <a:pathLst>
                <a:path w="3888" h="3169" extrusionOk="0">
                  <a:moveTo>
                    <a:pt x="3888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88" y="3169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519599" y="4096002"/>
              <a:ext cx="114447" cy="93052"/>
            </a:xfrm>
            <a:custGeom>
              <a:avLst/>
              <a:gdLst/>
              <a:ahLst/>
              <a:cxnLst/>
              <a:rect l="l" t="t" r="r" b="b"/>
              <a:pathLst>
                <a:path w="3846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3507" y="3127"/>
                  </a:lnTo>
                  <a:cubicBezTo>
                    <a:pt x="3718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732602" y="3976555"/>
              <a:ext cx="115697" cy="94331"/>
            </a:xfrm>
            <a:custGeom>
              <a:avLst/>
              <a:gdLst/>
              <a:ahLst/>
              <a:cxnLst/>
              <a:rect l="l" t="t" r="r" b="b"/>
              <a:pathLst>
                <a:path w="3888" h="3170" extrusionOk="0">
                  <a:moveTo>
                    <a:pt x="0" y="1"/>
                  </a:moveTo>
                  <a:lnTo>
                    <a:pt x="0" y="3169"/>
                  </a:lnTo>
                  <a:lnTo>
                    <a:pt x="3887" y="3127"/>
                  </a:lnTo>
                  <a:lnTo>
                    <a:pt x="3887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732602" y="4096002"/>
              <a:ext cx="114418" cy="93052"/>
            </a:xfrm>
            <a:custGeom>
              <a:avLst/>
              <a:gdLst/>
              <a:ahLst/>
              <a:cxnLst/>
              <a:rect l="l" t="t" r="r" b="b"/>
              <a:pathLst>
                <a:path w="3845" h="3127" extrusionOk="0">
                  <a:moveTo>
                    <a:pt x="0" y="0"/>
                  </a:moveTo>
                  <a:lnTo>
                    <a:pt x="0" y="3127"/>
                  </a:lnTo>
                  <a:lnTo>
                    <a:pt x="3507" y="3127"/>
                  </a:lnTo>
                  <a:cubicBezTo>
                    <a:pt x="3676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591790" y="3976555"/>
              <a:ext cx="114447" cy="93081"/>
            </a:xfrm>
            <a:custGeom>
              <a:avLst/>
              <a:gdLst/>
              <a:ahLst/>
              <a:cxnLst/>
              <a:rect l="l" t="t" r="r" b="b"/>
              <a:pathLst>
                <a:path w="3846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45" y="3127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591790" y="4094752"/>
              <a:ext cx="114447" cy="94302"/>
            </a:xfrm>
            <a:custGeom>
              <a:avLst/>
              <a:gdLst/>
              <a:ahLst/>
              <a:cxnLst/>
              <a:rect l="l" t="t" r="r" b="b"/>
              <a:pathLst>
                <a:path w="3846" h="3169" extrusionOk="0">
                  <a:moveTo>
                    <a:pt x="3845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45" y="3169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281800" y="4546074"/>
              <a:ext cx="4972210" cy="667574"/>
            </a:xfrm>
            <a:custGeom>
              <a:avLst/>
              <a:gdLst/>
              <a:ahLst/>
              <a:cxnLst/>
              <a:rect l="l" t="t" r="r" b="b"/>
              <a:pathLst>
                <a:path w="167091" h="20111" extrusionOk="0">
                  <a:moveTo>
                    <a:pt x="18547" y="0"/>
                  </a:moveTo>
                  <a:cubicBezTo>
                    <a:pt x="8323" y="0"/>
                    <a:pt x="0" y="8323"/>
                    <a:pt x="0" y="18589"/>
                  </a:cubicBezTo>
                  <a:lnTo>
                    <a:pt x="0" y="20110"/>
                  </a:lnTo>
                  <a:lnTo>
                    <a:pt x="167091" y="20110"/>
                  </a:lnTo>
                  <a:lnTo>
                    <a:pt x="167091" y="18589"/>
                  </a:lnTo>
                  <a:cubicBezTo>
                    <a:pt x="167091" y="8323"/>
                    <a:pt x="158768" y="0"/>
                    <a:pt x="148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945605" y="4939567"/>
              <a:ext cx="3542779" cy="426217"/>
            </a:xfrm>
            <a:custGeom>
              <a:avLst/>
              <a:gdLst/>
              <a:ahLst/>
              <a:cxnLst/>
              <a:rect l="l" t="t" r="r" b="b"/>
              <a:pathLst>
                <a:path w="119055" h="14323" extrusionOk="0">
                  <a:moveTo>
                    <a:pt x="13224" y="1"/>
                  </a:moveTo>
                  <a:cubicBezTo>
                    <a:pt x="5915" y="1"/>
                    <a:pt x="0" y="5915"/>
                    <a:pt x="0" y="13224"/>
                  </a:cubicBezTo>
                  <a:lnTo>
                    <a:pt x="0" y="14323"/>
                  </a:lnTo>
                  <a:lnTo>
                    <a:pt x="119055" y="14323"/>
                  </a:lnTo>
                  <a:lnTo>
                    <a:pt x="119055" y="13224"/>
                  </a:lnTo>
                  <a:cubicBezTo>
                    <a:pt x="119055" y="5915"/>
                    <a:pt x="113098" y="1"/>
                    <a:pt x="105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706387" y="4205539"/>
              <a:ext cx="668859" cy="867342"/>
            </a:xfrm>
            <a:custGeom>
              <a:avLst/>
              <a:gdLst/>
              <a:ahLst/>
              <a:cxnLst/>
              <a:rect l="l" t="t" r="r" b="b"/>
              <a:pathLst>
                <a:path w="22477" h="29147" extrusionOk="0">
                  <a:moveTo>
                    <a:pt x="11078" y="1"/>
                  </a:moveTo>
                  <a:cubicBezTo>
                    <a:pt x="4980" y="1"/>
                    <a:pt x="40" y="4601"/>
                    <a:pt x="1" y="10261"/>
                  </a:cubicBezTo>
                  <a:cubicBezTo>
                    <a:pt x="1" y="12627"/>
                    <a:pt x="846" y="14908"/>
                    <a:pt x="2409" y="16725"/>
                  </a:cubicBezTo>
                  <a:cubicBezTo>
                    <a:pt x="3592" y="18077"/>
                    <a:pt x="4141" y="19851"/>
                    <a:pt x="3930" y="21626"/>
                  </a:cubicBezTo>
                  <a:cubicBezTo>
                    <a:pt x="3887" y="21964"/>
                    <a:pt x="3845" y="22302"/>
                    <a:pt x="3887" y="22640"/>
                  </a:cubicBezTo>
                  <a:cubicBezTo>
                    <a:pt x="3971" y="26247"/>
                    <a:pt x="7179" y="29146"/>
                    <a:pt x="11070" y="29146"/>
                  </a:cubicBezTo>
                  <a:cubicBezTo>
                    <a:pt x="11098" y="29146"/>
                    <a:pt x="11126" y="29146"/>
                    <a:pt x="11154" y="29146"/>
                  </a:cubicBezTo>
                  <a:cubicBezTo>
                    <a:pt x="15041" y="29104"/>
                    <a:pt x="18209" y="26146"/>
                    <a:pt x="18252" y="22513"/>
                  </a:cubicBezTo>
                  <a:lnTo>
                    <a:pt x="18252" y="22048"/>
                  </a:lnTo>
                  <a:cubicBezTo>
                    <a:pt x="18125" y="20063"/>
                    <a:pt x="18759" y="18077"/>
                    <a:pt x="20026" y="16514"/>
                  </a:cubicBezTo>
                  <a:cubicBezTo>
                    <a:pt x="21716" y="14444"/>
                    <a:pt x="22476" y="11782"/>
                    <a:pt x="22181" y="9120"/>
                  </a:cubicBezTo>
                  <a:cubicBezTo>
                    <a:pt x="21589" y="4346"/>
                    <a:pt x="17533" y="629"/>
                    <a:pt x="12464" y="79"/>
                  </a:cubicBezTo>
                  <a:cubicBezTo>
                    <a:pt x="11996" y="26"/>
                    <a:pt x="11534" y="1"/>
                    <a:pt x="1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896091" y="4537276"/>
              <a:ext cx="272966" cy="820027"/>
            </a:xfrm>
            <a:custGeom>
              <a:avLst/>
              <a:gdLst/>
              <a:ahLst/>
              <a:cxnLst/>
              <a:rect l="l" t="t" r="r" b="b"/>
              <a:pathLst>
                <a:path w="9173" h="27557" extrusionOk="0">
                  <a:moveTo>
                    <a:pt x="4779" y="0"/>
                  </a:moveTo>
                  <a:cubicBezTo>
                    <a:pt x="4462" y="0"/>
                    <a:pt x="4145" y="212"/>
                    <a:pt x="4188" y="634"/>
                  </a:cubicBezTo>
                  <a:lnTo>
                    <a:pt x="4145" y="10731"/>
                  </a:lnTo>
                  <a:lnTo>
                    <a:pt x="1272" y="7267"/>
                  </a:lnTo>
                  <a:cubicBezTo>
                    <a:pt x="1139" y="7112"/>
                    <a:pt x="980" y="7047"/>
                    <a:pt x="826" y="7047"/>
                  </a:cubicBezTo>
                  <a:cubicBezTo>
                    <a:pt x="393" y="7047"/>
                    <a:pt x="0" y="7560"/>
                    <a:pt x="343" y="8027"/>
                  </a:cubicBezTo>
                  <a:lnTo>
                    <a:pt x="4145" y="12548"/>
                  </a:lnTo>
                  <a:lnTo>
                    <a:pt x="4061" y="26955"/>
                  </a:lnTo>
                  <a:cubicBezTo>
                    <a:pt x="4040" y="27356"/>
                    <a:pt x="4335" y="27557"/>
                    <a:pt x="4636" y="27557"/>
                  </a:cubicBezTo>
                  <a:cubicBezTo>
                    <a:pt x="4937" y="27557"/>
                    <a:pt x="5244" y="27356"/>
                    <a:pt x="5244" y="26955"/>
                  </a:cubicBezTo>
                  <a:lnTo>
                    <a:pt x="5328" y="7985"/>
                  </a:lnTo>
                  <a:cubicBezTo>
                    <a:pt x="5413" y="7943"/>
                    <a:pt x="5455" y="7858"/>
                    <a:pt x="5539" y="7816"/>
                  </a:cubicBezTo>
                  <a:lnTo>
                    <a:pt x="8962" y="3127"/>
                  </a:lnTo>
                  <a:cubicBezTo>
                    <a:pt x="9173" y="2873"/>
                    <a:pt x="9088" y="2493"/>
                    <a:pt x="8835" y="2324"/>
                  </a:cubicBezTo>
                  <a:cubicBezTo>
                    <a:pt x="8729" y="2236"/>
                    <a:pt x="8602" y="2192"/>
                    <a:pt x="8476" y="2192"/>
                  </a:cubicBezTo>
                  <a:cubicBezTo>
                    <a:pt x="8301" y="2192"/>
                    <a:pt x="8131" y="2278"/>
                    <a:pt x="8032" y="2451"/>
                  </a:cubicBezTo>
                  <a:lnTo>
                    <a:pt x="5371" y="6042"/>
                  </a:lnTo>
                  <a:lnTo>
                    <a:pt x="5371" y="634"/>
                  </a:lnTo>
                  <a:cubicBezTo>
                    <a:pt x="5413" y="212"/>
                    <a:pt x="5096" y="0"/>
                    <a:pt x="477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290258" y="4556886"/>
              <a:ext cx="465199" cy="602738"/>
            </a:xfrm>
            <a:custGeom>
              <a:avLst/>
              <a:gdLst/>
              <a:ahLst/>
              <a:cxnLst/>
              <a:rect l="l" t="t" r="r" b="b"/>
              <a:pathLst>
                <a:path w="15633" h="20255" extrusionOk="0">
                  <a:moveTo>
                    <a:pt x="7962" y="1"/>
                  </a:moveTo>
                  <a:cubicBezTo>
                    <a:pt x="7636" y="1"/>
                    <a:pt x="7306" y="20"/>
                    <a:pt x="6971" y="60"/>
                  </a:cubicBezTo>
                  <a:cubicBezTo>
                    <a:pt x="3423" y="440"/>
                    <a:pt x="592" y="3059"/>
                    <a:pt x="212" y="6354"/>
                  </a:cubicBezTo>
                  <a:cubicBezTo>
                    <a:pt x="1" y="8171"/>
                    <a:pt x="550" y="10030"/>
                    <a:pt x="1690" y="11466"/>
                  </a:cubicBezTo>
                  <a:cubicBezTo>
                    <a:pt x="2578" y="12565"/>
                    <a:pt x="3042" y="13959"/>
                    <a:pt x="2958" y="15353"/>
                  </a:cubicBezTo>
                  <a:lnTo>
                    <a:pt x="2958" y="15649"/>
                  </a:lnTo>
                  <a:cubicBezTo>
                    <a:pt x="2958" y="18184"/>
                    <a:pt x="5155" y="20212"/>
                    <a:pt x="7859" y="20254"/>
                  </a:cubicBezTo>
                  <a:cubicBezTo>
                    <a:pt x="7887" y="20255"/>
                    <a:pt x="7915" y="20255"/>
                    <a:pt x="7943" y="20255"/>
                  </a:cubicBezTo>
                  <a:cubicBezTo>
                    <a:pt x="10650" y="20255"/>
                    <a:pt x="12845" y="18242"/>
                    <a:pt x="12928" y="15734"/>
                  </a:cubicBezTo>
                  <a:cubicBezTo>
                    <a:pt x="12928" y="15480"/>
                    <a:pt x="12928" y="15269"/>
                    <a:pt x="12886" y="15058"/>
                  </a:cubicBezTo>
                  <a:cubicBezTo>
                    <a:pt x="12717" y="13790"/>
                    <a:pt x="13140" y="12565"/>
                    <a:pt x="13942" y="11635"/>
                  </a:cubicBezTo>
                  <a:cubicBezTo>
                    <a:pt x="15041" y="10368"/>
                    <a:pt x="15632" y="8763"/>
                    <a:pt x="15590" y="7115"/>
                  </a:cubicBezTo>
                  <a:cubicBezTo>
                    <a:pt x="15590" y="3194"/>
                    <a:pt x="12169" y="1"/>
                    <a:pt x="7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433570" y="4788697"/>
              <a:ext cx="190627" cy="569559"/>
            </a:xfrm>
            <a:custGeom>
              <a:avLst/>
              <a:gdLst/>
              <a:ahLst/>
              <a:cxnLst/>
              <a:rect l="l" t="t" r="r" b="b"/>
              <a:pathLst>
                <a:path w="6406" h="19140" extrusionOk="0">
                  <a:moveTo>
                    <a:pt x="3085" y="1"/>
                  </a:moveTo>
                  <a:cubicBezTo>
                    <a:pt x="2831" y="1"/>
                    <a:pt x="2662" y="170"/>
                    <a:pt x="2662" y="423"/>
                  </a:cubicBezTo>
                  <a:lnTo>
                    <a:pt x="2662" y="4183"/>
                  </a:lnTo>
                  <a:lnTo>
                    <a:pt x="804" y="1649"/>
                  </a:lnTo>
                  <a:cubicBezTo>
                    <a:pt x="727" y="1546"/>
                    <a:pt x="604" y="1490"/>
                    <a:pt x="471" y="1490"/>
                  </a:cubicBezTo>
                  <a:cubicBezTo>
                    <a:pt x="385" y="1490"/>
                    <a:pt x="295" y="1514"/>
                    <a:pt x="212" y="1564"/>
                  </a:cubicBezTo>
                  <a:cubicBezTo>
                    <a:pt x="43" y="1691"/>
                    <a:pt x="1" y="1987"/>
                    <a:pt x="128" y="2156"/>
                  </a:cubicBezTo>
                  <a:lnTo>
                    <a:pt x="2536" y="5409"/>
                  </a:lnTo>
                  <a:cubicBezTo>
                    <a:pt x="2578" y="5451"/>
                    <a:pt x="2620" y="5493"/>
                    <a:pt x="2662" y="5493"/>
                  </a:cubicBezTo>
                  <a:lnTo>
                    <a:pt x="2747" y="18717"/>
                  </a:lnTo>
                  <a:cubicBezTo>
                    <a:pt x="2747" y="18928"/>
                    <a:pt x="2916" y="19139"/>
                    <a:pt x="3127" y="19139"/>
                  </a:cubicBezTo>
                  <a:cubicBezTo>
                    <a:pt x="3381" y="19139"/>
                    <a:pt x="3550" y="18928"/>
                    <a:pt x="3550" y="18717"/>
                  </a:cubicBezTo>
                  <a:lnTo>
                    <a:pt x="3507" y="8704"/>
                  </a:lnTo>
                  <a:lnTo>
                    <a:pt x="6127" y="5535"/>
                  </a:lnTo>
                  <a:cubicBezTo>
                    <a:pt x="6406" y="5225"/>
                    <a:pt x="6139" y="4869"/>
                    <a:pt x="5843" y="4869"/>
                  </a:cubicBezTo>
                  <a:cubicBezTo>
                    <a:pt x="5736" y="4869"/>
                    <a:pt x="5625" y="4916"/>
                    <a:pt x="5535" y="5028"/>
                  </a:cubicBezTo>
                  <a:lnTo>
                    <a:pt x="3507" y="7394"/>
                  </a:lnTo>
                  <a:lnTo>
                    <a:pt x="3507" y="423"/>
                  </a:lnTo>
                  <a:cubicBezTo>
                    <a:pt x="3507" y="170"/>
                    <a:pt x="3296" y="1"/>
                    <a:pt x="308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B1857D-F1F7-881F-EAD7-B3F3FFD5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15" y="1263498"/>
            <a:ext cx="5157526" cy="3086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4EC09-21B0-1CB5-87BF-383F53877208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3179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19030B-E7E7-66CF-2D9E-837F16BFFE33}"/>
              </a:ext>
            </a:extLst>
          </p:cNvPr>
          <p:cNvSpPr txBox="1"/>
          <p:nvPr/>
        </p:nvSpPr>
        <p:spPr>
          <a:xfrm>
            <a:off x="657616" y="1271656"/>
            <a:ext cx="7540669" cy="210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LSTAT: % Lower Status of the Population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LSTAT's histogram appears right-skewed, indicating that a majority of the towns have a lower percentage of the lower-status population.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There's a gradual increase in frequency from the lowest to a mid-point percentage followed by a sharp decline, suggesting fewer towns have a very high percentage of lower-status populations. This variable is typically inversely related to housing prices, with higher values potentially leading to lower house valuations.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39895-7A03-2FAF-62DE-D119E81F3663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886244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>
            <a:off x="448483" y="4864606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437876"/>
            <a:ext cx="7686486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Rationale for Median Imputation: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Median is less affected by outliers compared to the mean, making it a robust measure for skewed data.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to 'INDUS', 'NOX', and 'AGE' due to their non-normal distribution, as indicated by their histograms.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973116"/>
            <a:ext cx="736081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Mode for 'RAD'?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'RAD' represents the accessibility index to radial highways, which is a discrete and multimodal feature.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mode, being the most frequent value, preserves the most common category within this feature, ensuring the integrity of the data's categorical nature.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319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680264" y="565922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DEVELOPMENT</a:t>
            </a:r>
            <a:br>
              <a:rPr lang="en" dirty="0">
                <a:solidFill>
                  <a:srgbClr val="434343"/>
                </a:solidFill>
              </a:rPr>
            </a:br>
            <a:r>
              <a:rPr lang="en" sz="1600" dirty="0">
                <a:solidFill>
                  <a:srgbClr val="434343"/>
                </a:solidFill>
              </a:rPr>
              <a:t>STRATEGY FOR MODEL SELECTION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80890" y="1670929"/>
            <a:ext cx="7179192" cy="307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Chosen for its simplicity and interpretability.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Serves as a baseline to understand the linear relationship between features and target variable.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Regression: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Selected for its robustness to outliers and ability to model non-linear relationships.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Handles complex interactions between features without extensive data preprocessing.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Assumptions: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Assumes that both models are suitable for the scale and nature of the housing dataset.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Preliminary analysis suggests that the data contains both linear and complex patterns.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2604" y="2646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22978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517926" y="724166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EVALUATION</a:t>
            </a:r>
            <a:br>
              <a:rPr lang="en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551035" y="1330588"/>
            <a:ext cx="7179192" cy="307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Results: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MAE: 2.98 - On average, the model’s predictions are approximately $2,980 off from the actual home values.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MSE: 20.46 - Indicates that the predictions are, on average, squared $20,460 away from the actual values; higher due to more significant errors.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RMSE: 4.52 - The model’s predictions deviate from the actual values by $4,520 on average, which gives a more realistic error magnitude due to the square root of MSE.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R²: 0.738 - The model explains 73.8% of the variance in housing prices, which is considered a decent level of fit for the model.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2604" y="2646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937861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517926" y="724166"/>
            <a:ext cx="5534444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MODEL EVALUATION</a:t>
            </a:r>
            <a:br>
              <a:rPr lang="en" dirty="0">
                <a:solidFill>
                  <a:srgbClr val="434343"/>
                </a:solidFill>
              </a:rPr>
            </a:b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551035" y="1330589"/>
            <a:ext cx="7179192" cy="1989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Regression Results: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MAE: 1.98 - Indicates a more accurate model with an average prediction deviation of $1,980.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MSE: 8.43 - A lower value here reflects fewer amplified errors in prediction.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RMSE: 2.90 - Signifies that, on average, predictions are $2,900 away from the actual value, highlighting a better prediction accuracy.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R²: 0.892 - Shows that 89.2% of the variance in housing prices is explained by the Random Forest model, indicating a strong fit.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7107969" y="361351"/>
            <a:ext cx="1729143" cy="1495281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0;p19">
            <a:extLst>
              <a:ext uri="{FF2B5EF4-FFF2-40B4-BE49-F238E27FC236}">
                <a16:creationId xmlns:a16="http://schemas.microsoft.com/office/drawing/2014/main" id="{EB9436AF-2ACE-BACA-DCCF-877A976FA7C0}"/>
              </a:ext>
            </a:extLst>
          </p:cNvPr>
          <p:cNvSpPr txBox="1">
            <a:spLocks/>
          </p:cNvSpPr>
          <p:nvPr/>
        </p:nvSpPr>
        <p:spPr>
          <a:xfrm>
            <a:off x="517926" y="3391513"/>
            <a:ext cx="7179192" cy="198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Comparison: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Random Forest model outperforms the Linear Regression model across all metrics.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significant improvement in both RMSE and R² metrics for the Random Forest model suggests it is more adept at capturing the complex patterns in the data and making more accurate predictions for housing prices.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33729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4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C9B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4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4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4"/>
          <p:cNvSpPr/>
          <p:nvPr/>
        </p:nvSpPr>
        <p:spPr>
          <a:xfrm>
            <a:off x="-7" y="3244241"/>
            <a:ext cx="1396659" cy="1524558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4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4"/>
          <p:cNvSpPr txBox="1">
            <a:spLocks noGrp="1"/>
          </p:cNvSpPr>
          <p:nvPr>
            <p:ph type="subTitle" idx="1"/>
          </p:nvPr>
        </p:nvSpPr>
        <p:spPr>
          <a:xfrm>
            <a:off x="1210029" y="146491"/>
            <a:ext cx="6219284" cy="76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Aptos" panose="020B0004020202020204" pitchFamily="34" charset="0"/>
              </a:rPr>
              <a:t>SUMMARY</a:t>
            </a:r>
            <a:endParaRPr sz="2800" b="1" dirty="0">
              <a:latin typeface="Aptos" panose="020B0004020202020204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Google Shape;726;p24">
            <a:extLst>
              <a:ext uri="{FF2B5EF4-FFF2-40B4-BE49-F238E27FC236}">
                <a16:creationId xmlns:a16="http://schemas.microsoft.com/office/drawing/2014/main" id="{58E4BF75-33AC-2A21-4276-E38C455BFA88}"/>
              </a:ext>
            </a:extLst>
          </p:cNvPr>
          <p:cNvSpPr txBox="1">
            <a:spLocks/>
          </p:cNvSpPr>
          <p:nvPr/>
        </p:nvSpPr>
        <p:spPr>
          <a:xfrm>
            <a:off x="603902" y="769686"/>
            <a:ext cx="8509518" cy="399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R² value of 0.892 for the Random Forest model suggests that 89.2% of the variance in housing prices can be predicted from the features provided, showcasing the power of advanced ensemble methods in complex predictive tasks.</a:t>
            </a:r>
          </a:p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Strategic Value: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analysis has surfaced key factors influencing housing prices, providing actionable insights for stakeholders in the real estate market.</a:t>
            </a:r>
          </a:p>
          <a:p>
            <a:pPr marL="0" lvl="0" indent="0" algn="l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Forward Look: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the effective model identified, the next steps involve deploying it as a decision-support tool, potentially extending our dataset, refining feature engineering, and exploring even more sophisticated modeling approaches such as neural networks.</a:t>
            </a: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460819" y="199120"/>
            <a:ext cx="8031828" cy="4460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Brownlee, J. (2016).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Mastery With Python: Understand Your Data, Create Accurate Models and Work Projects End-to-End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Machine Learning Mastery.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Géron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 (2019).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Hands-on machine learning with Scikit-Learn, </a:t>
            </a:r>
            <a:r>
              <a:rPr lang="en-CA" sz="14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TensorFlow: Concepts, tools, and techniques to build intelligent systems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(2nd ed.). </a:t>
            </a:r>
            <a:r>
              <a:rPr lang="en-C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O'Reilly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Media.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Raschka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&amp;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Mirjalili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V. (2017).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machine learning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Packt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Publishing.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Pedregosa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F.,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Varoquaux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G.,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Gramfort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Michel, V.,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Thirion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B., Grisel, O., ... &amp; </a:t>
            </a:r>
            <a:r>
              <a:rPr lang="en-CA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Dubourg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V. (2011). Scikit-learn: Machine learning in Python.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Journal of Machine Learning Research, 12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2825-2830.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“Linear Regression for Machine Learning.” (n.d.).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Mastery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https://machinelearningmastery.com/linear-regression-for-machine-learning/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“Random Forests Regressor Example.” (n.d.). </a:t>
            </a:r>
            <a:r>
              <a:rPr lang="en-CA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</a:t>
            </a:r>
            <a:r>
              <a:rPr lang="en-CA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https://scikit-learn.org/stable/auto_examples/ensemble/plot_forest_</a:t>
            </a:r>
            <a:r>
              <a:rPr lang="en-CA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regression</a:t>
            </a:r>
            <a:r>
              <a:rPr lang="en-CA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.html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TensorFlow Team. (n.d.). </a:t>
            </a:r>
            <a:r>
              <a:rPr lang="en-CA" sz="14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TensorFlow Documentation: Overfitting and Underfitting</a:t>
            </a:r>
            <a:r>
              <a:rPr lang="en-CA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Retrieved from </a:t>
            </a:r>
            <a:r>
              <a:rPr lang="en-CA" sz="14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https://www.tensorflow.org/tutorials/keras/overfit_and_underfit</a:t>
            </a:r>
            <a:endParaRPr sz="1050"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F0B8-F7D1-5D2C-83F8-57406ADD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783" y="412311"/>
            <a:ext cx="6271058" cy="632564"/>
          </a:xfrm>
        </p:spPr>
        <p:txBody>
          <a:bodyPr/>
          <a:lstStyle/>
          <a:p>
            <a:r>
              <a:rPr lang="en-US" dirty="0"/>
              <a:t>EMMANUEL’S 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4CA5-9815-16E2-7CB6-319C3B2B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783" y="1437403"/>
            <a:ext cx="6665628" cy="2376772"/>
          </a:xfrm>
        </p:spPr>
        <p:txBody>
          <a:bodyPr/>
          <a:lstStyle/>
          <a:p>
            <a:r>
              <a:rPr lang="en-US" sz="2400" dirty="0"/>
              <a:t>https://github.com/egobaba/AI_data</a:t>
            </a:r>
          </a:p>
        </p:txBody>
      </p:sp>
    </p:spTree>
    <p:extLst>
      <p:ext uri="{BB962C8B-B14F-4D97-AF65-F5344CB8AC3E}">
        <p14:creationId xmlns:p14="http://schemas.microsoft.com/office/powerpoint/2010/main" val="39436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71" name="Google Shape;171;p18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3" name="Google Shape;173;p18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178" name="Google Shape;178;p18"/>
          <p:cNvSpPr txBox="1">
            <a:spLocks noGrp="1"/>
          </p:cNvSpPr>
          <p:nvPr>
            <p:ph type="ctrTitle" idx="3"/>
          </p:nvPr>
        </p:nvSpPr>
        <p:spPr>
          <a:xfrm>
            <a:off x="3471592" y="352487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AND FUTURE WORK</a:t>
            </a:r>
            <a:endParaRPr dirty="0"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80" name="Google Shape;180;p18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83" name="Google Shape;183;p18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ctrTitle"/>
          </p:nvPr>
        </p:nvSpPr>
        <p:spPr>
          <a:xfrm>
            <a:off x="1099270" y="597605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INTRODUCTION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80890" y="1670929"/>
            <a:ext cx="5972397" cy="2831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Objective: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Utilize machine learning to forecast housing prices using diverse features encompassing property attributes, locality, market trends, and environmental factors.</a:t>
            </a:r>
          </a:p>
          <a:p>
            <a:pPr marL="152400" indent="0"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Goal: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Identify and understand the influential factors shaping housing prices to assist investors, real estate professionals, and potential buyers or sellers.</a:t>
            </a:r>
          </a:p>
          <a:p>
            <a:pPr marL="152400" indent="0"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Impact: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Provide critical insights into the housing market, facilitating informed decisions in real estate transactions.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457183" y="11790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04869" y="568638"/>
            <a:ext cx="6074130" cy="1894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Importation and Structure: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dataset, containing housing-related features, was loaded into a pandas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overview with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.info()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method: 509 entries, 14 columns, data types include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float64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int64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457183" y="1179056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3" name="Google Shape;190;p19">
            <a:extLst>
              <a:ext uri="{FF2B5EF4-FFF2-40B4-BE49-F238E27FC236}">
                <a16:creationId xmlns:a16="http://schemas.microsoft.com/office/drawing/2014/main" id="{EC41DE2E-FD27-5656-0667-32FEDF59CD17}"/>
              </a:ext>
            </a:extLst>
          </p:cNvPr>
          <p:cNvSpPr txBox="1">
            <a:spLocks/>
          </p:cNvSpPr>
          <p:nvPr/>
        </p:nvSpPr>
        <p:spPr>
          <a:xfrm>
            <a:off x="604868" y="2490584"/>
            <a:ext cx="6535417" cy="189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Summary: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Utilized .describe() method to provide a statistical summary of the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includes count, mean, standard deviation, min, 25th percentile, median (50th percentile), 75th percentile, and max values for each feature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5284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604868" y="568638"/>
            <a:ext cx="6369937" cy="1921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Highlight: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consists of both continuous and categorical variables.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 range from crime rates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to environmental factors like nitric oxides concentration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NOX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and socioeconomic status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target variable is the median value of owner-occupied homes (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MEDV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ptos" panose="020B0004020202020204" pitchFamily="34" charset="0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6939435" y="753171"/>
            <a:ext cx="1980215" cy="1907859"/>
            <a:chOff x="1029600" y="238175"/>
            <a:chExt cx="5360625" cy="5164750"/>
          </a:xfrm>
        </p:grpSpPr>
        <p:sp>
          <p:nvSpPr>
            <p:cNvPr id="192" name="Google Shape;192;p19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3" name="Google Shape;190;p19">
            <a:extLst>
              <a:ext uri="{FF2B5EF4-FFF2-40B4-BE49-F238E27FC236}">
                <a16:creationId xmlns:a16="http://schemas.microsoft.com/office/drawing/2014/main" id="{EC41DE2E-FD27-5656-0667-32FEDF59CD17}"/>
              </a:ext>
            </a:extLst>
          </p:cNvPr>
          <p:cNvSpPr txBox="1">
            <a:spLocks/>
          </p:cNvSpPr>
          <p:nvPr/>
        </p:nvSpPr>
        <p:spPr>
          <a:xfrm>
            <a:off x="604869" y="2490584"/>
            <a:ext cx="6074130" cy="189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None/>
              <a:defRPr sz="12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 Observations: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No missing values detected in the dataset.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Provides a solid foundation for the application of machine learning techniques for price prediction.</a:t>
            </a:r>
          </a:p>
        </p:txBody>
      </p:sp>
    </p:spTree>
    <p:extLst>
      <p:ext uri="{BB962C8B-B14F-4D97-AF65-F5344CB8AC3E}">
        <p14:creationId xmlns:p14="http://schemas.microsoft.com/office/powerpoint/2010/main" val="53985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C9490-6304-6B8C-D311-B6DC2FA2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8604"/>
            <a:ext cx="8436280" cy="3451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C63F5-E0C6-4AC4-06E1-3307A9DCE0C7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081626"/>
            <a:ext cx="716665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INDUS: Proportion of Non-Retail Business Acres Per Town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histogram shows a bimodal distribution, indicating two peaks where such business acres are most common.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significant concentrations around 18 and another around 6, suggesting areas with distinctly high or low non-retail business activity.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517492"/>
            <a:ext cx="716665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NOX: Nitric Oxides Concentration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histogram displays a skewed distribution, leaning towards lower NOX concentrations but with a long tail to the right.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areas have relatively low nitric oxide pollution, with a few areas experiencing higher levels, which may influence property values.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30243-2EA2-9A8D-FC0F-C69F6DB02239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DATA PRE-PROCESSING : UNDERSTANDING FEATURE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A3E46-6CA7-64A4-E09A-8411F27A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05400"/>
            <a:ext cx="8962373" cy="2993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684D8F-8D57-B11A-BA51-389424DDBC25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3946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 rot="10800000" flipH="1" flipV="1">
            <a:off x="7791524" y="4131074"/>
            <a:ext cx="802074" cy="6550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-1612049" y="4056677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 rot="2700000" flipH="1" flipV="1">
            <a:off x="90649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 rot="2700000" flipH="1" flipV="1">
            <a:off x="3555917" y="3985217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 rot="2700000" flipH="1" flipV="1">
            <a:off x="6354442" y="3985204"/>
            <a:ext cx="224687" cy="183500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 rot="10800000" flipH="1" flipV="1">
            <a:off x="2044663" y="4067758"/>
            <a:ext cx="792654" cy="749208"/>
            <a:chOff x="1578425" y="2787175"/>
            <a:chExt cx="711479" cy="823422"/>
          </a:xfrm>
        </p:grpSpPr>
        <p:sp>
          <p:nvSpPr>
            <p:cNvPr id="282" name="Google Shape;282;p21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 rot="10800000" flipH="1" flipV="1">
            <a:off x="4831438" y="4067757"/>
            <a:ext cx="960522" cy="840655"/>
            <a:chOff x="2025400" y="1576450"/>
            <a:chExt cx="1186000" cy="1270975"/>
          </a:xfrm>
        </p:grpSpPr>
        <p:sp>
          <p:nvSpPr>
            <p:cNvPr id="300" name="Google Shape;300;p21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F1D386-840E-8D4C-7840-B74E7D80F092}"/>
              </a:ext>
            </a:extLst>
          </p:cNvPr>
          <p:cNvSpPr txBox="1"/>
          <p:nvPr/>
        </p:nvSpPr>
        <p:spPr>
          <a:xfrm>
            <a:off x="756056" y="1081626"/>
            <a:ext cx="7166656" cy="134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AGE: Proportion of Owner-Occupied Units Built Prior to 1940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distribution is slightly skewed to the left, with a large number of towns having a high proportion of older houses.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There’s a noticeable decline in the proportion of towns with newer housing, indicating that much of the area consists of older buildings.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D9C-FBC4-38A2-F9B1-B5B657E89316}"/>
              </a:ext>
            </a:extLst>
          </p:cNvPr>
          <p:cNvSpPr txBox="1"/>
          <p:nvPr/>
        </p:nvSpPr>
        <p:spPr>
          <a:xfrm>
            <a:off x="756056" y="2517492"/>
            <a:ext cx="7166656" cy="156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RAD: Index of Accessibility to Radial Highways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histogram for RAD shows a non-uniform, multimodal distribution, indicating clusters of towns based on highway accessibility.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significant spike can be observed at the highest index value, suggesting a subset of towns with very high access to radial highways. This could reflect on the real estate prices due to the ease of transportation.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E9215-221E-0D62-DD8A-05E96B4E9FA1}"/>
              </a:ext>
            </a:extLst>
          </p:cNvPr>
          <p:cNvSpPr txBox="1"/>
          <p:nvPr/>
        </p:nvSpPr>
        <p:spPr>
          <a:xfrm>
            <a:off x="789140" y="701458"/>
            <a:ext cx="783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: UNDERSTANDING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6194227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55E5E"/>
      </a:dk2>
      <a:lt2>
        <a:srgbClr val="C55151"/>
      </a:lt2>
      <a:accent1>
        <a:srgbClr val="E06666"/>
      </a:accent1>
      <a:accent2>
        <a:srgbClr val="DB7D7D"/>
      </a:accent2>
      <a:accent3>
        <a:srgbClr val="EA9999"/>
      </a:accent3>
      <a:accent4>
        <a:srgbClr val="C1A6FF"/>
      </a:accent4>
      <a:accent5>
        <a:srgbClr val="DCCCFF"/>
      </a:accent5>
      <a:accent6>
        <a:srgbClr val="E2656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D55E5E"/>
    </a:dk2>
    <a:lt2>
      <a:srgbClr val="C55151"/>
    </a:lt2>
    <a:accent1>
      <a:srgbClr val="E06666"/>
    </a:accent1>
    <a:accent2>
      <a:srgbClr val="DB7D7D"/>
    </a:accent2>
    <a:accent3>
      <a:srgbClr val="EA9999"/>
    </a:accent3>
    <a:accent4>
      <a:srgbClr val="C1A6FF"/>
    </a:accent4>
    <a:accent5>
      <a:srgbClr val="DCCCFF"/>
    </a:accent5>
    <a:accent6>
      <a:srgbClr val="E26565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1432</Words>
  <Application>Microsoft Office PowerPoint</Application>
  <PresentationFormat>On-screen Show (16:9)</PresentationFormat>
  <Paragraphs>113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Aptos</vt:lpstr>
      <vt:lpstr>Montserrat ExtraBold</vt:lpstr>
      <vt:lpstr>Fira Sans Extra Condensed Medium</vt:lpstr>
      <vt:lpstr>Symbol</vt:lpstr>
      <vt:lpstr>Times New Roman</vt:lpstr>
      <vt:lpstr>EB Garamond</vt:lpstr>
      <vt:lpstr>Real Estate Marketing Plan </vt:lpstr>
      <vt:lpstr>AI APPLICATION PROJECT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 STRATEGY FOR MODEL SELECTION</vt:lpstr>
      <vt:lpstr>MODEL EVALUATION </vt:lpstr>
      <vt:lpstr>MODEL EVALUATION </vt:lpstr>
      <vt:lpstr>PowerPoint Presentation</vt:lpstr>
      <vt:lpstr>PowerPoint Presentation</vt:lpstr>
      <vt:lpstr>EMMANUEL’S 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APPLICATION PROJECT</dc:title>
  <dc:creator>Home</dc:creator>
  <cp:lastModifiedBy>Emmanuel David [Student]</cp:lastModifiedBy>
  <cp:revision>4</cp:revision>
  <dcterms:modified xsi:type="dcterms:W3CDTF">2024-04-22T02:33:40Z</dcterms:modified>
</cp:coreProperties>
</file>