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94" r:id="rId5"/>
    <p:sldId id="295" r:id="rId6"/>
    <p:sldId id="271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64" r:id="rId17"/>
    <p:sldId id="304" r:id="rId18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D56D4-4C87-4C54-974D-3BCFEE7A33F6}">
  <a:tblStyle styleId="{001D56D4-4C87-4C54-974D-3BCFEE7A3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201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5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8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76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7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3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7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4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7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chemeClr val="accent5">
              <a:alpha val="120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inear-regression-for-machine-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nsorflow.org/tutorials/keras/overfit_and_underfit" TargetMode="External"/><Relationship Id="rId4" Type="http://schemas.openxmlformats.org/officeDocument/2006/relationships/hyperlink" Target="https://scikit-learn.org/stable/auto_examples/ensemble/plot_forest_regress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411423" y="2010830"/>
            <a:ext cx="4172481" cy="168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b</a:t>
            </a:r>
            <a:r>
              <a:rPr lang="en" b="1" dirty="0">
                <a:solidFill>
                  <a:srgbClr val="434343"/>
                </a:solidFill>
                <a:latin typeface="Aptos" panose="020B0004020202020204" pitchFamily="34" charset="0"/>
              </a:rPr>
              <a:t>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Odochi Ihuoma Okezie(4342226)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Emmanuel David (4368025)</a:t>
            </a:r>
            <a:br>
              <a:rPr lang="en" sz="1600" dirty="0">
                <a:latin typeface="Aptos" panose="020B0004020202020204" pitchFamily="34" charset="0"/>
              </a:rPr>
            </a:br>
            <a:r>
              <a:rPr lang="en" sz="1600" dirty="0">
                <a:latin typeface="Aptos" panose="020B0004020202020204" pitchFamily="34" charset="0"/>
              </a:rPr>
              <a:t>Kiran Ravi(4372811)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Devesh Deepak Srewal(4364337)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220010" y="464051"/>
            <a:ext cx="5627010" cy="560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34343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AI APPLICATION PROJECT</a:t>
            </a:r>
            <a:endParaRPr sz="3200" dirty="0">
              <a:solidFill>
                <a:srgbClr val="434343"/>
              </a:solidFill>
              <a:latin typeface="Aptos" panose="020B00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758011" y="1509911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600418" y="1582862"/>
            <a:ext cx="6231905" cy="3782922"/>
            <a:chOff x="3600418" y="1582862"/>
            <a:chExt cx="6231905" cy="3782922"/>
          </a:xfrm>
        </p:grpSpPr>
        <p:sp>
          <p:nvSpPr>
            <p:cNvPr id="102" name="Google Shape;102;p16"/>
            <p:cNvSpPr/>
            <p:nvPr/>
          </p:nvSpPr>
          <p:spPr>
            <a:xfrm>
              <a:off x="7549238" y="1582862"/>
              <a:ext cx="1933583" cy="1150365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105800" y="1878775"/>
              <a:ext cx="5253835" cy="221591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323230" y="1878175"/>
              <a:ext cx="687696" cy="40550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57613" y="1877074"/>
              <a:ext cx="701087" cy="421961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600418" y="3969026"/>
              <a:ext cx="6231905" cy="731707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762956" y="3001580"/>
              <a:ext cx="958013" cy="1241572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8058418" y="3481539"/>
              <a:ext cx="384705" cy="1168904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8340014" y="2352718"/>
              <a:ext cx="1157894" cy="150073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685290" y="2926800"/>
              <a:ext cx="455587" cy="1724893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9008843" y="3349386"/>
              <a:ext cx="755602" cy="979230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9243927" y="3724807"/>
              <a:ext cx="308466" cy="924387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32764" y="3146589"/>
              <a:ext cx="859962" cy="1112901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473443" y="3572359"/>
              <a:ext cx="352745" cy="1054517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38746" y="2563044"/>
              <a:ext cx="1038447" cy="1346943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148522" y="3078920"/>
              <a:ext cx="409344" cy="1546378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60484" y="2865202"/>
              <a:ext cx="1982593" cy="667610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94364" y="2862672"/>
              <a:ext cx="1361554" cy="784527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345397" y="3532782"/>
              <a:ext cx="1463385" cy="114418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01224" y="3078920"/>
              <a:ext cx="1142807" cy="1469693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145696" y="3824435"/>
              <a:ext cx="261509" cy="163458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145696" y="4053240"/>
              <a:ext cx="261509" cy="174796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472553" y="3824435"/>
              <a:ext cx="241423" cy="163458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472553" y="4053240"/>
              <a:ext cx="241423" cy="173546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452257" y="3639641"/>
              <a:ext cx="1348997" cy="908973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8994" y="3972776"/>
              <a:ext cx="270347" cy="568309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519599" y="3976555"/>
              <a:ext cx="114447" cy="94331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378786" y="3976555"/>
              <a:ext cx="115697" cy="93081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378786" y="4094752"/>
              <a:ext cx="115697" cy="94302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519599" y="4096002"/>
              <a:ext cx="114447" cy="93052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732602" y="3976555"/>
              <a:ext cx="115697" cy="94331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732602" y="4096002"/>
              <a:ext cx="114418" cy="93052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591790" y="3976555"/>
              <a:ext cx="114447" cy="93081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591790" y="4094752"/>
              <a:ext cx="114447" cy="94302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281800" y="4546074"/>
              <a:ext cx="4972210" cy="667574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945605" y="4939567"/>
              <a:ext cx="3542779" cy="426217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706387" y="4205539"/>
              <a:ext cx="668859" cy="867342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96091" y="4537276"/>
              <a:ext cx="272966" cy="820027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290258" y="4556886"/>
              <a:ext cx="465199" cy="602738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433570" y="4788697"/>
              <a:ext cx="190627" cy="569559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B1857D-F1F7-881F-EAD7-B3F3FFD5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15" y="1263498"/>
            <a:ext cx="5157526" cy="308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4EC09-21B0-1CB5-87BF-383F53877208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317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19030B-E7E7-66CF-2D9E-837F16BFFE33}"/>
              </a:ext>
            </a:extLst>
          </p:cNvPr>
          <p:cNvSpPr txBox="1"/>
          <p:nvPr/>
        </p:nvSpPr>
        <p:spPr>
          <a:xfrm>
            <a:off x="657616" y="1271656"/>
            <a:ext cx="75406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LSTAT: % Lower Status of the Population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LSTAT's histogram appears right-skewed, indicating that a majority of the towns have a lower percentage of the lower-status population.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There's a gradual increase in frequency from the lowest to a mid-point percentage followed by a sharp decline, suggesting fewer towns have a very high percentage of lower-status populations. This variable is typically inversely related to housing prices, with higher values potentially leading to lower house valuations.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9895-7A03-2FAF-62DE-D119E81F3663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886244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448483" y="4864606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437876"/>
            <a:ext cx="768648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Rationale for Median Imputation: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 is less affected by outliers compared to the mean, making it a robust measure for skewed data.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to 'INDUS', 'NOX', and 'AGE' due to their non-normal distribution, as indicated by their histograms.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973116"/>
            <a:ext cx="736081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Mode for 'RAD'?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'RAD' represents the accessibility index to radial highways, which is a discrete and multimodal feature.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mode, being the most frequent value, preserves the most common category within this feature, ensuring the integrity of the data's categorical nature.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319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680264" y="565922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DEVELOPMENT</a:t>
            </a:r>
            <a:br>
              <a:rPr lang="en" dirty="0">
                <a:solidFill>
                  <a:srgbClr val="434343"/>
                </a:solidFill>
              </a:rPr>
            </a:br>
            <a:r>
              <a:rPr lang="en" sz="1600" dirty="0">
                <a:solidFill>
                  <a:srgbClr val="434343"/>
                </a:solidFill>
              </a:rPr>
              <a:t>STRATEGY FOR MODEL SELECTION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Chosen for its simplicity and interpretability.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Serves as a baseline to understand the linear relationship between features and target variable.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Selected for its robustness to outliers and ability to model non-linear relationships.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Handles complex interactions between features without extensive data preprocessing.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Assumptions: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Assumes that both models are suitable for the scale and nature of the housing dataset.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analysis suggests that the data contains both linear and complex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22978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8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2.98 - On average, the model’s predictions are approximately $2,980 off from the actual home values.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20.46 - Indicates that the predictions are, on average, squared $20,460 away from the actual values; higher due to more significant errors.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4.52 - The model’s predictions deviate from the actual values by $4,520 on average, which gives a more realistic error magnitude due to the square root of MSE.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0.738 - The model explains 73.8% of the variance in housing prices, which is considered a decent level of fit for the model.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93786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9"/>
            <a:ext cx="7179192" cy="198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1.98 - Indicates a more accurate model with an average prediction deviation of $1,980.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8.43 - A lower value here reflects fewer amplified errors in prediction.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2.90 - Signifies that, on average, predictions are $2,900 away from the actual value, highlighting a better prediction accuracy.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0.892 - Shows that 89.2% of the variance in housing prices is explained by the Random Forest model, indicating a strong fit.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7107969" y="361351"/>
            <a:ext cx="1729143" cy="1495281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0;p19">
            <a:extLst>
              <a:ext uri="{FF2B5EF4-FFF2-40B4-BE49-F238E27FC236}">
                <a16:creationId xmlns:a16="http://schemas.microsoft.com/office/drawing/2014/main" id="{EB9436AF-2ACE-BACA-DCCF-877A976FA7C0}"/>
              </a:ext>
            </a:extLst>
          </p:cNvPr>
          <p:cNvSpPr txBox="1">
            <a:spLocks/>
          </p:cNvSpPr>
          <p:nvPr/>
        </p:nvSpPr>
        <p:spPr>
          <a:xfrm>
            <a:off x="517926" y="3391513"/>
            <a:ext cx="7179192" cy="198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Comparison: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Random Forest model outperforms the Linear Regression model across all metrics.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significant improvement in both RMSE and R² metrics for the Random Forest model suggests it is more adept at capturing the complex patterns in the data and making more accurate predictions for housing prices.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33729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4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C9B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4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/>
          <p:nvPr/>
        </p:nvSpPr>
        <p:spPr>
          <a:xfrm>
            <a:off x="-7" y="3244241"/>
            <a:ext cx="1396659" cy="1524558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 txBox="1">
            <a:spLocks noGrp="1"/>
          </p:cNvSpPr>
          <p:nvPr>
            <p:ph type="subTitle" idx="1"/>
          </p:nvPr>
        </p:nvSpPr>
        <p:spPr>
          <a:xfrm>
            <a:off x="1210029" y="146491"/>
            <a:ext cx="6219284" cy="76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Aptos" panose="020B0004020202020204" pitchFamily="34" charset="0"/>
              </a:rPr>
              <a:t>SUMMARY</a:t>
            </a:r>
            <a:endParaRPr sz="2800" b="1" dirty="0">
              <a:latin typeface="Aptos" panose="020B0004020202020204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726;p24">
            <a:extLst>
              <a:ext uri="{FF2B5EF4-FFF2-40B4-BE49-F238E27FC236}">
                <a16:creationId xmlns:a16="http://schemas.microsoft.com/office/drawing/2014/main" id="{58E4BF75-33AC-2A21-4276-E38C455BFA88}"/>
              </a:ext>
            </a:extLst>
          </p:cNvPr>
          <p:cNvSpPr txBox="1">
            <a:spLocks/>
          </p:cNvSpPr>
          <p:nvPr/>
        </p:nvSpPr>
        <p:spPr>
          <a:xfrm>
            <a:off x="603902" y="769686"/>
            <a:ext cx="8509518" cy="399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R² value of 0.892 for the Random Forest model suggests that 89.2% of the variance in housing prices can be predicted from the features provided, showcasing the power of advanced ensemble methods in complex predictive tasks.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Value: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analysis has surfaced key factors influencing housing prices, providing actionable insights for stakeholders in the real estate market.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 Look: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 effective model identified, the next steps involve deploying it as a decision-support tool, potentially extending our dataset, refining feature engineering, and exploring even more sophisticated modeling approaches such as neural networks.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460819" y="199120"/>
            <a:ext cx="8031828" cy="446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(2016).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 With Python: Understand Your Data, Create Accurate Models and Work Projects End-to-End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Machine Learning Mastery.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 (2019).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Hands-on machine learning with Scikit-Learn, </a:t>
            </a:r>
            <a:r>
              <a:rPr lang="en-CA" sz="14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</a:t>
            </a:r>
            <a:r>
              <a:rPr lang="en-C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O'Reilly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Media.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Raschka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Mirjalili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(2017).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machine learning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Publishing.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Pedregosa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F.,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Varoquaux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G.,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Gramfort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Michel, V.,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Thirion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B., Grisel, O., ...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Dubourg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(2011). Scikit-learn: Machine learning in Python.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Journal of Machine Learning Research, 12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2825-2830.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“Linear Regression for Machine Learning.”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https://machinelearningmastery.com/linear-regression-for-machine-learning/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“Random Forests Regressor Example.”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https://scikit-learn.org/stable/auto_examples/ensemble/plot_forest_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regression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.html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Team. (n.d.). </a:t>
            </a:r>
            <a:r>
              <a:rPr lang="en-CA" sz="1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Documentation: Overfitting and Underfitting</a:t>
            </a:r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Retrieved from </a:t>
            </a:r>
            <a:r>
              <a:rPr lang="en-CA" sz="1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https://www.tensorflow.org/tutorials/keras/overfit_and_underfit</a:t>
            </a:r>
            <a:endParaRPr sz="105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178" name="Google Shape;178;p18"/>
          <p:cNvSpPr txBox="1">
            <a:spLocks noGrp="1"/>
          </p:cNvSpPr>
          <p:nvPr>
            <p:ph type="ctrTitle" idx="3"/>
          </p:nvPr>
        </p:nvSpPr>
        <p:spPr>
          <a:xfrm>
            <a:off x="3471592" y="352487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AND FUTURE WORK</a:t>
            </a:r>
            <a:endParaRPr dirty="0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80" name="Google Shape;180;p18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83" name="Google Shape;183;p18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1099270" y="597605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5972397" cy="2831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Objective: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Utilize machine learning to forecast housing prices using diverse features encompassing property attributes, locality, market trends, and environmental factors.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Goal: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Identify and understand the influential factors shaping housing prices to assist investors, real estate professionals, and potential buyers or sellers.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Provide critical insights into the housing market, facilitating informed decisions in real estate transactions.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9" y="568638"/>
            <a:ext cx="6074130" cy="189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Importation and Structure: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dataset, containing housing-related features, was loaded into a pandas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overview with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.info()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method: 509 entries, 14 columns, data types include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float64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8" y="2490584"/>
            <a:ext cx="6535417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Utilized .describe() method to provide a statistical summary of the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includes count, mean, standard deviation, min, 25th percentile, median (50th percentile), 75th percentile, and max values for each feature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28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8" y="568638"/>
            <a:ext cx="6369937" cy="1921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Highlight: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consists of both continuous and categorical variables.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range from crime rates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environmental factors like nitric oxides concentration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and socioeconomic status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target variable is the median value of owner-occupied homes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MEDV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9435" y="753171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9" y="2490584"/>
            <a:ext cx="6074130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 Observations: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No missing values detected in the dataset.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Provides a solid foundation for the application of machine learning techniques for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5398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C9490-6304-6B8C-D311-B6DC2FA2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604"/>
            <a:ext cx="8436280" cy="3451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C63F5-E0C6-4AC4-06E1-3307A9DCE0C7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INDUS: Proportion of Non-Retail Business Acres Per Town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shows a bimodal distribution, indicating two peaks where such business acres are most common.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significant concentrations around 18 and another around 6, suggesting areas with distinctly high or low non-retail business activity.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NOX: Nitric Oxides Concentration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histogram displays a skewed distribution, leaning towards lower NOX concentrations but with a long tail to the right.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areas have relatively low nitric oxide pollution, with a few areas experiencing higher levels, which may influence property values.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0243-2EA2-9A8D-FC0F-C69F6DB02239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A3E46-6CA7-64A4-E09A-8411F27A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05400"/>
            <a:ext cx="8962373" cy="2993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84D8F-8D57-B11A-BA51-389424DDBC25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3946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34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AGE: Proportion of Owner-Occupied Units Built Prior to 1940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distribution is slightly skewed to the left, with a large number of towns having a high proportion of older houses.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There’s a noticeable decline in the proportion of towns with newer housing, indicating that much of the area consists of older buildings.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56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RAD: Index of Accessibility to Radial Highways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for RAD shows a non-uniform, multimodal distribution, indicating clusters of towns based on highway accessibility.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significant spike can be observed at the highest index value, suggesting a subset of towns with very high access to radial highways. This could reflect on the real estate prices due to the ease of transportation.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E9215-221E-0D62-DD8A-05E96B4E9FA1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619422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55E5E"/>
      </a:dk2>
      <a:lt2>
        <a:srgbClr val="C55151"/>
      </a:lt2>
      <a:accent1>
        <a:srgbClr val="E06666"/>
      </a:accent1>
      <a:accent2>
        <a:srgbClr val="DB7D7D"/>
      </a:accent2>
      <a:accent3>
        <a:srgbClr val="EA9999"/>
      </a:accent3>
      <a:accent4>
        <a:srgbClr val="C1A6FF"/>
      </a:accent4>
      <a:accent5>
        <a:srgbClr val="DCCCFF"/>
      </a:accent5>
      <a:accent6>
        <a:srgbClr val="E2656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1418</Words>
  <Application>Microsoft Office PowerPoint</Application>
  <PresentationFormat>On-screen Show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Aptos</vt:lpstr>
      <vt:lpstr>Montserrat ExtraBold</vt:lpstr>
      <vt:lpstr>Fira Sans Extra Condensed Medium</vt:lpstr>
      <vt:lpstr>Symbol</vt:lpstr>
      <vt:lpstr>Times New Roman</vt:lpstr>
      <vt:lpstr>EB Garamond</vt:lpstr>
      <vt:lpstr>Real Estate Marketing Plan </vt:lpstr>
      <vt:lpstr>AI APPLICATION PROJECT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 STRATEGY FOR MODEL SELECTION</vt:lpstr>
      <vt:lpstr>MODEL EVALUATION </vt:lpstr>
      <vt:lpstr>MODEL EVALUATION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APPLICATION PROJECT</dc:title>
  <dc:creator>Home</dc:creator>
  <cp:lastModifiedBy>Emmanuel David [Student]</cp:lastModifiedBy>
  <cp:revision>3</cp:revision>
  <dcterms:modified xsi:type="dcterms:W3CDTF">2024-04-22T02:24:31Z</dcterms:modified>
</cp:coreProperties>
</file>