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56" r:id="rId4"/>
    <p:sldId id="257" r:id="rId5"/>
    <p:sldId id="264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F3D40"/>
    <a:srgbClr val="D66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60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unakov%20Egor\Desktop\&#1051;&#1080;&#1089;&#1090;%20Microsoft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dirty="0" smtClean="0">
                <a:solidFill>
                  <a:schemeClr val="tx1"/>
                </a:solidFill>
                <a:latin typeface="ГОСТ тип А" panose="020B0604020202020204" pitchFamily="34" charset="0"/>
              </a:rPr>
              <a:t>Фазовое</a:t>
            </a:r>
            <a:r>
              <a:rPr lang="ru-RU" sz="1600" baseline="0" dirty="0" smtClean="0">
                <a:solidFill>
                  <a:schemeClr val="tx1"/>
                </a:solidFill>
                <a:latin typeface="ГОСТ тип А" panose="020B0604020202020204" pitchFamily="34" charset="0"/>
              </a:rPr>
              <a:t> напряжение</a:t>
            </a:r>
            <a:endParaRPr lang="ru-RU" sz="1600" dirty="0">
              <a:solidFill>
                <a:schemeClr val="tx1"/>
              </a:solidFill>
              <a:latin typeface="ГОСТ тип А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Лист1!$D$3:$D$193</c:f>
              <c:numCache>
                <c:formatCode>General</c:formatCode>
                <c:ptCount val="19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8</c:v>
                </c:pt>
                <c:pt idx="65">
                  <c:v>17</c:v>
                </c:pt>
                <c:pt idx="66">
                  <c:v>25</c:v>
                </c:pt>
                <c:pt idx="67">
                  <c:v>33</c:v>
                </c:pt>
                <c:pt idx="68">
                  <c:v>42</c:v>
                </c:pt>
                <c:pt idx="69">
                  <c:v>50</c:v>
                </c:pt>
                <c:pt idx="70">
                  <c:v>58</c:v>
                </c:pt>
                <c:pt idx="71">
                  <c:v>66</c:v>
                </c:pt>
                <c:pt idx="72">
                  <c:v>74</c:v>
                </c:pt>
                <c:pt idx="73">
                  <c:v>82</c:v>
                </c:pt>
                <c:pt idx="74">
                  <c:v>90</c:v>
                </c:pt>
                <c:pt idx="75">
                  <c:v>98</c:v>
                </c:pt>
                <c:pt idx="76">
                  <c:v>105</c:v>
                </c:pt>
                <c:pt idx="77">
                  <c:v>113</c:v>
                </c:pt>
                <c:pt idx="78">
                  <c:v>120</c:v>
                </c:pt>
                <c:pt idx="79">
                  <c:v>127</c:v>
                </c:pt>
                <c:pt idx="80">
                  <c:v>135</c:v>
                </c:pt>
                <c:pt idx="81">
                  <c:v>142</c:v>
                </c:pt>
                <c:pt idx="82">
                  <c:v>149</c:v>
                </c:pt>
                <c:pt idx="83">
                  <c:v>155</c:v>
                </c:pt>
                <c:pt idx="84">
                  <c:v>162</c:v>
                </c:pt>
                <c:pt idx="85">
                  <c:v>168</c:v>
                </c:pt>
                <c:pt idx="86">
                  <c:v>174</c:v>
                </c:pt>
                <c:pt idx="87">
                  <c:v>180</c:v>
                </c:pt>
                <c:pt idx="88">
                  <c:v>186</c:v>
                </c:pt>
                <c:pt idx="89">
                  <c:v>192</c:v>
                </c:pt>
                <c:pt idx="90">
                  <c:v>197</c:v>
                </c:pt>
                <c:pt idx="91">
                  <c:v>202</c:v>
                </c:pt>
                <c:pt idx="92">
                  <c:v>207</c:v>
                </c:pt>
                <c:pt idx="93">
                  <c:v>212</c:v>
                </c:pt>
                <c:pt idx="94">
                  <c:v>217</c:v>
                </c:pt>
                <c:pt idx="95">
                  <c:v>221</c:v>
                </c:pt>
                <c:pt idx="96">
                  <c:v>225</c:v>
                </c:pt>
                <c:pt idx="97">
                  <c:v>229</c:v>
                </c:pt>
                <c:pt idx="98">
                  <c:v>232</c:v>
                </c:pt>
                <c:pt idx="99">
                  <c:v>236</c:v>
                </c:pt>
                <c:pt idx="100">
                  <c:v>239</c:v>
                </c:pt>
                <c:pt idx="101">
                  <c:v>241</c:v>
                </c:pt>
                <c:pt idx="102">
                  <c:v>244</c:v>
                </c:pt>
                <c:pt idx="103">
                  <c:v>246</c:v>
                </c:pt>
                <c:pt idx="104">
                  <c:v>248</c:v>
                </c:pt>
                <c:pt idx="105">
                  <c:v>250</c:v>
                </c:pt>
                <c:pt idx="106">
                  <c:v>252</c:v>
                </c:pt>
                <c:pt idx="107">
                  <c:v>253</c:v>
                </c:pt>
                <c:pt idx="108">
                  <c:v>254</c:v>
                </c:pt>
                <c:pt idx="109">
                  <c:v>254</c:v>
                </c:pt>
                <c:pt idx="110">
                  <c:v>255</c:v>
                </c:pt>
                <c:pt idx="111">
                  <c:v>255</c:v>
                </c:pt>
                <c:pt idx="112">
                  <c:v>255</c:v>
                </c:pt>
                <c:pt idx="113">
                  <c:v>254</c:v>
                </c:pt>
                <c:pt idx="114">
                  <c:v>254</c:v>
                </c:pt>
                <c:pt idx="115">
                  <c:v>253</c:v>
                </c:pt>
                <c:pt idx="116">
                  <c:v>252</c:v>
                </c:pt>
                <c:pt idx="117">
                  <c:v>250</c:v>
                </c:pt>
                <c:pt idx="118">
                  <c:v>248</c:v>
                </c:pt>
                <c:pt idx="119">
                  <c:v>246</c:v>
                </c:pt>
                <c:pt idx="120">
                  <c:v>244</c:v>
                </c:pt>
                <c:pt idx="121">
                  <c:v>241</c:v>
                </c:pt>
                <c:pt idx="122">
                  <c:v>239</c:v>
                </c:pt>
                <c:pt idx="123">
                  <c:v>236</c:v>
                </c:pt>
                <c:pt idx="124">
                  <c:v>232</c:v>
                </c:pt>
                <c:pt idx="125">
                  <c:v>229</c:v>
                </c:pt>
                <c:pt idx="126">
                  <c:v>225</c:v>
                </c:pt>
                <c:pt idx="127">
                  <c:v>221</c:v>
                </c:pt>
                <c:pt idx="128">
                  <c:v>225</c:v>
                </c:pt>
                <c:pt idx="129">
                  <c:v>229</c:v>
                </c:pt>
                <c:pt idx="130">
                  <c:v>232</c:v>
                </c:pt>
                <c:pt idx="131">
                  <c:v>236</c:v>
                </c:pt>
                <c:pt idx="132">
                  <c:v>239</c:v>
                </c:pt>
                <c:pt idx="133">
                  <c:v>241</c:v>
                </c:pt>
                <c:pt idx="134">
                  <c:v>244</c:v>
                </c:pt>
                <c:pt idx="135">
                  <c:v>246</c:v>
                </c:pt>
                <c:pt idx="136">
                  <c:v>248</c:v>
                </c:pt>
                <c:pt idx="137">
                  <c:v>250</c:v>
                </c:pt>
                <c:pt idx="138">
                  <c:v>252</c:v>
                </c:pt>
                <c:pt idx="139">
                  <c:v>253</c:v>
                </c:pt>
                <c:pt idx="140">
                  <c:v>254</c:v>
                </c:pt>
                <c:pt idx="141">
                  <c:v>254</c:v>
                </c:pt>
                <c:pt idx="142">
                  <c:v>255</c:v>
                </c:pt>
                <c:pt idx="143">
                  <c:v>255</c:v>
                </c:pt>
                <c:pt idx="144">
                  <c:v>255</c:v>
                </c:pt>
                <c:pt idx="145">
                  <c:v>254</c:v>
                </c:pt>
                <c:pt idx="146">
                  <c:v>254</c:v>
                </c:pt>
                <c:pt idx="147">
                  <c:v>253</c:v>
                </c:pt>
                <c:pt idx="148">
                  <c:v>252</c:v>
                </c:pt>
                <c:pt idx="149">
                  <c:v>250</c:v>
                </c:pt>
                <c:pt idx="150">
                  <c:v>248</c:v>
                </c:pt>
                <c:pt idx="151">
                  <c:v>246</c:v>
                </c:pt>
                <c:pt idx="152">
                  <c:v>244</c:v>
                </c:pt>
                <c:pt idx="153">
                  <c:v>241</c:v>
                </c:pt>
                <c:pt idx="154">
                  <c:v>239</c:v>
                </c:pt>
                <c:pt idx="155">
                  <c:v>236</c:v>
                </c:pt>
                <c:pt idx="156">
                  <c:v>232</c:v>
                </c:pt>
                <c:pt idx="157">
                  <c:v>229</c:v>
                </c:pt>
                <c:pt idx="158">
                  <c:v>225</c:v>
                </c:pt>
                <c:pt idx="159">
                  <c:v>221</c:v>
                </c:pt>
                <c:pt idx="160">
                  <c:v>217</c:v>
                </c:pt>
                <c:pt idx="161">
                  <c:v>212</c:v>
                </c:pt>
                <c:pt idx="162">
                  <c:v>207</c:v>
                </c:pt>
                <c:pt idx="163">
                  <c:v>202</c:v>
                </c:pt>
                <c:pt idx="164">
                  <c:v>197</c:v>
                </c:pt>
                <c:pt idx="165">
                  <c:v>192</c:v>
                </c:pt>
                <c:pt idx="166">
                  <c:v>186</c:v>
                </c:pt>
                <c:pt idx="167">
                  <c:v>180</c:v>
                </c:pt>
                <c:pt idx="168">
                  <c:v>174</c:v>
                </c:pt>
                <c:pt idx="169">
                  <c:v>168</c:v>
                </c:pt>
                <c:pt idx="170">
                  <c:v>162</c:v>
                </c:pt>
                <c:pt idx="171">
                  <c:v>155</c:v>
                </c:pt>
                <c:pt idx="172">
                  <c:v>149</c:v>
                </c:pt>
                <c:pt idx="173">
                  <c:v>142</c:v>
                </c:pt>
                <c:pt idx="174">
                  <c:v>135</c:v>
                </c:pt>
                <c:pt idx="175">
                  <c:v>128</c:v>
                </c:pt>
                <c:pt idx="176">
                  <c:v>120</c:v>
                </c:pt>
                <c:pt idx="177">
                  <c:v>113</c:v>
                </c:pt>
                <c:pt idx="178">
                  <c:v>105</c:v>
                </c:pt>
                <c:pt idx="179">
                  <c:v>98</c:v>
                </c:pt>
                <c:pt idx="180">
                  <c:v>90</c:v>
                </c:pt>
                <c:pt idx="181">
                  <c:v>82</c:v>
                </c:pt>
                <c:pt idx="182">
                  <c:v>74</c:v>
                </c:pt>
                <c:pt idx="183">
                  <c:v>66</c:v>
                </c:pt>
                <c:pt idx="184">
                  <c:v>58</c:v>
                </c:pt>
                <c:pt idx="185">
                  <c:v>50</c:v>
                </c:pt>
                <c:pt idx="186">
                  <c:v>42</c:v>
                </c:pt>
                <c:pt idx="187">
                  <c:v>33</c:v>
                </c:pt>
                <c:pt idx="188">
                  <c:v>25</c:v>
                </c:pt>
                <c:pt idx="189">
                  <c:v>17</c:v>
                </c:pt>
                <c:pt idx="190">
                  <c:v>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612-4356-9AF2-E20551FA1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12224"/>
        <c:axId val="84112640"/>
      </c:scatterChart>
      <c:valAx>
        <c:axId val="841122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112640"/>
        <c:crosses val="autoZero"/>
        <c:crossBetween val="midCat"/>
      </c:valAx>
      <c:valAx>
        <c:axId val="8411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4112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E8BC5-CFC5-4551-889D-BF8CDA6B617A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C19D3-7CE3-4A42-9060-E730FE58D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4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C19D3-7CE3-4A42-9060-E730FE58D9B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93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CB2-B194-4D34-81C5-14AEBA612B82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89F-AD07-43C7-9E18-F2EBC82AD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CB2-B194-4D34-81C5-14AEBA612B82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89F-AD07-43C7-9E18-F2EBC82AD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43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CB2-B194-4D34-81C5-14AEBA612B82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89F-AD07-43C7-9E18-F2EBC82AD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121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CB2-B194-4D34-81C5-14AEBA612B82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89F-AD07-43C7-9E18-F2EBC82AD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CB2-B194-4D34-81C5-14AEBA612B82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89F-AD07-43C7-9E18-F2EBC82AD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09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CB2-B194-4D34-81C5-14AEBA612B82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89F-AD07-43C7-9E18-F2EBC82AD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CB2-B194-4D34-81C5-14AEBA612B82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89F-AD07-43C7-9E18-F2EBC82AD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55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CB2-B194-4D34-81C5-14AEBA612B82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89F-AD07-43C7-9E18-F2EBC82AD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20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CB2-B194-4D34-81C5-14AEBA612B82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89F-AD07-43C7-9E18-F2EBC82AD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80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CB2-B194-4D34-81C5-14AEBA612B82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89F-AD07-43C7-9E18-F2EBC82AD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CCB2-B194-4D34-81C5-14AEBA612B82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4789F-AD07-43C7-9E18-F2EBC82AD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9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CCB2-B194-4D34-81C5-14AEBA612B82}" type="datetimeFigureOut">
              <a:rPr lang="ru-RU" smtClean="0"/>
              <a:t>03.04.2024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4789F-AD07-43C7-9E18-F2EBC82ADC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86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2923" y="91408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системы управления электродвигателями в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наноспутнике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530524" y="2751344"/>
            <a:ext cx="6481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Бунаков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Егор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3947" y="3819027"/>
            <a:ext cx="10058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физико-технический институт</a:t>
            </a:r>
          </a:p>
          <a:p>
            <a:endParaRPr lang="ru-RU" dirty="0"/>
          </a:p>
        </p:txBody>
      </p:sp>
      <p:pic>
        <p:nvPicPr>
          <p:cNvPr id="2050" name="Picture 2" descr="Гранты для обучения на совместной программе ФАКТ и РАНХиГС - Физтех-Союз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0" y="252000"/>
            <a:ext cx="1416038" cy="14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15787" y="5669556"/>
            <a:ext cx="462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3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023DE5-0915-4279-816B-F6E8BCE53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65" y="2522270"/>
            <a:ext cx="4392229" cy="419457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52259"/>
            <a:ext cx="10515600" cy="248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плату управления электродвигателем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алгоритм управления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алгоритм на плате управления 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двигателем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Гранты для обучения на совместной программе ФАКТ и РАНХиГС - Физтех-Союз">
            <a:extLst>
              <a:ext uri="{FF2B5EF4-FFF2-40B4-BE49-F238E27FC236}">
                <a16:creationId xmlns:a16="http://schemas.microsoft.com/office/drawing/2014/main" id="{A34E87FE-0889-4C28-90DF-E978625F2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0" y="252000"/>
            <a:ext cx="1416038" cy="14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A90B7-80CB-4BCC-B506-8BE53A48C491}"/>
              </a:ext>
            </a:extLst>
          </p:cNvPr>
          <p:cNvSpPr txBox="1"/>
          <p:nvPr/>
        </p:nvSpPr>
        <p:spPr>
          <a:xfrm>
            <a:off x="838200" y="1700302"/>
            <a:ext cx="86310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систему управления электродвигателем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3" name="Группа 1042"/>
          <p:cNvGrpSpPr/>
          <p:nvPr/>
        </p:nvGrpSpPr>
        <p:grpSpPr>
          <a:xfrm>
            <a:off x="564435" y="1708930"/>
            <a:ext cx="7151013" cy="3948888"/>
            <a:chOff x="249757" y="104587"/>
            <a:chExt cx="9126325" cy="5223996"/>
          </a:xfrm>
        </p:grpSpPr>
        <p:sp>
          <p:nvSpPr>
            <p:cNvPr id="1042" name="Скругленный прямоугольник 1041"/>
            <p:cNvSpPr/>
            <p:nvPr/>
          </p:nvSpPr>
          <p:spPr>
            <a:xfrm>
              <a:off x="6064195" y="3067999"/>
              <a:ext cx="2238557" cy="1741745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Скругленный прямоугольник 120"/>
            <p:cNvSpPr/>
            <p:nvPr/>
          </p:nvSpPr>
          <p:spPr>
            <a:xfrm>
              <a:off x="285804" y="2307484"/>
              <a:ext cx="2569029" cy="2566945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Скругленный прямоугольник 118"/>
            <p:cNvSpPr/>
            <p:nvPr/>
          </p:nvSpPr>
          <p:spPr>
            <a:xfrm>
              <a:off x="3616327" y="582411"/>
              <a:ext cx="2275114" cy="474617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023360" y="2176741"/>
              <a:ext cx="1461052" cy="12990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784821" y="4259545"/>
              <a:ext cx="1938130" cy="8496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Блок-схема: узел 5"/>
            <p:cNvSpPr/>
            <p:nvPr/>
          </p:nvSpPr>
          <p:spPr>
            <a:xfrm>
              <a:off x="2514599" y="1380343"/>
              <a:ext cx="258418" cy="258418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noFill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447800" y="1143792"/>
              <a:ext cx="1066799" cy="73152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Блок-схема: узел 13"/>
            <p:cNvSpPr/>
            <p:nvPr/>
          </p:nvSpPr>
          <p:spPr>
            <a:xfrm>
              <a:off x="731522" y="1258423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Прямая соединительная линия 17"/>
            <p:cNvCxnSpPr>
              <a:stCxn id="14" idx="6"/>
            </p:cNvCxnSpPr>
            <p:nvPr/>
          </p:nvCxnSpPr>
          <p:spPr>
            <a:xfrm>
              <a:off x="853442" y="1319383"/>
              <a:ext cx="59435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Блок-схема: узел 21"/>
            <p:cNvSpPr/>
            <p:nvPr/>
          </p:nvSpPr>
          <p:spPr>
            <a:xfrm>
              <a:off x="731521" y="1638761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единительная линия 22"/>
            <p:cNvCxnSpPr>
              <a:stCxn id="22" idx="6"/>
            </p:cNvCxnSpPr>
            <p:nvPr/>
          </p:nvCxnSpPr>
          <p:spPr>
            <a:xfrm>
              <a:off x="853441" y="1699721"/>
              <a:ext cx="59435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/>
            <p:cNvSpPr/>
            <p:nvPr/>
          </p:nvSpPr>
          <p:spPr>
            <a:xfrm>
              <a:off x="1447799" y="2460528"/>
              <a:ext cx="1066799" cy="73152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Блок-схема: узел 24"/>
            <p:cNvSpPr/>
            <p:nvPr/>
          </p:nvSpPr>
          <p:spPr>
            <a:xfrm>
              <a:off x="731521" y="2575159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единительная линия 25"/>
            <p:cNvCxnSpPr>
              <a:stCxn id="25" idx="6"/>
            </p:cNvCxnSpPr>
            <p:nvPr/>
          </p:nvCxnSpPr>
          <p:spPr>
            <a:xfrm>
              <a:off x="853441" y="2636119"/>
              <a:ext cx="59435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Блок-схема: узел 26"/>
            <p:cNvSpPr/>
            <p:nvPr/>
          </p:nvSpPr>
          <p:spPr>
            <a:xfrm>
              <a:off x="731520" y="2955497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8" name="Прямая соединительная линия 27"/>
            <p:cNvCxnSpPr>
              <a:stCxn id="27" idx="6"/>
            </p:cNvCxnSpPr>
            <p:nvPr/>
          </p:nvCxnSpPr>
          <p:spPr>
            <a:xfrm>
              <a:off x="853440" y="3016457"/>
              <a:ext cx="59435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/>
            <p:cNvSpPr/>
            <p:nvPr/>
          </p:nvSpPr>
          <p:spPr>
            <a:xfrm>
              <a:off x="1447799" y="3952854"/>
              <a:ext cx="1066799" cy="73152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Блок-схема: узел 29"/>
            <p:cNvSpPr/>
            <p:nvPr/>
          </p:nvSpPr>
          <p:spPr>
            <a:xfrm>
              <a:off x="731521" y="4067485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Прямая соединительная линия 30"/>
            <p:cNvCxnSpPr>
              <a:stCxn id="30" idx="6"/>
            </p:cNvCxnSpPr>
            <p:nvPr/>
          </p:nvCxnSpPr>
          <p:spPr>
            <a:xfrm>
              <a:off x="853441" y="4128445"/>
              <a:ext cx="59435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Блок-схема: узел 31"/>
            <p:cNvSpPr/>
            <p:nvPr/>
          </p:nvSpPr>
          <p:spPr>
            <a:xfrm>
              <a:off x="731520" y="4447823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3" name="Прямая соединительная линия 32"/>
            <p:cNvCxnSpPr>
              <a:stCxn id="32" idx="6"/>
            </p:cNvCxnSpPr>
            <p:nvPr/>
          </p:nvCxnSpPr>
          <p:spPr>
            <a:xfrm>
              <a:off x="853440" y="4508783"/>
              <a:ext cx="594358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Блок-схема: узел 34"/>
            <p:cNvSpPr/>
            <p:nvPr/>
          </p:nvSpPr>
          <p:spPr>
            <a:xfrm>
              <a:off x="4429761" y="751439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единительная линия 33"/>
            <p:cNvCxnSpPr>
              <a:stCxn id="35" idx="4"/>
            </p:cNvCxnSpPr>
            <p:nvPr/>
          </p:nvCxnSpPr>
          <p:spPr>
            <a:xfrm>
              <a:off x="4490721" y="873359"/>
              <a:ext cx="0" cy="1308462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Блок-схема: узел 38"/>
            <p:cNvSpPr/>
            <p:nvPr/>
          </p:nvSpPr>
          <p:spPr>
            <a:xfrm>
              <a:off x="4612641" y="751439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0" name="Прямая соединительная линия 39"/>
            <p:cNvCxnSpPr>
              <a:stCxn id="39" idx="4"/>
            </p:cNvCxnSpPr>
            <p:nvPr/>
          </p:nvCxnSpPr>
          <p:spPr>
            <a:xfrm>
              <a:off x="4673601" y="873359"/>
              <a:ext cx="0" cy="1308462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Блок-схема: узел 40"/>
            <p:cNvSpPr/>
            <p:nvPr/>
          </p:nvSpPr>
          <p:spPr>
            <a:xfrm>
              <a:off x="4795521" y="751439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2" name="Прямая соединительная линия 41"/>
            <p:cNvCxnSpPr>
              <a:stCxn id="41" idx="4"/>
            </p:cNvCxnSpPr>
            <p:nvPr/>
          </p:nvCxnSpPr>
          <p:spPr>
            <a:xfrm>
              <a:off x="4856481" y="873359"/>
              <a:ext cx="0" cy="1308462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Блок-схема: узел 42"/>
            <p:cNvSpPr/>
            <p:nvPr/>
          </p:nvSpPr>
          <p:spPr>
            <a:xfrm>
              <a:off x="4972328" y="751439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4" name="Прямая соединительная линия 43"/>
            <p:cNvCxnSpPr>
              <a:stCxn id="43" idx="4"/>
            </p:cNvCxnSpPr>
            <p:nvPr/>
          </p:nvCxnSpPr>
          <p:spPr>
            <a:xfrm>
              <a:off x="5033288" y="873359"/>
              <a:ext cx="0" cy="1308462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>
              <a:stCxn id="5" idx="2"/>
              <a:endCxn id="9" idx="0"/>
            </p:cNvCxnSpPr>
            <p:nvPr/>
          </p:nvCxnSpPr>
          <p:spPr>
            <a:xfrm>
              <a:off x="4753886" y="3475834"/>
              <a:ext cx="0" cy="783711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единительная линия 53"/>
            <p:cNvCxnSpPr/>
            <p:nvPr/>
          </p:nvCxnSpPr>
          <p:spPr>
            <a:xfrm>
              <a:off x="4934758" y="3475834"/>
              <a:ext cx="0" cy="783711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>
            <a:xfrm>
              <a:off x="4551681" y="3475834"/>
              <a:ext cx="0" cy="783711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/>
            <p:cNvCxnSpPr>
              <a:stCxn id="24" idx="3"/>
              <a:endCxn id="5" idx="1"/>
            </p:cNvCxnSpPr>
            <p:nvPr/>
          </p:nvCxnSpPr>
          <p:spPr>
            <a:xfrm>
              <a:off x="2514598" y="2826288"/>
              <a:ext cx="1508762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Соединительная линия уступом 58"/>
            <p:cNvCxnSpPr>
              <a:stCxn id="17" idx="3"/>
            </p:cNvCxnSpPr>
            <p:nvPr/>
          </p:nvCxnSpPr>
          <p:spPr>
            <a:xfrm>
              <a:off x="2514599" y="1509552"/>
              <a:ext cx="1508761" cy="1080185"/>
            </a:xfrm>
            <a:prstGeom prst="bentConnector3">
              <a:avLst>
                <a:gd name="adj1" fmla="val 49327"/>
              </a:avLst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Соединительная линия уступом 63"/>
            <p:cNvCxnSpPr>
              <a:stCxn id="29" idx="3"/>
            </p:cNvCxnSpPr>
            <p:nvPr/>
          </p:nvCxnSpPr>
          <p:spPr>
            <a:xfrm flipV="1">
              <a:off x="2514598" y="3067999"/>
              <a:ext cx="1508761" cy="125061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Блок-схема: узел 66"/>
            <p:cNvSpPr/>
            <p:nvPr/>
          </p:nvSpPr>
          <p:spPr>
            <a:xfrm>
              <a:off x="8441064" y="2172099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Блок-схема: узел 67"/>
            <p:cNvSpPr/>
            <p:nvPr/>
          </p:nvSpPr>
          <p:spPr>
            <a:xfrm>
              <a:off x="8441064" y="2496815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Блок-схема: узел 68"/>
            <p:cNvSpPr/>
            <p:nvPr/>
          </p:nvSpPr>
          <p:spPr>
            <a:xfrm>
              <a:off x="8441064" y="2825564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Блок-схема: узел 69"/>
            <p:cNvSpPr/>
            <p:nvPr/>
          </p:nvSpPr>
          <p:spPr>
            <a:xfrm>
              <a:off x="8441064" y="3150280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Блок-схема: узел 70"/>
            <p:cNvSpPr/>
            <p:nvPr/>
          </p:nvSpPr>
          <p:spPr>
            <a:xfrm>
              <a:off x="8441064" y="3492903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Блок-схема: узел 71"/>
            <p:cNvSpPr/>
            <p:nvPr/>
          </p:nvSpPr>
          <p:spPr>
            <a:xfrm>
              <a:off x="8441064" y="3817619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Блок-схема: узел 72"/>
            <p:cNvSpPr/>
            <p:nvPr/>
          </p:nvSpPr>
          <p:spPr>
            <a:xfrm>
              <a:off x="8441064" y="4146368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Блок-схема: узел 73"/>
            <p:cNvSpPr/>
            <p:nvPr/>
          </p:nvSpPr>
          <p:spPr>
            <a:xfrm>
              <a:off x="8441064" y="4471084"/>
              <a:ext cx="121920" cy="121920"/>
            </a:xfrm>
            <a:prstGeom prst="flowChartConnector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9" name="Прямая со стрелкой 78"/>
            <p:cNvCxnSpPr/>
            <p:nvPr/>
          </p:nvCxnSpPr>
          <p:spPr>
            <a:xfrm flipV="1">
              <a:off x="8562984" y="3204454"/>
              <a:ext cx="335302" cy="83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/>
            <p:nvPr/>
          </p:nvCxnSpPr>
          <p:spPr>
            <a:xfrm flipV="1">
              <a:off x="8562984" y="3543571"/>
              <a:ext cx="335302" cy="83"/>
            </a:xfrm>
            <a:prstGeom prst="straightConnector1">
              <a:avLst/>
            </a:prstGeom>
            <a:ln w="19050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Прямоугольник 75"/>
            <p:cNvSpPr/>
            <p:nvPr/>
          </p:nvSpPr>
          <p:spPr>
            <a:xfrm>
              <a:off x="8851579" y="2989193"/>
              <a:ext cx="52450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GND</a:t>
              </a:r>
              <a:endParaRPr lang="ru-RU" sz="1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8874501" y="3389682"/>
              <a:ext cx="42890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 err="1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Vcc</a:t>
              </a:r>
              <a:endParaRPr lang="ru-RU" sz="1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8562984" y="2096423"/>
              <a:ext cx="755335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Phase C</a:t>
              </a:r>
              <a:endParaRPr lang="ru-RU" sz="1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8562984" y="2389302"/>
              <a:ext cx="756938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Phase B</a:t>
              </a:r>
              <a:endParaRPr lang="ru-RU" sz="1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6" name="Прямоугольник 85"/>
            <p:cNvSpPr/>
            <p:nvPr/>
          </p:nvSpPr>
          <p:spPr>
            <a:xfrm>
              <a:off x="8558975" y="2711448"/>
              <a:ext cx="763351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b="0" cap="none" spc="0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Phase A</a:t>
              </a:r>
              <a:endParaRPr lang="ru-RU" sz="1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7" name="Прямоугольник 86"/>
            <p:cNvSpPr/>
            <p:nvPr/>
          </p:nvSpPr>
          <p:spPr>
            <a:xfrm>
              <a:off x="8590365" y="3724690"/>
              <a:ext cx="603050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Hall</a:t>
              </a:r>
              <a:r>
                <a:rPr lang="en-US" sz="1400" b="0" cap="none" spc="0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C</a:t>
              </a:r>
              <a:endParaRPr lang="ru-RU" sz="1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9" name="Прямоугольник 88"/>
            <p:cNvSpPr/>
            <p:nvPr/>
          </p:nvSpPr>
          <p:spPr>
            <a:xfrm>
              <a:off x="8587959" y="4059698"/>
              <a:ext cx="60465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Hall</a:t>
              </a:r>
              <a:r>
                <a:rPr lang="en-US" sz="1400" b="0" cap="none" spc="0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B</a:t>
              </a:r>
              <a:endParaRPr lang="ru-RU" sz="1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90" name="Прямоугольник 89"/>
            <p:cNvSpPr/>
            <p:nvPr/>
          </p:nvSpPr>
          <p:spPr>
            <a:xfrm>
              <a:off x="8585555" y="4378155"/>
              <a:ext cx="611066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400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Hall</a:t>
              </a:r>
              <a:r>
                <a:rPr lang="en-US" sz="1400" b="0" cap="none" spc="0" dirty="0">
                  <a:ln w="0"/>
                  <a:solidFill>
                    <a:schemeClr val="bg2">
                      <a:lumMod val="2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A</a:t>
              </a:r>
              <a:endParaRPr lang="ru-RU" sz="1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04" name="Соединительная линия уступом 103"/>
            <p:cNvCxnSpPr>
              <a:stCxn id="74" idx="2"/>
            </p:cNvCxnSpPr>
            <p:nvPr/>
          </p:nvCxnSpPr>
          <p:spPr>
            <a:xfrm rot="10800000">
              <a:off x="5482920" y="3389682"/>
              <a:ext cx="2958144" cy="1142362"/>
            </a:xfrm>
            <a:prstGeom prst="bentConnector3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Соединительная линия уступом 105"/>
            <p:cNvCxnSpPr>
              <a:stCxn id="73" idx="2"/>
            </p:cNvCxnSpPr>
            <p:nvPr/>
          </p:nvCxnSpPr>
          <p:spPr>
            <a:xfrm rot="10800000">
              <a:off x="5482920" y="3288092"/>
              <a:ext cx="2958145" cy="919237"/>
            </a:xfrm>
            <a:prstGeom prst="bentConnector3">
              <a:avLst>
                <a:gd name="adj1" fmla="val 46050"/>
              </a:avLst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Соединительная линия уступом 107"/>
            <p:cNvCxnSpPr/>
            <p:nvPr/>
          </p:nvCxnSpPr>
          <p:spPr>
            <a:xfrm rot="10800000">
              <a:off x="5482919" y="3192049"/>
              <a:ext cx="2940546" cy="685185"/>
            </a:xfrm>
            <a:prstGeom prst="bentConnector3">
              <a:avLst>
                <a:gd name="adj1" fmla="val 41880"/>
              </a:avLst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Скругленный прямоугольник 119"/>
            <p:cNvSpPr/>
            <p:nvPr/>
          </p:nvSpPr>
          <p:spPr>
            <a:xfrm>
              <a:off x="249757" y="1027272"/>
              <a:ext cx="2569029" cy="948059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рямоугольник 123"/>
            <p:cNvSpPr/>
            <p:nvPr/>
          </p:nvSpPr>
          <p:spPr>
            <a:xfrm>
              <a:off x="6688982" y="2226223"/>
              <a:ext cx="1007821" cy="6626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29" name="Прямая соединительная линия 1028"/>
            <p:cNvCxnSpPr>
              <a:stCxn id="124" idx="3"/>
            </p:cNvCxnSpPr>
            <p:nvPr/>
          </p:nvCxnSpPr>
          <p:spPr>
            <a:xfrm>
              <a:off x="7696803" y="2557553"/>
              <a:ext cx="739832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2" name="Соединительная линия уступом 1031"/>
            <p:cNvCxnSpPr>
              <a:stCxn id="67" idx="2"/>
            </p:cNvCxnSpPr>
            <p:nvPr/>
          </p:nvCxnSpPr>
          <p:spPr>
            <a:xfrm rot="10800000" flipV="1">
              <a:off x="7692374" y="2233059"/>
              <a:ext cx="748690" cy="208416"/>
            </a:xfrm>
            <a:prstGeom prst="bentConnector3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Соединительная линия уступом 137"/>
            <p:cNvCxnSpPr/>
            <p:nvPr/>
          </p:nvCxnSpPr>
          <p:spPr>
            <a:xfrm rot="10800000">
              <a:off x="7702129" y="2691670"/>
              <a:ext cx="732346" cy="194855"/>
            </a:xfrm>
            <a:prstGeom prst="bentConnector3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Прямая соединительная линия 1035"/>
            <p:cNvCxnSpPr>
              <a:stCxn id="124" idx="1"/>
            </p:cNvCxnSpPr>
            <p:nvPr/>
          </p:nvCxnSpPr>
          <p:spPr>
            <a:xfrm flipH="1">
              <a:off x="5489738" y="2557553"/>
              <a:ext cx="1199244" cy="17606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Прямая соединительная линия 142"/>
            <p:cNvCxnSpPr/>
            <p:nvPr/>
          </p:nvCxnSpPr>
          <p:spPr>
            <a:xfrm flipH="1">
              <a:off x="5482919" y="2441475"/>
              <a:ext cx="1199244" cy="17606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 flipH="1">
              <a:off x="5483098" y="2679173"/>
              <a:ext cx="1199244" cy="17606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8" name="Скругленный прямоугольник 1037"/>
            <p:cNvSpPr/>
            <p:nvPr/>
          </p:nvSpPr>
          <p:spPr>
            <a:xfrm>
              <a:off x="6527467" y="2096423"/>
              <a:ext cx="1312679" cy="920034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9" name="TextBox 1038"/>
            <p:cNvSpPr txBox="1"/>
            <p:nvPr/>
          </p:nvSpPr>
          <p:spPr>
            <a:xfrm>
              <a:off x="4003241" y="2647123"/>
              <a:ext cx="1459738" cy="44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MCU</a:t>
              </a:r>
              <a:endParaRPr lang="ru-RU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4271459" y="4482714"/>
              <a:ext cx="1146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MRAM</a:t>
              </a:r>
              <a:endParaRPr lang="ru-RU" dirty="0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1436500" y="3932597"/>
              <a:ext cx="1114346" cy="772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USB</a:t>
              </a:r>
              <a:br>
                <a:rPr lang="en-US" dirty="0"/>
              </a:br>
              <a:r>
                <a:rPr lang="en-US" dirty="0"/>
                <a:t>UART</a:t>
              </a:r>
              <a:endParaRPr lang="ru-RU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1596996" y="2578152"/>
              <a:ext cx="755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CAN</a:t>
              </a:r>
              <a:endParaRPr lang="ru-RU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1586563" y="1269430"/>
              <a:ext cx="755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LMZ</a:t>
              </a:r>
              <a:endParaRPr lang="ru-RU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601955" y="2379806"/>
              <a:ext cx="1299149" cy="407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STSPIN8</a:t>
              </a:r>
              <a:r>
                <a:rPr lang="ru-RU" sz="1400" dirty="0"/>
                <a:t>30</a:t>
              </a:r>
            </a:p>
          </p:txBody>
        </p:sp>
        <p:sp>
          <p:nvSpPr>
            <p:cNvPr id="1040" name="Прямоугольник 1039"/>
            <p:cNvSpPr/>
            <p:nvPr/>
          </p:nvSpPr>
          <p:spPr>
            <a:xfrm>
              <a:off x="3196151" y="104587"/>
              <a:ext cx="3320658" cy="5293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2000" dirty="0">
                  <a:ln w="0"/>
                  <a:solidFill>
                    <a:schemeClr val="accent6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вычислительная часть</a:t>
              </a:r>
              <a:endParaRPr lang="ru-RU" sz="2000" b="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883487" y="562841"/>
              <a:ext cx="1381323" cy="5293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2000" dirty="0">
                  <a:ln w="0"/>
                  <a:solidFill>
                    <a:schemeClr val="accent2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питание</a:t>
              </a:r>
              <a:endParaRPr lang="ru-RU" sz="2000" b="0" cap="none" spc="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648363" y="1836644"/>
              <a:ext cx="1949236" cy="5293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2000" dirty="0">
                  <a:ln w="0"/>
                  <a:solidFill>
                    <a:schemeClr val="accent1">
                      <a:lumMod val="5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интерфейсы</a:t>
              </a:r>
              <a:endParaRPr lang="ru-RU" sz="2000" b="0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5" name="Прямоугольник 154"/>
            <p:cNvSpPr/>
            <p:nvPr/>
          </p:nvSpPr>
          <p:spPr>
            <a:xfrm>
              <a:off x="6130478" y="1650334"/>
              <a:ext cx="2164862" cy="5293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2000" dirty="0">
                  <a:ln w="0"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силовая часть</a:t>
              </a:r>
              <a:endParaRPr lang="ru-RU" sz="2000" b="0" cap="none" spc="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56" name="Прямоугольник 155"/>
            <p:cNvSpPr/>
            <p:nvPr/>
          </p:nvSpPr>
          <p:spPr>
            <a:xfrm>
              <a:off x="7239718" y="3231641"/>
              <a:ext cx="904652" cy="52930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HALL</a:t>
              </a:r>
              <a:endParaRPr lang="ru-RU" sz="2000" b="0" cap="none" spc="0" dirty="0">
                <a:ln w="0"/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044" name="TextBox 1043"/>
          <p:cNvSpPr txBox="1"/>
          <p:nvPr/>
        </p:nvSpPr>
        <p:spPr>
          <a:xfrm>
            <a:off x="3625725" y="231537"/>
            <a:ext cx="5007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исследования</a:t>
            </a:r>
          </a:p>
        </p:txBody>
      </p:sp>
      <p:pic>
        <p:nvPicPr>
          <p:cNvPr id="1045" name="Рисунок 10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485" y="2580575"/>
            <a:ext cx="3021292" cy="2809801"/>
          </a:xfrm>
          <a:prstGeom prst="rect">
            <a:avLst/>
          </a:prstGeom>
        </p:spPr>
      </p:pic>
      <p:pic>
        <p:nvPicPr>
          <p:cNvPr id="81" name="Picture 2" descr="Гранты для обучения на совместной программе ФАКТ и РАНХиГС - Физтех-Союз">
            <a:extLst>
              <a:ext uri="{FF2B5EF4-FFF2-40B4-BE49-F238E27FC236}">
                <a16:creationId xmlns:a16="http://schemas.microsoft.com/office/drawing/2014/main" id="{14A4AC9C-EC55-479A-A17A-30ED1F11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0" y="252000"/>
            <a:ext cx="1416038" cy="14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E3E5649-97EF-4CA4-B957-F7F96BB813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312626" y="5068079"/>
            <a:ext cx="1914525" cy="1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201986" y="2703657"/>
            <a:ext cx="3223966" cy="32239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память с прямым доступом 4"/>
          <p:cNvSpPr/>
          <p:nvPr/>
        </p:nvSpPr>
        <p:spPr>
          <a:xfrm rot="20569769">
            <a:off x="3970151" y="3795816"/>
            <a:ext cx="261856" cy="369308"/>
          </a:xfrm>
          <a:prstGeom prst="flowChartMagneticDrum">
            <a:avLst/>
          </a:prstGeom>
          <a:solidFill>
            <a:srgbClr val="C0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память с прямым доступом 11"/>
          <p:cNvSpPr/>
          <p:nvPr/>
        </p:nvSpPr>
        <p:spPr>
          <a:xfrm rot="19292058">
            <a:off x="3644443" y="3243801"/>
            <a:ext cx="261856" cy="369308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память с прямым доступом 12"/>
          <p:cNvSpPr/>
          <p:nvPr/>
        </p:nvSpPr>
        <p:spPr>
          <a:xfrm rot="17285757">
            <a:off x="3075252" y="2849907"/>
            <a:ext cx="261856" cy="369308"/>
          </a:xfrm>
          <a:prstGeom prst="flowChartMagneticDru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память с прямым доступом 13"/>
          <p:cNvSpPr/>
          <p:nvPr/>
        </p:nvSpPr>
        <p:spPr>
          <a:xfrm rot="1244727">
            <a:off x="3927290" y="4561899"/>
            <a:ext cx="261856" cy="369308"/>
          </a:xfrm>
          <a:prstGeom prst="flowChartMagneticDru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память с прямым доступом 14"/>
          <p:cNvSpPr/>
          <p:nvPr/>
        </p:nvSpPr>
        <p:spPr>
          <a:xfrm rot="2719040">
            <a:off x="3581475" y="5080609"/>
            <a:ext cx="261856" cy="369308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память с прямым доступом 15"/>
          <p:cNvSpPr/>
          <p:nvPr/>
        </p:nvSpPr>
        <p:spPr>
          <a:xfrm rot="4218018">
            <a:off x="3026152" y="5372661"/>
            <a:ext cx="261856" cy="369308"/>
          </a:xfrm>
          <a:prstGeom prst="flowChartMagneticDrum">
            <a:avLst/>
          </a:prstGeom>
          <a:solidFill>
            <a:srgbClr val="C0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память с прямым доступом 16"/>
          <p:cNvSpPr/>
          <p:nvPr/>
        </p:nvSpPr>
        <p:spPr>
          <a:xfrm rot="6590451">
            <a:off x="2293991" y="5372979"/>
            <a:ext cx="261856" cy="369308"/>
          </a:xfrm>
          <a:prstGeom prst="flowChartMagneticDru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Блок-схема: память с прямым доступом 17"/>
          <p:cNvSpPr/>
          <p:nvPr/>
        </p:nvSpPr>
        <p:spPr>
          <a:xfrm rot="8196093">
            <a:off x="1779196" y="5041450"/>
            <a:ext cx="261856" cy="369308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Блок-схема: память с прямым доступом 18"/>
          <p:cNvSpPr/>
          <p:nvPr/>
        </p:nvSpPr>
        <p:spPr>
          <a:xfrm rot="9683678">
            <a:off x="1396985" y="4561897"/>
            <a:ext cx="261856" cy="369308"/>
          </a:xfrm>
          <a:prstGeom prst="flowChartMagneticDrum">
            <a:avLst/>
          </a:prstGeom>
          <a:solidFill>
            <a:srgbClr val="C0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Блок-схема: память с прямым доступом 19"/>
          <p:cNvSpPr/>
          <p:nvPr/>
        </p:nvSpPr>
        <p:spPr>
          <a:xfrm rot="11834519">
            <a:off x="1379687" y="3847357"/>
            <a:ext cx="261856" cy="369308"/>
          </a:xfrm>
          <a:prstGeom prst="flowChartMagneticDru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память с прямым доступом 20"/>
          <p:cNvSpPr/>
          <p:nvPr/>
        </p:nvSpPr>
        <p:spPr>
          <a:xfrm rot="13433876">
            <a:off x="1693728" y="3276299"/>
            <a:ext cx="261856" cy="369308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память с прямым доступом 21"/>
          <p:cNvSpPr/>
          <p:nvPr/>
        </p:nvSpPr>
        <p:spPr>
          <a:xfrm rot="15080954">
            <a:off x="2253110" y="2870631"/>
            <a:ext cx="261856" cy="369308"/>
          </a:xfrm>
          <a:prstGeom prst="flowChartMagneticDrum">
            <a:avLst/>
          </a:prstGeom>
          <a:solidFill>
            <a:srgbClr val="C0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Блок-схема: узел 22"/>
          <p:cNvSpPr/>
          <p:nvPr/>
        </p:nvSpPr>
        <p:spPr>
          <a:xfrm>
            <a:off x="2753604" y="4255275"/>
            <a:ext cx="120730" cy="120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 24"/>
          <p:cNvSpPr/>
          <p:nvPr/>
        </p:nvSpPr>
        <p:spPr>
          <a:xfrm>
            <a:off x="3418281" y="2995435"/>
            <a:ext cx="921593" cy="1567180"/>
          </a:xfrm>
          <a:custGeom>
            <a:avLst/>
            <a:gdLst>
              <a:gd name="connsiteX0" fmla="*/ 208 w 921593"/>
              <a:gd name="connsiteY0" fmla="*/ 0 h 1567180"/>
              <a:gd name="connsiteX1" fmla="*/ 53548 w 921593"/>
              <a:gd name="connsiteY1" fmla="*/ 45720 h 1567180"/>
              <a:gd name="connsiteX2" fmla="*/ 330408 w 921593"/>
              <a:gd name="connsiteY2" fmla="*/ 172720 h 1567180"/>
              <a:gd name="connsiteX3" fmla="*/ 589488 w 921593"/>
              <a:gd name="connsiteY3" fmla="*/ 365760 h 1567180"/>
              <a:gd name="connsiteX4" fmla="*/ 774908 w 921593"/>
              <a:gd name="connsiteY4" fmla="*/ 673100 h 1567180"/>
              <a:gd name="connsiteX5" fmla="*/ 904448 w 921593"/>
              <a:gd name="connsiteY5" fmla="*/ 1054100 h 1567180"/>
              <a:gd name="connsiteX6" fmla="*/ 896828 w 921593"/>
              <a:gd name="connsiteY6" fmla="*/ 1473200 h 1567180"/>
              <a:gd name="connsiteX7" fmla="*/ 691088 w 921593"/>
              <a:gd name="connsiteY7" fmla="*/ 1567180 h 156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593" h="1567180">
                <a:moveTo>
                  <a:pt x="208" y="0"/>
                </a:moveTo>
                <a:cubicBezTo>
                  <a:pt x="-639" y="8466"/>
                  <a:pt x="-1485" y="16933"/>
                  <a:pt x="53548" y="45720"/>
                </a:cubicBezTo>
                <a:cubicBezTo>
                  <a:pt x="108581" y="74507"/>
                  <a:pt x="241085" y="119380"/>
                  <a:pt x="330408" y="172720"/>
                </a:cubicBezTo>
                <a:cubicBezTo>
                  <a:pt x="419731" y="226060"/>
                  <a:pt x="515405" y="282363"/>
                  <a:pt x="589488" y="365760"/>
                </a:cubicBezTo>
                <a:cubicBezTo>
                  <a:pt x="663571" y="449157"/>
                  <a:pt x="722415" y="558377"/>
                  <a:pt x="774908" y="673100"/>
                </a:cubicBezTo>
                <a:cubicBezTo>
                  <a:pt x="827401" y="787823"/>
                  <a:pt x="884128" y="920750"/>
                  <a:pt x="904448" y="1054100"/>
                </a:cubicBezTo>
                <a:cubicBezTo>
                  <a:pt x="924768" y="1187450"/>
                  <a:pt x="932388" y="1387687"/>
                  <a:pt x="896828" y="1473200"/>
                </a:cubicBezTo>
                <a:cubicBezTo>
                  <a:pt x="861268" y="1558713"/>
                  <a:pt x="735115" y="1564640"/>
                  <a:pt x="691088" y="156718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/>
        </p:nvSpPr>
        <p:spPr>
          <a:xfrm>
            <a:off x="2623206" y="4949965"/>
            <a:ext cx="1463303" cy="869701"/>
          </a:xfrm>
          <a:custGeom>
            <a:avLst/>
            <a:gdLst>
              <a:gd name="connsiteX0" fmla="*/ 1463303 w 1463303"/>
              <a:gd name="connsiteY0" fmla="*/ 0 h 869701"/>
              <a:gd name="connsiteX1" fmla="*/ 1404248 w 1463303"/>
              <a:gd name="connsiteY1" fmla="*/ 43815 h 869701"/>
              <a:gd name="connsiteX2" fmla="*/ 1375673 w 1463303"/>
              <a:gd name="connsiteY2" fmla="*/ 213360 h 869701"/>
              <a:gd name="connsiteX3" fmla="*/ 1324238 w 1463303"/>
              <a:gd name="connsiteY3" fmla="*/ 400050 h 869701"/>
              <a:gd name="connsiteX4" fmla="*/ 1156598 w 1463303"/>
              <a:gd name="connsiteY4" fmla="*/ 558165 h 869701"/>
              <a:gd name="connsiteX5" fmla="*/ 1036583 w 1463303"/>
              <a:gd name="connsiteY5" fmla="*/ 645795 h 869701"/>
              <a:gd name="connsiteX6" fmla="*/ 783218 w 1463303"/>
              <a:gd name="connsiteY6" fmla="*/ 767715 h 869701"/>
              <a:gd name="connsiteX7" fmla="*/ 543188 w 1463303"/>
              <a:gd name="connsiteY7" fmla="*/ 851535 h 869701"/>
              <a:gd name="connsiteX8" fmla="*/ 185048 w 1463303"/>
              <a:gd name="connsiteY8" fmla="*/ 861060 h 869701"/>
              <a:gd name="connsiteX9" fmla="*/ 49793 w 1463303"/>
              <a:gd name="connsiteY9" fmla="*/ 748665 h 869701"/>
              <a:gd name="connsiteX10" fmla="*/ 2168 w 1463303"/>
              <a:gd name="connsiteY10" fmla="*/ 607695 h 869701"/>
              <a:gd name="connsiteX11" fmla="*/ 7883 w 1463303"/>
              <a:gd name="connsiteY11" fmla="*/ 584835 h 8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3303" h="869701">
                <a:moveTo>
                  <a:pt x="1463303" y="0"/>
                </a:moveTo>
                <a:cubicBezTo>
                  <a:pt x="1441078" y="4127"/>
                  <a:pt x="1418853" y="8255"/>
                  <a:pt x="1404248" y="43815"/>
                </a:cubicBezTo>
                <a:cubicBezTo>
                  <a:pt x="1389643" y="79375"/>
                  <a:pt x="1389008" y="153988"/>
                  <a:pt x="1375673" y="213360"/>
                </a:cubicBezTo>
                <a:cubicBezTo>
                  <a:pt x="1362338" y="272732"/>
                  <a:pt x="1360750" y="342583"/>
                  <a:pt x="1324238" y="400050"/>
                </a:cubicBezTo>
                <a:cubicBezTo>
                  <a:pt x="1287725" y="457518"/>
                  <a:pt x="1204540" y="517208"/>
                  <a:pt x="1156598" y="558165"/>
                </a:cubicBezTo>
                <a:cubicBezTo>
                  <a:pt x="1108655" y="599123"/>
                  <a:pt x="1098813" y="610870"/>
                  <a:pt x="1036583" y="645795"/>
                </a:cubicBezTo>
                <a:cubicBezTo>
                  <a:pt x="974353" y="680720"/>
                  <a:pt x="865450" y="733425"/>
                  <a:pt x="783218" y="767715"/>
                </a:cubicBezTo>
                <a:cubicBezTo>
                  <a:pt x="700986" y="802005"/>
                  <a:pt x="642883" y="835978"/>
                  <a:pt x="543188" y="851535"/>
                </a:cubicBezTo>
                <a:cubicBezTo>
                  <a:pt x="443493" y="867092"/>
                  <a:pt x="267281" y="878205"/>
                  <a:pt x="185048" y="861060"/>
                </a:cubicBezTo>
                <a:cubicBezTo>
                  <a:pt x="102815" y="843915"/>
                  <a:pt x="80273" y="790893"/>
                  <a:pt x="49793" y="748665"/>
                </a:cubicBezTo>
                <a:cubicBezTo>
                  <a:pt x="19313" y="706438"/>
                  <a:pt x="9153" y="635000"/>
                  <a:pt x="2168" y="607695"/>
                </a:cubicBezTo>
                <a:cubicBezTo>
                  <a:pt x="-4817" y="580390"/>
                  <a:pt x="7248" y="578168"/>
                  <a:pt x="7883" y="584835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/>
        </p:nvSpPr>
        <p:spPr>
          <a:xfrm>
            <a:off x="1292572" y="4232485"/>
            <a:ext cx="930847" cy="1359465"/>
          </a:xfrm>
          <a:custGeom>
            <a:avLst/>
            <a:gdLst>
              <a:gd name="connsiteX0" fmla="*/ 930847 w 930847"/>
              <a:gd name="connsiteY0" fmla="*/ 1359465 h 1359465"/>
              <a:gd name="connsiteX1" fmla="*/ 900367 w 930847"/>
              <a:gd name="connsiteY1" fmla="*/ 1306125 h 1359465"/>
              <a:gd name="connsiteX2" fmla="*/ 833692 w 930847"/>
              <a:gd name="connsiteY2" fmla="*/ 1279455 h 1359465"/>
              <a:gd name="connsiteX3" fmla="*/ 551752 w 930847"/>
              <a:gd name="connsiteY3" fmla="*/ 1256595 h 1359465"/>
              <a:gd name="connsiteX4" fmla="*/ 288862 w 930847"/>
              <a:gd name="connsiteY4" fmla="*/ 995610 h 1359465"/>
              <a:gd name="connsiteX5" fmla="*/ 67882 w 930847"/>
              <a:gd name="connsiteY5" fmla="*/ 599370 h 1359465"/>
              <a:gd name="connsiteX6" fmla="*/ 10732 w 930847"/>
              <a:gd name="connsiteY6" fmla="*/ 172650 h 1359465"/>
              <a:gd name="connsiteX7" fmla="*/ 254572 w 930847"/>
              <a:gd name="connsiteY7" fmla="*/ 3105 h 135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847" h="1359465">
                <a:moveTo>
                  <a:pt x="930847" y="1359465"/>
                </a:moveTo>
                <a:cubicBezTo>
                  <a:pt x="923703" y="1339462"/>
                  <a:pt x="916559" y="1319460"/>
                  <a:pt x="900367" y="1306125"/>
                </a:cubicBezTo>
                <a:cubicBezTo>
                  <a:pt x="884175" y="1292790"/>
                  <a:pt x="891794" y="1287710"/>
                  <a:pt x="833692" y="1279455"/>
                </a:cubicBezTo>
                <a:cubicBezTo>
                  <a:pt x="775589" y="1271200"/>
                  <a:pt x="642557" y="1303902"/>
                  <a:pt x="551752" y="1256595"/>
                </a:cubicBezTo>
                <a:cubicBezTo>
                  <a:pt x="460947" y="1209288"/>
                  <a:pt x="369507" y="1105148"/>
                  <a:pt x="288862" y="995610"/>
                </a:cubicBezTo>
                <a:cubicBezTo>
                  <a:pt x="208217" y="886072"/>
                  <a:pt x="114237" y="736530"/>
                  <a:pt x="67882" y="599370"/>
                </a:cubicBezTo>
                <a:cubicBezTo>
                  <a:pt x="21527" y="462210"/>
                  <a:pt x="-20383" y="272027"/>
                  <a:pt x="10732" y="172650"/>
                </a:cubicBezTo>
                <a:cubicBezTo>
                  <a:pt x="41847" y="73273"/>
                  <a:pt x="207264" y="-18168"/>
                  <a:pt x="254572" y="3105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1445937" y="2779735"/>
            <a:ext cx="1565090" cy="1050090"/>
          </a:xfrm>
          <a:custGeom>
            <a:avLst/>
            <a:gdLst>
              <a:gd name="connsiteX0" fmla="*/ 40248 w 1577583"/>
              <a:gd name="connsiteY0" fmla="*/ 1050090 h 1050090"/>
              <a:gd name="connsiteX1" fmla="*/ 15483 w 1577583"/>
              <a:gd name="connsiteY1" fmla="*/ 998655 h 1050090"/>
              <a:gd name="connsiteX2" fmla="*/ 2148 w 1577583"/>
              <a:gd name="connsiteY2" fmla="*/ 901500 h 1050090"/>
              <a:gd name="connsiteX3" fmla="*/ 61203 w 1577583"/>
              <a:gd name="connsiteY3" fmla="*/ 701475 h 1050090"/>
              <a:gd name="connsiteX4" fmla="*/ 417438 w 1577583"/>
              <a:gd name="connsiteY4" fmla="*/ 316665 h 1050090"/>
              <a:gd name="connsiteX5" fmla="*/ 947028 w 1577583"/>
              <a:gd name="connsiteY5" fmla="*/ 42345 h 1050090"/>
              <a:gd name="connsiteX6" fmla="*/ 1270878 w 1577583"/>
              <a:gd name="connsiteY6" fmla="*/ 11865 h 1050090"/>
              <a:gd name="connsiteX7" fmla="*/ 1482333 w 1577583"/>
              <a:gd name="connsiteY7" fmla="*/ 152835 h 1050090"/>
              <a:gd name="connsiteX8" fmla="*/ 1577583 w 1577583"/>
              <a:gd name="connsiteY8" fmla="*/ 301425 h 105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7583" h="1050090">
                <a:moveTo>
                  <a:pt x="40248" y="1050090"/>
                </a:moveTo>
                <a:cubicBezTo>
                  <a:pt x="31040" y="1036755"/>
                  <a:pt x="21833" y="1023420"/>
                  <a:pt x="15483" y="998655"/>
                </a:cubicBezTo>
                <a:cubicBezTo>
                  <a:pt x="9133" y="973890"/>
                  <a:pt x="-5472" y="951030"/>
                  <a:pt x="2148" y="901500"/>
                </a:cubicBezTo>
                <a:cubicBezTo>
                  <a:pt x="9768" y="851970"/>
                  <a:pt x="-8012" y="798947"/>
                  <a:pt x="61203" y="701475"/>
                </a:cubicBezTo>
                <a:cubicBezTo>
                  <a:pt x="130418" y="604003"/>
                  <a:pt x="269801" y="426520"/>
                  <a:pt x="417438" y="316665"/>
                </a:cubicBezTo>
                <a:cubicBezTo>
                  <a:pt x="565075" y="206810"/>
                  <a:pt x="804788" y="93145"/>
                  <a:pt x="947028" y="42345"/>
                </a:cubicBezTo>
                <a:cubicBezTo>
                  <a:pt x="1089268" y="-8455"/>
                  <a:pt x="1181661" y="-6550"/>
                  <a:pt x="1270878" y="11865"/>
                </a:cubicBezTo>
                <a:cubicBezTo>
                  <a:pt x="1360095" y="30280"/>
                  <a:pt x="1431215" y="104575"/>
                  <a:pt x="1482333" y="152835"/>
                </a:cubicBezTo>
                <a:cubicBezTo>
                  <a:pt x="1533451" y="201095"/>
                  <a:pt x="1573773" y="252212"/>
                  <a:pt x="1577583" y="301425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олилиния 29"/>
          <p:cNvSpPr/>
          <p:nvPr/>
        </p:nvSpPr>
        <p:spPr>
          <a:xfrm>
            <a:off x="3775994" y="3513595"/>
            <a:ext cx="607476" cy="1560195"/>
          </a:xfrm>
          <a:custGeom>
            <a:avLst/>
            <a:gdLst>
              <a:gd name="connsiteX0" fmla="*/ 162560 w 563661"/>
              <a:gd name="connsiteY0" fmla="*/ 0 h 1584960"/>
              <a:gd name="connsiteX1" fmla="*/ 195580 w 563661"/>
              <a:gd name="connsiteY1" fmla="*/ 91440 h 1584960"/>
              <a:gd name="connsiteX2" fmla="*/ 469900 w 563661"/>
              <a:gd name="connsiteY2" fmla="*/ 312420 h 1584960"/>
              <a:gd name="connsiteX3" fmla="*/ 558800 w 563661"/>
              <a:gd name="connsiteY3" fmla="*/ 675640 h 1584960"/>
              <a:gd name="connsiteX4" fmla="*/ 533400 w 563661"/>
              <a:gd name="connsiteY4" fmla="*/ 1076960 h 1584960"/>
              <a:gd name="connsiteX5" fmla="*/ 378460 w 563661"/>
              <a:gd name="connsiteY5" fmla="*/ 1516380 h 1584960"/>
              <a:gd name="connsiteX6" fmla="*/ 0 w 563661"/>
              <a:gd name="connsiteY6" fmla="*/ 158496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661" h="1584960">
                <a:moveTo>
                  <a:pt x="162560" y="0"/>
                </a:moveTo>
                <a:cubicBezTo>
                  <a:pt x="153458" y="19685"/>
                  <a:pt x="144357" y="39370"/>
                  <a:pt x="195580" y="91440"/>
                </a:cubicBezTo>
                <a:cubicBezTo>
                  <a:pt x="246803" y="143510"/>
                  <a:pt x="409363" y="215053"/>
                  <a:pt x="469900" y="312420"/>
                </a:cubicBezTo>
                <a:cubicBezTo>
                  <a:pt x="530437" y="409787"/>
                  <a:pt x="548217" y="548217"/>
                  <a:pt x="558800" y="675640"/>
                </a:cubicBezTo>
                <a:cubicBezTo>
                  <a:pt x="569383" y="803063"/>
                  <a:pt x="563457" y="936837"/>
                  <a:pt x="533400" y="1076960"/>
                </a:cubicBezTo>
                <a:cubicBezTo>
                  <a:pt x="503343" y="1217083"/>
                  <a:pt x="467360" y="1431713"/>
                  <a:pt x="378460" y="1516380"/>
                </a:cubicBezTo>
                <a:cubicBezTo>
                  <a:pt x="289560" y="1601047"/>
                  <a:pt x="52493" y="1573107"/>
                  <a:pt x="0" y="158496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олилиния 30"/>
          <p:cNvSpPr/>
          <p:nvPr/>
        </p:nvSpPr>
        <p:spPr>
          <a:xfrm>
            <a:off x="2037749" y="5304295"/>
            <a:ext cx="1629660" cy="583684"/>
          </a:xfrm>
          <a:custGeom>
            <a:avLst/>
            <a:gdLst>
              <a:gd name="connsiteX0" fmla="*/ 1629660 w 1629660"/>
              <a:gd name="connsiteY0" fmla="*/ 152400 h 583684"/>
              <a:gd name="connsiteX1" fmla="*/ 1556000 w 1629660"/>
              <a:gd name="connsiteY1" fmla="*/ 172720 h 583684"/>
              <a:gd name="connsiteX2" fmla="*/ 1464560 w 1629660"/>
              <a:gd name="connsiteY2" fmla="*/ 292100 h 583684"/>
              <a:gd name="connsiteX3" fmla="*/ 1256280 w 1629660"/>
              <a:gd name="connsiteY3" fmla="*/ 495300 h 583684"/>
              <a:gd name="connsiteX4" fmla="*/ 887980 w 1629660"/>
              <a:gd name="connsiteY4" fmla="*/ 581660 h 583684"/>
              <a:gd name="connsiteX5" fmla="*/ 382520 w 1629660"/>
              <a:gd name="connsiteY5" fmla="*/ 541020 h 583684"/>
              <a:gd name="connsiteX6" fmla="*/ 19300 w 1629660"/>
              <a:gd name="connsiteY6" fmla="*/ 375920 h 583684"/>
              <a:gd name="connsiteX7" fmla="*/ 57400 w 1629660"/>
              <a:gd name="connsiteY7" fmla="*/ 0 h 583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660" h="583684">
                <a:moveTo>
                  <a:pt x="1629660" y="152400"/>
                </a:moveTo>
                <a:cubicBezTo>
                  <a:pt x="1606588" y="150918"/>
                  <a:pt x="1583517" y="149437"/>
                  <a:pt x="1556000" y="172720"/>
                </a:cubicBezTo>
                <a:cubicBezTo>
                  <a:pt x="1528483" y="196003"/>
                  <a:pt x="1514513" y="238337"/>
                  <a:pt x="1464560" y="292100"/>
                </a:cubicBezTo>
                <a:cubicBezTo>
                  <a:pt x="1414607" y="345863"/>
                  <a:pt x="1352377" y="447040"/>
                  <a:pt x="1256280" y="495300"/>
                </a:cubicBezTo>
                <a:cubicBezTo>
                  <a:pt x="1160183" y="543560"/>
                  <a:pt x="1033607" y="574040"/>
                  <a:pt x="887980" y="581660"/>
                </a:cubicBezTo>
                <a:cubicBezTo>
                  <a:pt x="742353" y="589280"/>
                  <a:pt x="527300" y="575310"/>
                  <a:pt x="382520" y="541020"/>
                </a:cubicBezTo>
                <a:cubicBezTo>
                  <a:pt x="237740" y="506730"/>
                  <a:pt x="73487" y="466090"/>
                  <a:pt x="19300" y="375920"/>
                </a:cubicBezTo>
                <a:cubicBezTo>
                  <a:pt x="-34887" y="285750"/>
                  <a:pt x="40467" y="75777"/>
                  <a:pt x="57400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олилиния 31"/>
          <p:cNvSpPr/>
          <p:nvPr/>
        </p:nvSpPr>
        <p:spPr>
          <a:xfrm>
            <a:off x="1250772" y="3640200"/>
            <a:ext cx="521797" cy="1559955"/>
          </a:xfrm>
          <a:custGeom>
            <a:avLst/>
            <a:gdLst>
              <a:gd name="connsiteX0" fmla="*/ 476077 w 521797"/>
              <a:gd name="connsiteY0" fmla="*/ 1559955 h 1559955"/>
              <a:gd name="connsiteX1" fmla="*/ 443057 w 521797"/>
              <a:gd name="connsiteY1" fmla="*/ 1488835 h 1559955"/>
              <a:gd name="connsiteX2" fmla="*/ 402417 w 521797"/>
              <a:gd name="connsiteY2" fmla="*/ 1468515 h 1559955"/>
              <a:gd name="connsiteX3" fmla="*/ 130637 w 521797"/>
              <a:gd name="connsiteY3" fmla="*/ 1283095 h 1559955"/>
              <a:gd name="connsiteX4" fmla="*/ 6177 w 521797"/>
              <a:gd name="connsiteY4" fmla="*/ 830975 h 1559955"/>
              <a:gd name="connsiteX5" fmla="*/ 49357 w 521797"/>
              <a:gd name="connsiteY5" fmla="*/ 234075 h 1559955"/>
              <a:gd name="connsiteX6" fmla="*/ 308437 w 521797"/>
              <a:gd name="connsiteY6" fmla="*/ 63895 h 1559955"/>
              <a:gd name="connsiteX7" fmla="*/ 521797 w 521797"/>
              <a:gd name="connsiteY7" fmla="*/ 15635 h 155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797" h="1559955">
                <a:moveTo>
                  <a:pt x="476077" y="1559955"/>
                </a:moveTo>
                <a:cubicBezTo>
                  <a:pt x="465705" y="1532015"/>
                  <a:pt x="455334" y="1504075"/>
                  <a:pt x="443057" y="1488835"/>
                </a:cubicBezTo>
                <a:cubicBezTo>
                  <a:pt x="430780" y="1473595"/>
                  <a:pt x="454487" y="1502805"/>
                  <a:pt x="402417" y="1468515"/>
                </a:cubicBezTo>
                <a:cubicBezTo>
                  <a:pt x="350347" y="1434225"/>
                  <a:pt x="196677" y="1389352"/>
                  <a:pt x="130637" y="1283095"/>
                </a:cubicBezTo>
                <a:cubicBezTo>
                  <a:pt x="64597" y="1176838"/>
                  <a:pt x="19724" y="1005812"/>
                  <a:pt x="6177" y="830975"/>
                </a:cubicBezTo>
                <a:cubicBezTo>
                  <a:pt x="-7370" y="656138"/>
                  <a:pt x="-1020" y="361922"/>
                  <a:pt x="49357" y="234075"/>
                </a:cubicBezTo>
                <a:cubicBezTo>
                  <a:pt x="99734" y="106228"/>
                  <a:pt x="229697" y="100302"/>
                  <a:pt x="308437" y="63895"/>
                </a:cubicBezTo>
                <a:cubicBezTo>
                  <a:pt x="387177" y="27488"/>
                  <a:pt x="509944" y="-27122"/>
                  <a:pt x="521797" y="1563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олилиния 32"/>
          <p:cNvSpPr/>
          <p:nvPr/>
        </p:nvSpPr>
        <p:spPr>
          <a:xfrm>
            <a:off x="1884467" y="2802395"/>
            <a:ext cx="1701027" cy="543560"/>
          </a:xfrm>
          <a:custGeom>
            <a:avLst/>
            <a:gdLst>
              <a:gd name="connsiteX0" fmla="*/ 4943 w 1721983"/>
              <a:gd name="connsiteY0" fmla="*/ 547888 h 659648"/>
              <a:gd name="connsiteX1" fmla="*/ 27803 w 1721983"/>
              <a:gd name="connsiteY1" fmla="*/ 494548 h 659648"/>
              <a:gd name="connsiteX2" fmla="*/ 218303 w 1721983"/>
              <a:gd name="connsiteY2" fmla="*/ 192288 h 659648"/>
              <a:gd name="connsiteX3" fmla="*/ 660263 w 1721983"/>
              <a:gd name="connsiteY3" fmla="*/ 22108 h 659648"/>
              <a:gd name="connsiteX4" fmla="*/ 1173343 w 1721983"/>
              <a:gd name="connsiteY4" fmla="*/ 14488 h 659648"/>
              <a:gd name="connsiteX5" fmla="*/ 1584823 w 1721983"/>
              <a:gd name="connsiteY5" fmla="*/ 136408 h 659648"/>
              <a:gd name="connsiteX6" fmla="*/ 1721983 w 1721983"/>
              <a:gd name="connsiteY6" fmla="*/ 659648 h 65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983" h="659648">
                <a:moveTo>
                  <a:pt x="4943" y="547888"/>
                </a:moveTo>
                <a:cubicBezTo>
                  <a:pt x="-1407" y="550851"/>
                  <a:pt x="-7757" y="553815"/>
                  <a:pt x="27803" y="494548"/>
                </a:cubicBezTo>
                <a:cubicBezTo>
                  <a:pt x="63363" y="435281"/>
                  <a:pt x="112893" y="271028"/>
                  <a:pt x="218303" y="192288"/>
                </a:cubicBezTo>
                <a:cubicBezTo>
                  <a:pt x="323713" y="113548"/>
                  <a:pt x="501090" y="51741"/>
                  <a:pt x="660263" y="22108"/>
                </a:cubicBezTo>
                <a:cubicBezTo>
                  <a:pt x="819436" y="-7525"/>
                  <a:pt x="1019250" y="-4562"/>
                  <a:pt x="1173343" y="14488"/>
                </a:cubicBezTo>
                <a:cubicBezTo>
                  <a:pt x="1327436" y="33538"/>
                  <a:pt x="1493383" y="28881"/>
                  <a:pt x="1584823" y="136408"/>
                </a:cubicBezTo>
                <a:cubicBezTo>
                  <a:pt x="1676263" y="243935"/>
                  <a:pt x="1704203" y="536458"/>
                  <a:pt x="1721983" y="65964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 33"/>
          <p:cNvSpPr/>
          <p:nvPr/>
        </p:nvSpPr>
        <p:spPr>
          <a:xfrm>
            <a:off x="2532029" y="2855431"/>
            <a:ext cx="1515745" cy="974394"/>
          </a:xfrm>
          <a:custGeom>
            <a:avLst/>
            <a:gdLst>
              <a:gd name="connsiteX0" fmla="*/ 0 w 1566255"/>
              <a:gd name="connsiteY0" fmla="*/ 56184 h 1012494"/>
              <a:gd name="connsiteX1" fmla="*/ 175260 w 1566255"/>
              <a:gd name="connsiteY1" fmla="*/ 37134 h 1012494"/>
              <a:gd name="connsiteX2" fmla="*/ 512445 w 1566255"/>
              <a:gd name="connsiteY2" fmla="*/ 939 h 1012494"/>
              <a:gd name="connsiteX3" fmla="*/ 885825 w 1566255"/>
              <a:gd name="connsiteY3" fmla="*/ 79044 h 1012494"/>
              <a:gd name="connsiteX4" fmla="*/ 1356360 w 1566255"/>
              <a:gd name="connsiteY4" fmla="*/ 442899 h 1012494"/>
              <a:gd name="connsiteX5" fmla="*/ 1562100 w 1566255"/>
              <a:gd name="connsiteY5" fmla="*/ 770559 h 1012494"/>
              <a:gd name="connsiteX6" fmla="*/ 1478280 w 1566255"/>
              <a:gd name="connsiteY6" fmla="*/ 1012494 h 101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6255" h="1012494">
                <a:moveTo>
                  <a:pt x="0" y="56184"/>
                </a:moveTo>
                <a:lnTo>
                  <a:pt x="175260" y="37134"/>
                </a:lnTo>
                <a:cubicBezTo>
                  <a:pt x="260667" y="27927"/>
                  <a:pt x="394017" y="-6046"/>
                  <a:pt x="512445" y="939"/>
                </a:cubicBezTo>
                <a:cubicBezTo>
                  <a:pt x="630873" y="7924"/>
                  <a:pt x="745173" y="5384"/>
                  <a:pt x="885825" y="79044"/>
                </a:cubicBezTo>
                <a:cubicBezTo>
                  <a:pt x="1026477" y="152704"/>
                  <a:pt x="1243648" y="327647"/>
                  <a:pt x="1356360" y="442899"/>
                </a:cubicBezTo>
                <a:cubicBezTo>
                  <a:pt x="1469073" y="558152"/>
                  <a:pt x="1541780" y="675627"/>
                  <a:pt x="1562100" y="770559"/>
                </a:cubicBezTo>
                <a:cubicBezTo>
                  <a:pt x="1582420" y="865492"/>
                  <a:pt x="1524000" y="962012"/>
                  <a:pt x="1478280" y="1012494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олилиния 34"/>
          <p:cNvSpPr/>
          <p:nvPr/>
        </p:nvSpPr>
        <p:spPr>
          <a:xfrm>
            <a:off x="3311809" y="4129895"/>
            <a:ext cx="930199" cy="1421054"/>
          </a:xfrm>
          <a:custGeom>
            <a:avLst/>
            <a:gdLst>
              <a:gd name="connsiteX0" fmla="*/ 947420 w 947420"/>
              <a:gd name="connsiteY0" fmla="*/ 0 h 1384573"/>
              <a:gd name="connsiteX1" fmla="*/ 909320 w 947420"/>
              <a:gd name="connsiteY1" fmla="*/ 137160 h 1384573"/>
              <a:gd name="connsiteX2" fmla="*/ 942340 w 947420"/>
              <a:gd name="connsiteY2" fmla="*/ 403860 h 1384573"/>
              <a:gd name="connsiteX3" fmla="*/ 914400 w 947420"/>
              <a:gd name="connsiteY3" fmla="*/ 668020 h 1384573"/>
              <a:gd name="connsiteX4" fmla="*/ 741680 w 947420"/>
              <a:gd name="connsiteY4" fmla="*/ 998220 h 1384573"/>
              <a:gd name="connsiteX5" fmla="*/ 477520 w 947420"/>
              <a:gd name="connsiteY5" fmla="*/ 1295400 h 1384573"/>
              <a:gd name="connsiteX6" fmla="*/ 281940 w 947420"/>
              <a:gd name="connsiteY6" fmla="*/ 1384300 h 1384573"/>
              <a:gd name="connsiteX7" fmla="*/ 0 w 947420"/>
              <a:gd name="connsiteY7" fmla="*/ 1275080 h 138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420" h="1384573">
                <a:moveTo>
                  <a:pt x="947420" y="0"/>
                </a:moveTo>
                <a:cubicBezTo>
                  <a:pt x="928793" y="34925"/>
                  <a:pt x="910167" y="69850"/>
                  <a:pt x="909320" y="137160"/>
                </a:cubicBezTo>
                <a:cubicBezTo>
                  <a:pt x="908473" y="204470"/>
                  <a:pt x="941493" y="315383"/>
                  <a:pt x="942340" y="403860"/>
                </a:cubicBezTo>
                <a:cubicBezTo>
                  <a:pt x="943187" y="492337"/>
                  <a:pt x="947843" y="568960"/>
                  <a:pt x="914400" y="668020"/>
                </a:cubicBezTo>
                <a:cubicBezTo>
                  <a:pt x="880957" y="767080"/>
                  <a:pt x="814493" y="893657"/>
                  <a:pt x="741680" y="998220"/>
                </a:cubicBezTo>
                <a:cubicBezTo>
                  <a:pt x="668867" y="1102783"/>
                  <a:pt x="554143" y="1231053"/>
                  <a:pt x="477520" y="1295400"/>
                </a:cubicBezTo>
                <a:cubicBezTo>
                  <a:pt x="400897" y="1359747"/>
                  <a:pt x="361527" y="1387687"/>
                  <a:pt x="281940" y="1384300"/>
                </a:cubicBezTo>
                <a:cubicBezTo>
                  <a:pt x="202353" y="1380913"/>
                  <a:pt x="94403" y="1306407"/>
                  <a:pt x="0" y="127508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олилиния 35"/>
          <p:cNvSpPr/>
          <p:nvPr/>
        </p:nvSpPr>
        <p:spPr>
          <a:xfrm>
            <a:off x="1614764" y="4897895"/>
            <a:ext cx="1415105" cy="876894"/>
          </a:xfrm>
          <a:custGeom>
            <a:avLst/>
            <a:gdLst>
              <a:gd name="connsiteX0" fmla="*/ 1415105 w 1415105"/>
              <a:gd name="connsiteY0" fmla="*/ 815340 h 876894"/>
              <a:gd name="connsiteX1" fmla="*/ 1313505 w 1415105"/>
              <a:gd name="connsiteY1" fmla="*/ 787400 h 876894"/>
              <a:gd name="connsiteX2" fmla="*/ 1059505 w 1415105"/>
              <a:gd name="connsiteY2" fmla="*/ 858520 h 876894"/>
              <a:gd name="connsiteX3" fmla="*/ 769945 w 1415105"/>
              <a:gd name="connsiteY3" fmla="*/ 866140 h 876894"/>
              <a:gd name="connsiteX4" fmla="*/ 498165 w 1415105"/>
              <a:gd name="connsiteY4" fmla="*/ 726440 h 876894"/>
              <a:gd name="connsiteX5" fmla="*/ 287345 w 1415105"/>
              <a:gd name="connsiteY5" fmla="*/ 655320 h 876894"/>
              <a:gd name="connsiteX6" fmla="*/ 25725 w 1415105"/>
              <a:gd name="connsiteY6" fmla="*/ 330200 h 876894"/>
              <a:gd name="connsiteX7" fmla="*/ 35885 w 1415105"/>
              <a:gd name="connsiteY7" fmla="*/ 0 h 87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5105" h="876894">
                <a:moveTo>
                  <a:pt x="1415105" y="815340"/>
                </a:moveTo>
                <a:cubicBezTo>
                  <a:pt x="1393938" y="797771"/>
                  <a:pt x="1372772" y="780203"/>
                  <a:pt x="1313505" y="787400"/>
                </a:cubicBezTo>
                <a:cubicBezTo>
                  <a:pt x="1254238" y="794597"/>
                  <a:pt x="1150098" y="845397"/>
                  <a:pt x="1059505" y="858520"/>
                </a:cubicBezTo>
                <a:cubicBezTo>
                  <a:pt x="968912" y="871643"/>
                  <a:pt x="863502" y="888153"/>
                  <a:pt x="769945" y="866140"/>
                </a:cubicBezTo>
                <a:cubicBezTo>
                  <a:pt x="676388" y="844127"/>
                  <a:pt x="578598" y="761577"/>
                  <a:pt x="498165" y="726440"/>
                </a:cubicBezTo>
                <a:cubicBezTo>
                  <a:pt x="417732" y="691303"/>
                  <a:pt x="366085" y="721360"/>
                  <a:pt x="287345" y="655320"/>
                </a:cubicBezTo>
                <a:cubicBezTo>
                  <a:pt x="208605" y="589280"/>
                  <a:pt x="67635" y="439420"/>
                  <a:pt x="25725" y="330200"/>
                </a:cubicBezTo>
                <a:cubicBezTo>
                  <a:pt x="-16185" y="220980"/>
                  <a:pt x="-2638" y="21590"/>
                  <a:pt x="35885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олилиния 36"/>
          <p:cNvSpPr/>
          <p:nvPr/>
        </p:nvSpPr>
        <p:spPr>
          <a:xfrm>
            <a:off x="1307490" y="3126967"/>
            <a:ext cx="929899" cy="1486448"/>
          </a:xfrm>
          <a:custGeom>
            <a:avLst/>
            <a:gdLst>
              <a:gd name="connsiteX0" fmla="*/ 63759 w 929899"/>
              <a:gd name="connsiteY0" fmla="*/ 1486448 h 1486448"/>
              <a:gd name="connsiteX1" fmla="*/ 71379 w 929899"/>
              <a:gd name="connsiteY1" fmla="*/ 1349288 h 1486448"/>
              <a:gd name="connsiteX2" fmla="*/ 25659 w 929899"/>
              <a:gd name="connsiteY2" fmla="*/ 1107988 h 1486448"/>
              <a:gd name="connsiteX3" fmla="*/ 10419 w 929899"/>
              <a:gd name="connsiteY3" fmla="*/ 892088 h 1486448"/>
              <a:gd name="connsiteX4" fmla="*/ 185679 w 929899"/>
              <a:gd name="connsiteY4" fmla="*/ 620308 h 1486448"/>
              <a:gd name="connsiteX5" fmla="*/ 282199 w 929899"/>
              <a:gd name="connsiteY5" fmla="*/ 345988 h 1486448"/>
              <a:gd name="connsiteX6" fmla="*/ 487939 w 929899"/>
              <a:gd name="connsiteY6" fmla="*/ 97068 h 1486448"/>
              <a:gd name="connsiteX7" fmla="*/ 795279 w 929899"/>
              <a:gd name="connsiteY7" fmla="*/ 3088 h 1486448"/>
              <a:gd name="connsiteX8" fmla="*/ 929899 w 929899"/>
              <a:gd name="connsiteY8" fmla="*/ 69128 h 148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899" h="1486448">
                <a:moveTo>
                  <a:pt x="63759" y="1486448"/>
                </a:moveTo>
                <a:cubicBezTo>
                  <a:pt x="70744" y="1449406"/>
                  <a:pt x="77729" y="1412365"/>
                  <a:pt x="71379" y="1349288"/>
                </a:cubicBezTo>
                <a:cubicBezTo>
                  <a:pt x="65029" y="1286211"/>
                  <a:pt x="35819" y="1184188"/>
                  <a:pt x="25659" y="1107988"/>
                </a:cubicBezTo>
                <a:cubicBezTo>
                  <a:pt x="15499" y="1031788"/>
                  <a:pt x="-16251" y="973368"/>
                  <a:pt x="10419" y="892088"/>
                </a:cubicBezTo>
                <a:cubicBezTo>
                  <a:pt x="37089" y="810808"/>
                  <a:pt x="140382" y="711324"/>
                  <a:pt x="185679" y="620308"/>
                </a:cubicBezTo>
                <a:cubicBezTo>
                  <a:pt x="230976" y="529292"/>
                  <a:pt x="231822" y="433195"/>
                  <a:pt x="282199" y="345988"/>
                </a:cubicBezTo>
                <a:cubicBezTo>
                  <a:pt x="332576" y="258781"/>
                  <a:pt x="402426" y="154218"/>
                  <a:pt x="487939" y="97068"/>
                </a:cubicBezTo>
                <a:cubicBezTo>
                  <a:pt x="573452" y="39918"/>
                  <a:pt x="721619" y="7745"/>
                  <a:pt x="795279" y="3088"/>
                </a:cubicBezTo>
                <a:cubicBezTo>
                  <a:pt x="868939" y="-1569"/>
                  <a:pt x="879946" y="-11729"/>
                  <a:pt x="929899" y="69128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" name="Прямая соединительная линия 43"/>
          <p:cNvCxnSpPr>
            <a:stCxn id="4" idx="0"/>
            <a:endCxn id="38" idx="0"/>
          </p:cNvCxnSpPr>
          <p:nvPr/>
        </p:nvCxnSpPr>
        <p:spPr>
          <a:xfrm flipH="1">
            <a:off x="2811532" y="2703657"/>
            <a:ext cx="2437" cy="161828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4" idx="6"/>
          </p:cNvCxnSpPr>
          <p:nvPr/>
        </p:nvCxnSpPr>
        <p:spPr>
          <a:xfrm flipH="1">
            <a:off x="2813969" y="4315640"/>
            <a:ext cx="1611983" cy="59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/>
          <p:cNvGrpSpPr/>
          <p:nvPr/>
        </p:nvGrpSpPr>
        <p:grpSpPr>
          <a:xfrm rot="18861031">
            <a:off x="2217611" y="3856468"/>
            <a:ext cx="195580" cy="183074"/>
            <a:chOff x="6682740" y="528126"/>
            <a:chExt cx="1341120" cy="1633896"/>
          </a:xfrm>
          <a:solidFill>
            <a:schemeClr val="bg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7" name="Скругленный прямоугольник 66"/>
            <p:cNvSpPr/>
            <p:nvPr/>
          </p:nvSpPr>
          <p:spPr>
            <a:xfrm>
              <a:off x="6682740" y="922020"/>
              <a:ext cx="1341120" cy="83922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Скругленный прямоугольник 67"/>
            <p:cNvSpPr/>
            <p:nvPr/>
          </p:nvSpPr>
          <p:spPr>
            <a:xfrm>
              <a:off x="6879997" y="1761246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Скругленный прямоугольник 68"/>
            <p:cNvSpPr/>
            <p:nvPr/>
          </p:nvSpPr>
          <p:spPr>
            <a:xfrm>
              <a:off x="7490028" y="1768128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Скругленный прямоугольник 69"/>
            <p:cNvSpPr/>
            <p:nvPr/>
          </p:nvSpPr>
          <p:spPr>
            <a:xfrm>
              <a:off x="7176745" y="528126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2" name="Группа 71"/>
          <p:cNvGrpSpPr/>
          <p:nvPr/>
        </p:nvGrpSpPr>
        <p:grpSpPr>
          <a:xfrm rot="10800000">
            <a:off x="2694864" y="4824364"/>
            <a:ext cx="195580" cy="183074"/>
            <a:chOff x="6682740" y="528126"/>
            <a:chExt cx="1341120" cy="1633896"/>
          </a:xfrm>
          <a:solidFill>
            <a:schemeClr val="bg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3" name="Скругленный прямоугольник 72"/>
            <p:cNvSpPr/>
            <p:nvPr/>
          </p:nvSpPr>
          <p:spPr>
            <a:xfrm>
              <a:off x="6682740" y="922020"/>
              <a:ext cx="1341120" cy="83922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Скругленный прямоугольник 73"/>
            <p:cNvSpPr/>
            <p:nvPr/>
          </p:nvSpPr>
          <p:spPr>
            <a:xfrm>
              <a:off x="6879997" y="1761246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Скругленный прямоугольник 74"/>
            <p:cNvSpPr/>
            <p:nvPr/>
          </p:nvSpPr>
          <p:spPr>
            <a:xfrm>
              <a:off x="7490028" y="1768128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Скругленный прямоугольник 75"/>
            <p:cNvSpPr/>
            <p:nvPr/>
          </p:nvSpPr>
          <p:spPr>
            <a:xfrm>
              <a:off x="7176745" y="528126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5" name="Полилиния 84"/>
          <p:cNvSpPr/>
          <p:nvPr/>
        </p:nvSpPr>
        <p:spPr>
          <a:xfrm>
            <a:off x="3426109" y="3900613"/>
            <a:ext cx="1788160" cy="301482"/>
          </a:xfrm>
          <a:custGeom>
            <a:avLst/>
            <a:gdLst>
              <a:gd name="connsiteX0" fmla="*/ 0 w 1788160"/>
              <a:gd name="connsiteY0" fmla="*/ 1601 h 336636"/>
              <a:gd name="connsiteX1" fmla="*/ 76200 w 1788160"/>
              <a:gd name="connsiteY1" fmla="*/ 14301 h 336636"/>
              <a:gd name="connsiteX2" fmla="*/ 254000 w 1788160"/>
              <a:gd name="connsiteY2" fmla="*/ 105741 h 336636"/>
              <a:gd name="connsiteX3" fmla="*/ 401320 w 1788160"/>
              <a:gd name="connsiteY3" fmla="*/ 260681 h 336636"/>
              <a:gd name="connsiteX4" fmla="*/ 622300 w 1788160"/>
              <a:gd name="connsiteY4" fmla="*/ 329261 h 336636"/>
              <a:gd name="connsiteX5" fmla="*/ 1788160 w 1788160"/>
              <a:gd name="connsiteY5" fmla="*/ 326721 h 33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8160" h="336636">
                <a:moveTo>
                  <a:pt x="0" y="1601"/>
                </a:moveTo>
                <a:cubicBezTo>
                  <a:pt x="16933" y="-728"/>
                  <a:pt x="33867" y="-3056"/>
                  <a:pt x="76200" y="14301"/>
                </a:cubicBezTo>
                <a:cubicBezTo>
                  <a:pt x="118533" y="31658"/>
                  <a:pt x="199813" y="64678"/>
                  <a:pt x="254000" y="105741"/>
                </a:cubicBezTo>
                <a:cubicBezTo>
                  <a:pt x="308187" y="146804"/>
                  <a:pt x="339937" y="223428"/>
                  <a:pt x="401320" y="260681"/>
                </a:cubicBezTo>
                <a:cubicBezTo>
                  <a:pt x="462703" y="297934"/>
                  <a:pt x="391160" y="318254"/>
                  <a:pt x="622300" y="329261"/>
                </a:cubicBezTo>
                <a:cubicBezTo>
                  <a:pt x="853440" y="340268"/>
                  <a:pt x="1591310" y="338574"/>
                  <a:pt x="1788160" y="326721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олилиния 85"/>
          <p:cNvSpPr/>
          <p:nvPr/>
        </p:nvSpPr>
        <p:spPr>
          <a:xfrm>
            <a:off x="2132126" y="3876148"/>
            <a:ext cx="3088196" cy="495973"/>
          </a:xfrm>
          <a:custGeom>
            <a:avLst/>
            <a:gdLst>
              <a:gd name="connsiteX0" fmla="*/ 113348 w 3088196"/>
              <a:gd name="connsiteY0" fmla="*/ 0 h 437888"/>
              <a:gd name="connsiteX1" fmla="*/ 40196 w 3088196"/>
              <a:gd name="connsiteY1" fmla="*/ 79248 h 437888"/>
              <a:gd name="connsiteX2" fmla="*/ 131636 w 3088196"/>
              <a:gd name="connsiteY2" fmla="*/ 323088 h 437888"/>
              <a:gd name="connsiteX3" fmla="*/ 1417892 w 3088196"/>
              <a:gd name="connsiteY3" fmla="*/ 432816 h 437888"/>
              <a:gd name="connsiteX4" fmla="*/ 3088196 w 3088196"/>
              <a:gd name="connsiteY4" fmla="*/ 432816 h 43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196" h="437888">
                <a:moveTo>
                  <a:pt x="113348" y="0"/>
                </a:moveTo>
                <a:cubicBezTo>
                  <a:pt x="75248" y="12700"/>
                  <a:pt x="37148" y="25400"/>
                  <a:pt x="40196" y="79248"/>
                </a:cubicBezTo>
                <a:cubicBezTo>
                  <a:pt x="43244" y="133096"/>
                  <a:pt x="-97980" y="264160"/>
                  <a:pt x="131636" y="323088"/>
                </a:cubicBezTo>
                <a:cubicBezTo>
                  <a:pt x="361252" y="382016"/>
                  <a:pt x="925132" y="414528"/>
                  <a:pt x="1417892" y="432816"/>
                </a:cubicBezTo>
                <a:cubicBezTo>
                  <a:pt x="1910652" y="451104"/>
                  <a:pt x="2819972" y="412496"/>
                  <a:pt x="3088196" y="432816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олилиния 86"/>
          <p:cNvSpPr/>
          <p:nvPr/>
        </p:nvSpPr>
        <p:spPr>
          <a:xfrm>
            <a:off x="2813969" y="4518243"/>
            <a:ext cx="2383536" cy="555546"/>
          </a:xfrm>
          <a:custGeom>
            <a:avLst/>
            <a:gdLst>
              <a:gd name="connsiteX0" fmla="*/ 0 w 2383536"/>
              <a:gd name="connsiteY0" fmla="*/ 645950 h 698010"/>
              <a:gd name="connsiteX1" fmla="*/ 188976 w 2383536"/>
              <a:gd name="connsiteY1" fmla="*/ 664238 h 698010"/>
              <a:gd name="connsiteX2" fmla="*/ 475488 w 2383536"/>
              <a:gd name="connsiteY2" fmla="*/ 255806 h 698010"/>
              <a:gd name="connsiteX3" fmla="*/ 1267968 w 2383536"/>
              <a:gd name="connsiteY3" fmla="*/ 42446 h 698010"/>
              <a:gd name="connsiteX4" fmla="*/ 2383536 w 2383536"/>
              <a:gd name="connsiteY4" fmla="*/ 11966 h 69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3536" h="698010">
                <a:moveTo>
                  <a:pt x="0" y="645950"/>
                </a:moveTo>
                <a:cubicBezTo>
                  <a:pt x="54864" y="687606"/>
                  <a:pt x="109728" y="729262"/>
                  <a:pt x="188976" y="664238"/>
                </a:cubicBezTo>
                <a:cubicBezTo>
                  <a:pt x="268224" y="599214"/>
                  <a:pt x="295656" y="359438"/>
                  <a:pt x="475488" y="255806"/>
                </a:cubicBezTo>
                <a:cubicBezTo>
                  <a:pt x="655320" y="152174"/>
                  <a:pt x="949960" y="83086"/>
                  <a:pt x="1267968" y="42446"/>
                </a:cubicBezTo>
                <a:cubicBezTo>
                  <a:pt x="1585976" y="1806"/>
                  <a:pt x="2198624" y="-12418"/>
                  <a:pt x="2383536" y="11966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/>
          <p:cNvSpPr/>
          <p:nvPr/>
        </p:nvSpPr>
        <p:spPr>
          <a:xfrm>
            <a:off x="4468125" y="4103832"/>
            <a:ext cx="7393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HALL_B</a:t>
            </a:r>
            <a:endParaRPr lang="ru-RU" sz="5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4471952" y="3939399"/>
            <a:ext cx="7377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HALL_C</a:t>
            </a:r>
            <a:endParaRPr lang="ru-RU" sz="5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4463158" y="4267563"/>
            <a:ext cx="7457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HALL_A</a:t>
            </a:r>
            <a:endParaRPr lang="ru-RU" sz="5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77" name="Группа 76"/>
          <p:cNvGrpSpPr/>
          <p:nvPr/>
        </p:nvGrpSpPr>
        <p:grpSpPr>
          <a:xfrm rot="3225631">
            <a:off x="3257067" y="3869981"/>
            <a:ext cx="195580" cy="183074"/>
            <a:chOff x="6682740" y="528126"/>
            <a:chExt cx="1341120" cy="1633896"/>
          </a:xfrm>
          <a:solidFill>
            <a:schemeClr val="bg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8" name="Скругленный прямоугольник 77"/>
            <p:cNvSpPr/>
            <p:nvPr/>
          </p:nvSpPr>
          <p:spPr>
            <a:xfrm>
              <a:off x="6682740" y="922020"/>
              <a:ext cx="1341120" cy="83922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Скругленный прямоугольник 78"/>
            <p:cNvSpPr/>
            <p:nvPr/>
          </p:nvSpPr>
          <p:spPr>
            <a:xfrm>
              <a:off x="6879997" y="1761246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Скругленный прямоугольник 79"/>
            <p:cNvSpPr/>
            <p:nvPr/>
          </p:nvSpPr>
          <p:spPr>
            <a:xfrm>
              <a:off x="7490028" y="1768128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Скругленный прямоугольник 80"/>
            <p:cNvSpPr/>
            <p:nvPr/>
          </p:nvSpPr>
          <p:spPr>
            <a:xfrm>
              <a:off x="7176745" y="528126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1" name="Группа 60"/>
          <p:cNvGrpSpPr/>
          <p:nvPr/>
        </p:nvGrpSpPr>
        <p:grpSpPr>
          <a:xfrm rot="19982629">
            <a:off x="2433059" y="3235589"/>
            <a:ext cx="758539" cy="2176146"/>
            <a:chOff x="3276690" y="1962274"/>
            <a:chExt cx="758539" cy="2176146"/>
          </a:xfrm>
        </p:grpSpPr>
        <p:sp>
          <p:nvSpPr>
            <p:cNvPr id="38" name="Стрелка вниз 37"/>
            <p:cNvSpPr/>
            <p:nvPr/>
          </p:nvSpPr>
          <p:spPr>
            <a:xfrm rot="12409366">
              <a:off x="3794815" y="1962274"/>
              <a:ext cx="240414" cy="11479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0" name="Стрелка вниз 59"/>
            <p:cNvSpPr/>
            <p:nvPr/>
          </p:nvSpPr>
          <p:spPr>
            <a:xfrm rot="12409366" flipH="1" flipV="1">
              <a:off x="3276690" y="2990490"/>
              <a:ext cx="240414" cy="1147930"/>
            </a:xfrm>
            <a:prstGeom prst="down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2" name="Группа 61"/>
          <p:cNvGrpSpPr/>
          <p:nvPr/>
        </p:nvGrpSpPr>
        <p:grpSpPr>
          <a:xfrm rot="19734795">
            <a:off x="2526648" y="3492451"/>
            <a:ext cx="585354" cy="1657278"/>
            <a:chOff x="3276690" y="2057164"/>
            <a:chExt cx="735889" cy="2081256"/>
          </a:xfrm>
        </p:grpSpPr>
        <p:sp>
          <p:nvSpPr>
            <p:cNvPr id="63" name="Стрелка вниз 62"/>
            <p:cNvSpPr/>
            <p:nvPr/>
          </p:nvSpPr>
          <p:spPr>
            <a:xfrm rot="12409366">
              <a:off x="3772164" y="2057164"/>
              <a:ext cx="240415" cy="1047644"/>
            </a:xfrm>
            <a:prstGeom prst="downArrow">
              <a:avLst/>
            </a:prstGeom>
            <a:solidFill>
              <a:srgbClr val="CF3D4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Стрелка вниз 63"/>
            <p:cNvSpPr/>
            <p:nvPr/>
          </p:nvSpPr>
          <p:spPr>
            <a:xfrm rot="12409366" flipH="1" flipV="1">
              <a:off x="3276690" y="2990490"/>
              <a:ext cx="240414" cy="1147930"/>
            </a:xfrm>
            <a:prstGeom prst="down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58" name="Picture 2" descr="Гранты для обучения на совместной программе ФАКТ и РАНХиГС - Физтех-Союз">
            <a:extLst>
              <a:ext uri="{FF2B5EF4-FFF2-40B4-BE49-F238E27FC236}">
                <a16:creationId xmlns:a16="http://schemas.microsoft.com/office/drawing/2014/main" id="{7E7003B7-D3C9-4AD6-904A-6D1CAAC0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0" y="252000"/>
            <a:ext cx="1416038" cy="14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30E182-DE31-4E9F-8AA4-B483FE494686}"/>
              </a:ext>
            </a:extLst>
          </p:cNvPr>
          <p:cNvSpPr txBox="1"/>
          <p:nvPr/>
        </p:nvSpPr>
        <p:spPr>
          <a:xfrm>
            <a:off x="2001578" y="2320052"/>
            <a:ext cx="35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вектор магнитного поля статора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5E82A98-73B4-469C-9BC4-48E4B2913E8B}"/>
              </a:ext>
            </a:extLst>
          </p:cNvPr>
          <p:cNvSpPr txBox="1"/>
          <p:nvPr/>
        </p:nvSpPr>
        <p:spPr>
          <a:xfrm>
            <a:off x="2007510" y="2000766"/>
            <a:ext cx="354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вектор магнитного поля ротора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7862F1-A192-48E9-9E7C-6E0A00696520}"/>
              </a:ext>
            </a:extLst>
          </p:cNvPr>
          <p:cNvGrpSpPr/>
          <p:nvPr/>
        </p:nvGrpSpPr>
        <p:grpSpPr>
          <a:xfrm>
            <a:off x="1173638" y="2154788"/>
            <a:ext cx="787081" cy="419744"/>
            <a:chOff x="2124468" y="1742975"/>
            <a:chExt cx="787081" cy="419744"/>
          </a:xfrm>
        </p:grpSpPr>
        <p:sp>
          <p:nvSpPr>
            <p:cNvPr id="66" name="Стрелка вниз 62">
              <a:extLst>
                <a:ext uri="{FF2B5EF4-FFF2-40B4-BE49-F238E27FC236}">
                  <a16:creationId xmlns:a16="http://schemas.microsoft.com/office/drawing/2014/main" id="{4C545EFB-337F-4AF8-8310-0FA7FFD04628}"/>
                </a:ext>
              </a:extLst>
            </p:cNvPr>
            <p:cNvSpPr/>
            <p:nvPr/>
          </p:nvSpPr>
          <p:spPr>
            <a:xfrm rot="16223439">
              <a:off x="2309810" y="1557633"/>
              <a:ext cx="112882" cy="483565"/>
            </a:xfrm>
            <a:prstGeom prst="downArrow">
              <a:avLst/>
            </a:prstGeom>
            <a:solidFill>
              <a:srgbClr val="CF3D4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4" name="Стрелка вниз 62">
              <a:extLst>
                <a:ext uri="{FF2B5EF4-FFF2-40B4-BE49-F238E27FC236}">
                  <a16:creationId xmlns:a16="http://schemas.microsoft.com/office/drawing/2014/main" id="{83D0500F-988E-409B-9C16-8240F7301200}"/>
                </a:ext>
              </a:extLst>
            </p:cNvPr>
            <p:cNvSpPr/>
            <p:nvPr/>
          </p:nvSpPr>
          <p:spPr>
            <a:xfrm rot="16223439">
              <a:off x="2309810" y="1864495"/>
              <a:ext cx="112882" cy="483565"/>
            </a:xfrm>
            <a:prstGeom prst="downArrow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791347C-E05D-4EA4-8D48-935045712075}"/>
                </a:ext>
              </a:extLst>
            </p:cNvPr>
            <p:cNvCxnSpPr>
              <a:cxnSpLocks/>
            </p:cNvCxnSpPr>
            <p:nvPr/>
          </p:nvCxnSpPr>
          <p:spPr>
            <a:xfrm>
              <a:off x="2748510" y="1799415"/>
              <a:ext cx="16303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99FAAAB-E450-47A5-B28B-3CBCDD5D1D5E}"/>
                </a:ext>
              </a:extLst>
            </p:cNvPr>
            <p:cNvCxnSpPr>
              <a:cxnSpLocks/>
            </p:cNvCxnSpPr>
            <p:nvPr/>
          </p:nvCxnSpPr>
          <p:spPr>
            <a:xfrm>
              <a:off x="2746696" y="2106277"/>
              <a:ext cx="163039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itle 1">
            <a:extLst>
              <a:ext uri="{FF2B5EF4-FFF2-40B4-BE49-F238E27FC236}">
                <a16:creationId xmlns:a16="http://schemas.microsoft.com/office/drawing/2014/main" id="{CCA47A56-0448-4E93-B7AE-F6E23EB8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Магнитные поля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5726431" y="1668038"/>
            <a:ext cx="5912982" cy="4338518"/>
            <a:chOff x="5766062" y="1666357"/>
            <a:chExt cx="5912982" cy="4338518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5875504" y="1668038"/>
              <a:ext cx="5478296" cy="60127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2" name="Рисунок 81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86" b="-147"/>
            <a:stretch/>
          </p:blipFill>
          <p:spPr bwMode="auto">
            <a:xfrm>
              <a:off x="5875504" y="2269317"/>
              <a:ext cx="5478296" cy="373555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5766062" y="1666357"/>
              <a:ext cx="59129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 smtClean="0">
                  <a:latin typeface="ГОСТ тип А" panose="020B0604020202020204" pitchFamily="34" charset="0"/>
                </a:rPr>
                <a:t>Показания датчиков Холла</a:t>
              </a:r>
            </a:p>
            <a:p>
              <a:pPr algn="ctr"/>
              <a:r>
                <a:rPr lang="ru-RU" sz="1600" dirty="0" smtClean="0">
                  <a:latin typeface="ГОСТ тип А" panose="020B0604020202020204" pitchFamily="34" charset="0"/>
                </a:rPr>
                <a:t>в зависимости от фазовых напряжений</a:t>
              </a:r>
              <a:endParaRPr lang="ru-RU" sz="1600" dirty="0">
                <a:latin typeface="ГОСТ тип А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09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8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CCA47A56-0448-4E93-B7AE-F6E23EB8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фазовых напряжений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Группа 73"/>
          <p:cNvGrpSpPr/>
          <p:nvPr/>
        </p:nvGrpSpPr>
        <p:grpSpPr>
          <a:xfrm>
            <a:off x="5726431" y="1668038"/>
            <a:ext cx="5912982" cy="4338518"/>
            <a:chOff x="5766062" y="1666357"/>
            <a:chExt cx="5912982" cy="4338518"/>
          </a:xfrm>
        </p:grpSpPr>
        <p:sp>
          <p:nvSpPr>
            <p:cNvPr id="75" name="Прямоугольник 74"/>
            <p:cNvSpPr/>
            <p:nvPr/>
          </p:nvSpPr>
          <p:spPr>
            <a:xfrm>
              <a:off x="5875504" y="1668038"/>
              <a:ext cx="5478296" cy="60127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6" name="Рисунок 75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86" b="-147"/>
            <a:stretch/>
          </p:blipFill>
          <p:spPr bwMode="auto">
            <a:xfrm>
              <a:off x="5875504" y="2269317"/>
              <a:ext cx="5478296" cy="3735558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5766062" y="1666357"/>
              <a:ext cx="59129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 smtClean="0">
                  <a:latin typeface="ГОСТ тип А" panose="020B0604020202020204" pitchFamily="34" charset="0"/>
                </a:rPr>
                <a:t>Показания датчиков Холла</a:t>
              </a:r>
            </a:p>
            <a:p>
              <a:pPr algn="ctr"/>
              <a:r>
                <a:rPr lang="ru-RU" sz="1600" dirty="0" smtClean="0">
                  <a:latin typeface="ГОСТ тип А" panose="020B0604020202020204" pitchFamily="34" charset="0"/>
                </a:rPr>
                <a:t>в зависимости от фазовых напряжений</a:t>
              </a:r>
              <a:endParaRPr lang="ru-RU" sz="1600" dirty="0">
                <a:latin typeface="ГОСТ тип А" panose="020B0604020202020204" pitchFamily="34" charset="0"/>
              </a:endParaRPr>
            </a:p>
          </p:txBody>
        </p:sp>
      </p:grpSp>
      <p:pic>
        <p:nvPicPr>
          <p:cNvPr id="78" name="Picture 2" descr="Гранты для обучения на совместной программе ФАКТ и РАНХиГС - Физтех-Союз">
            <a:extLst>
              <a:ext uri="{FF2B5EF4-FFF2-40B4-BE49-F238E27FC236}">
                <a16:creationId xmlns:a16="http://schemas.microsoft.com/office/drawing/2014/main" id="{7E7003B7-D3C9-4AD6-904A-6D1CAAC02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0" y="252000"/>
            <a:ext cx="1416038" cy="14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Прямоугольник 79"/>
              <p:cNvSpPr/>
              <p:nvPr/>
            </p:nvSpPr>
            <p:spPr>
              <a:xfrm>
                <a:off x="2331938" y="6101637"/>
                <a:ext cx="6469463" cy="664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𝐴𝑅𝑅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𝑡𝑖𝑚𝑒𝑟𝑐𝑙𝑜𝑐𝑘𝑠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𝑚𝑖𝑛𝑡𝑜𝑠𝑒𝑐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𝑝𝑟𝑒𝑠𝑐𝑒𝑙𝑒𝑟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𝑝𝑎𝑖𝑟𝑠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𝑚𝑒𝑎𝑛𝑟𝑎𝑡𝑒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𝑠𝑖𝑛𝑡𝑎𝑏𝑙𝑒𝑠𝑖𝑧𝑒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0" name="Прямоугольник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938" y="6101637"/>
                <a:ext cx="6469463" cy="66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Группа 210"/>
          <p:cNvGrpSpPr/>
          <p:nvPr/>
        </p:nvGrpSpPr>
        <p:grpSpPr>
          <a:xfrm>
            <a:off x="315368" y="916926"/>
            <a:ext cx="5520505" cy="5849637"/>
            <a:chOff x="205926" y="-173037"/>
            <a:chExt cx="5529856" cy="6976517"/>
          </a:xfrm>
        </p:grpSpPr>
        <p:graphicFrame>
          <p:nvGraphicFramePr>
            <p:cNvPr id="146" name="Диаграмма 14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96038918"/>
                </p:ext>
              </p:extLst>
            </p:nvPr>
          </p:nvGraphicFramePr>
          <p:xfrm>
            <a:off x="401782" y="-173037"/>
            <a:ext cx="5334000" cy="274319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cxnSp>
          <p:nvCxnSpPr>
            <p:cNvPr id="147" name="Прямая соединительная линия 146"/>
            <p:cNvCxnSpPr/>
            <p:nvPr/>
          </p:nvCxnSpPr>
          <p:spPr>
            <a:xfrm flipH="1">
              <a:off x="763016" y="2118360"/>
              <a:ext cx="4064" cy="181965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Прямоугольник 147"/>
            <p:cNvSpPr/>
            <p:nvPr/>
          </p:nvSpPr>
          <p:spPr>
            <a:xfrm>
              <a:off x="760315" y="3981032"/>
              <a:ext cx="1091184" cy="28224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chemeClr val="accent1"/>
                  </a:solidFill>
                </a:ln>
              </a:endParaRPr>
            </a:p>
          </p:txBody>
        </p:sp>
        <p:cxnSp>
          <p:nvCxnSpPr>
            <p:cNvPr id="149" name="Прямая соединительная линия 148"/>
            <p:cNvCxnSpPr/>
            <p:nvPr/>
          </p:nvCxnSpPr>
          <p:spPr>
            <a:xfrm flipH="1">
              <a:off x="1854200" y="3303270"/>
              <a:ext cx="2533650" cy="63474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>
              <a:off x="4387850" y="2082800"/>
              <a:ext cx="0" cy="122047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Прямоугольник 150"/>
            <p:cNvSpPr/>
            <p:nvPr/>
          </p:nvSpPr>
          <p:spPr>
            <a:xfrm>
              <a:off x="759519" y="3935381"/>
              <a:ext cx="1100083" cy="3120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i="1" dirty="0"/>
                <a:t>0</a:t>
              </a:r>
              <a:endParaRPr lang="ru-RU" sz="1500" i="1" dirty="0">
                <a:latin typeface="Corbel" panose="020B0503020204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Прямоугольник 151"/>
            <p:cNvSpPr/>
            <p:nvPr/>
          </p:nvSpPr>
          <p:spPr>
            <a:xfrm>
              <a:off x="763016" y="4250055"/>
              <a:ext cx="1091184" cy="3120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i="1" dirty="0" smtClean="0"/>
                <a:t>0</a:t>
              </a:r>
              <a:endParaRPr lang="ru-RU" sz="1500" i="1" dirty="0"/>
            </a:p>
          </p:txBody>
        </p:sp>
        <p:sp>
          <p:nvSpPr>
            <p:cNvPr id="153" name="Прямоугольник 152"/>
            <p:cNvSpPr/>
            <p:nvPr/>
          </p:nvSpPr>
          <p:spPr>
            <a:xfrm>
              <a:off x="757614" y="5478506"/>
              <a:ext cx="1091184" cy="3120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i="1" dirty="0" smtClean="0"/>
                <a:t>241</a:t>
              </a:r>
              <a:endParaRPr lang="ru-RU" sz="1500" i="1" dirty="0"/>
            </a:p>
          </p:txBody>
        </p:sp>
        <p:sp>
          <p:nvSpPr>
            <p:cNvPr id="154" name="Прямоугольник 153"/>
            <p:cNvSpPr/>
            <p:nvPr/>
          </p:nvSpPr>
          <p:spPr>
            <a:xfrm>
              <a:off x="763016" y="6461221"/>
              <a:ext cx="1091184" cy="3120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i="1" dirty="0" smtClean="0"/>
                <a:t>0</a:t>
              </a:r>
              <a:endParaRPr lang="ru-RU" sz="1500" i="1" dirty="0"/>
            </a:p>
          </p:txBody>
        </p:sp>
        <p:sp>
          <p:nvSpPr>
            <p:cNvPr id="155" name="Блок-схема: узел 154"/>
            <p:cNvSpPr/>
            <p:nvPr/>
          </p:nvSpPr>
          <p:spPr>
            <a:xfrm>
              <a:off x="1292513" y="5218361"/>
              <a:ext cx="45719" cy="45719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Блок-схема: узел 155"/>
            <p:cNvSpPr/>
            <p:nvPr/>
          </p:nvSpPr>
          <p:spPr>
            <a:xfrm>
              <a:off x="1286699" y="5947654"/>
              <a:ext cx="45719" cy="45719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Блок-схема: узел 156"/>
            <p:cNvSpPr/>
            <p:nvPr/>
          </p:nvSpPr>
          <p:spPr>
            <a:xfrm>
              <a:off x="1286700" y="6212674"/>
              <a:ext cx="45719" cy="45719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211328" y="3976878"/>
              <a:ext cx="619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Brush Script MT" panose="03060802040406070304" pitchFamily="66" charset="0"/>
                </a:rPr>
                <a:t>i</a:t>
              </a:r>
              <a:r>
                <a:rPr lang="en-US" sz="1200" dirty="0" smtClean="0">
                  <a:latin typeface="Brush Script MT" panose="03060802040406070304" pitchFamily="66" charset="0"/>
                </a:rPr>
                <a:t> = 0</a:t>
              </a:r>
              <a:endParaRPr lang="ru-RU" sz="1200" dirty="0">
                <a:latin typeface="ГОСТ тип А" panose="020B0604020202020204" pitchFamily="34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211328" y="4253585"/>
              <a:ext cx="619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Brush Script MT" panose="03060802040406070304" pitchFamily="66" charset="0"/>
                </a:rPr>
                <a:t>i</a:t>
              </a:r>
              <a:r>
                <a:rPr lang="en-US" sz="1200" dirty="0" smtClean="0">
                  <a:latin typeface="Brush Script MT" panose="03060802040406070304" pitchFamily="66" charset="0"/>
                </a:rPr>
                <a:t> = </a:t>
              </a:r>
              <a:r>
                <a:rPr lang="ru-RU" sz="1200" dirty="0" smtClean="0">
                  <a:latin typeface="Brush Script MT" panose="03060802040406070304" pitchFamily="66" charset="0"/>
                </a:rPr>
                <a:t>1</a:t>
              </a:r>
              <a:endParaRPr lang="ru-RU" sz="1200" dirty="0">
                <a:latin typeface="ГОСТ тип А" panose="020B0604020202020204" pitchFamily="34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205926" y="5493530"/>
              <a:ext cx="619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Brush Script MT" panose="03060802040406070304" pitchFamily="66" charset="0"/>
                </a:rPr>
                <a:t>i</a:t>
              </a:r>
              <a:r>
                <a:rPr lang="en-US" sz="1200" dirty="0" smtClean="0">
                  <a:latin typeface="Brush Script MT" panose="03060802040406070304" pitchFamily="66" charset="0"/>
                </a:rPr>
                <a:t> = 83</a:t>
              </a:r>
              <a:endParaRPr lang="ru-RU" sz="1200" dirty="0">
                <a:latin typeface="ГОСТ тип А" panose="020B0604020202020204" pitchFamily="34" charset="0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11328" y="6478740"/>
              <a:ext cx="619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>
                  <a:latin typeface="Brush Script MT" panose="03060802040406070304" pitchFamily="66" charset="0"/>
                </a:rPr>
                <a:t>i</a:t>
              </a:r>
              <a:r>
                <a:rPr lang="en-US" sz="1200" dirty="0" smtClean="0">
                  <a:latin typeface="Brush Script MT" panose="03060802040406070304" pitchFamily="66" charset="0"/>
                </a:rPr>
                <a:t> = </a:t>
              </a:r>
              <a:r>
                <a:rPr lang="ru-RU" sz="1200" dirty="0" smtClean="0">
                  <a:latin typeface="Brush Script MT" panose="03060802040406070304" pitchFamily="66" charset="0"/>
                </a:rPr>
                <a:t>192</a:t>
              </a:r>
              <a:endParaRPr lang="ru-RU" sz="1200" dirty="0">
                <a:latin typeface="ГОСТ тип А" panose="020B0604020202020204" pitchFamily="34" charset="0"/>
              </a:endParaRPr>
            </a:p>
          </p:txBody>
        </p:sp>
        <p:sp>
          <p:nvSpPr>
            <p:cNvPr id="162" name="Блок-схема: узел 161"/>
            <p:cNvSpPr/>
            <p:nvPr/>
          </p:nvSpPr>
          <p:spPr>
            <a:xfrm>
              <a:off x="1288449" y="4756811"/>
              <a:ext cx="45719" cy="45719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Блок-схема: узел 162"/>
            <p:cNvSpPr/>
            <p:nvPr/>
          </p:nvSpPr>
          <p:spPr>
            <a:xfrm>
              <a:off x="1292513" y="4991032"/>
              <a:ext cx="45719" cy="45719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64" name="Прямая соединительная линия 163"/>
            <p:cNvCxnSpPr/>
            <p:nvPr/>
          </p:nvCxnSpPr>
          <p:spPr>
            <a:xfrm>
              <a:off x="3299460" y="764551"/>
              <a:ext cx="0" cy="13538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Прямая соединительная линия 164"/>
            <p:cNvCxnSpPr/>
            <p:nvPr/>
          </p:nvCxnSpPr>
          <p:spPr>
            <a:xfrm>
              <a:off x="3336288" y="744103"/>
              <a:ext cx="2" cy="13742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Прямая соединительная линия 165"/>
            <p:cNvCxnSpPr/>
            <p:nvPr/>
          </p:nvCxnSpPr>
          <p:spPr>
            <a:xfrm>
              <a:off x="3336289" y="2117859"/>
              <a:ext cx="363855" cy="6207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Прямая соединительная линия 166"/>
            <p:cNvCxnSpPr/>
            <p:nvPr/>
          </p:nvCxnSpPr>
          <p:spPr>
            <a:xfrm flipH="1">
              <a:off x="1322530" y="2117859"/>
              <a:ext cx="1976930" cy="627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Прямая соединительная линия 167"/>
            <p:cNvCxnSpPr/>
            <p:nvPr/>
          </p:nvCxnSpPr>
          <p:spPr>
            <a:xfrm>
              <a:off x="1322529" y="2745409"/>
              <a:ext cx="2" cy="3202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Прямая соединительная линия 168"/>
            <p:cNvCxnSpPr/>
            <p:nvPr/>
          </p:nvCxnSpPr>
          <p:spPr>
            <a:xfrm flipV="1">
              <a:off x="1322531" y="3052178"/>
              <a:ext cx="2378883" cy="135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Прямая соединительная линия 169"/>
            <p:cNvCxnSpPr/>
            <p:nvPr/>
          </p:nvCxnSpPr>
          <p:spPr>
            <a:xfrm flipV="1">
              <a:off x="3700144" y="2739706"/>
              <a:ext cx="0" cy="312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Прямая соединительная линия 170"/>
            <p:cNvCxnSpPr/>
            <p:nvPr/>
          </p:nvCxnSpPr>
          <p:spPr>
            <a:xfrm>
              <a:off x="1322529" y="2745409"/>
              <a:ext cx="212901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Прямая соединительная линия 171"/>
            <p:cNvCxnSpPr/>
            <p:nvPr/>
          </p:nvCxnSpPr>
          <p:spPr>
            <a:xfrm>
              <a:off x="1535430" y="2745409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Прямая соединительная линия 172"/>
            <p:cNvCxnSpPr/>
            <p:nvPr/>
          </p:nvCxnSpPr>
          <p:spPr>
            <a:xfrm>
              <a:off x="1535430" y="3063286"/>
              <a:ext cx="81915" cy="160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/>
            <p:cNvCxnSpPr/>
            <p:nvPr/>
          </p:nvCxnSpPr>
          <p:spPr>
            <a:xfrm>
              <a:off x="1322529" y="2745409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Прямая соединительная линия 174"/>
            <p:cNvCxnSpPr/>
            <p:nvPr/>
          </p:nvCxnSpPr>
          <p:spPr>
            <a:xfrm>
              <a:off x="1617345" y="2744609"/>
              <a:ext cx="212901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Прямая соединительная линия 175"/>
            <p:cNvCxnSpPr/>
            <p:nvPr/>
          </p:nvCxnSpPr>
          <p:spPr>
            <a:xfrm>
              <a:off x="1830246" y="2744609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Прямая соединительная линия 176"/>
            <p:cNvCxnSpPr/>
            <p:nvPr/>
          </p:nvCxnSpPr>
          <p:spPr>
            <a:xfrm>
              <a:off x="1830246" y="3062486"/>
              <a:ext cx="81915" cy="160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Прямая соединительная линия 177"/>
            <p:cNvCxnSpPr/>
            <p:nvPr/>
          </p:nvCxnSpPr>
          <p:spPr>
            <a:xfrm>
              <a:off x="1617345" y="2744609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Прямая соединительная линия 178"/>
            <p:cNvCxnSpPr/>
            <p:nvPr/>
          </p:nvCxnSpPr>
          <p:spPr>
            <a:xfrm>
              <a:off x="1920983" y="2744018"/>
              <a:ext cx="212901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Прямая соединительная линия 179"/>
            <p:cNvCxnSpPr/>
            <p:nvPr/>
          </p:nvCxnSpPr>
          <p:spPr>
            <a:xfrm>
              <a:off x="2133884" y="2744018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Прямая соединительная линия 180"/>
            <p:cNvCxnSpPr/>
            <p:nvPr/>
          </p:nvCxnSpPr>
          <p:spPr>
            <a:xfrm>
              <a:off x="2133884" y="3061895"/>
              <a:ext cx="81915" cy="160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Прямая соединительная линия 181"/>
            <p:cNvCxnSpPr/>
            <p:nvPr/>
          </p:nvCxnSpPr>
          <p:spPr>
            <a:xfrm>
              <a:off x="1920983" y="2744018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Прямая соединительная линия 182"/>
            <p:cNvCxnSpPr/>
            <p:nvPr/>
          </p:nvCxnSpPr>
          <p:spPr>
            <a:xfrm>
              <a:off x="2215799" y="2743218"/>
              <a:ext cx="212901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Прямая соединительная линия 183"/>
            <p:cNvCxnSpPr/>
            <p:nvPr/>
          </p:nvCxnSpPr>
          <p:spPr>
            <a:xfrm>
              <a:off x="2428700" y="2743218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Прямая соединительная линия 184"/>
            <p:cNvCxnSpPr/>
            <p:nvPr/>
          </p:nvCxnSpPr>
          <p:spPr>
            <a:xfrm>
              <a:off x="2428700" y="3061095"/>
              <a:ext cx="90736" cy="80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Прямая соединительная линия 185"/>
            <p:cNvCxnSpPr/>
            <p:nvPr/>
          </p:nvCxnSpPr>
          <p:spPr>
            <a:xfrm>
              <a:off x="2215799" y="2743218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Прямая соединительная линия 186"/>
            <p:cNvCxnSpPr/>
            <p:nvPr/>
          </p:nvCxnSpPr>
          <p:spPr>
            <a:xfrm>
              <a:off x="2519182" y="2740506"/>
              <a:ext cx="212901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Прямая соединительная линия 187"/>
            <p:cNvCxnSpPr/>
            <p:nvPr/>
          </p:nvCxnSpPr>
          <p:spPr>
            <a:xfrm>
              <a:off x="2732083" y="2740506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единительная линия 188"/>
            <p:cNvCxnSpPr/>
            <p:nvPr/>
          </p:nvCxnSpPr>
          <p:spPr>
            <a:xfrm>
              <a:off x="2732083" y="3058383"/>
              <a:ext cx="81915" cy="160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единительная линия 189"/>
            <p:cNvCxnSpPr/>
            <p:nvPr/>
          </p:nvCxnSpPr>
          <p:spPr>
            <a:xfrm>
              <a:off x="2519182" y="2740506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Прямая соединительная линия 190"/>
            <p:cNvCxnSpPr/>
            <p:nvPr/>
          </p:nvCxnSpPr>
          <p:spPr>
            <a:xfrm>
              <a:off x="2813998" y="2739706"/>
              <a:ext cx="212901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Прямая соединительная линия 191"/>
            <p:cNvCxnSpPr/>
            <p:nvPr/>
          </p:nvCxnSpPr>
          <p:spPr>
            <a:xfrm>
              <a:off x="3026899" y="2739706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Прямая соединительная линия 192"/>
            <p:cNvCxnSpPr/>
            <p:nvPr/>
          </p:nvCxnSpPr>
          <p:spPr>
            <a:xfrm>
              <a:off x="3026899" y="3057583"/>
              <a:ext cx="81915" cy="160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Прямая соединительная линия 193"/>
            <p:cNvCxnSpPr/>
            <p:nvPr/>
          </p:nvCxnSpPr>
          <p:spPr>
            <a:xfrm>
              <a:off x="2813998" y="2739706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Прямая соединительная линия 194"/>
            <p:cNvCxnSpPr/>
            <p:nvPr/>
          </p:nvCxnSpPr>
          <p:spPr>
            <a:xfrm>
              <a:off x="3111782" y="2738610"/>
              <a:ext cx="212901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Прямая соединительная линия 195"/>
            <p:cNvCxnSpPr/>
            <p:nvPr/>
          </p:nvCxnSpPr>
          <p:spPr>
            <a:xfrm>
              <a:off x="3324683" y="2738610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единительная линия 196"/>
            <p:cNvCxnSpPr/>
            <p:nvPr/>
          </p:nvCxnSpPr>
          <p:spPr>
            <a:xfrm>
              <a:off x="3324683" y="3056487"/>
              <a:ext cx="81915" cy="160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единительная линия 197"/>
            <p:cNvCxnSpPr/>
            <p:nvPr/>
          </p:nvCxnSpPr>
          <p:spPr>
            <a:xfrm>
              <a:off x="3111782" y="2738610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/>
            <p:cNvCxnSpPr/>
            <p:nvPr/>
          </p:nvCxnSpPr>
          <p:spPr>
            <a:xfrm>
              <a:off x="3406598" y="2737810"/>
              <a:ext cx="212901" cy="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единительная линия 199"/>
            <p:cNvCxnSpPr/>
            <p:nvPr/>
          </p:nvCxnSpPr>
          <p:spPr>
            <a:xfrm>
              <a:off x="3619499" y="2737810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единительная линия 200"/>
            <p:cNvCxnSpPr/>
            <p:nvPr/>
          </p:nvCxnSpPr>
          <p:spPr>
            <a:xfrm>
              <a:off x="3619499" y="3055687"/>
              <a:ext cx="81915" cy="1601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единительная линия 201"/>
            <p:cNvCxnSpPr/>
            <p:nvPr/>
          </p:nvCxnSpPr>
          <p:spPr>
            <a:xfrm>
              <a:off x="3406598" y="2737810"/>
              <a:ext cx="0" cy="320278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Прямоугольник 202"/>
            <p:cNvSpPr/>
            <p:nvPr/>
          </p:nvSpPr>
          <p:spPr>
            <a:xfrm>
              <a:off x="2464517" y="2409433"/>
              <a:ext cx="668773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dirty="0" smtClean="0">
                  <a:ln w="12700" cmpd="sng">
                    <a:solidFill>
                      <a:schemeClr val="accent2">
                        <a:lumMod val="50000"/>
                      </a:schemeClr>
                    </a:solidFill>
                    <a:prstDash val="solid"/>
                  </a:ln>
                  <a:solidFill>
                    <a:schemeClr val="accent2">
                      <a:lumMod val="50000"/>
                    </a:schemeClr>
                  </a:solidFill>
                </a:rPr>
                <a:t>TIM8</a:t>
              </a:r>
              <a:endParaRPr lang="ru-RU" cap="none" spc="0" dirty="0">
                <a:ln w="12700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3080384" y="369663"/>
              <a:ext cx="61976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>
                  <a:latin typeface="Brush Script MT" panose="03060802040406070304" pitchFamily="66" charset="0"/>
                </a:rPr>
                <a:t>i</a:t>
              </a:r>
              <a:r>
                <a:rPr lang="en-US" sz="1000" dirty="0" smtClean="0">
                  <a:latin typeface="Brush Script MT" panose="03060802040406070304" pitchFamily="66" charset="0"/>
                </a:rPr>
                <a:t> = 83</a:t>
              </a:r>
              <a:endParaRPr lang="ru-RU" sz="1000" dirty="0">
                <a:latin typeface="ГОСТ тип А" panose="020B0604020202020204" pitchFamily="34" charset="0"/>
              </a:endParaRPr>
            </a:p>
          </p:txBody>
        </p:sp>
        <p:cxnSp>
          <p:nvCxnSpPr>
            <p:cNvPr id="205" name="Прямая со стрелкой 204"/>
            <p:cNvCxnSpPr/>
            <p:nvPr/>
          </p:nvCxnSpPr>
          <p:spPr>
            <a:xfrm flipV="1">
              <a:off x="1320808" y="2831468"/>
              <a:ext cx="217224" cy="21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Прямая со стрелкой 205"/>
            <p:cNvCxnSpPr/>
            <p:nvPr/>
          </p:nvCxnSpPr>
          <p:spPr>
            <a:xfrm flipV="1">
              <a:off x="1326007" y="2956802"/>
              <a:ext cx="285668" cy="2697"/>
            </a:xfrm>
            <a:prstGeom prst="straightConnector1">
              <a:avLst/>
            </a:prstGeom>
            <a:ln>
              <a:solidFill>
                <a:srgbClr val="E24E4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979649" y="2668454"/>
              <a:ext cx="619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ush Script MT" panose="03060802040406070304" pitchFamily="66" charset="0"/>
                </a:rPr>
                <a:t>241</a:t>
              </a:r>
            </a:p>
            <a:p>
              <a:endParaRPr lang="ru-RU" sz="1200" dirty="0">
                <a:latin typeface="ГОСТ тип А" panose="020B0604020202020204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956647" y="2846408"/>
              <a:ext cx="6197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Brush Script MT" panose="03060802040406070304" pitchFamily="66" charset="0"/>
                </a:rPr>
                <a:t>255</a:t>
              </a:r>
              <a:endParaRPr lang="ru-RU" sz="1200" dirty="0">
                <a:latin typeface="ГОСТ тип А" panose="020B0604020202020204" pitchFamily="34" charset="0"/>
              </a:endParaRPr>
            </a:p>
          </p:txBody>
        </p:sp>
        <p:sp>
          <p:nvSpPr>
            <p:cNvPr id="209" name="Выгнутая вправо стрелка 208"/>
            <p:cNvSpPr/>
            <p:nvPr/>
          </p:nvSpPr>
          <p:spPr>
            <a:xfrm>
              <a:off x="1964965" y="4080041"/>
              <a:ext cx="196933" cy="334685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10" name="Прямоугольник 209"/>
            <p:cNvSpPr/>
            <p:nvPr/>
          </p:nvSpPr>
          <p:spPr>
            <a:xfrm>
              <a:off x="2165087" y="4005964"/>
              <a:ext cx="72327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 smtClean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TIM6</a:t>
              </a:r>
              <a:endParaRPr lang="ru-RU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0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D8CB-D42F-4501-8CC4-8A1D32DCA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Timing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52F52627-AF3B-4979-82F6-670D03EC012A}"/>
              </a:ext>
            </a:extLst>
          </p:cNvPr>
          <p:cNvSpPr/>
          <p:nvPr/>
        </p:nvSpPr>
        <p:spPr>
          <a:xfrm>
            <a:off x="522997" y="2673128"/>
            <a:ext cx="3223966" cy="32239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память с прямым доступом 4">
            <a:extLst>
              <a:ext uri="{FF2B5EF4-FFF2-40B4-BE49-F238E27FC236}">
                <a16:creationId xmlns:a16="http://schemas.microsoft.com/office/drawing/2014/main" id="{41A5B0C0-2323-429E-9B9B-B8C612B98765}"/>
              </a:ext>
            </a:extLst>
          </p:cNvPr>
          <p:cNvSpPr/>
          <p:nvPr/>
        </p:nvSpPr>
        <p:spPr>
          <a:xfrm rot="20569769">
            <a:off x="3291162" y="3765287"/>
            <a:ext cx="261856" cy="369308"/>
          </a:xfrm>
          <a:prstGeom prst="flowChartMagneticDrum">
            <a:avLst/>
          </a:prstGeom>
          <a:solidFill>
            <a:srgbClr val="C0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Блок-схема: память с прямым доступом 11">
            <a:extLst>
              <a:ext uri="{FF2B5EF4-FFF2-40B4-BE49-F238E27FC236}">
                <a16:creationId xmlns:a16="http://schemas.microsoft.com/office/drawing/2014/main" id="{133DEE61-414B-4BA3-842A-3E6DEC640BAD}"/>
              </a:ext>
            </a:extLst>
          </p:cNvPr>
          <p:cNvSpPr/>
          <p:nvPr/>
        </p:nvSpPr>
        <p:spPr>
          <a:xfrm rot="19292058">
            <a:off x="2965454" y="3213272"/>
            <a:ext cx="261856" cy="369308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Блок-схема: память с прямым доступом 12">
            <a:extLst>
              <a:ext uri="{FF2B5EF4-FFF2-40B4-BE49-F238E27FC236}">
                <a16:creationId xmlns:a16="http://schemas.microsoft.com/office/drawing/2014/main" id="{36032E92-E330-4788-BF4A-60D6A6F43CE8}"/>
              </a:ext>
            </a:extLst>
          </p:cNvPr>
          <p:cNvSpPr/>
          <p:nvPr/>
        </p:nvSpPr>
        <p:spPr>
          <a:xfrm rot="17285757">
            <a:off x="2396263" y="2819378"/>
            <a:ext cx="261856" cy="369308"/>
          </a:xfrm>
          <a:prstGeom prst="flowChartMagneticDru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Блок-схема: память с прямым доступом 13">
            <a:extLst>
              <a:ext uri="{FF2B5EF4-FFF2-40B4-BE49-F238E27FC236}">
                <a16:creationId xmlns:a16="http://schemas.microsoft.com/office/drawing/2014/main" id="{75A1C955-6ECC-4AC6-9CA8-EBB3A7CFE359}"/>
              </a:ext>
            </a:extLst>
          </p:cNvPr>
          <p:cNvSpPr/>
          <p:nvPr/>
        </p:nvSpPr>
        <p:spPr>
          <a:xfrm rot="1244727">
            <a:off x="3248301" y="4531370"/>
            <a:ext cx="261856" cy="369308"/>
          </a:xfrm>
          <a:prstGeom prst="flowChartMagneticDru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Блок-схема: память с прямым доступом 14">
            <a:extLst>
              <a:ext uri="{FF2B5EF4-FFF2-40B4-BE49-F238E27FC236}">
                <a16:creationId xmlns:a16="http://schemas.microsoft.com/office/drawing/2014/main" id="{158F47ED-3185-460A-8FB3-CAFD3A272F01}"/>
              </a:ext>
            </a:extLst>
          </p:cNvPr>
          <p:cNvSpPr/>
          <p:nvPr/>
        </p:nvSpPr>
        <p:spPr>
          <a:xfrm rot="2719040">
            <a:off x="2902486" y="5050080"/>
            <a:ext cx="261856" cy="369308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Блок-схема: память с прямым доступом 15">
            <a:extLst>
              <a:ext uri="{FF2B5EF4-FFF2-40B4-BE49-F238E27FC236}">
                <a16:creationId xmlns:a16="http://schemas.microsoft.com/office/drawing/2014/main" id="{A0D6CD91-C59F-471D-B74E-057A8D841193}"/>
              </a:ext>
            </a:extLst>
          </p:cNvPr>
          <p:cNvSpPr/>
          <p:nvPr/>
        </p:nvSpPr>
        <p:spPr>
          <a:xfrm rot="4218018">
            <a:off x="2347163" y="5342132"/>
            <a:ext cx="261856" cy="369308"/>
          </a:xfrm>
          <a:prstGeom prst="flowChartMagneticDrum">
            <a:avLst/>
          </a:prstGeom>
          <a:solidFill>
            <a:srgbClr val="C0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память с прямым доступом 16">
            <a:extLst>
              <a:ext uri="{FF2B5EF4-FFF2-40B4-BE49-F238E27FC236}">
                <a16:creationId xmlns:a16="http://schemas.microsoft.com/office/drawing/2014/main" id="{8B10601B-978D-49B2-84D6-787C0F436B8D}"/>
              </a:ext>
            </a:extLst>
          </p:cNvPr>
          <p:cNvSpPr/>
          <p:nvPr/>
        </p:nvSpPr>
        <p:spPr>
          <a:xfrm rot="6590451">
            <a:off x="1615002" y="5342450"/>
            <a:ext cx="261856" cy="369308"/>
          </a:xfrm>
          <a:prstGeom prst="flowChartMagneticDrum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Блок-схема: память с прямым доступом 17">
            <a:extLst>
              <a:ext uri="{FF2B5EF4-FFF2-40B4-BE49-F238E27FC236}">
                <a16:creationId xmlns:a16="http://schemas.microsoft.com/office/drawing/2014/main" id="{2A4C8E3A-1AE9-400C-87CB-F5E82C155C0C}"/>
              </a:ext>
            </a:extLst>
          </p:cNvPr>
          <p:cNvSpPr/>
          <p:nvPr/>
        </p:nvSpPr>
        <p:spPr>
          <a:xfrm rot="8196093">
            <a:off x="1100207" y="5010921"/>
            <a:ext cx="261856" cy="369308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Блок-схема: память с прямым доступом 18">
            <a:extLst>
              <a:ext uri="{FF2B5EF4-FFF2-40B4-BE49-F238E27FC236}">
                <a16:creationId xmlns:a16="http://schemas.microsoft.com/office/drawing/2014/main" id="{8CC37E20-62BD-481E-8116-4955979F9225}"/>
              </a:ext>
            </a:extLst>
          </p:cNvPr>
          <p:cNvSpPr/>
          <p:nvPr/>
        </p:nvSpPr>
        <p:spPr>
          <a:xfrm rot="9683678">
            <a:off x="717996" y="4531368"/>
            <a:ext cx="261856" cy="369308"/>
          </a:xfrm>
          <a:prstGeom prst="flowChartMagneticDrum">
            <a:avLst/>
          </a:prstGeom>
          <a:solidFill>
            <a:srgbClr val="C0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Блок-схема: память с прямым доступом 19">
            <a:extLst>
              <a:ext uri="{FF2B5EF4-FFF2-40B4-BE49-F238E27FC236}">
                <a16:creationId xmlns:a16="http://schemas.microsoft.com/office/drawing/2014/main" id="{A9DDE0A7-E8A8-4F92-8D1E-A73490B1C848}"/>
              </a:ext>
            </a:extLst>
          </p:cNvPr>
          <p:cNvSpPr/>
          <p:nvPr/>
        </p:nvSpPr>
        <p:spPr>
          <a:xfrm rot="11834519">
            <a:off x="700698" y="3816828"/>
            <a:ext cx="261856" cy="369308"/>
          </a:xfrm>
          <a:prstGeom prst="flowChartMagneticDrum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Блок-схема: память с прямым доступом 20">
            <a:extLst>
              <a:ext uri="{FF2B5EF4-FFF2-40B4-BE49-F238E27FC236}">
                <a16:creationId xmlns:a16="http://schemas.microsoft.com/office/drawing/2014/main" id="{2C3EEBC4-AC5B-49C8-8233-B32C4F3FA6A1}"/>
              </a:ext>
            </a:extLst>
          </p:cNvPr>
          <p:cNvSpPr/>
          <p:nvPr/>
        </p:nvSpPr>
        <p:spPr>
          <a:xfrm rot="13433876">
            <a:off x="1014739" y="3245770"/>
            <a:ext cx="261856" cy="369308"/>
          </a:xfrm>
          <a:prstGeom prst="flowChartMagneticDrum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Блок-схема: память с прямым доступом 21">
            <a:extLst>
              <a:ext uri="{FF2B5EF4-FFF2-40B4-BE49-F238E27FC236}">
                <a16:creationId xmlns:a16="http://schemas.microsoft.com/office/drawing/2014/main" id="{6D51A377-BB15-4E21-8006-95E756D100A1}"/>
              </a:ext>
            </a:extLst>
          </p:cNvPr>
          <p:cNvSpPr/>
          <p:nvPr/>
        </p:nvSpPr>
        <p:spPr>
          <a:xfrm rot="15080954">
            <a:off x="1574121" y="2840102"/>
            <a:ext cx="261856" cy="369308"/>
          </a:xfrm>
          <a:prstGeom prst="flowChartMagneticDrum">
            <a:avLst/>
          </a:prstGeom>
          <a:solidFill>
            <a:srgbClr val="C0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Блок-схема: узел 22">
            <a:extLst>
              <a:ext uri="{FF2B5EF4-FFF2-40B4-BE49-F238E27FC236}">
                <a16:creationId xmlns:a16="http://schemas.microsoft.com/office/drawing/2014/main" id="{CFB07C0F-A87D-41AD-A31C-3BE1E26A55A9}"/>
              </a:ext>
            </a:extLst>
          </p:cNvPr>
          <p:cNvSpPr/>
          <p:nvPr/>
        </p:nvSpPr>
        <p:spPr>
          <a:xfrm>
            <a:off x="2074615" y="4224746"/>
            <a:ext cx="120730" cy="12073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24">
            <a:extLst>
              <a:ext uri="{FF2B5EF4-FFF2-40B4-BE49-F238E27FC236}">
                <a16:creationId xmlns:a16="http://schemas.microsoft.com/office/drawing/2014/main" id="{2BA8CD59-05D7-425F-812E-34969CB326AE}"/>
              </a:ext>
            </a:extLst>
          </p:cNvPr>
          <p:cNvSpPr/>
          <p:nvPr/>
        </p:nvSpPr>
        <p:spPr>
          <a:xfrm>
            <a:off x="2739292" y="2964906"/>
            <a:ext cx="921593" cy="1567180"/>
          </a:xfrm>
          <a:custGeom>
            <a:avLst/>
            <a:gdLst>
              <a:gd name="connsiteX0" fmla="*/ 208 w 921593"/>
              <a:gd name="connsiteY0" fmla="*/ 0 h 1567180"/>
              <a:gd name="connsiteX1" fmla="*/ 53548 w 921593"/>
              <a:gd name="connsiteY1" fmla="*/ 45720 h 1567180"/>
              <a:gd name="connsiteX2" fmla="*/ 330408 w 921593"/>
              <a:gd name="connsiteY2" fmla="*/ 172720 h 1567180"/>
              <a:gd name="connsiteX3" fmla="*/ 589488 w 921593"/>
              <a:gd name="connsiteY3" fmla="*/ 365760 h 1567180"/>
              <a:gd name="connsiteX4" fmla="*/ 774908 w 921593"/>
              <a:gd name="connsiteY4" fmla="*/ 673100 h 1567180"/>
              <a:gd name="connsiteX5" fmla="*/ 904448 w 921593"/>
              <a:gd name="connsiteY5" fmla="*/ 1054100 h 1567180"/>
              <a:gd name="connsiteX6" fmla="*/ 896828 w 921593"/>
              <a:gd name="connsiteY6" fmla="*/ 1473200 h 1567180"/>
              <a:gd name="connsiteX7" fmla="*/ 691088 w 921593"/>
              <a:gd name="connsiteY7" fmla="*/ 1567180 h 156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593" h="1567180">
                <a:moveTo>
                  <a:pt x="208" y="0"/>
                </a:moveTo>
                <a:cubicBezTo>
                  <a:pt x="-639" y="8466"/>
                  <a:pt x="-1485" y="16933"/>
                  <a:pt x="53548" y="45720"/>
                </a:cubicBezTo>
                <a:cubicBezTo>
                  <a:pt x="108581" y="74507"/>
                  <a:pt x="241085" y="119380"/>
                  <a:pt x="330408" y="172720"/>
                </a:cubicBezTo>
                <a:cubicBezTo>
                  <a:pt x="419731" y="226060"/>
                  <a:pt x="515405" y="282363"/>
                  <a:pt x="589488" y="365760"/>
                </a:cubicBezTo>
                <a:cubicBezTo>
                  <a:pt x="663571" y="449157"/>
                  <a:pt x="722415" y="558377"/>
                  <a:pt x="774908" y="673100"/>
                </a:cubicBezTo>
                <a:cubicBezTo>
                  <a:pt x="827401" y="787823"/>
                  <a:pt x="884128" y="920750"/>
                  <a:pt x="904448" y="1054100"/>
                </a:cubicBezTo>
                <a:cubicBezTo>
                  <a:pt x="924768" y="1187450"/>
                  <a:pt x="932388" y="1387687"/>
                  <a:pt x="896828" y="1473200"/>
                </a:cubicBezTo>
                <a:cubicBezTo>
                  <a:pt x="861268" y="1558713"/>
                  <a:pt x="735115" y="1564640"/>
                  <a:pt x="691088" y="156718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25">
            <a:extLst>
              <a:ext uri="{FF2B5EF4-FFF2-40B4-BE49-F238E27FC236}">
                <a16:creationId xmlns:a16="http://schemas.microsoft.com/office/drawing/2014/main" id="{9BF3202A-F617-4D40-8AAF-545528220768}"/>
              </a:ext>
            </a:extLst>
          </p:cNvPr>
          <p:cNvSpPr/>
          <p:nvPr/>
        </p:nvSpPr>
        <p:spPr>
          <a:xfrm>
            <a:off x="1944217" y="4919436"/>
            <a:ext cx="1463303" cy="869701"/>
          </a:xfrm>
          <a:custGeom>
            <a:avLst/>
            <a:gdLst>
              <a:gd name="connsiteX0" fmla="*/ 1463303 w 1463303"/>
              <a:gd name="connsiteY0" fmla="*/ 0 h 869701"/>
              <a:gd name="connsiteX1" fmla="*/ 1404248 w 1463303"/>
              <a:gd name="connsiteY1" fmla="*/ 43815 h 869701"/>
              <a:gd name="connsiteX2" fmla="*/ 1375673 w 1463303"/>
              <a:gd name="connsiteY2" fmla="*/ 213360 h 869701"/>
              <a:gd name="connsiteX3" fmla="*/ 1324238 w 1463303"/>
              <a:gd name="connsiteY3" fmla="*/ 400050 h 869701"/>
              <a:gd name="connsiteX4" fmla="*/ 1156598 w 1463303"/>
              <a:gd name="connsiteY4" fmla="*/ 558165 h 869701"/>
              <a:gd name="connsiteX5" fmla="*/ 1036583 w 1463303"/>
              <a:gd name="connsiteY5" fmla="*/ 645795 h 869701"/>
              <a:gd name="connsiteX6" fmla="*/ 783218 w 1463303"/>
              <a:gd name="connsiteY6" fmla="*/ 767715 h 869701"/>
              <a:gd name="connsiteX7" fmla="*/ 543188 w 1463303"/>
              <a:gd name="connsiteY7" fmla="*/ 851535 h 869701"/>
              <a:gd name="connsiteX8" fmla="*/ 185048 w 1463303"/>
              <a:gd name="connsiteY8" fmla="*/ 861060 h 869701"/>
              <a:gd name="connsiteX9" fmla="*/ 49793 w 1463303"/>
              <a:gd name="connsiteY9" fmla="*/ 748665 h 869701"/>
              <a:gd name="connsiteX10" fmla="*/ 2168 w 1463303"/>
              <a:gd name="connsiteY10" fmla="*/ 607695 h 869701"/>
              <a:gd name="connsiteX11" fmla="*/ 7883 w 1463303"/>
              <a:gd name="connsiteY11" fmla="*/ 584835 h 8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3303" h="869701">
                <a:moveTo>
                  <a:pt x="1463303" y="0"/>
                </a:moveTo>
                <a:cubicBezTo>
                  <a:pt x="1441078" y="4127"/>
                  <a:pt x="1418853" y="8255"/>
                  <a:pt x="1404248" y="43815"/>
                </a:cubicBezTo>
                <a:cubicBezTo>
                  <a:pt x="1389643" y="79375"/>
                  <a:pt x="1389008" y="153988"/>
                  <a:pt x="1375673" y="213360"/>
                </a:cubicBezTo>
                <a:cubicBezTo>
                  <a:pt x="1362338" y="272732"/>
                  <a:pt x="1360750" y="342583"/>
                  <a:pt x="1324238" y="400050"/>
                </a:cubicBezTo>
                <a:cubicBezTo>
                  <a:pt x="1287725" y="457518"/>
                  <a:pt x="1204540" y="517208"/>
                  <a:pt x="1156598" y="558165"/>
                </a:cubicBezTo>
                <a:cubicBezTo>
                  <a:pt x="1108655" y="599123"/>
                  <a:pt x="1098813" y="610870"/>
                  <a:pt x="1036583" y="645795"/>
                </a:cubicBezTo>
                <a:cubicBezTo>
                  <a:pt x="974353" y="680720"/>
                  <a:pt x="865450" y="733425"/>
                  <a:pt x="783218" y="767715"/>
                </a:cubicBezTo>
                <a:cubicBezTo>
                  <a:pt x="700986" y="802005"/>
                  <a:pt x="642883" y="835978"/>
                  <a:pt x="543188" y="851535"/>
                </a:cubicBezTo>
                <a:cubicBezTo>
                  <a:pt x="443493" y="867092"/>
                  <a:pt x="267281" y="878205"/>
                  <a:pt x="185048" y="861060"/>
                </a:cubicBezTo>
                <a:cubicBezTo>
                  <a:pt x="102815" y="843915"/>
                  <a:pt x="80273" y="790893"/>
                  <a:pt x="49793" y="748665"/>
                </a:cubicBezTo>
                <a:cubicBezTo>
                  <a:pt x="19313" y="706438"/>
                  <a:pt x="9153" y="635000"/>
                  <a:pt x="2168" y="607695"/>
                </a:cubicBezTo>
                <a:cubicBezTo>
                  <a:pt x="-4817" y="580390"/>
                  <a:pt x="7248" y="578168"/>
                  <a:pt x="7883" y="584835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26">
            <a:extLst>
              <a:ext uri="{FF2B5EF4-FFF2-40B4-BE49-F238E27FC236}">
                <a16:creationId xmlns:a16="http://schemas.microsoft.com/office/drawing/2014/main" id="{C9800DF6-5839-41B7-9D3E-FB96DEEACFDF}"/>
              </a:ext>
            </a:extLst>
          </p:cNvPr>
          <p:cNvSpPr/>
          <p:nvPr/>
        </p:nvSpPr>
        <p:spPr>
          <a:xfrm>
            <a:off x="613583" y="4201956"/>
            <a:ext cx="930847" cy="1359465"/>
          </a:xfrm>
          <a:custGeom>
            <a:avLst/>
            <a:gdLst>
              <a:gd name="connsiteX0" fmla="*/ 930847 w 930847"/>
              <a:gd name="connsiteY0" fmla="*/ 1359465 h 1359465"/>
              <a:gd name="connsiteX1" fmla="*/ 900367 w 930847"/>
              <a:gd name="connsiteY1" fmla="*/ 1306125 h 1359465"/>
              <a:gd name="connsiteX2" fmla="*/ 833692 w 930847"/>
              <a:gd name="connsiteY2" fmla="*/ 1279455 h 1359465"/>
              <a:gd name="connsiteX3" fmla="*/ 551752 w 930847"/>
              <a:gd name="connsiteY3" fmla="*/ 1256595 h 1359465"/>
              <a:gd name="connsiteX4" fmla="*/ 288862 w 930847"/>
              <a:gd name="connsiteY4" fmla="*/ 995610 h 1359465"/>
              <a:gd name="connsiteX5" fmla="*/ 67882 w 930847"/>
              <a:gd name="connsiteY5" fmla="*/ 599370 h 1359465"/>
              <a:gd name="connsiteX6" fmla="*/ 10732 w 930847"/>
              <a:gd name="connsiteY6" fmla="*/ 172650 h 1359465"/>
              <a:gd name="connsiteX7" fmla="*/ 254572 w 930847"/>
              <a:gd name="connsiteY7" fmla="*/ 3105 h 135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847" h="1359465">
                <a:moveTo>
                  <a:pt x="930847" y="1359465"/>
                </a:moveTo>
                <a:cubicBezTo>
                  <a:pt x="923703" y="1339462"/>
                  <a:pt x="916559" y="1319460"/>
                  <a:pt x="900367" y="1306125"/>
                </a:cubicBezTo>
                <a:cubicBezTo>
                  <a:pt x="884175" y="1292790"/>
                  <a:pt x="891794" y="1287710"/>
                  <a:pt x="833692" y="1279455"/>
                </a:cubicBezTo>
                <a:cubicBezTo>
                  <a:pt x="775589" y="1271200"/>
                  <a:pt x="642557" y="1303902"/>
                  <a:pt x="551752" y="1256595"/>
                </a:cubicBezTo>
                <a:cubicBezTo>
                  <a:pt x="460947" y="1209288"/>
                  <a:pt x="369507" y="1105148"/>
                  <a:pt x="288862" y="995610"/>
                </a:cubicBezTo>
                <a:cubicBezTo>
                  <a:pt x="208217" y="886072"/>
                  <a:pt x="114237" y="736530"/>
                  <a:pt x="67882" y="599370"/>
                </a:cubicBezTo>
                <a:cubicBezTo>
                  <a:pt x="21527" y="462210"/>
                  <a:pt x="-20383" y="272027"/>
                  <a:pt x="10732" y="172650"/>
                </a:cubicBezTo>
                <a:cubicBezTo>
                  <a:pt x="41847" y="73273"/>
                  <a:pt x="207264" y="-18168"/>
                  <a:pt x="254572" y="3105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олилиния 27">
            <a:extLst>
              <a:ext uri="{FF2B5EF4-FFF2-40B4-BE49-F238E27FC236}">
                <a16:creationId xmlns:a16="http://schemas.microsoft.com/office/drawing/2014/main" id="{B45F61BB-BDEE-4282-8209-7ABF17AE418C}"/>
              </a:ext>
            </a:extLst>
          </p:cNvPr>
          <p:cNvSpPr/>
          <p:nvPr/>
        </p:nvSpPr>
        <p:spPr>
          <a:xfrm>
            <a:off x="766948" y="2749206"/>
            <a:ext cx="1565090" cy="1050090"/>
          </a:xfrm>
          <a:custGeom>
            <a:avLst/>
            <a:gdLst>
              <a:gd name="connsiteX0" fmla="*/ 40248 w 1577583"/>
              <a:gd name="connsiteY0" fmla="*/ 1050090 h 1050090"/>
              <a:gd name="connsiteX1" fmla="*/ 15483 w 1577583"/>
              <a:gd name="connsiteY1" fmla="*/ 998655 h 1050090"/>
              <a:gd name="connsiteX2" fmla="*/ 2148 w 1577583"/>
              <a:gd name="connsiteY2" fmla="*/ 901500 h 1050090"/>
              <a:gd name="connsiteX3" fmla="*/ 61203 w 1577583"/>
              <a:gd name="connsiteY3" fmla="*/ 701475 h 1050090"/>
              <a:gd name="connsiteX4" fmla="*/ 417438 w 1577583"/>
              <a:gd name="connsiteY4" fmla="*/ 316665 h 1050090"/>
              <a:gd name="connsiteX5" fmla="*/ 947028 w 1577583"/>
              <a:gd name="connsiteY5" fmla="*/ 42345 h 1050090"/>
              <a:gd name="connsiteX6" fmla="*/ 1270878 w 1577583"/>
              <a:gd name="connsiteY6" fmla="*/ 11865 h 1050090"/>
              <a:gd name="connsiteX7" fmla="*/ 1482333 w 1577583"/>
              <a:gd name="connsiteY7" fmla="*/ 152835 h 1050090"/>
              <a:gd name="connsiteX8" fmla="*/ 1577583 w 1577583"/>
              <a:gd name="connsiteY8" fmla="*/ 301425 h 105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7583" h="1050090">
                <a:moveTo>
                  <a:pt x="40248" y="1050090"/>
                </a:moveTo>
                <a:cubicBezTo>
                  <a:pt x="31040" y="1036755"/>
                  <a:pt x="21833" y="1023420"/>
                  <a:pt x="15483" y="998655"/>
                </a:cubicBezTo>
                <a:cubicBezTo>
                  <a:pt x="9133" y="973890"/>
                  <a:pt x="-5472" y="951030"/>
                  <a:pt x="2148" y="901500"/>
                </a:cubicBezTo>
                <a:cubicBezTo>
                  <a:pt x="9768" y="851970"/>
                  <a:pt x="-8012" y="798947"/>
                  <a:pt x="61203" y="701475"/>
                </a:cubicBezTo>
                <a:cubicBezTo>
                  <a:pt x="130418" y="604003"/>
                  <a:pt x="269801" y="426520"/>
                  <a:pt x="417438" y="316665"/>
                </a:cubicBezTo>
                <a:cubicBezTo>
                  <a:pt x="565075" y="206810"/>
                  <a:pt x="804788" y="93145"/>
                  <a:pt x="947028" y="42345"/>
                </a:cubicBezTo>
                <a:cubicBezTo>
                  <a:pt x="1089268" y="-8455"/>
                  <a:pt x="1181661" y="-6550"/>
                  <a:pt x="1270878" y="11865"/>
                </a:cubicBezTo>
                <a:cubicBezTo>
                  <a:pt x="1360095" y="30280"/>
                  <a:pt x="1431215" y="104575"/>
                  <a:pt x="1482333" y="152835"/>
                </a:cubicBezTo>
                <a:cubicBezTo>
                  <a:pt x="1533451" y="201095"/>
                  <a:pt x="1573773" y="252212"/>
                  <a:pt x="1577583" y="301425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 29">
            <a:extLst>
              <a:ext uri="{FF2B5EF4-FFF2-40B4-BE49-F238E27FC236}">
                <a16:creationId xmlns:a16="http://schemas.microsoft.com/office/drawing/2014/main" id="{758FABE0-ED97-41D1-982C-FDDC4A675070}"/>
              </a:ext>
            </a:extLst>
          </p:cNvPr>
          <p:cNvSpPr/>
          <p:nvPr/>
        </p:nvSpPr>
        <p:spPr>
          <a:xfrm>
            <a:off x="3097005" y="3483066"/>
            <a:ext cx="607476" cy="1560195"/>
          </a:xfrm>
          <a:custGeom>
            <a:avLst/>
            <a:gdLst>
              <a:gd name="connsiteX0" fmla="*/ 162560 w 563661"/>
              <a:gd name="connsiteY0" fmla="*/ 0 h 1584960"/>
              <a:gd name="connsiteX1" fmla="*/ 195580 w 563661"/>
              <a:gd name="connsiteY1" fmla="*/ 91440 h 1584960"/>
              <a:gd name="connsiteX2" fmla="*/ 469900 w 563661"/>
              <a:gd name="connsiteY2" fmla="*/ 312420 h 1584960"/>
              <a:gd name="connsiteX3" fmla="*/ 558800 w 563661"/>
              <a:gd name="connsiteY3" fmla="*/ 675640 h 1584960"/>
              <a:gd name="connsiteX4" fmla="*/ 533400 w 563661"/>
              <a:gd name="connsiteY4" fmla="*/ 1076960 h 1584960"/>
              <a:gd name="connsiteX5" fmla="*/ 378460 w 563661"/>
              <a:gd name="connsiteY5" fmla="*/ 1516380 h 1584960"/>
              <a:gd name="connsiteX6" fmla="*/ 0 w 563661"/>
              <a:gd name="connsiteY6" fmla="*/ 158496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661" h="1584960">
                <a:moveTo>
                  <a:pt x="162560" y="0"/>
                </a:moveTo>
                <a:cubicBezTo>
                  <a:pt x="153458" y="19685"/>
                  <a:pt x="144357" y="39370"/>
                  <a:pt x="195580" y="91440"/>
                </a:cubicBezTo>
                <a:cubicBezTo>
                  <a:pt x="246803" y="143510"/>
                  <a:pt x="409363" y="215053"/>
                  <a:pt x="469900" y="312420"/>
                </a:cubicBezTo>
                <a:cubicBezTo>
                  <a:pt x="530437" y="409787"/>
                  <a:pt x="548217" y="548217"/>
                  <a:pt x="558800" y="675640"/>
                </a:cubicBezTo>
                <a:cubicBezTo>
                  <a:pt x="569383" y="803063"/>
                  <a:pt x="563457" y="936837"/>
                  <a:pt x="533400" y="1076960"/>
                </a:cubicBezTo>
                <a:cubicBezTo>
                  <a:pt x="503343" y="1217083"/>
                  <a:pt x="467360" y="1431713"/>
                  <a:pt x="378460" y="1516380"/>
                </a:cubicBezTo>
                <a:cubicBezTo>
                  <a:pt x="289560" y="1601047"/>
                  <a:pt x="52493" y="1573107"/>
                  <a:pt x="0" y="158496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олилиния 30">
            <a:extLst>
              <a:ext uri="{FF2B5EF4-FFF2-40B4-BE49-F238E27FC236}">
                <a16:creationId xmlns:a16="http://schemas.microsoft.com/office/drawing/2014/main" id="{2AAA2C7B-7782-400F-86AC-73989424243B}"/>
              </a:ext>
            </a:extLst>
          </p:cNvPr>
          <p:cNvSpPr/>
          <p:nvPr/>
        </p:nvSpPr>
        <p:spPr>
          <a:xfrm>
            <a:off x="1358760" y="5273766"/>
            <a:ext cx="1629660" cy="583684"/>
          </a:xfrm>
          <a:custGeom>
            <a:avLst/>
            <a:gdLst>
              <a:gd name="connsiteX0" fmla="*/ 1629660 w 1629660"/>
              <a:gd name="connsiteY0" fmla="*/ 152400 h 583684"/>
              <a:gd name="connsiteX1" fmla="*/ 1556000 w 1629660"/>
              <a:gd name="connsiteY1" fmla="*/ 172720 h 583684"/>
              <a:gd name="connsiteX2" fmla="*/ 1464560 w 1629660"/>
              <a:gd name="connsiteY2" fmla="*/ 292100 h 583684"/>
              <a:gd name="connsiteX3" fmla="*/ 1256280 w 1629660"/>
              <a:gd name="connsiteY3" fmla="*/ 495300 h 583684"/>
              <a:gd name="connsiteX4" fmla="*/ 887980 w 1629660"/>
              <a:gd name="connsiteY4" fmla="*/ 581660 h 583684"/>
              <a:gd name="connsiteX5" fmla="*/ 382520 w 1629660"/>
              <a:gd name="connsiteY5" fmla="*/ 541020 h 583684"/>
              <a:gd name="connsiteX6" fmla="*/ 19300 w 1629660"/>
              <a:gd name="connsiteY6" fmla="*/ 375920 h 583684"/>
              <a:gd name="connsiteX7" fmla="*/ 57400 w 1629660"/>
              <a:gd name="connsiteY7" fmla="*/ 0 h 583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29660" h="583684">
                <a:moveTo>
                  <a:pt x="1629660" y="152400"/>
                </a:moveTo>
                <a:cubicBezTo>
                  <a:pt x="1606588" y="150918"/>
                  <a:pt x="1583517" y="149437"/>
                  <a:pt x="1556000" y="172720"/>
                </a:cubicBezTo>
                <a:cubicBezTo>
                  <a:pt x="1528483" y="196003"/>
                  <a:pt x="1514513" y="238337"/>
                  <a:pt x="1464560" y="292100"/>
                </a:cubicBezTo>
                <a:cubicBezTo>
                  <a:pt x="1414607" y="345863"/>
                  <a:pt x="1352377" y="447040"/>
                  <a:pt x="1256280" y="495300"/>
                </a:cubicBezTo>
                <a:cubicBezTo>
                  <a:pt x="1160183" y="543560"/>
                  <a:pt x="1033607" y="574040"/>
                  <a:pt x="887980" y="581660"/>
                </a:cubicBezTo>
                <a:cubicBezTo>
                  <a:pt x="742353" y="589280"/>
                  <a:pt x="527300" y="575310"/>
                  <a:pt x="382520" y="541020"/>
                </a:cubicBezTo>
                <a:cubicBezTo>
                  <a:pt x="237740" y="506730"/>
                  <a:pt x="73487" y="466090"/>
                  <a:pt x="19300" y="375920"/>
                </a:cubicBezTo>
                <a:cubicBezTo>
                  <a:pt x="-34887" y="285750"/>
                  <a:pt x="40467" y="75777"/>
                  <a:pt x="57400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 31">
            <a:extLst>
              <a:ext uri="{FF2B5EF4-FFF2-40B4-BE49-F238E27FC236}">
                <a16:creationId xmlns:a16="http://schemas.microsoft.com/office/drawing/2014/main" id="{D588C709-3B6B-4918-A06B-F4E34EE0E813}"/>
              </a:ext>
            </a:extLst>
          </p:cNvPr>
          <p:cNvSpPr/>
          <p:nvPr/>
        </p:nvSpPr>
        <p:spPr>
          <a:xfrm>
            <a:off x="571783" y="3609671"/>
            <a:ext cx="521797" cy="1559955"/>
          </a:xfrm>
          <a:custGeom>
            <a:avLst/>
            <a:gdLst>
              <a:gd name="connsiteX0" fmla="*/ 476077 w 521797"/>
              <a:gd name="connsiteY0" fmla="*/ 1559955 h 1559955"/>
              <a:gd name="connsiteX1" fmla="*/ 443057 w 521797"/>
              <a:gd name="connsiteY1" fmla="*/ 1488835 h 1559955"/>
              <a:gd name="connsiteX2" fmla="*/ 402417 w 521797"/>
              <a:gd name="connsiteY2" fmla="*/ 1468515 h 1559955"/>
              <a:gd name="connsiteX3" fmla="*/ 130637 w 521797"/>
              <a:gd name="connsiteY3" fmla="*/ 1283095 h 1559955"/>
              <a:gd name="connsiteX4" fmla="*/ 6177 w 521797"/>
              <a:gd name="connsiteY4" fmla="*/ 830975 h 1559955"/>
              <a:gd name="connsiteX5" fmla="*/ 49357 w 521797"/>
              <a:gd name="connsiteY5" fmla="*/ 234075 h 1559955"/>
              <a:gd name="connsiteX6" fmla="*/ 308437 w 521797"/>
              <a:gd name="connsiteY6" fmla="*/ 63895 h 1559955"/>
              <a:gd name="connsiteX7" fmla="*/ 521797 w 521797"/>
              <a:gd name="connsiteY7" fmla="*/ 15635 h 155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1797" h="1559955">
                <a:moveTo>
                  <a:pt x="476077" y="1559955"/>
                </a:moveTo>
                <a:cubicBezTo>
                  <a:pt x="465705" y="1532015"/>
                  <a:pt x="455334" y="1504075"/>
                  <a:pt x="443057" y="1488835"/>
                </a:cubicBezTo>
                <a:cubicBezTo>
                  <a:pt x="430780" y="1473595"/>
                  <a:pt x="454487" y="1502805"/>
                  <a:pt x="402417" y="1468515"/>
                </a:cubicBezTo>
                <a:cubicBezTo>
                  <a:pt x="350347" y="1434225"/>
                  <a:pt x="196677" y="1389352"/>
                  <a:pt x="130637" y="1283095"/>
                </a:cubicBezTo>
                <a:cubicBezTo>
                  <a:pt x="64597" y="1176838"/>
                  <a:pt x="19724" y="1005812"/>
                  <a:pt x="6177" y="830975"/>
                </a:cubicBezTo>
                <a:cubicBezTo>
                  <a:pt x="-7370" y="656138"/>
                  <a:pt x="-1020" y="361922"/>
                  <a:pt x="49357" y="234075"/>
                </a:cubicBezTo>
                <a:cubicBezTo>
                  <a:pt x="99734" y="106228"/>
                  <a:pt x="229697" y="100302"/>
                  <a:pt x="308437" y="63895"/>
                </a:cubicBezTo>
                <a:cubicBezTo>
                  <a:pt x="387177" y="27488"/>
                  <a:pt x="509944" y="-27122"/>
                  <a:pt x="521797" y="15635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 32">
            <a:extLst>
              <a:ext uri="{FF2B5EF4-FFF2-40B4-BE49-F238E27FC236}">
                <a16:creationId xmlns:a16="http://schemas.microsoft.com/office/drawing/2014/main" id="{743ACAD7-C499-4597-8390-94362CFD8E93}"/>
              </a:ext>
            </a:extLst>
          </p:cNvPr>
          <p:cNvSpPr/>
          <p:nvPr/>
        </p:nvSpPr>
        <p:spPr>
          <a:xfrm>
            <a:off x="1205478" y="2771866"/>
            <a:ext cx="1701027" cy="543560"/>
          </a:xfrm>
          <a:custGeom>
            <a:avLst/>
            <a:gdLst>
              <a:gd name="connsiteX0" fmla="*/ 4943 w 1721983"/>
              <a:gd name="connsiteY0" fmla="*/ 547888 h 659648"/>
              <a:gd name="connsiteX1" fmla="*/ 27803 w 1721983"/>
              <a:gd name="connsiteY1" fmla="*/ 494548 h 659648"/>
              <a:gd name="connsiteX2" fmla="*/ 218303 w 1721983"/>
              <a:gd name="connsiteY2" fmla="*/ 192288 h 659648"/>
              <a:gd name="connsiteX3" fmla="*/ 660263 w 1721983"/>
              <a:gd name="connsiteY3" fmla="*/ 22108 h 659648"/>
              <a:gd name="connsiteX4" fmla="*/ 1173343 w 1721983"/>
              <a:gd name="connsiteY4" fmla="*/ 14488 h 659648"/>
              <a:gd name="connsiteX5" fmla="*/ 1584823 w 1721983"/>
              <a:gd name="connsiteY5" fmla="*/ 136408 h 659648"/>
              <a:gd name="connsiteX6" fmla="*/ 1721983 w 1721983"/>
              <a:gd name="connsiteY6" fmla="*/ 659648 h 659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1983" h="659648">
                <a:moveTo>
                  <a:pt x="4943" y="547888"/>
                </a:moveTo>
                <a:cubicBezTo>
                  <a:pt x="-1407" y="550851"/>
                  <a:pt x="-7757" y="553815"/>
                  <a:pt x="27803" y="494548"/>
                </a:cubicBezTo>
                <a:cubicBezTo>
                  <a:pt x="63363" y="435281"/>
                  <a:pt x="112893" y="271028"/>
                  <a:pt x="218303" y="192288"/>
                </a:cubicBezTo>
                <a:cubicBezTo>
                  <a:pt x="323713" y="113548"/>
                  <a:pt x="501090" y="51741"/>
                  <a:pt x="660263" y="22108"/>
                </a:cubicBezTo>
                <a:cubicBezTo>
                  <a:pt x="819436" y="-7525"/>
                  <a:pt x="1019250" y="-4562"/>
                  <a:pt x="1173343" y="14488"/>
                </a:cubicBezTo>
                <a:cubicBezTo>
                  <a:pt x="1327436" y="33538"/>
                  <a:pt x="1493383" y="28881"/>
                  <a:pt x="1584823" y="136408"/>
                </a:cubicBezTo>
                <a:cubicBezTo>
                  <a:pt x="1676263" y="243935"/>
                  <a:pt x="1704203" y="536458"/>
                  <a:pt x="1721983" y="659648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33">
            <a:extLst>
              <a:ext uri="{FF2B5EF4-FFF2-40B4-BE49-F238E27FC236}">
                <a16:creationId xmlns:a16="http://schemas.microsoft.com/office/drawing/2014/main" id="{A030C0B8-BA8E-4046-A0B2-DEA0E712C999}"/>
              </a:ext>
            </a:extLst>
          </p:cNvPr>
          <p:cNvSpPr/>
          <p:nvPr/>
        </p:nvSpPr>
        <p:spPr>
          <a:xfrm>
            <a:off x="1853040" y="2824902"/>
            <a:ext cx="1515745" cy="974394"/>
          </a:xfrm>
          <a:custGeom>
            <a:avLst/>
            <a:gdLst>
              <a:gd name="connsiteX0" fmla="*/ 0 w 1566255"/>
              <a:gd name="connsiteY0" fmla="*/ 56184 h 1012494"/>
              <a:gd name="connsiteX1" fmla="*/ 175260 w 1566255"/>
              <a:gd name="connsiteY1" fmla="*/ 37134 h 1012494"/>
              <a:gd name="connsiteX2" fmla="*/ 512445 w 1566255"/>
              <a:gd name="connsiteY2" fmla="*/ 939 h 1012494"/>
              <a:gd name="connsiteX3" fmla="*/ 885825 w 1566255"/>
              <a:gd name="connsiteY3" fmla="*/ 79044 h 1012494"/>
              <a:gd name="connsiteX4" fmla="*/ 1356360 w 1566255"/>
              <a:gd name="connsiteY4" fmla="*/ 442899 h 1012494"/>
              <a:gd name="connsiteX5" fmla="*/ 1562100 w 1566255"/>
              <a:gd name="connsiteY5" fmla="*/ 770559 h 1012494"/>
              <a:gd name="connsiteX6" fmla="*/ 1478280 w 1566255"/>
              <a:gd name="connsiteY6" fmla="*/ 1012494 h 1012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66255" h="1012494">
                <a:moveTo>
                  <a:pt x="0" y="56184"/>
                </a:moveTo>
                <a:lnTo>
                  <a:pt x="175260" y="37134"/>
                </a:lnTo>
                <a:cubicBezTo>
                  <a:pt x="260667" y="27927"/>
                  <a:pt x="394017" y="-6046"/>
                  <a:pt x="512445" y="939"/>
                </a:cubicBezTo>
                <a:cubicBezTo>
                  <a:pt x="630873" y="7924"/>
                  <a:pt x="745173" y="5384"/>
                  <a:pt x="885825" y="79044"/>
                </a:cubicBezTo>
                <a:cubicBezTo>
                  <a:pt x="1026477" y="152704"/>
                  <a:pt x="1243648" y="327647"/>
                  <a:pt x="1356360" y="442899"/>
                </a:cubicBezTo>
                <a:cubicBezTo>
                  <a:pt x="1469073" y="558152"/>
                  <a:pt x="1541780" y="675627"/>
                  <a:pt x="1562100" y="770559"/>
                </a:cubicBezTo>
                <a:cubicBezTo>
                  <a:pt x="1582420" y="865492"/>
                  <a:pt x="1524000" y="962012"/>
                  <a:pt x="1478280" y="1012494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34">
            <a:extLst>
              <a:ext uri="{FF2B5EF4-FFF2-40B4-BE49-F238E27FC236}">
                <a16:creationId xmlns:a16="http://schemas.microsoft.com/office/drawing/2014/main" id="{49D50A0E-11EB-48C7-9D05-D936800ADD39}"/>
              </a:ext>
            </a:extLst>
          </p:cNvPr>
          <p:cNvSpPr/>
          <p:nvPr/>
        </p:nvSpPr>
        <p:spPr>
          <a:xfrm>
            <a:off x="2632820" y="4099366"/>
            <a:ext cx="930199" cy="1421054"/>
          </a:xfrm>
          <a:custGeom>
            <a:avLst/>
            <a:gdLst>
              <a:gd name="connsiteX0" fmla="*/ 947420 w 947420"/>
              <a:gd name="connsiteY0" fmla="*/ 0 h 1384573"/>
              <a:gd name="connsiteX1" fmla="*/ 909320 w 947420"/>
              <a:gd name="connsiteY1" fmla="*/ 137160 h 1384573"/>
              <a:gd name="connsiteX2" fmla="*/ 942340 w 947420"/>
              <a:gd name="connsiteY2" fmla="*/ 403860 h 1384573"/>
              <a:gd name="connsiteX3" fmla="*/ 914400 w 947420"/>
              <a:gd name="connsiteY3" fmla="*/ 668020 h 1384573"/>
              <a:gd name="connsiteX4" fmla="*/ 741680 w 947420"/>
              <a:gd name="connsiteY4" fmla="*/ 998220 h 1384573"/>
              <a:gd name="connsiteX5" fmla="*/ 477520 w 947420"/>
              <a:gd name="connsiteY5" fmla="*/ 1295400 h 1384573"/>
              <a:gd name="connsiteX6" fmla="*/ 281940 w 947420"/>
              <a:gd name="connsiteY6" fmla="*/ 1384300 h 1384573"/>
              <a:gd name="connsiteX7" fmla="*/ 0 w 947420"/>
              <a:gd name="connsiteY7" fmla="*/ 1275080 h 1384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7420" h="1384573">
                <a:moveTo>
                  <a:pt x="947420" y="0"/>
                </a:moveTo>
                <a:cubicBezTo>
                  <a:pt x="928793" y="34925"/>
                  <a:pt x="910167" y="69850"/>
                  <a:pt x="909320" y="137160"/>
                </a:cubicBezTo>
                <a:cubicBezTo>
                  <a:pt x="908473" y="204470"/>
                  <a:pt x="941493" y="315383"/>
                  <a:pt x="942340" y="403860"/>
                </a:cubicBezTo>
                <a:cubicBezTo>
                  <a:pt x="943187" y="492337"/>
                  <a:pt x="947843" y="568960"/>
                  <a:pt x="914400" y="668020"/>
                </a:cubicBezTo>
                <a:cubicBezTo>
                  <a:pt x="880957" y="767080"/>
                  <a:pt x="814493" y="893657"/>
                  <a:pt x="741680" y="998220"/>
                </a:cubicBezTo>
                <a:cubicBezTo>
                  <a:pt x="668867" y="1102783"/>
                  <a:pt x="554143" y="1231053"/>
                  <a:pt x="477520" y="1295400"/>
                </a:cubicBezTo>
                <a:cubicBezTo>
                  <a:pt x="400897" y="1359747"/>
                  <a:pt x="361527" y="1387687"/>
                  <a:pt x="281940" y="1384300"/>
                </a:cubicBezTo>
                <a:cubicBezTo>
                  <a:pt x="202353" y="1380913"/>
                  <a:pt x="94403" y="1306407"/>
                  <a:pt x="0" y="127508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35">
            <a:extLst>
              <a:ext uri="{FF2B5EF4-FFF2-40B4-BE49-F238E27FC236}">
                <a16:creationId xmlns:a16="http://schemas.microsoft.com/office/drawing/2014/main" id="{20E7F9A0-D96E-40E9-BAD9-DD1A46F1D320}"/>
              </a:ext>
            </a:extLst>
          </p:cNvPr>
          <p:cNvSpPr/>
          <p:nvPr/>
        </p:nvSpPr>
        <p:spPr>
          <a:xfrm>
            <a:off x="935775" y="4867366"/>
            <a:ext cx="1415105" cy="876894"/>
          </a:xfrm>
          <a:custGeom>
            <a:avLst/>
            <a:gdLst>
              <a:gd name="connsiteX0" fmla="*/ 1415105 w 1415105"/>
              <a:gd name="connsiteY0" fmla="*/ 815340 h 876894"/>
              <a:gd name="connsiteX1" fmla="*/ 1313505 w 1415105"/>
              <a:gd name="connsiteY1" fmla="*/ 787400 h 876894"/>
              <a:gd name="connsiteX2" fmla="*/ 1059505 w 1415105"/>
              <a:gd name="connsiteY2" fmla="*/ 858520 h 876894"/>
              <a:gd name="connsiteX3" fmla="*/ 769945 w 1415105"/>
              <a:gd name="connsiteY3" fmla="*/ 866140 h 876894"/>
              <a:gd name="connsiteX4" fmla="*/ 498165 w 1415105"/>
              <a:gd name="connsiteY4" fmla="*/ 726440 h 876894"/>
              <a:gd name="connsiteX5" fmla="*/ 287345 w 1415105"/>
              <a:gd name="connsiteY5" fmla="*/ 655320 h 876894"/>
              <a:gd name="connsiteX6" fmla="*/ 25725 w 1415105"/>
              <a:gd name="connsiteY6" fmla="*/ 330200 h 876894"/>
              <a:gd name="connsiteX7" fmla="*/ 35885 w 1415105"/>
              <a:gd name="connsiteY7" fmla="*/ 0 h 87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15105" h="876894">
                <a:moveTo>
                  <a:pt x="1415105" y="815340"/>
                </a:moveTo>
                <a:cubicBezTo>
                  <a:pt x="1393938" y="797771"/>
                  <a:pt x="1372772" y="780203"/>
                  <a:pt x="1313505" y="787400"/>
                </a:cubicBezTo>
                <a:cubicBezTo>
                  <a:pt x="1254238" y="794597"/>
                  <a:pt x="1150098" y="845397"/>
                  <a:pt x="1059505" y="858520"/>
                </a:cubicBezTo>
                <a:cubicBezTo>
                  <a:pt x="968912" y="871643"/>
                  <a:pt x="863502" y="888153"/>
                  <a:pt x="769945" y="866140"/>
                </a:cubicBezTo>
                <a:cubicBezTo>
                  <a:pt x="676388" y="844127"/>
                  <a:pt x="578598" y="761577"/>
                  <a:pt x="498165" y="726440"/>
                </a:cubicBezTo>
                <a:cubicBezTo>
                  <a:pt x="417732" y="691303"/>
                  <a:pt x="366085" y="721360"/>
                  <a:pt x="287345" y="655320"/>
                </a:cubicBezTo>
                <a:cubicBezTo>
                  <a:pt x="208605" y="589280"/>
                  <a:pt x="67635" y="439420"/>
                  <a:pt x="25725" y="330200"/>
                </a:cubicBezTo>
                <a:cubicBezTo>
                  <a:pt x="-16185" y="220980"/>
                  <a:pt x="-2638" y="21590"/>
                  <a:pt x="35885" y="0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олилиния 36">
            <a:extLst>
              <a:ext uri="{FF2B5EF4-FFF2-40B4-BE49-F238E27FC236}">
                <a16:creationId xmlns:a16="http://schemas.microsoft.com/office/drawing/2014/main" id="{53A825F5-F6AF-47EB-9C2E-BC4EB297010E}"/>
              </a:ext>
            </a:extLst>
          </p:cNvPr>
          <p:cNvSpPr/>
          <p:nvPr/>
        </p:nvSpPr>
        <p:spPr>
          <a:xfrm>
            <a:off x="628501" y="3096438"/>
            <a:ext cx="929899" cy="1486448"/>
          </a:xfrm>
          <a:custGeom>
            <a:avLst/>
            <a:gdLst>
              <a:gd name="connsiteX0" fmla="*/ 63759 w 929899"/>
              <a:gd name="connsiteY0" fmla="*/ 1486448 h 1486448"/>
              <a:gd name="connsiteX1" fmla="*/ 71379 w 929899"/>
              <a:gd name="connsiteY1" fmla="*/ 1349288 h 1486448"/>
              <a:gd name="connsiteX2" fmla="*/ 25659 w 929899"/>
              <a:gd name="connsiteY2" fmla="*/ 1107988 h 1486448"/>
              <a:gd name="connsiteX3" fmla="*/ 10419 w 929899"/>
              <a:gd name="connsiteY3" fmla="*/ 892088 h 1486448"/>
              <a:gd name="connsiteX4" fmla="*/ 185679 w 929899"/>
              <a:gd name="connsiteY4" fmla="*/ 620308 h 1486448"/>
              <a:gd name="connsiteX5" fmla="*/ 282199 w 929899"/>
              <a:gd name="connsiteY5" fmla="*/ 345988 h 1486448"/>
              <a:gd name="connsiteX6" fmla="*/ 487939 w 929899"/>
              <a:gd name="connsiteY6" fmla="*/ 97068 h 1486448"/>
              <a:gd name="connsiteX7" fmla="*/ 795279 w 929899"/>
              <a:gd name="connsiteY7" fmla="*/ 3088 h 1486448"/>
              <a:gd name="connsiteX8" fmla="*/ 929899 w 929899"/>
              <a:gd name="connsiteY8" fmla="*/ 69128 h 148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9899" h="1486448">
                <a:moveTo>
                  <a:pt x="63759" y="1486448"/>
                </a:moveTo>
                <a:cubicBezTo>
                  <a:pt x="70744" y="1449406"/>
                  <a:pt x="77729" y="1412365"/>
                  <a:pt x="71379" y="1349288"/>
                </a:cubicBezTo>
                <a:cubicBezTo>
                  <a:pt x="65029" y="1286211"/>
                  <a:pt x="35819" y="1184188"/>
                  <a:pt x="25659" y="1107988"/>
                </a:cubicBezTo>
                <a:cubicBezTo>
                  <a:pt x="15499" y="1031788"/>
                  <a:pt x="-16251" y="973368"/>
                  <a:pt x="10419" y="892088"/>
                </a:cubicBezTo>
                <a:cubicBezTo>
                  <a:pt x="37089" y="810808"/>
                  <a:pt x="140382" y="711324"/>
                  <a:pt x="185679" y="620308"/>
                </a:cubicBezTo>
                <a:cubicBezTo>
                  <a:pt x="230976" y="529292"/>
                  <a:pt x="231822" y="433195"/>
                  <a:pt x="282199" y="345988"/>
                </a:cubicBezTo>
                <a:cubicBezTo>
                  <a:pt x="332576" y="258781"/>
                  <a:pt x="402426" y="154218"/>
                  <a:pt x="487939" y="97068"/>
                </a:cubicBezTo>
                <a:cubicBezTo>
                  <a:pt x="573452" y="39918"/>
                  <a:pt x="721619" y="7745"/>
                  <a:pt x="795279" y="3088"/>
                </a:cubicBezTo>
                <a:cubicBezTo>
                  <a:pt x="868939" y="-1569"/>
                  <a:pt x="879946" y="-11729"/>
                  <a:pt x="929899" y="69128"/>
                </a:cubicBezTo>
              </a:path>
            </a:pathLst>
          </a:cu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43">
            <a:extLst>
              <a:ext uri="{FF2B5EF4-FFF2-40B4-BE49-F238E27FC236}">
                <a16:creationId xmlns:a16="http://schemas.microsoft.com/office/drawing/2014/main" id="{43A11D68-03F6-4AA3-B69F-57042B6F4D93}"/>
              </a:ext>
            </a:extLst>
          </p:cNvPr>
          <p:cNvCxnSpPr>
            <a:stCxn id="4" idx="0"/>
            <a:endCxn id="54" idx="0"/>
          </p:cNvCxnSpPr>
          <p:nvPr/>
        </p:nvCxnSpPr>
        <p:spPr>
          <a:xfrm flipH="1">
            <a:off x="2132552" y="2673128"/>
            <a:ext cx="2428" cy="161827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5">
            <a:extLst>
              <a:ext uri="{FF2B5EF4-FFF2-40B4-BE49-F238E27FC236}">
                <a16:creationId xmlns:a16="http://schemas.microsoft.com/office/drawing/2014/main" id="{17AFE91F-FCF9-4402-96B8-A50B3DA84352}"/>
              </a:ext>
            </a:extLst>
          </p:cNvPr>
          <p:cNvCxnSpPr>
            <a:cxnSpLocks/>
          </p:cNvCxnSpPr>
          <p:nvPr/>
        </p:nvCxnSpPr>
        <p:spPr>
          <a:xfrm flipH="1">
            <a:off x="2134289" y="4291769"/>
            <a:ext cx="3075189" cy="899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Группа 70">
            <a:extLst>
              <a:ext uri="{FF2B5EF4-FFF2-40B4-BE49-F238E27FC236}">
                <a16:creationId xmlns:a16="http://schemas.microsoft.com/office/drawing/2014/main" id="{01E12274-7B04-4A02-9A76-592C2D1F2D39}"/>
              </a:ext>
            </a:extLst>
          </p:cNvPr>
          <p:cNvGrpSpPr/>
          <p:nvPr/>
        </p:nvGrpSpPr>
        <p:grpSpPr>
          <a:xfrm rot="18861031">
            <a:off x="1538622" y="3825939"/>
            <a:ext cx="195580" cy="183074"/>
            <a:chOff x="6682740" y="528126"/>
            <a:chExt cx="1341120" cy="1633896"/>
          </a:xfrm>
          <a:solidFill>
            <a:schemeClr val="bg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3" name="Скругленный прямоугольник 66">
              <a:extLst>
                <a:ext uri="{FF2B5EF4-FFF2-40B4-BE49-F238E27FC236}">
                  <a16:creationId xmlns:a16="http://schemas.microsoft.com/office/drawing/2014/main" id="{F5D5C10A-F5E3-416F-91A5-119385B8CAFF}"/>
                </a:ext>
              </a:extLst>
            </p:cNvPr>
            <p:cNvSpPr/>
            <p:nvPr/>
          </p:nvSpPr>
          <p:spPr>
            <a:xfrm>
              <a:off x="6682740" y="922020"/>
              <a:ext cx="1341120" cy="83922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Скругленный прямоугольник 67">
              <a:extLst>
                <a:ext uri="{FF2B5EF4-FFF2-40B4-BE49-F238E27FC236}">
                  <a16:creationId xmlns:a16="http://schemas.microsoft.com/office/drawing/2014/main" id="{A9431566-30A4-499C-8EB0-C68AA11F76D5}"/>
                </a:ext>
              </a:extLst>
            </p:cNvPr>
            <p:cNvSpPr/>
            <p:nvPr/>
          </p:nvSpPr>
          <p:spPr>
            <a:xfrm>
              <a:off x="6879997" y="1761246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Скругленный прямоугольник 68">
              <a:extLst>
                <a:ext uri="{FF2B5EF4-FFF2-40B4-BE49-F238E27FC236}">
                  <a16:creationId xmlns:a16="http://schemas.microsoft.com/office/drawing/2014/main" id="{638DECA0-3D05-4A33-BC2F-7390679134DA}"/>
                </a:ext>
              </a:extLst>
            </p:cNvPr>
            <p:cNvSpPr/>
            <p:nvPr/>
          </p:nvSpPr>
          <p:spPr>
            <a:xfrm>
              <a:off x="7490028" y="1768128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Скругленный прямоугольник 69">
              <a:extLst>
                <a:ext uri="{FF2B5EF4-FFF2-40B4-BE49-F238E27FC236}">
                  <a16:creationId xmlns:a16="http://schemas.microsoft.com/office/drawing/2014/main" id="{047002EE-DBD0-4EE5-B30C-F743BF00DA2D}"/>
                </a:ext>
              </a:extLst>
            </p:cNvPr>
            <p:cNvSpPr/>
            <p:nvPr/>
          </p:nvSpPr>
          <p:spPr>
            <a:xfrm>
              <a:off x="7176745" y="528126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71">
            <a:extLst>
              <a:ext uri="{FF2B5EF4-FFF2-40B4-BE49-F238E27FC236}">
                <a16:creationId xmlns:a16="http://schemas.microsoft.com/office/drawing/2014/main" id="{A2C08793-3CC2-42A4-BC98-E2AF351B1EB8}"/>
              </a:ext>
            </a:extLst>
          </p:cNvPr>
          <p:cNvGrpSpPr/>
          <p:nvPr/>
        </p:nvGrpSpPr>
        <p:grpSpPr>
          <a:xfrm rot="10800000">
            <a:off x="2015875" y="4793835"/>
            <a:ext cx="195580" cy="183074"/>
            <a:chOff x="6682740" y="528126"/>
            <a:chExt cx="1341120" cy="1633896"/>
          </a:xfrm>
          <a:solidFill>
            <a:schemeClr val="bg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8" name="Скругленный прямоугольник 72">
              <a:extLst>
                <a:ext uri="{FF2B5EF4-FFF2-40B4-BE49-F238E27FC236}">
                  <a16:creationId xmlns:a16="http://schemas.microsoft.com/office/drawing/2014/main" id="{A5F7C802-517B-494B-8748-CB4569FDFA96}"/>
                </a:ext>
              </a:extLst>
            </p:cNvPr>
            <p:cNvSpPr/>
            <p:nvPr/>
          </p:nvSpPr>
          <p:spPr>
            <a:xfrm>
              <a:off x="6682740" y="922020"/>
              <a:ext cx="1341120" cy="83922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Скругленный прямоугольник 73">
              <a:extLst>
                <a:ext uri="{FF2B5EF4-FFF2-40B4-BE49-F238E27FC236}">
                  <a16:creationId xmlns:a16="http://schemas.microsoft.com/office/drawing/2014/main" id="{826AF2A2-EA6B-40DE-A6FB-9FE058A4F39D}"/>
                </a:ext>
              </a:extLst>
            </p:cNvPr>
            <p:cNvSpPr/>
            <p:nvPr/>
          </p:nvSpPr>
          <p:spPr>
            <a:xfrm>
              <a:off x="6879997" y="1761246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Скругленный прямоугольник 74">
              <a:extLst>
                <a:ext uri="{FF2B5EF4-FFF2-40B4-BE49-F238E27FC236}">
                  <a16:creationId xmlns:a16="http://schemas.microsoft.com/office/drawing/2014/main" id="{A3026549-287B-424F-A7BF-782405EC5CEF}"/>
                </a:ext>
              </a:extLst>
            </p:cNvPr>
            <p:cNvSpPr/>
            <p:nvPr/>
          </p:nvSpPr>
          <p:spPr>
            <a:xfrm>
              <a:off x="7490028" y="1768128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Скругленный прямоугольник 75">
              <a:extLst>
                <a:ext uri="{FF2B5EF4-FFF2-40B4-BE49-F238E27FC236}">
                  <a16:creationId xmlns:a16="http://schemas.microsoft.com/office/drawing/2014/main" id="{ACD0D943-E571-4481-8EF9-8D2F5C4067CF}"/>
                </a:ext>
              </a:extLst>
            </p:cNvPr>
            <p:cNvSpPr/>
            <p:nvPr/>
          </p:nvSpPr>
          <p:spPr>
            <a:xfrm>
              <a:off x="7176745" y="528126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2" name="Полилиния 84">
            <a:extLst>
              <a:ext uri="{FF2B5EF4-FFF2-40B4-BE49-F238E27FC236}">
                <a16:creationId xmlns:a16="http://schemas.microsoft.com/office/drawing/2014/main" id="{649589E5-6D49-4008-8D95-DE873C646D69}"/>
              </a:ext>
            </a:extLst>
          </p:cNvPr>
          <p:cNvSpPr/>
          <p:nvPr/>
        </p:nvSpPr>
        <p:spPr>
          <a:xfrm>
            <a:off x="2747120" y="3870084"/>
            <a:ext cx="1788160" cy="301482"/>
          </a:xfrm>
          <a:custGeom>
            <a:avLst/>
            <a:gdLst>
              <a:gd name="connsiteX0" fmla="*/ 0 w 1788160"/>
              <a:gd name="connsiteY0" fmla="*/ 1601 h 336636"/>
              <a:gd name="connsiteX1" fmla="*/ 76200 w 1788160"/>
              <a:gd name="connsiteY1" fmla="*/ 14301 h 336636"/>
              <a:gd name="connsiteX2" fmla="*/ 254000 w 1788160"/>
              <a:gd name="connsiteY2" fmla="*/ 105741 h 336636"/>
              <a:gd name="connsiteX3" fmla="*/ 401320 w 1788160"/>
              <a:gd name="connsiteY3" fmla="*/ 260681 h 336636"/>
              <a:gd name="connsiteX4" fmla="*/ 622300 w 1788160"/>
              <a:gd name="connsiteY4" fmla="*/ 329261 h 336636"/>
              <a:gd name="connsiteX5" fmla="*/ 1788160 w 1788160"/>
              <a:gd name="connsiteY5" fmla="*/ 326721 h 33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8160" h="336636">
                <a:moveTo>
                  <a:pt x="0" y="1601"/>
                </a:moveTo>
                <a:cubicBezTo>
                  <a:pt x="16933" y="-728"/>
                  <a:pt x="33867" y="-3056"/>
                  <a:pt x="76200" y="14301"/>
                </a:cubicBezTo>
                <a:cubicBezTo>
                  <a:pt x="118533" y="31658"/>
                  <a:pt x="199813" y="64678"/>
                  <a:pt x="254000" y="105741"/>
                </a:cubicBezTo>
                <a:cubicBezTo>
                  <a:pt x="308187" y="146804"/>
                  <a:pt x="339937" y="223428"/>
                  <a:pt x="401320" y="260681"/>
                </a:cubicBezTo>
                <a:cubicBezTo>
                  <a:pt x="462703" y="297934"/>
                  <a:pt x="391160" y="318254"/>
                  <a:pt x="622300" y="329261"/>
                </a:cubicBezTo>
                <a:cubicBezTo>
                  <a:pt x="853440" y="340268"/>
                  <a:pt x="1591310" y="338574"/>
                  <a:pt x="1788160" y="326721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олилиния 85">
            <a:extLst>
              <a:ext uri="{FF2B5EF4-FFF2-40B4-BE49-F238E27FC236}">
                <a16:creationId xmlns:a16="http://schemas.microsoft.com/office/drawing/2014/main" id="{4228B34E-7D70-4ADF-BC7B-D34E4400BA5F}"/>
              </a:ext>
            </a:extLst>
          </p:cNvPr>
          <p:cNvSpPr/>
          <p:nvPr/>
        </p:nvSpPr>
        <p:spPr>
          <a:xfrm>
            <a:off x="1453137" y="3845619"/>
            <a:ext cx="3088196" cy="495973"/>
          </a:xfrm>
          <a:custGeom>
            <a:avLst/>
            <a:gdLst>
              <a:gd name="connsiteX0" fmla="*/ 113348 w 3088196"/>
              <a:gd name="connsiteY0" fmla="*/ 0 h 437888"/>
              <a:gd name="connsiteX1" fmla="*/ 40196 w 3088196"/>
              <a:gd name="connsiteY1" fmla="*/ 79248 h 437888"/>
              <a:gd name="connsiteX2" fmla="*/ 131636 w 3088196"/>
              <a:gd name="connsiteY2" fmla="*/ 323088 h 437888"/>
              <a:gd name="connsiteX3" fmla="*/ 1417892 w 3088196"/>
              <a:gd name="connsiteY3" fmla="*/ 432816 h 437888"/>
              <a:gd name="connsiteX4" fmla="*/ 3088196 w 3088196"/>
              <a:gd name="connsiteY4" fmla="*/ 432816 h 43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8196" h="437888">
                <a:moveTo>
                  <a:pt x="113348" y="0"/>
                </a:moveTo>
                <a:cubicBezTo>
                  <a:pt x="75248" y="12700"/>
                  <a:pt x="37148" y="25400"/>
                  <a:pt x="40196" y="79248"/>
                </a:cubicBezTo>
                <a:cubicBezTo>
                  <a:pt x="43244" y="133096"/>
                  <a:pt x="-97980" y="264160"/>
                  <a:pt x="131636" y="323088"/>
                </a:cubicBezTo>
                <a:cubicBezTo>
                  <a:pt x="361252" y="382016"/>
                  <a:pt x="925132" y="414528"/>
                  <a:pt x="1417892" y="432816"/>
                </a:cubicBezTo>
                <a:cubicBezTo>
                  <a:pt x="1910652" y="451104"/>
                  <a:pt x="2819972" y="412496"/>
                  <a:pt x="3088196" y="432816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олилиния 86">
            <a:extLst>
              <a:ext uri="{FF2B5EF4-FFF2-40B4-BE49-F238E27FC236}">
                <a16:creationId xmlns:a16="http://schemas.microsoft.com/office/drawing/2014/main" id="{5CE54A16-A757-49B2-86C5-F38352BB9977}"/>
              </a:ext>
            </a:extLst>
          </p:cNvPr>
          <p:cNvSpPr/>
          <p:nvPr/>
        </p:nvSpPr>
        <p:spPr>
          <a:xfrm>
            <a:off x="2134980" y="4487714"/>
            <a:ext cx="2383536" cy="555546"/>
          </a:xfrm>
          <a:custGeom>
            <a:avLst/>
            <a:gdLst>
              <a:gd name="connsiteX0" fmla="*/ 0 w 2383536"/>
              <a:gd name="connsiteY0" fmla="*/ 645950 h 698010"/>
              <a:gd name="connsiteX1" fmla="*/ 188976 w 2383536"/>
              <a:gd name="connsiteY1" fmla="*/ 664238 h 698010"/>
              <a:gd name="connsiteX2" fmla="*/ 475488 w 2383536"/>
              <a:gd name="connsiteY2" fmla="*/ 255806 h 698010"/>
              <a:gd name="connsiteX3" fmla="*/ 1267968 w 2383536"/>
              <a:gd name="connsiteY3" fmla="*/ 42446 h 698010"/>
              <a:gd name="connsiteX4" fmla="*/ 2383536 w 2383536"/>
              <a:gd name="connsiteY4" fmla="*/ 11966 h 69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3536" h="698010">
                <a:moveTo>
                  <a:pt x="0" y="645950"/>
                </a:moveTo>
                <a:cubicBezTo>
                  <a:pt x="54864" y="687606"/>
                  <a:pt x="109728" y="729262"/>
                  <a:pt x="188976" y="664238"/>
                </a:cubicBezTo>
                <a:cubicBezTo>
                  <a:pt x="268224" y="599214"/>
                  <a:pt x="295656" y="359438"/>
                  <a:pt x="475488" y="255806"/>
                </a:cubicBezTo>
                <a:cubicBezTo>
                  <a:pt x="655320" y="152174"/>
                  <a:pt x="949960" y="83086"/>
                  <a:pt x="1267968" y="42446"/>
                </a:cubicBezTo>
                <a:cubicBezTo>
                  <a:pt x="1585976" y="1806"/>
                  <a:pt x="2198624" y="-12418"/>
                  <a:pt x="2383536" y="11966"/>
                </a:cubicBezTo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87">
            <a:extLst>
              <a:ext uri="{FF2B5EF4-FFF2-40B4-BE49-F238E27FC236}">
                <a16:creationId xmlns:a16="http://schemas.microsoft.com/office/drawing/2014/main" id="{FC2C7334-14E8-4F83-8910-746E4ABCD2DC}"/>
              </a:ext>
            </a:extLst>
          </p:cNvPr>
          <p:cNvSpPr/>
          <p:nvPr/>
        </p:nvSpPr>
        <p:spPr>
          <a:xfrm>
            <a:off x="3789136" y="4073303"/>
            <a:ext cx="73930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HALL_B</a:t>
            </a:r>
            <a:endParaRPr lang="ru-RU" sz="5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6" name="Прямоугольник 88">
            <a:extLst>
              <a:ext uri="{FF2B5EF4-FFF2-40B4-BE49-F238E27FC236}">
                <a16:creationId xmlns:a16="http://schemas.microsoft.com/office/drawing/2014/main" id="{64547581-C758-421E-BA00-B7659FC01888}"/>
              </a:ext>
            </a:extLst>
          </p:cNvPr>
          <p:cNvSpPr/>
          <p:nvPr/>
        </p:nvSpPr>
        <p:spPr>
          <a:xfrm>
            <a:off x="3792963" y="3908870"/>
            <a:ext cx="73770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HALL_C</a:t>
            </a:r>
            <a:endParaRPr lang="ru-RU" sz="5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Прямоугольник 89">
            <a:extLst>
              <a:ext uri="{FF2B5EF4-FFF2-40B4-BE49-F238E27FC236}">
                <a16:creationId xmlns:a16="http://schemas.microsoft.com/office/drawing/2014/main" id="{471DF02B-355D-497C-BBFF-B5A4D6EA3CCD}"/>
              </a:ext>
            </a:extLst>
          </p:cNvPr>
          <p:cNvSpPr/>
          <p:nvPr/>
        </p:nvSpPr>
        <p:spPr>
          <a:xfrm>
            <a:off x="3784169" y="4237034"/>
            <a:ext cx="74571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bg2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HALL_A</a:t>
            </a:r>
            <a:endParaRPr lang="ru-RU" sz="5400" b="0" cap="none" spc="0" dirty="0">
              <a:ln w="0"/>
              <a:solidFill>
                <a:schemeClr val="bg2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8" name="Группа 76">
            <a:extLst>
              <a:ext uri="{FF2B5EF4-FFF2-40B4-BE49-F238E27FC236}">
                <a16:creationId xmlns:a16="http://schemas.microsoft.com/office/drawing/2014/main" id="{042F981D-672C-4403-B633-F269314FB3F6}"/>
              </a:ext>
            </a:extLst>
          </p:cNvPr>
          <p:cNvGrpSpPr/>
          <p:nvPr/>
        </p:nvGrpSpPr>
        <p:grpSpPr>
          <a:xfrm rot="3225631">
            <a:off x="2578078" y="3839452"/>
            <a:ext cx="195580" cy="183074"/>
            <a:chOff x="6682740" y="528126"/>
            <a:chExt cx="1341120" cy="1633896"/>
          </a:xfrm>
          <a:solidFill>
            <a:schemeClr val="bg1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9" name="Скругленный прямоугольник 77">
              <a:extLst>
                <a:ext uri="{FF2B5EF4-FFF2-40B4-BE49-F238E27FC236}">
                  <a16:creationId xmlns:a16="http://schemas.microsoft.com/office/drawing/2014/main" id="{44C0FD62-AB72-45DB-9BB4-E56E36B9948C}"/>
                </a:ext>
              </a:extLst>
            </p:cNvPr>
            <p:cNvSpPr/>
            <p:nvPr/>
          </p:nvSpPr>
          <p:spPr>
            <a:xfrm>
              <a:off x="6682740" y="922020"/>
              <a:ext cx="1341120" cy="83922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Скругленный прямоугольник 78">
              <a:extLst>
                <a:ext uri="{FF2B5EF4-FFF2-40B4-BE49-F238E27FC236}">
                  <a16:creationId xmlns:a16="http://schemas.microsoft.com/office/drawing/2014/main" id="{EDECCC7F-183A-4E10-9F69-79026A5AC2E9}"/>
                </a:ext>
              </a:extLst>
            </p:cNvPr>
            <p:cNvSpPr/>
            <p:nvPr/>
          </p:nvSpPr>
          <p:spPr>
            <a:xfrm>
              <a:off x="6879997" y="1761246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Скругленный прямоугольник 79">
              <a:extLst>
                <a:ext uri="{FF2B5EF4-FFF2-40B4-BE49-F238E27FC236}">
                  <a16:creationId xmlns:a16="http://schemas.microsoft.com/office/drawing/2014/main" id="{C764548A-7C81-4C9B-B8B9-668DB8DDB0D2}"/>
                </a:ext>
              </a:extLst>
            </p:cNvPr>
            <p:cNvSpPr/>
            <p:nvPr/>
          </p:nvSpPr>
          <p:spPr>
            <a:xfrm>
              <a:off x="7490028" y="1768128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Скругленный прямоугольник 80">
              <a:extLst>
                <a:ext uri="{FF2B5EF4-FFF2-40B4-BE49-F238E27FC236}">
                  <a16:creationId xmlns:a16="http://schemas.microsoft.com/office/drawing/2014/main" id="{92A0F0E5-5E22-44FB-8D91-0FCE9FDBB088}"/>
                </a:ext>
              </a:extLst>
            </p:cNvPr>
            <p:cNvSpPr/>
            <p:nvPr/>
          </p:nvSpPr>
          <p:spPr>
            <a:xfrm>
              <a:off x="7176745" y="528126"/>
              <a:ext cx="313283" cy="393894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3" name="Группа 60">
            <a:extLst>
              <a:ext uri="{FF2B5EF4-FFF2-40B4-BE49-F238E27FC236}">
                <a16:creationId xmlns:a16="http://schemas.microsoft.com/office/drawing/2014/main" id="{FE92E76E-93C9-4905-9D97-012A72917451}"/>
              </a:ext>
            </a:extLst>
          </p:cNvPr>
          <p:cNvGrpSpPr/>
          <p:nvPr/>
        </p:nvGrpSpPr>
        <p:grpSpPr>
          <a:xfrm rot="20001028">
            <a:off x="1754070" y="3205060"/>
            <a:ext cx="758539" cy="2176146"/>
            <a:chOff x="3276690" y="1962274"/>
            <a:chExt cx="758539" cy="2176146"/>
          </a:xfrm>
        </p:grpSpPr>
        <p:sp>
          <p:nvSpPr>
            <p:cNvPr id="54" name="Стрелка вниз 37">
              <a:extLst>
                <a:ext uri="{FF2B5EF4-FFF2-40B4-BE49-F238E27FC236}">
                  <a16:creationId xmlns:a16="http://schemas.microsoft.com/office/drawing/2014/main" id="{54F07A42-F8E8-497E-B5C8-E465DAFB5EAE}"/>
                </a:ext>
              </a:extLst>
            </p:cNvPr>
            <p:cNvSpPr/>
            <p:nvPr/>
          </p:nvSpPr>
          <p:spPr>
            <a:xfrm rot="12409366">
              <a:off x="3794815" y="1962274"/>
              <a:ext cx="240414" cy="114793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" name="Стрелка вниз 59">
              <a:extLst>
                <a:ext uri="{FF2B5EF4-FFF2-40B4-BE49-F238E27FC236}">
                  <a16:creationId xmlns:a16="http://schemas.microsoft.com/office/drawing/2014/main" id="{1020F6F0-6FDE-4106-8FE1-79DB976ABCEC}"/>
                </a:ext>
              </a:extLst>
            </p:cNvPr>
            <p:cNvSpPr/>
            <p:nvPr/>
          </p:nvSpPr>
          <p:spPr>
            <a:xfrm rot="12409366" flipH="1" flipV="1">
              <a:off x="3276690" y="2990490"/>
              <a:ext cx="240414" cy="1147930"/>
            </a:xfrm>
            <a:prstGeom prst="down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6" name="Группа 61">
            <a:extLst>
              <a:ext uri="{FF2B5EF4-FFF2-40B4-BE49-F238E27FC236}">
                <a16:creationId xmlns:a16="http://schemas.microsoft.com/office/drawing/2014/main" id="{273C1213-56F3-461A-820A-ECB5E957B982}"/>
              </a:ext>
            </a:extLst>
          </p:cNvPr>
          <p:cNvGrpSpPr/>
          <p:nvPr/>
        </p:nvGrpSpPr>
        <p:grpSpPr>
          <a:xfrm rot="18296350">
            <a:off x="1842303" y="3461333"/>
            <a:ext cx="585354" cy="1657278"/>
            <a:chOff x="3276690" y="2057164"/>
            <a:chExt cx="735889" cy="2081256"/>
          </a:xfrm>
        </p:grpSpPr>
        <p:sp>
          <p:nvSpPr>
            <p:cNvPr id="57" name="Стрелка вниз 62">
              <a:extLst>
                <a:ext uri="{FF2B5EF4-FFF2-40B4-BE49-F238E27FC236}">
                  <a16:creationId xmlns:a16="http://schemas.microsoft.com/office/drawing/2014/main" id="{376986E8-280B-4F9B-B982-84C706FDA9E5}"/>
                </a:ext>
              </a:extLst>
            </p:cNvPr>
            <p:cNvSpPr/>
            <p:nvPr/>
          </p:nvSpPr>
          <p:spPr>
            <a:xfrm rot="12409366">
              <a:off x="3772164" y="2057164"/>
              <a:ext cx="240415" cy="1047644"/>
            </a:xfrm>
            <a:prstGeom prst="downArrow">
              <a:avLst/>
            </a:prstGeom>
            <a:solidFill>
              <a:srgbClr val="CF3D40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58" name="Стрелка вниз 63">
              <a:extLst>
                <a:ext uri="{FF2B5EF4-FFF2-40B4-BE49-F238E27FC236}">
                  <a16:creationId xmlns:a16="http://schemas.microsoft.com/office/drawing/2014/main" id="{CB2DDF0B-A6D3-4DEA-8FD9-3F8151E97BA4}"/>
                </a:ext>
              </a:extLst>
            </p:cNvPr>
            <p:cNvSpPr/>
            <p:nvPr/>
          </p:nvSpPr>
          <p:spPr>
            <a:xfrm rot="12409366" flipH="1" flipV="1">
              <a:off x="3276690" y="2990490"/>
              <a:ext cx="240414" cy="1147930"/>
            </a:xfrm>
            <a:prstGeom prst="down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081867-6488-42FF-92AF-AE35F136DBE7}"/>
              </a:ext>
            </a:extLst>
          </p:cNvPr>
          <p:cNvCxnSpPr>
            <a:cxnSpLocks/>
            <a:stCxn id="54" idx="0"/>
          </p:cNvCxnSpPr>
          <p:nvPr/>
        </p:nvCxnSpPr>
        <p:spPr>
          <a:xfrm flipH="1" flipV="1">
            <a:off x="1049161" y="2315705"/>
            <a:ext cx="1083391" cy="19757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5C57211-341A-4BAC-A7F9-7F2923C47588}"/>
              </a:ext>
            </a:extLst>
          </p:cNvPr>
          <p:cNvCxnSpPr>
            <a:cxnSpLocks/>
          </p:cNvCxnSpPr>
          <p:nvPr/>
        </p:nvCxnSpPr>
        <p:spPr>
          <a:xfrm flipV="1">
            <a:off x="2129001" y="2103556"/>
            <a:ext cx="7378" cy="2200492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462B0E2-F1E5-4F7C-BCCF-E382566A2115}"/>
              </a:ext>
            </a:extLst>
          </p:cNvPr>
          <p:cNvSpPr txBox="1"/>
          <p:nvPr/>
        </p:nvSpPr>
        <p:spPr>
          <a:xfrm>
            <a:off x="1132235" y="2034387"/>
            <a:ext cx="159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timing</a:t>
            </a:r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5D7AF2D1-673B-412E-AFD2-B65A5C5FEBA5}"/>
              </a:ext>
            </a:extLst>
          </p:cNvPr>
          <p:cNvSpPr/>
          <p:nvPr/>
        </p:nvSpPr>
        <p:spPr>
          <a:xfrm>
            <a:off x="1285178" y="2520294"/>
            <a:ext cx="851201" cy="227335"/>
          </a:xfrm>
          <a:custGeom>
            <a:avLst/>
            <a:gdLst>
              <a:gd name="connsiteX0" fmla="*/ 0 w 846667"/>
              <a:gd name="connsiteY0" fmla="*/ 287355 h 287355"/>
              <a:gd name="connsiteX1" fmla="*/ 383117 w 846667"/>
              <a:gd name="connsiteY1" fmla="*/ 31239 h 287355"/>
              <a:gd name="connsiteX2" fmla="*/ 846667 w 846667"/>
              <a:gd name="connsiteY2" fmla="*/ 37589 h 28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6667" h="287355">
                <a:moveTo>
                  <a:pt x="0" y="287355"/>
                </a:moveTo>
                <a:cubicBezTo>
                  <a:pt x="121003" y="180111"/>
                  <a:pt x="242006" y="72867"/>
                  <a:pt x="383117" y="31239"/>
                </a:cubicBezTo>
                <a:cubicBezTo>
                  <a:pt x="524228" y="-10389"/>
                  <a:pt x="795162" y="-12505"/>
                  <a:pt x="846667" y="37589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единительная линия 45">
            <a:extLst>
              <a:ext uri="{FF2B5EF4-FFF2-40B4-BE49-F238E27FC236}">
                <a16:creationId xmlns:a16="http://schemas.microsoft.com/office/drawing/2014/main" id="{152CD5AD-EB3B-4F3C-9436-5296A13BDC22}"/>
              </a:ext>
            </a:extLst>
          </p:cNvPr>
          <p:cNvCxnSpPr>
            <a:cxnSpLocks/>
          </p:cNvCxnSpPr>
          <p:nvPr/>
        </p:nvCxnSpPr>
        <p:spPr>
          <a:xfrm flipH="1">
            <a:off x="2129002" y="3146493"/>
            <a:ext cx="310376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755E02-2A0C-4873-A40B-A7E46B5BA164}"/>
              </a:ext>
            </a:extLst>
          </p:cNvPr>
          <p:cNvCxnSpPr>
            <a:cxnSpLocks/>
          </p:cNvCxnSpPr>
          <p:nvPr/>
        </p:nvCxnSpPr>
        <p:spPr>
          <a:xfrm>
            <a:off x="4677671" y="3134122"/>
            <a:ext cx="0" cy="115764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811EF8A-B9F5-46B0-A1F7-179CD88B817D}"/>
              </a:ext>
            </a:extLst>
          </p:cNvPr>
          <p:cNvSpPr txBox="1"/>
          <p:nvPr/>
        </p:nvSpPr>
        <p:spPr>
          <a:xfrm>
            <a:off x="4849154" y="3419804"/>
            <a:ext cx="1597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power</a:t>
            </a:r>
            <a:endParaRPr lang="ru-RU" sz="2000" dirty="0">
              <a:solidFill>
                <a:srgbClr val="0070C0"/>
              </a:solidFill>
            </a:endParaRPr>
          </a:p>
        </p:txBody>
      </p:sp>
      <p:pic>
        <p:nvPicPr>
          <p:cNvPr id="94" name="Picture 2" descr="Гранты для обучения на совместной программе ФАКТ и РАНХиГС - Физтех-Союз">
            <a:extLst>
              <a:ext uri="{FF2B5EF4-FFF2-40B4-BE49-F238E27FC236}">
                <a16:creationId xmlns:a16="http://schemas.microsoft.com/office/drawing/2014/main" id="{DC47AE18-E6A6-4542-9431-7F9ABA6F0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0" y="252000"/>
            <a:ext cx="1416038" cy="14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Рисунок 6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72" y="1769939"/>
            <a:ext cx="5490328" cy="42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1313-0CAA-48E6-A987-20EE1AFD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коэффицентов</a:t>
            </a:r>
          </a:p>
        </p:txBody>
      </p:sp>
      <p:pic>
        <p:nvPicPr>
          <p:cNvPr id="4" name="Picture 2" descr="Гранты для обучения на совместной программе ФАКТ и РАНХиГС - Физтех-Союз">
            <a:extLst>
              <a:ext uri="{FF2B5EF4-FFF2-40B4-BE49-F238E27FC236}">
                <a16:creationId xmlns:a16="http://schemas.microsoft.com/office/drawing/2014/main" id="{95FB1886-5415-4D70-B3BA-B879F6989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0" y="251869"/>
            <a:ext cx="1416038" cy="14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50" y="1796902"/>
            <a:ext cx="5330793" cy="411370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0" y="1796901"/>
            <a:ext cx="5530845" cy="41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3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7405">
            <a:off x="521773" y="3431550"/>
            <a:ext cx="7014080" cy="37473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1B33C1-6D27-4A07-B3F2-C653E4CC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F320-8554-4EF0-8644-FEA70FF3A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58" y="2005456"/>
            <a:ext cx="7704182" cy="4351338"/>
          </a:xfrm>
        </p:spPr>
        <p:txBody>
          <a:bodyPr/>
          <a:lstStyle/>
          <a:p>
            <a:r>
              <a:rPr lang="ru-RU" dirty="0" smtClean="0"/>
              <a:t>Создана система управления электродвигателем.</a:t>
            </a:r>
          </a:p>
          <a:p>
            <a:pPr lvl="1"/>
            <a:r>
              <a:rPr lang="ru-RU" dirty="0" smtClean="0"/>
              <a:t>Спроектирована </a:t>
            </a:r>
            <a:r>
              <a:rPr lang="ru-RU" dirty="0"/>
              <a:t>плата управления двигателем.</a:t>
            </a:r>
            <a:endParaRPr lang="ru-RU" dirty="0" smtClean="0"/>
          </a:p>
          <a:p>
            <a:pPr lvl="1"/>
            <a:r>
              <a:rPr lang="ru-RU" dirty="0" smtClean="0"/>
              <a:t>Реализован </a:t>
            </a:r>
            <a:r>
              <a:rPr lang="ru-RU" dirty="0"/>
              <a:t>алгоритм управления электродвигателем.</a:t>
            </a:r>
          </a:p>
          <a:p>
            <a:pPr marL="457200" lvl="1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62C8FCA7-89DB-4560-829E-569AFD1A39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882303" cy="2882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2A85254-3027-46AB-963E-52C5A2A73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FC8C39D4-16B4-45F9-A425-92645543AF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882302" cy="288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FBA10-8BBA-42B0-8F5D-1A091EBF55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017" y="2862706"/>
            <a:ext cx="3515783" cy="2636838"/>
          </a:xfrm>
          <a:prstGeom prst="rect">
            <a:avLst/>
          </a:prstGeom>
        </p:spPr>
      </p:pic>
      <p:pic>
        <p:nvPicPr>
          <p:cNvPr id="11" name="Picture 2" descr="Гранты для обучения на совместной программе ФАКТ и РАНХиГС - Физтех-Союз">
            <a:extLst>
              <a:ext uri="{FF2B5EF4-FFF2-40B4-BE49-F238E27FC236}">
                <a16:creationId xmlns:a16="http://schemas.microsoft.com/office/drawing/2014/main" id="{D7AF2FF4-D1DE-4E71-B81C-807EFB3AD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00" y="252000"/>
            <a:ext cx="1416038" cy="141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6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</TotalTime>
  <Words>154</Words>
  <Application>Microsoft Office PowerPoint</Application>
  <PresentationFormat>Широкоэкранный</PresentationFormat>
  <Paragraphs>70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Arial</vt:lpstr>
      <vt:lpstr>Arial Rounded MT Bold</vt:lpstr>
      <vt:lpstr>Brush Script MT</vt:lpstr>
      <vt:lpstr>Calibri</vt:lpstr>
      <vt:lpstr>Calibri Light</vt:lpstr>
      <vt:lpstr>Cambria Math</vt:lpstr>
      <vt:lpstr>Corbel</vt:lpstr>
      <vt:lpstr>Times New Roman</vt:lpstr>
      <vt:lpstr>ГОСТ тип А</vt:lpstr>
      <vt:lpstr>Тема Office</vt:lpstr>
      <vt:lpstr>Создание системы управления электродвигателями в наноспутнике </vt:lpstr>
      <vt:lpstr>Цели и задачи</vt:lpstr>
      <vt:lpstr>Презентация PowerPoint</vt:lpstr>
      <vt:lpstr>Магнитные поля</vt:lpstr>
      <vt:lpstr>Реализация фазовых напряжений</vt:lpstr>
      <vt:lpstr>Power Timing</vt:lpstr>
      <vt:lpstr>Расчет коэффицентов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Bunakov Egor</dc:creator>
  <cp:lastModifiedBy>Bunakov Egor</cp:lastModifiedBy>
  <cp:revision>53</cp:revision>
  <dcterms:created xsi:type="dcterms:W3CDTF">2024-03-31T19:29:09Z</dcterms:created>
  <dcterms:modified xsi:type="dcterms:W3CDTF">2024-04-02T21:33:38Z</dcterms:modified>
</cp:coreProperties>
</file>