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7" r:id="rId3"/>
    <p:sldMasterId id="2147483687" r:id="rId4"/>
  </p:sldMasterIdLst>
  <p:notesMasterIdLst>
    <p:notesMasterId r:id="rId32"/>
  </p:notesMasterIdLst>
  <p:sldIdLst>
    <p:sldId id="273" r:id="rId5"/>
    <p:sldId id="258" r:id="rId6"/>
    <p:sldId id="282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30" r:id="rId15"/>
    <p:sldId id="298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7" r:id="rId25"/>
    <p:sldId id="323" r:id="rId26"/>
    <p:sldId id="328" r:id="rId27"/>
    <p:sldId id="325" r:id="rId28"/>
    <p:sldId id="329" r:id="rId29"/>
    <p:sldId id="287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5226" autoAdjust="0"/>
  </p:normalViewPr>
  <p:slideViewPr>
    <p:cSldViewPr>
      <p:cViewPr varScale="1">
        <p:scale>
          <a:sx n="86" d="100"/>
          <a:sy n="86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587E-D380-4F97-BEA9-06851DDE65E8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64DBE-7402-488B-B662-60A15DD400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8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41470" y="560855"/>
            <a:ext cx="4659986" cy="5741604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536578" y="1618752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6578" y="4221087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1577" y="1700810"/>
            <a:ext cx="4979465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1969" y="3634979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11967" y="3933063"/>
            <a:ext cx="1296665" cy="288033"/>
          </a:xfrm>
        </p:spPr>
        <p:txBody>
          <a:bodyPr anchor="ctr">
            <a:noAutofit/>
          </a:bodyPr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6073205" y="5126499"/>
            <a:ext cx="2581452" cy="9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2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710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2285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93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2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93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1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97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1"/>
            <a:ext cx="4818710" cy="4569117"/>
          </a:xfrm>
        </p:spPr>
        <p:txBody>
          <a:bodyPr numCol="2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1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2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5" y="1353441"/>
            <a:ext cx="2550161" cy="4569117"/>
          </a:xfrm>
        </p:spPr>
        <p:txBody>
          <a:bodyPr numCol="1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1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42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1"/>
            <a:ext cx="2190323" cy="4569117"/>
          </a:xfrm>
        </p:spPr>
        <p:txBody>
          <a:bodyPr numCol="1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1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0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2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3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2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67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3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33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209064" y="1028804"/>
            <a:ext cx="7446789" cy="5829202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2370" y="1648900"/>
            <a:ext cx="4975735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Divider 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6578" y="4273000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376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074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71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008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71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2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505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2"/>
            <a:ext cx="4818710" cy="4569117"/>
          </a:xfrm>
        </p:spPr>
        <p:txBody>
          <a:bodyPr numCol="2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2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098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2"/>
            <a:ext cx="2550161" cy="4569117"/>
          </a:xfrm>
        </p:spPr>
        <p:txBody>
          <a:bodyPr numCol="1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2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7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2"/>
            <a:ext cx="2190323" cy="4569117"/>
          </a:xfrm>
        </p:spPr>
        <p:txBody>
          <a:bodyPr numCol="1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2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36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3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40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3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4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4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729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412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4" y="395345"/>
            <a:ext cx="8072469" cy="70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0106" rIns="0" bIns="4010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050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0065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3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188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3"/>
            <a:ext cx="4818710" cy="4569117"/>
          </a:xfrm>
        </p:spPr>
        <p:txBody>
          <a:bodyPr numCol="2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3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86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3"/>
            <a:ext cx="2550161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88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3"/>
            <a:ext cx="2190323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4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9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4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60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652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ank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0287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3"/>
            <a:ext cx="2550161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1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70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 userDrawn="1"/>
        </p:nvGrpSpPr>
        <p:grpSpPr>
          <a:xfrm>
            <a:off x="2741470" y="560855"/>
            <a:ext cx="4659986" cy="5741604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536578" y="1618752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36578" y="4221087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1577" y="1700810"/>
            <a:ext cx="4979465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1969" y="3634979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366" y="3933063"/>
            <a:ext cx="1571266" cy="288033"/>
          </a:xfrm>
        </p:spPr>
        <p:txBody>
          <a:bodyPr anchor="ctr">
            <a:noAutofit/>
          </a:bodyPr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mmmm</a:t>
            </a:r>
            <a:r>
              <a:rPr lang="en-US" dirty="0"/>
              <a:t> d, 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6073205" y="5126499"/>
            <a:ext cx="2581452" cy="97623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48121" y="5447237"/>
            <a:ext cx="1386607" cy="557807"/>
          </a:xfrm>
        </p:spPr>
        <p:txBody>
          <a:bodyPr anchor="ctr">
            <a:normAutofit/>
          </a:bodyPr>
          <a:lstStyle>
            <a:lvl1pPr>
              <a:defRPr sz="1100"/>
            </a:lvl1pPr>
          </a:lstStyle>
          <a:p>
            <a:r>
              <a:rPr lang="en-GB" dirty="0"/>
              <a:t>‘Space for client logo, delete if not needed’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1969" y="4247441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GB" sz="1600" kern="0" dirty="0">
                <a:solidFill>
                  <a:srgbClr val="939598"/>
                </a:solidFill>
              </a:rPr>
              <a:t>Presenter’s Name</a:t>
            </a:r>
          </a:p>
        </p:txBody>
      </p:sp>
    </p:spTree>
    <p:extLst>
      <p:ext uri="{BB962C8B-B14F-4D97-AF65-F5344CB8AC3E}">
        <p14:creationId xmlns:p14="http://schemas.microsoft.com/office/powerpoint/2010/main" val="189737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2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118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vmlDrawing" Target="../drawings/vmlDrawing9.v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oleObject" Target="../embeddings/oleObject10.bin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vmlDrawing" Target="../drawings/vmlDrawing10.v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39"/>
            <a:ext cx="8072469" cy="4569117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sz="120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5"/>
            <a:ext cx="8072469" cy="709521"/>
          </a:xfrm>
          <a:prstGeom prst="rect">
            <a:avLst/>
          </a:prstGeom>
        </p:spPr>
        <p:txBody>
          <a:bodyPr vert="horz" lIns="0" tIns="40106" rIns="0" bIns="40106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97" r:id="rId6"/>
    <p:sldLayoutId id="2147483698" r:id="rId7"/>
    <p:sldLayoutId id="2147483700" r:id="rId8"/>
    <p:sldLayoutId id="2147483701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163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327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491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6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00528" indent="-200528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2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01056" indent="-200528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369" indent="-199136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2112" indent="-197743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854" indent="-197743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781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945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400109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1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2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5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 userDrawn="1">
          <p15:clr>
            <a:srgbClr val="F26B43"/>
          </p15:clr>
        </p15:guide>
        <p15:guide id="3" pos="6345" userDrawn="1">
          <p15:clr>
            <a:srgbClr val="F26B43"/>
          </p15:clr>
        </p15:guide>
        <p15:guide id="4" orient="horz" pos="928" userDrawn="1">
          <p15:clr>
            <a:srgbClr val="F26B43"/>
          </p15:clr>
        </p15:guide>
        <p15:guide id="6" orient="horz" pos="765" userDrawn="1">
          <p15:clr>
            <a:srgbClr val="F26B43"/>
          </p15:clr>
        </p15:guide>
        <p15:guide id="7" orient="horz" pos="41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1"/>
            <a:ext cx="8072469" cy="4569117"/>
          </a:xfrm>
          <a:prstGeom prst="rect">
            <a:avLst/>
          </a:prstGeom>
        </p:spPr>
        <p:txBody>
          <a:bodyPr vert="horz" lIns="0" tIns="40103" rIns="0" bIns="4010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7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1" y="6335821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2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126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2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38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727" indent="-200512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1024" indent="-200512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321" indent="-199120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2048" indent="-197727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775" indent="-197727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663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790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917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6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2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3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6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2"/>
            <a:ext cx="8072469" cy="4569117"/>
          </a:xfrm>
          <a:prstGeom prst="rect">
            <a:avLst/>
          </a:prstGeom>
        </p:spPr>
        <p:txBody>
          <a:bodyPr vert="horz" lIns="0" tIns="40099" rIns="0" bIns="4009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7"/>
            <a:ext cx="8072469" cy="709521"/>
          </a:xfrm>
          <a:prstGeom prst="rect">
            <a:avLst/>
          </a:prstGeom>
        </p:spPr>
        <p:txBody>
          <a:bodyPr vert="horz" lIns="0" tIns="40099" rIns="0" bIns="40099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8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2" y="6335822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3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accent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09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181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27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36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711" indent="-200496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0992" indent="-200496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273" indent="-199104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1984" indent="-197711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696" indent="-197711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544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635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725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1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  <p15:guide id="9" orient="horz" pos="410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3"/>
            <a:ext cx="8072469" cy="4569117"/>
          </a:xfrm>
          <a:prstGeom prst="rect">
            <a:avLst/>
          </a:prstGeom>
        </p:spPr>
        <p:txBody>
          <a:bodyPr vert="horz" lIns="0" tIns="40096" rIns="0" bIns="4009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8"/>
            <a:ext cx="8072469" cy="709521"/>
          </a:xfrm>
          <a:prstGeom prst="rect">
            <a:avLst/>
          </a:prstGeom>
        </p:spPr>
        <p:txBody>
          <a:bodyPr vert="horz" lIns="0" tIns="40096" rIns="0" bIns="40096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8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3" y="6335823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3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rgbClr val="47254B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0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108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163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216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695" indent="-200480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0960" indent="-200480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225" indent="-199088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1920" indent="-197695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616" indent="-197695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426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480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534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3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mathbootcamps.com/what-is-a-p-value/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6544566"/>
              </p:ext>
            </p:extLst>
          </p:nvPr>
        </p:nvGraphicFramePr>
        <p:xfrm>
          <a:off x="1359" y="1442"/>
          <a:ext cx="1358" cy="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" y="1442"/>
                        <a:ext cx="1358" cy="1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A-Z™: Hands-On Python &amp; R In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Linear Regression: Simple and Multiple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07, 2019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51969" y="4247441"/>
            <a:ext cx="4969073" cy="818814"/>
          </a:xfrm>
        </p:spPr>
        <p:txBody>
          <a:bodyPr/>
          <a:lstStyle/>
          <a:p>
            <a:r>
              <a:rPr lang="en-US" dirty="0"/>
              <a:t>Ariel Capetillo</a:t>
            </a:r>
          </a:p>
          <a:p>
            <a:r>
              <a:rPr lang="en-US" dirty="0"/>
              <a:t>Juan Carlos Urrutia</a:t>
            </a:r>
          </a:p>
        </p:txBody>
      </p:sp>
    </p:spTree>
    <p:extLst>
      <p:ext uri="{BB962C8B-B14F-4D97-AF65-F5344CB8AC3E}">
        <p14:creationId xmlns:p14="http://schemas.microsoft.com/office/powerpoint/2010/main" val="25448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10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78A355-6264-4ECA-BEB0-D4F94A27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57329"/>
            <a:ext cx="6019800" cy="2943342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B291272D-2924-4BA5-A8EE-37FD4497C1DA}"/>
              </a:ext>
            </a:extLst>
          </p:cNvPr>
          <p:cNvSpPr/>
          <p:nvPr/>
        </p:nvSpPr>
        <p:spPr bwMode="auto">
          <a:xfrm>
            <a:off x="990600" y="3567073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8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707768-50B6-4A47-9131-C0250561A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11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81EAA5-393B-495D-92FE-9CACE70F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0ADC56-75E4-422C-8E55-24EA2737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8" y="1371600"/>
            <a:ext cx="7637584" cy="43434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5F3BF07-FB58-4934-A9F6-5934826722AE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00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4" y="572353"/>
            <a:ext cx="8072469" cy="709521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12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9220A3-DFB7-4102-9BCE-44847527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628"/>
            <a:ext cx="8229600" cy="36007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C2A674-2966-4691-BB35-9547D6D2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6" y="1637929"/>
            <a:ext cx="8906644" cy="36814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D8B103-50B4-440A-BDC4-8175C771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41" y="1296670"/>
            <a:ext cx="8279882" cy="40920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33826A-8F2E-44FB-A7C4-96B9C80D9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066800"/>
            <a:ext cx="2971800" cy="3189692"/>
          </a:xfrm>
          <a:prstGeom prst="rect">
            <a:avLst/>
          </a:prstGeom>
        </p:spPr>
      </p:pic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43FB8969-4193-4907-91DD-66F21F3A9980}"/>
              </a:ext>
            </a:extLst>
          </p:cNvPr>
          <p:cNvSpPr/>
          <p:nvPr/>
        </p:nvSpPr>
        <p:spPr bwMode="auto">
          <a:xfrm>
            <a:off x="355082" y="5276818"/>
            <a:ext cx="2616718" cy="98959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What is the Dummy Variable Trap, and how to avoid it?</a:t>
            </a:r>
          </a:p>
          <a:p>
            <a:pPr algn="just"/>
            <a:r>
              <a:rPr lang="en-US" sz="1400" kern="0" dirty="0"/>
              <a:t>Hint: Multicollinearity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4" name="Rectángulo: esquinas redondeadas 4">
            <a:extLst>
              <a:ext uri="{FF2B5EF4-FFF2-40B4-BE49-F238E27FC236}">
                <a16:creationId xmlns:a16="http://schemas.microsoft.com/office/drawing/2014/main" id="{B98C16B0-F232-4769-8F9C-A0F5C2032D4F}"/>
              </a:ext>
            </a:extLst>
          </p:cNvPr>
          <p:cNvSpPr/>
          <p:nvPr/>
        </p:nvSpPr>
        <p:spPr bwMode="auto">
          <a:xfrm>
            <a:off x="3154467" y="5214572"/>
            <a:ext cx="5893318" cy="7227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What is P-value? </a:t>
            </a:r>
            <a:r>
              <a:rPr lang="en-US" sz="1400" dirty="0">
                <a:hlinkClick r:id="rId6"/>
              </a:rPr>
              <a:t>https://www.mathbootcamps.com/what-is-a-p-value/</a:t>
            </a:r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40748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13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2AE3B12E-BC7C-4A21-A96C-4CA9E0E7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4" y="572353"/>
            <a:ext cx="8072469" cy="709521"/>
          </a:xfrm>
        </p:spPr>
        <p:txBody>
          <a:bodyPr/>
          <a:lstStyle/>
          <a:p>
            <a:pPr algn="ctr"/>
            <a:r>
              <a:rPr lang="en-US" dirty="0"/>
              <a:t>How to build a model?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8E319B-299B-485A-8D92-8094AD1B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2" y="1784370"/>
            <a:ext cx="7772400" cy="32892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3A756D-CA4B-4400-9101-167C8F72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3"/>
            <a:ext cx="9022081" cy="3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694C-9529-4ABB-93EB-B3A13AE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81" y="533400"/>
            <a:ext cx="8072469" cy="709521"/>
          </a:xfrm>
        </p:spPr>
        <p:txBody>
          <a:bodyPr/>
          <a:lstStyle/>
          <a:p>
            <a:pPr algn="ctr"/>
            <a:r>
              <a:rPr lang="es-CL" dirty="0" err="1"/>
              <a:t>Backward</a:t>
            </a:r>
            <a:r>
              <a:rPr lang="es-CL" dirty="0"/>
              <a:t> </a:t>
            </a:r>
            <a:r>
              <a:rPr lang="es-CL" dirty="0" err="1"/>
              <a:t>Elimination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656BB6-B946-4B16-BCF7-605630477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14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EAEBB-F121-4B57-AEA6-8C383D6A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83C4BB17-C409-4AC7-90A3-FFAD4A53C830}"/>
              </a:ext>
            </a:extLst>
          </p:cNvPr>
          <p:cNvSpPr/>
          <p:nvPr/>
        </p:nvSpPr>
        <p:spPr bwMode="auto">
          <a:xfrm>
            <a:off x="990600" y="1445590"/>
            <a:ext cx="59436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Select a significance level to maintain the variable in the model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5B8C4B-695E-45A3-ACBE-D109F14E6919}"/>
              </a:ext>
            </a:extLst>
          </p:cNvPr>
          <p:cNvSpPr/>
          <p:nvPr/>
        </p:nvSpPr>
        <p:spPr>
          <a:xfrm>
            <a:off x="308143" y="1327100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</a:rPr>
              <a:t>1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01E48FC3-F98C-4303-8271-ED3666DB2FCA}"/>
              </a:ext>
            </a:extLst>
          </p:cNvPr>
          <p:cNvSpPr/>
          <p:nvPr/>
        </p:nvSpPr>
        <p:spPr bwMode="auto">
          <a:xfrm>
            <a:off x="3788619" y="2054315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31CC5A-8C87-4890-A8CE-ADEB62E61B4A}"/>
              </a:ext>
            </a:extLst>
          </p:cNvPr>
          <p:cNvSpPr/>
          <p:nvPr/>
        </p:nvSpPr>
        <p:spPr>
          <a:xfrm>
            <a:off x="308143" y="2315662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</a:rPr>
              <a:t>2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187A293D-ECD4-4A50-8952-B5A5F509BEB2}"/>
              </a:ext>
            </a:extLst>
          </p:cNvPr>
          <p:cNvSpPr/>
          <p:nvPr/>
        </p:nvSpPr>
        <p:spPr bwMode="auto">
          <a:xfrm>
            <a:off x="990600" y="2458764"/>
            <a:ext cx="59436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Fit the model with all the predictors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373518B-3B86-45C3-A5DE-D399D785368D}"/>
              </a:ext>
            </a:extLst>
          </p:cNvPr>
          <p:cNvSpPr/>
          <p:nvPr/>
        </p:nvSpPr>
        <p:spPr>
          <a:xfrm>
            <a:off x="308143" y="3511287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3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5A567C3-9B5D-4C3E-953A-51392D8D0D04}"/>
              </a:ext>
            </a:extLst>
          </p:cNvPr>
          <p:cNvSpPr/>
          <p:nvPr/>
        </p:nvSpPr>
        <p:spPr bwMode="auto">
          <a:xfrm>
            <a:off x="3788618" y="3023548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ángulo: esquinas redondeadas 4">
            <a:extLst>
              <a:ext uri="{FF2B5EF4-FFF2-40B4-BE49-F238E27FC236}">
                <a16:creationId xmlns:a16="http://schemas.microsoft.com/office/drawing/2014/main" id="{58FDC51C-2798-44B5-AF5F-CEF2A518DB9A}"/>
              </a:ext>
            </a:extLst>
          </p:cNvPr>
          <p:cNvSpPr/>
          <p:nvPr/>
        </p:nvSpPr>
        <p:spPr bwMode="auto">
          <a:xfrm>
            <a:off x="969884" y="3409972"/>
            <a:ext cx="7107316" cy="78066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Consider the predictor with the </a:t>
            </a:r>
            <a:r>
              <a:rPr lang="en-US" sz="1600" b="1" kern="0" dirty="0"/>
              <a:t>highest</a:t>
            </a:r>
            <a:r>
              <a:rPr lang="en-US" sz="1600" kern="0" dirty="0"/>
              <a:t> P-value. Only if P-value is over SL, go to step 4. Otherwise the model is finished.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FF397D82-F882-45A4-94D3-FBE8468CD80E}"/>
              </a:ext>
            </a:extLst>
          </p:cNvPr>
          <p:cNvSpPr/>
          <p:nvPr/>
        </p:nvSpPr>
        <p:spPr bwMode="auto">
          <a:xfrm>
            <a:off x="3799309" y="4285557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9F00D2-BBE7-436E-9AE4-6FE1369BF955}"/>
              </a:ext>
            </a:extLst>
          </p:cNvPr>
          <p:cNvSpPr/>
          <p:nvPr/>
        </p:nvSpPr>
        <p:spPr>
          <a:xfrm>
            <a:off x="2514600" y="4595767"/>
            <a:ext cx="22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4</a:t>
            </a:r>
          </a:p>
        </p:txBody>
      </p:sp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54DEB7CE-F0B2-4759-BFB0-4A2F127EDA3E}"/>
              </a:ext>
            </a:extLst>
          </p:cNvPr>
          <p:cNvSpPr/>
          <p:nvPr/>
        </p:nvSpPr>
        <p:spPr bwMode="auto">
          <a:xfrm>
            <a:off x="3124200" y="4690683"/>
            <a:ext cx="22860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Remove the predictor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A95FEC81-75AF-4883-8E17-475CEEA6F713}"/>
              </a:ext>
            </a:extLst>
          </p:cNvPr>
          <p:cNvSpPr/>
          <p:nvPr/>
        </p:nvSpPr>
        <p:spPr bwMode="auto">
          <a:xfrm>
            <a:off x="3788617" y="5257305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ángulo: esquinas redondeadas 4">
            <a:extLst>
              <a:ext uri="{FF2B5EF4-FFF2-40B4-BE49-F238E27FC236}">
                <a16:creationId xmlns:a16="http://schemas.microsoft.com/office/drawing/2014/main" id="{F7BBFD22-3D19-4965-8D31-78090698CEEA}"/>
              </a:ext>
            </a:extLst>
          </p:cNvPr>
          <p:cNvSpPr/>
          <p:nvPr/>
        </p:nvSpPr>
        <p:spPr bwMode="auto">
          <a:xfrm>
            <a:off x="2628157" y="5684117"/>
            <a:ext cx="3429002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Fit the model without the variable</a:t>
            </a:r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801B0B1-0FC1-407E-9046-4E5DAC840BC6}"/>
              </a:ext>
            </a:extLst>
          </p:cNvPr>
          <p:cNvSpPr/>
          <p:nvPr/>
        </p:nvSpPr>
        <p:spPr>
          <a:xfrm>
            <a:off x="2133600" y="5550976"/>
            <a:ext cx="22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5</a:t>
            </a: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9A8AEA02-2A85-4E4E-AD06-D33CFA189300}"/>
              </a:ext>
            </a:extLst>
          </p:cNvPr>
          <p:cNvSpPr/>
          <p:nvPr/>
        </p:nvSpPr>
        <p:spPr bwMode="auto">
          <a:xfrm rot="19155025" flipV="1">
            <a:off x="1194006" y="4199175"/>
            <a:ext cx="326181" cy="1590889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26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694C-9529-4ABB-93EB-B3A13AE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81" y="533400"/>
            <a:ext cx="8072469" cy="709521"/>
          </a:xfrm>
        </p:spPr>
        <p:txBody>
          <a:bodyPr/>
          <a:lstStyle/>
          <a:p>
            <a:pPr algn="ctr"/>
            <a:r>
              <a:rPr lang="es-CL" dirty="0"/>
              <a:t>Forward </a:t>
            </a:r>
            <a:r>
              <a:rPr lang="es-CL" dirty="0" err="1"/>
              <a:t>Selection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656BB6-B946-4B16-BCF7-605630477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15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EAEBB-F121-4B57-AEA6-8C383D6A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83C4BB17-C409-4AC7-90A3-FFAD4A53C830}"/>
              </a:ext>
            </a:extLst>
          </p:cNvPr>
          <p:cNvSpPr/>
          <p:nvPr/>
        </p:nvSpPr>
        <p:spPr bwMode="auto">
          <a:xfrm>
            <a:off x="990600" y="1445590"/>
            <a:ext cx="59436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Select a significance level to enter a variable in the model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5B8C4B-695E-45A3-ACBE-D109F14E6919}"/>
              </a:ext>
            </a:extLst>
          </p:cNvPr>
          <p:cNvSpPr/>
          <p:nvPr/>
        </p:nvSpPr>
        <p:spPr>
          <a:xfrm>
            <a:off x="308143" y="1327100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</a:rPr>
              <a:t>1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01E48FC3-F98C-4303-8271-ED3666DB2FCA}"/>
              </a:ext>
            </a:extLst>
          </p:cNvPr>
          <p:cNvSpPr/>
          <p:nvPr/>
        </p:nvSpPr>
        <p:spPr bwMode="auto">
          <a:xfrm>
            <a:off x="3788619" y="2054315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31CC5A-8C87-4890-A8CE-ADEB62E61B4A}"/>
              </a:ext>
            </a:extLst>
          </p:cNvPr>
          <p:cNvSpPr/>
          <p:nvPr/>
        </p:nvSpPr>
        <p:spPr>
          <a:xfrm>
            <a:off x="308143" y="2315662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</a:rPr>
              <a:t>2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187A293D-ECD4-4A50-8952-B5A5F509BEB2}"/>
              </a:ext>
            </a:extLst>
          </p:cNvPr>
          <p:cNvSpPr/>
          <p:nvPr/>
        </p:nvSpPr>
        <p:spPr bwMode="auto">
          <a:xfrm>
            <a:off x="990600" y="2458764"/>
            <a:ext cx="76962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Fit all Simple Linear Regression Models and select the one with the lowest P-value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373518B-3B86-45C3-A5DE-D399D785368D}"/>
              </a:ext>
            </a:extLst>
          </p:cNvPr>
          <p:cNvSpPr/>
          <p:nvPr/>
        </p:nvSpPr>
        <p:spPr>
          <a:xfrm>
            <a:off x="308143" y="3511287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/>
              </a:rPr>
              <a:t>3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5A567C3-9B5D-4C3E-953A-51392D8D0D04}"/>
              </a:ext>
            </a:extLst>
          </p:cNvPr>
          <p:cNvSpPr/>
          <p:nvPr/>
        </p:nvSpPr>
        <p:spPr bwMode="auto">
          <a:xfrm>
            <a:off x="3788618" y="3023548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ángulo: esquinas redondeadas 4">
            <a:extLst>
              <a:ext uri="{FF2B5EF4-FFF2-40B4-BE49-F238E27FC236}">
                <a16:creationId xmlns:a16="http://schemas.microsoft.com/office/drawing/2014/main" id="{58FDC51C-2798-44B5-AF5F-CEF2A518DB9A}"/>
              </a:ext>
            </a:extLst>
          </p:cNvPr>
          <p:cNvSpPr/>
          <p:nvPr/>
        </p:nvSpPr>
        <p:spPr bwMode="auto">
          <a:xfrm>
            <a:off x="969884" y="3409972"/>
            <a:ext cx="7107316" cy="78066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Keep this variable and fit all the possible models with one extra predictor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FF397D82-F882-45A4-94D3-FBE8468CD80E}"/>
              </a:ext>
            </a:extLst>
          </p:cNvPr>
          <p:cNvSpPr/>
          <p:nvPr/>
        </p:nvSpPr>
        <p:spPr bwMode="auto">
          <a:xfrm>
            <a:off x="3799309" y="4285557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9F00D2-BBE7-436E-9AE4-6FE1369BF955}"/>
              </a:ext>
            </a:extLst>
          </p:cNvPr>
          <p:cNvSpPr/>
          <p:nvPr/>
        </p:nvSpPr>
        <p:spPr>
          <a:xfrm>
            <a:off x="1257568" y="4817567"/>
            <a:ext cx="22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/>
              </a:rPr>
              <a:t>4</a:t>
            </a:r>
          </a:p>
        </p:txBody>
      </p:sp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54DEB7CE-F0B2-4759-BFB0-4A2F127EDA3E}"/>
              </a:ext>
            </a:extLst>
          </p:cNvPr>
          <p:cNvSpPr/>
          <p:nvPr/>
        </p:nvSpPr>
        <p:spPr bwMode="auto">
          <a:xfrm>
            <a:off x="1796246" y="4723379"/>
            <a:ext cx="6073736" cy="107443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Consider the predictor with the </a:t>
            </a:r>
            <a:r>
              <a:rPr lang="en-US" sz="1600" b="1" kern="0" dirty="0"/>
              <a:t>lowest</a:t>
            </a:r>
            <a:r>
              <a:rPr lang="en-US" sz="1600" kern="0" dirty="0"/>
              <a:t> P-value. Only if P-value is under SL, go to step 3. Otherwise the model is finished.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9A8AEA02-2A85-4E4E-AD06-D33CFA189300}"/>
              </a:ext>
            </a:extLst>
          </p:cNvPr>
          <p:cNvSpPr/>
          <p:nvPr/>
        </p:nvSpPr>
        <p:spPr bwMode="auto">
          <a:xfrm rot="19439525" flipV="1">
            <a:off x="773552" y="4063319"/>
            <a:ext cx="362087" cy="95060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9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694C-9529-4ABB-93EB-B3A13AE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81" y="533400"/>
            <a:ext cx="8072469" cy="709521"/>
          </a:xfrm>
        </p:spPr>
        <p:txBody>
          <a:bodyPr/>
          <a:lstStyle/>
          <a:p>
            <a:pPr algn="ctr"/>
            <a:r>
              <a:rPr lang="es-CL" dirty="0" err="1"/>
              <a:t>Stepwise</a:t>
            </a:r>
            <a:r>
              <a:rPr lang="es-CL" dirty="0"/>
              <a:t> </a:t>
            </a:r>
            <a:r>
              <a:rPr lang="es-CL" dirty="0" err="1"/>
              <a:t>Selection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656BB6-B946-4B16-BCF7-605630477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16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EAEBB-F121-4B57-AEA6-8C383D6A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83C4BB17-C409-4AC7-90A3-FFAD4A53C830}"/>
              </a:ext>
            </a:extLst>
          </p:cNvPr>
          <p:cNvSpPr/>
          <p:nvPr/>
        </p:nvSpPr>
        <p:spPr bwMode="auto">
          <a:xfrm>
            <a:off x="990600" y="1445590"/>
            <a:ext cx="65532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Select a SL to enter a variable in the model and also a SL to stay 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01E48FC3-F98C-4303-8271-ED3666DB2FCA}"/>
              </a:ext>
            </a:extLst>
          </p:cNvPr>
          <p:cNvSpPr/>
          <p:nvPr/>
        </p:nvSpPr>
        <p:spPr bwMode="auto">
          <a:xfrm>
            <a:off x="3788619" y="2054315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31CC5A-8C87-4890-A8CE-ADEB62E61B4A}"/>
              </a:ext>
            </a:extLst>
          </p:cNvPr>
          <p:cNvSpPr/>
          <p:nvPr/>
        </p:nvSpPr>
        <p:spPr>
          <a:xfrm>
            <a:off x="308143" y="2315662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187A293D-ECD4-4A50-8952-B5A5F509BEB2}"/>
              </a:ext>
            </a:extLst>
          </p:cNvPr>
          <p:cNvSpPr/>
          <p:nvPr/>
        </p:nvSpPr>
        <p:spPr bwMode="auto">
          <a:xfrm>
            <a:off x="990599" y="2458764"/>
            <a:ext cx="7845257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Perform the next step of forward selection (New variables will need a P-Value &lt; SL)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373518B-3B86-45C3-A5DE-D399D785368D}"/>
              </a:ext>
            </a:extLst>
          </p:cNvPr>
          <p:cNvSpPr/>
          <p:nvPr/>
        </p:nvSpPr>
        <p:spPr>
          <a:xfrm>
            <a:off x="1651300" y="3447363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5A567C3-9B5D-4C3E-953A-51392D8D0D04}"/>
              </a:ext>
            </a:extLst>
          </p:cNvPr>
          <p:cNvSpPr/>
          <p:nvPr/>
        </p:nvSpPr>
        <p:spPr bwMode="auto">
          <a:xfrm>
            <a:off x="3788618" y="3023548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ángulo: esquinas redondeadas 4">
            <a:extLst>
              <a:ext uri="{FF2B5EF4-FFF2-40B4-BE49-F238E27FC236}">
                <a16:creationId xmlns:a16="http://schemas.microsoft.com/office/drawing/2014/main" id="{58FDC51C-2798-44B5-AF5F-CEF2A518DB9A}"/>
              </a:ext>
            </a:extLst>
          </p:cNvPr>
          <p:cNvSpPr/>
          <p:nvPr/>
        </p:nvSpPr>
        <p:spPr bwMode="auto">
          <a:xfrm>
            <a:off x="2422456" y="3419323"/>
            <a:ext cx="4821316" cy="78066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Perform all the steps of Backward Elimination (Old variables will need a P-Value &gt; SL to stay)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FF397D82-F882-45A4-94D3-FBE8468CD80E}"/>
              </a:ext>
            </a:extLst>
          </p:cNvPr>
          <p:cNvSpPr/>
          <p:nvPr/>
        </p:nvSpPr>
        <p:spPr bwMode="auto">
          <a:xfrm>
            <a:off x="3799309" y="4285557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9F00D2-BBE7-436E-9AE4-6FE1369BF955}"/>
              </a:ext>
            </a:extLst>
          </p:cNvPr>
          <p:cNvSpPr/>
          <p:nvPr/>
        </p:nvSpPr>
        <p:spPr>
          <a:xfrm>
            <a:off x="1274018" y="4664431"/>
            <a:ext cx="22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54DEB7CE-F0B2-4759-BFB0-4A2F127EDA3E}"/>
              </a:ext>
            </a:extLst>
          </p:cNvPr>
          <p:cNvSpPr/>
          <p:nvPr/>
        </p:nvSpPr>
        <p:spPr bwMode="auto">
          <a:xfrm>
            <a:off x="1796246" y="4723379"/>
            <a:ext cx="6073736" cy="64633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No new variables can enter and no old variables can exit 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9A8AEA02-2A85-4E4E-AD06-D33CFA189300}"/>
              </a:ext>
            </a:extLst>
          </p:cNvPr>
          <p:cNvSpPr/>
          <p:nvPr/>
        </p:nvSpPr>
        <p:spPr bwMode="auto">
          <a:xfrm rot="18328025" flipV="1">
            <a:off x="977287" y="2877391"/>
            <a:ext cx="261731" cy="954398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68BEC879-D26E-4EE8-8571-D63E3CBEF2DA}"/>
              </a:ext>
            </a:extLst>
          </p:cNvPr>
          <p:cNvSpPr/>
          <p:nvPr/>
        </p:nvSpPr>
        <p:spPr bwMode="auto">
          <a:xfrm>
            <a:off x="3800454" y="5440738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ángulo: esquinas redondeadas 4">
            <a:extLst>
              <a:ext uri="{FF2B5EF4-FFF2-40B4-BE49-F238E27FC236}">
                <a16:creationId xmlns:a16="http://schemas.microsoft.com/office/drawing/2014/main" id="{64556BC6-CC6B-4EB3-8F90-34B6D52790FF}"/>
              </a:ext>
            </a:extLst>
          </p:cNvPr>
          <p:cNvSpPr/>
          <p:nvPr/>
        </p:nvSpPr>
        <p:spPr bwMode="auto">
          <a:xfrm>
            <a:off x="2835590" y="5782349"/>
            <a:ext cx="2253617" cy="51384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The model is ready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24E2CC-4870-4337-8C9F-FAADB2E27BDD}"/>
              </a:ext>
            </a:extLst>
          </p:cNvPr>
          <p:cNvSpPr/>
          <p:nvPr/>
        </p:nvSpPr>
        <p:spPr>
          <a:xfrm>
            <a:off x="322569" y="1317945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23" name="Rectángulo: esquinas redondeadas 4">
            <a:extLst>
              <a:ext uri="{FF2B5EF4-FFF2-40B4-BE49-F238E27FC236}">
                <a16:creationId xmlns:a16="http://schemas.microsoft.com/office/drawing/2014/main" id="{530557A9-07CB-4A8A-BA6E-89840BDE5569}"/>
              </a:ext>
            </a:extLst>
          </p:cNvPr>
          <p:cNvSpPr/>
          <p:nvPr/>
        </p:nvSpPr>
        <p:spPr bwMode="auto">
          <a:xfrm>
            <a:off x="5436185" y="5513238"/>
            <a:ext cx="3200400" cy="72875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What is AIC?</a:t>
            </a:r>
          </a:p>
          <a:p>
            <a:pPr algn="just"/>
            <a:r>
              <a:rPr lang="en-US" sz="1600" kern="0" dirty="0"/>
              <a:t>And BIC?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99896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7" grpId="0" animBg="1"/>
      <p:bldP spid="20" grpId="0" animBg="1"/>
      <p:bldP spid="21" grpId="0" animBg="1"/>
      <p:bldP spid="22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17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39554" y="588733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Multiple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Python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E5D3FB-7946-4878-8626-31FDD3A3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8" y="1421574"/>
            <a:ext cx="2867025" cy="93345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42A5709-0D6F-4E92-8C06-B7E78C748FE1}"/>
              </a:ext>
            </a:extLst>
          </p:cNvPr>
          <p:cNvSpPr/>
          <p:nvPr/>
        </p:nvSpPr>
        <p:spPr>
          <a:xfrm>
            <a:off x="245984" y="144400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D9332-E351-4068-894E-148D7CFD931F}"/>
              </a:ext>
            </a:extLst>
          </p:cNvPr>
          <p:cNvSpPr/>
          <p:nvPr/>
        </p:nvSpPr>
        <p:spPr>
          <a:xfrm>
            <a:off x="272115" y="2773622"/>
            <a:ext cx="517124" cy="951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52A2B9-3C51-4207-ABE7-515B8D70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88" y="2765139"/>
            <a:ext cx="4152900" cy="9620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1EC6C7-0660-44EE-B373-AAD67DF8B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385" y="1364498"/>
            <a:ext cx="3987113" cy="23626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BEDAAD-D390-4397-8C6E-B1BB0FDDD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21" y="4331887"/>
            <a:ext cx="4693693" cy="123527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6A8F4445-BAB0-4055-B0BE-5472E5B0E32D}"/>
              </a:ext>
            </a:extLst>
          </p:cNvPr>
          <p:cNvSpPr/>
          <p:nvPr/>
        </p:nvSpPr>
        <p:spPr>
          <a:xfrm>
            <a:off x="280992" y="4456573"/>
            <a:ext cx="517124" cy="951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635BBFC-DC35-40A3-85E1-2259E2279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407" y="3986795"/>
            <a:ext cx="3451091" cy="18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18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39554" y="56448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Multiple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Python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42A5709-0D6F-4E92-8C06-B7E78C748FE1}"/>
              </a:ext>
            </a:extLst>
          </p:cNvPr>
          <p:cNvSpPr/>
          <p:nvPr/>
        </p:nvSpPr>
        <p:spPr>
          <a:xfrm>
            <a:off x="245983" y="14730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D9332-E351-4068-894E-148D7CFD931F}"/>
              </a:ext>
            </a:extLst>
          </p:cNvPr>
          <p:cNvSpPr/>
          <p:nvPr/>
        </p:nvSpPr>
        <p:spPr>
          <a:xfrm>
            <a:off x="272115" y="2698696"/>
            <a:ext cx="517124" cy="951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8F4445-BAB0-4055-B0BE-5472E5B0E32D}"/>
              </a:ext>
            </a:extLst>
          </p:cNvPr>
          <p:cNvSpPr/>
          <p:nvPr/>
        </p:nvSpPr>
        <p:spPr>
          <a:xfrm>
            <a:off x="280992" y="3784238"/>
            <a:ext cx="517124" cy="951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6B123C-D189-44C3-B2A4-A6283BE4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09" y="1580659"/>
            <a:ext cx="7383891" cy="7866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1DDB0DB-2E05-4638-A5FE-9DD12860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20" y="2722128"/>
            <a:ext cx="4945491" cy="914400"/>
          </a:xfrm>
          <a:prstGeom prst="rect">
            <a:avLst/>
          </a:prstGeom>
        </p:spPr>
      </p:pic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41E4C5A8-8B6F-44CD-9564-8BA0B2FE8386}"/>
              </a:ext>
            </a:extLst>
          </p:cNvPr>
          <p:cNvSpPr/>
          <p:nvPr/>
        </p:nvSpPr>
        <p:spPr bwMode="auto">
          <a:xfrm>
            <a:off x="5976285" y="2474622"/>
            <a:ext cx="2895600" cy="1291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s-CL" sz="1400" kern="0" dirty="0"/>
              <a:t>Do </a:t>
            </a:r>
            <a:r>
              <a:rPr lang="es-CL" sz="1400" kern="0" dirty="0" err="1"/>
              <a:t>you</a:t>
            </a:r>
            <a:r>
              <a:rPr lang="es-CL" sz="1400" kern="0" dirty="0"/>
              <a:t> </a:t>
            </a:r>
            <a:r>
              <a:rPr lang="es-CL" sz="1400" kern="0" dirty="0" err="1"/>
              <a:t>see</a:t>
            </a:r>
            <a:r>
              <a:rPr lang="es-CL" sz="1400" kern="0" dirty="0"/>
              <a:t> </a:t>
            </a:r>
            <a:r>
              <a:rPr lang="es-CL" sz="1400" kern="0" dirty="0" err="1"/>
              <a:t>any</a:t>
            </a:r>
            <a:r>
              <a:rPr lang="es-CL" sz="1400" kern="0" dirty="0"/>
              <a:t> </a:t>
            </a:r>
            <a:r>
              <a:rPr lang="es-CL" sz="1400" kern="0" dirty="0" err="1"/>
              <a:t>similarity</a:t>
            </a:r>
            <a:r>
              <a:rPr lang="es-CL" sz="1400" kern="0" dirty="0"/>
              <a:t> </a:t>
            </a:r>
            <a:r>
              <a:rPr lang="es-CL" sz="1400" kern="0" dirty="0" err="1"/>
              <a:t>with</a:t>
            </a:r>
            <a:r>
              <a:rPr lang="es-CL" sz="1400" kern="0" dirty="0"/>
              <a:t> SLR?</a:t>
            </a:r>
          </a:p>
          <a:p>
            <a:pPr algn="just"/>
            <a:endParaRPr lang="es-CL" sz="1400" kern="0" dirty="0"/>
          </a:p>
          <a:p>
            <a:pPr algn="just"/>
            <a:r>
              <a:rPr lang="es-CL" sz="1400" kern="0" dirty="0" err="1"/>
              <a:t>Why</a:t>
            </a:r>
            <a:r>
              <a:rPr lang="es-CL" sz="1400" kern="0" dirty="0"/>
              <a:t> </a:t>
            </a:r>
            <a:r>
              <a:rPr lang="es-CL" sz="1400" kern="0" dirty="0" err="1"/>
              <a:t>don’t</a:t>
            </a:r>
            <a:r>
              <a:rPr lang="es-CL" sz="1400" kern="0" dirty="0"/>
              <a:t> </a:t>
            </a:r>
            <a:r>
              <a:rPr lang="es-CL" sz="1400" kern="0" dirty="0" err="1"/>
              <a:t>we</a:t>
            </a:r>
            <a:r>
              <a:rPr lang="es-CL" sz="1400" kern="0" dirty="0"/>
              <a:t> use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feature</a:t>
            </a:r>
            <a:r>
              <a:rPr lang="es-CL" sz="1400" kern="0" dirty="0"/>
              <a:t> </a:t>
            </a:r>
            <a:r>
              <a:rPr lang="es-CL" sz="1400" kern="0" dirty="0" err="1"/>
              <a:t>selection</a:t>
            </a:r>
            <a:r>
              <a:rPr lang="es-CL" sz="1400" kern="0" dirty="0"/>
              <a:t> </a:t>
            </a:r>
            <a:r>
              <a:rPr lang="es-CL" sz="1400" kern="0" dirty="0" err="1"/>
              <a:t>code</a:t>
            </a:r>
            <a:r>
              <a:rPr lang="es-CL" sz="1400" kern="0" dirty="0"/>
              <a:t>?</a:t>
            </a:r>
            <a:endParaRPr lang="en-US" sz="1400" kern="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1BD8A4B-5942-477C-9B66-3923E202C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09" y="3909959"/>
            <a:ext cx="3505200" cy="676275"/>
          </a:xfrm>
          <a:prstGeom prst="rect">
            <a:avLst/>
          </a:prstGeom>
        </p:spPr>
      </p:pic>
      <p:sp>
        <p:nvSpPr>
          <p:cNvPr id="21" name="Rectángulo: esquinas redondeadas 4">
            <a:extLst>
              <a:ext uri="{FF2B5EF4-FFF2-40B4-BE49-F238E27FC236}">
                <a16:creationId xmlns:a16="http://schemas.microsoft.com/office/drawing/2014/main" id="{6F19954E-FA22-4CC9-90D1-909997B885FD}"/>
              </a:ext>
            </a:extLst>
          </p:cNvPr>
          <p:cNvSpPr/>
          <p:nvPr/>
        </p:nvSpPr>
        <p:spPr bwMode="auto">
          <a:xfrm>
            <a:off x="950120" y="5055721"/>
            <a:ext cx="3418829" cy="83099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s-CL" sz="1400" kern="0" dirty="0" err="1"/>
              <a:t>Why</a:t>
            </a:r>
            <a:r>
              <a:rPr lang="es-CL" sz="1400" kern="0" dirty="0"/>
              <a:t> </a:t>
            </a:r>
            <a:r>
              <a:rPr lang="es-CL" sz="1400" kern="0" dirty="0" err="1"/>
              <a:t>they</a:t>
            </a:r>
            <a:r>
              <a:rPr lang="es-CL" sz="1400" kern="0" dirty="0"/>
              <a:t> </a:t>
            </a:r>
            <a:r>
              <a:rPr lang="es-CL" sz="1400" kern="0" dirty="0" err="1"/>
              <a:t>don’t</a:t>
            </a:r>
            <a:r>
              <a:rPr lang="es-CL" sz="1400" kern="0" dirty="0"/>
              <a:t> use a </a:t>
            </a:r>
            <a:r>
              <a:rPr lang="es-CL" sz="1400" kern="0" dirty="0" err="1"/>
              <a:t>visualization</a:t>
            </a:r>
            <a:r>
              <a:rPr lang="es-CL" sz="1400" kern="0" dirty="0"/>
              <a:t> </a:t>
            </a:r>
            <a:r>
              <a:rPr lang="es-CL" sz="1400" kern="0" dirty="0" err="1"/>
              <a:t>to</a:t>
            </a:r>
            <a:r>
              <a:rPr lang="es-CL" sz="1400" kern="0" dirty="0"/>
              <a:t> compare </a:t>
            </a:r>
            <a:r>
              <a:rPr lang="es-CL" sz="1400" kern="0" dirty="0" err="1"/>
              <a:t>y_test</a:t>
            </a:r>
            <a:r>
              <a:rPr lang="es-CL" sz="1400" kern="0" dirty="0"/>
              <a:t> (y) </a:t>
            </a:r>
            <a:r>
              <a:rPr lang="es-CL" sz="1400" kern="0" dirty="0" err="1"/>
              <a:t>with</a:t>
            </a:r>
            <a:r>
              <a:rPr lang="es-CL" sz="1400" kern="0" dirty="0"/>
              <a:t> </a:t>
            </a:r>
            <a:r>
              <a:rPr lang="es-CL" sz="1400" kern="0" dirty="0" err="1"/>
              <a:t>y_pred</a:t>
            </a:r>
            <a:r>
              <a:rPr lang="es-CL" sz="1400" kern="0" dirty="0"/>
              <a:t> (y’)?</a:t>
            </a:r>
            <a:endParaRPr lang="en-US" sz="1400" kern="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DF5468B-3189-4FBF-9E05-25DF91CBF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909959"/>
            <a:ext cx="819789" cy="207527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5BA1893-5166-4549-BC0E-142C9C2BA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277" y="3909959"/>
            <a:ext cx="823248" cy="2075272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963D3F64-C381-4E92-A800-1525B233257C}"/>
              </a:ext>
            </a:extLst>
          </p:cNvPr>
          <p:cNvSpPr/>
          <p:nvPr/>
        </p:nvSpPr>
        <p:spPr>
          <a:xfrm>
            <a:off x="4891271" y="4532096"/>
            <a:ext cx="819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437AEA9-964F-4797-AE79-86FD91540748}"/>
              </a:ext>
            </a:extLst>
          </p:cNvPr>
          <p:cNvSpPr/>
          <p:nvPr/>
        </p:nvSpPr>
        <p:spPr>
          <a:xfrm>
            <a:off x="6725756" y="4532096"/>
            <a:ext cx="819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y’</a:t>
            </a:r>
          </a:p>
        </p:txBody>
      </p:sp>
    </p:spTree>
    <p:extLst>
      <p:ext uri="{BB962C8B-B14F-4D97-AF65-F5344CB8AC3E}">
        <p14:creationId xmlns:p14="http://schemas.microsoft.com/office/powerpoint/2010/main" val="28009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8" grpId="0"/>
      <p:bldP spid="19" grpId="0" animBg="1"/>
      <p:bldP spid="21" grpId="0" animBg="1"/>
      <p:bldP spid="22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891A50-C9F9-43FB-93A0-63AD8E99C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19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EF16EF-AA1D-4C12-B975-D5B3E6F2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618D47-4CA3-48D2-8B3D-B264C4C46E2D}"/>
              </a:ext>
            </a:extLst>
          </p:cNvPr>
          <p:cNvSpPr txBox="1">
            <a:spLocks/>
          </p:cNvSpPr>
          <p:nvPr/>
        </p:nvSpPr>
        <p:spPr>
          <a:xfrm>
            <a:off x="539554" y="56448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Backwards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Elimination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Python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C9523D-5B50-4903-9AF1-6CFDDED6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7" y="2033424"/>
            <a:ext cx="4240187" cy="27978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E7E6C6-FFB7-40D1-B20D-AD58EFEE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720" y="2275652"/>
            <a:ext cx="3670276" cy="2667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7D9988-1842-4775-9F8D-1A741A64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401" y="2339660"/>
            <a:ext cx="3856156" cy="2743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C2A68F-E933-4C0D-913A-55DD40968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35" y="2399497"/>
            <a:ext cx="4012689" cy="2743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09F376-62A6-462B-9026-567B6A97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090" y="2511089"/>
            <a:ext cx="4311923" cy="27977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BF2B4C-CFA5-41A3-A37F-775E533BE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090" y="2468912"/>
            <a:ext cx="4444624" cy="281165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8A419EC-9FD6-4A4E-98C7-0E37D93384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273" y="2411337"/>
            <a:ext cx="4445960" cy="284320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0887DA8-3E2F-434C-A275-741114801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35" y="2386993"/>
            <a:ext cx="3670276" cy="2667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EBB089D-1497-4AB0-8824-DA63289D4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428" y="2379533"/>
            <a:ext cx="3856156" cy="27432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8474574-3C65-47EB-B8D5-0BB6366D2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1" y="2352525"/>
            <a:ext cx="4012689" cy="27432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A83522F-DA7C-494F-BE0E-A791D1C89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090" y="2364033"/>
            <a:ext cx="4311923" cy="279772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AD65683-8E70-4E15-8C3E-ABFE0323D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24" y="2399497"/>
            <a:ext cx="4444624" cy="281165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1A197FF-4A59-4EE5-9440-7738F8C18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649" y="2037825"/>
            <a:ext cx="4413566" cy="349414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F9BF867-6F75-4241-9003-BF9E8A75D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2033424"/>
            <a:ext cx="4508310" cy="3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9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©2017 </a:t>
            </a:r>
            <a:r>
              <a:rPr lang="en-US" dirty="0" err="1"/>
              <a:t>Evalueserve</a:t>
            </a:r>
            <a:r>
              <a:rPr lang="en-US" dirty="0"/>
              <a:t>. All rights reserved.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44880" y="6335820"/>
            <a:ext cx="1348537" cy="180001"/>
          </a:xfrm>
        </p:spPr>
        <p:txBody>
          <a:bodyPr/>
          <a:lstStyle/>
          <a:p>
            <a:fld id="{E20330FD-FE2A-483E-B0C7-29AD7FB3CAEB}" type="slidenum">
              <a:rPr lang="en-GB" smtClean="0"/>
              <a:pPr/>
              <a:t>2</a:t>
            </a:fld>
            <a:r>
              <a:rPr lang="en-GB"/>
              <a:t> /  evalueserve.com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70743"/>
              </p:ext>
            </p:extLst>
          </p:nvPr>
        </p:nvGraphicFramePr>
        <p:xfrm>
          <a:off x="548432" y="1307373"/>
          <a:ext cx="3861372" cy="2669270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EE2653"/>
                          </a:solidFill>
                          <a:latin typeface="+mj-lt"/>
                        </a:rPr>
                        <a:t>01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Introduction to SLR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chemeClr val="accent2"/>
                          </a:solidFill>
                          <a:latin typeface="+mj-lt"/>
                        </a:rPr>
                        <a:t>02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SLR in Python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rgbClr val="47254B"/>
                          </a:solidFill>
                          <a:latin typeface="+mj-lt"/>
                        </a:rPr>
                        <a:t>03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SLR in R</a:t>
                      </a:r>
                      <a:endParaRPr lang="en-US" sz="13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rgbClr val="EE2653"/>
                          </a:solidFill>
                          <a:latin typeface="+mj-lt"/>
                        </a:rPr>
                        <a:t>04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SLR </a:t>
                      </a: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Quiz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chemeClr val="accent2"/>
                          </a:solidFill>
                          <a:latin typeface="+mj-lt"/>
                        </a:rPr>
                        <a:t>05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Introduction to MLR and key concepts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FA293D0-210C-4354-BB5D-E6F1D669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50232"/>
              </p:ext>
            </p:extLst>
          </p:nvPr>
        </p:nvGraphicFramePr>
        <p:xfrm>
          <a:off x="548432" y="3976643"/>
          <a:ext cx="3861372" cy="533854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2331290239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966098500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154611114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47254B"/>
                          </a:solidFill>
                          <a:latin typeface="+mj-lt"/>
                        </a:rPr>
                        <a:t>06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How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to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build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a </a:t>
                      </a: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model</a:t>
                      </a:r>
                      <a:endParaRPr lang="en-US" sz="13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32170"/>
                  </a:ext>
                </a:extLst>
              </a:tr>
            </a:tbl>
          </a:graphicData>
        </a:graphic>
      </p:graphicFrame>
      <p:pic>
        <p:nvPicPr>
          <p:cNvPr id="2" name="Picture 2" descr="Image result for linear regression memes">
            <a:extLst>
              <a:ext uri="{FF2B5EF4-FFF2-40B4-BE49-F238E27FC236}">
                <a16:creationId xmlns:a16="http://schemas.microsoft.com/office/drawing/2014/main" id="{8E19C816-AF59-4F7A-A40E-94D3F3827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2857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linear regression memes">
            <a:extLst>
              <a:ext uri="{FF2B5EF4-FFF2-40B4-BE49-F238E27FC236}">
                <a16:creationId xmlns:a16="http://schemas.microsoft.com/office/drawing/2014/main" id="{4BE9924E-B1B4-4973-9355-2FF6B9F7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76" y="3865576"/>
            <a:ext cx="3292947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FF45B44-ED80-4ECF-8BCE-CCD3F0C6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7022"/>
              </p:ext>
            </p:extLst>
          </p:nvPr>
        </p:nvGraphicFramePr>
        <p:xfrm>
          <a:off x="548432" y="4531751"/>
          <a:ext cx="3861372" cy="1067708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4128062449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819113815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3695751838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EE2653"/>
                          </a:solidFill>
                          <a:latin typeface="+mj-lt"/>
                        </a:rPr>
                        <a:t>07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"/>
                          <a:cs typeface=""/>
                        </a:rPr>
                        <a:t>MLR in Python</a:t>
                      </a:r>
                      <a:endParaRPr lang="en-US" sz="13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"/>
                        <a:cs typeface="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076901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chemeClr val="accent2"/>
                          </a:solidFill>
                          <a:latin typeface="+mj-lt"/>
                        </a:rPr>
                        <a:t>08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"/>
                          <a:cs typeface=""/>
                        </a:rPr>
                        <a:t>MLR in R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25652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D2E1A8A-48E6-42FD-B4E2-43BFB10DA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63592"/>
              </p:ext>
            </p:extLst>
          </p:nvPr>
        </p:nvGraphicFramePr>
        <p:xfrm>
          <a:off x="548432" y="5599459"/>
          <a:ext cx="3861372" cy="533854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2331290239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966098500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154611114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47254B"/>
                          </a:solidFill>
                          <a:latin typeface="+mj-lt"/>
                        </a:rPr>
                        <a:t>09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"/>
                          <a:cs typeface=""/>
                        </a:rPr>
                        <a:t>MLR Quiz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3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FF94E49-ADF9-4CF4-B191-3D1435501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20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5ED6E-C515-4F14-A49E-1B79F456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792863-8D44-44E2-B709-D71F280C9B5E}"/>
              </a:ext>
            </a:extLst>
          </p:cNvPr>
          <p:cNvSpPr txBox="1">
            <a:spLocks/>
          </p:cNvSpPr>
          <p:nvPr/>
        </p:nvSpPr>
        <p:spPr>
          <a:xfrm>
            <a:off x="539554" y="56448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Multiple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9176088B-0455-450C-96F6-507AECAA78BB}"/>
              </a:ext>
            </a:extLst>
          </p:cNvPr>
          <p:cNvSpPr/>
          <p:nvPr/>
        </p:nvSpPr>
        <p:spPr bwMode="auto">
          <a:xfrm>
            <a:off x="2438400" y="1822036"/>
            <a:ext cx="4038600" cy="160696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s-CL" sz="1600" b="1" dirty="0" err="1"/>
              <a:t>Now</a:t>
            </a:r>
            <a:r>
              <a:rPr lang="es-CL" sz="1600" b="1" dirty="0"/>
              <a:t>, </a:t>
            </a:r>
            <a:r>
              <a:rPr lang="es-CL" sz="1600" b="1" dirty="0" err="1"/>
              <a:t>let’s</a:t>
            </a:r>
            <a:r>
              <a:rPr lang="es-CL" sz="1600" b="1" dirty="0"/>
              <a:t> </a:t>
            </a:r>
            <a:r>
              <a:rPr lang="es-CL" sz="1600" b="1" dirty="0" err="1"/>
              <a:t>follow</a:t>
            </a:r>
            <a:r>
              <a:rPr lang="es-CL" sz="1600" b="1" dirty="0"/>
              <a:t> Ariel, as he </a:t>
            </a:r>
            <a:r>
              <a:rPr lang="es-CL" sz="1600" b="1" dirty="0" err="1"/>
              <a:t>is</a:t>
            </a:r>
            <a:r>
              <a:rPr lang="es-CL" sz="1600" b="1" dirty="0"/>
              <a:t> </a:t>
            </a:r>
            <a:r>
              <a:rPr lang="es-CL" sz="1600" b="1" dirty="0" err="1"/>
              <a:t>going</a:t>
            </a:r>
            <a:r>
              <a:rPr lang="es-CL" sz="1600" b="1" dirty="0"/>
              <a:t> </a:t>
            </a:r>
            <a:r>
              <a:rPr lang="es-CL" sz="1600" b="1" dirty="0" err="1"/>
              <a:t>to</a:t>
            </a:r>
            <a:r>
              <a:rPr lang="es-CL" sz="1600" b="1" dirty="0"/>
              <a:t> </a:t>
            </a:r>
            <a:r>
              <a:rPr lang="es-CL" sz="1600" b="1" dirty="0" err="1"/>
              <a:t>teach</a:t>
            </a:r>
            <a:r>
              <a:rPr lang="es-CL" sz="1600" b="1" dirty="0"/>
              <a:t> </a:t>
            </a:r>
            <a:r>
              <a:rPr lang="es-CL" sz="1600" b="1" dirty="0" err="1"/>
              <a:t>us</a:t>
            </a:r>
            <a:r>
              <a:rPr lang="es-CL" sz="1600" b="1" dirty="0"/>
              <a:t> </a:t>
            </a:r>
            <a:r>
              <a:rPr lang="es-CL" sz="1600" b="1" dirty="0" err="1"/>
              <a:t>how</a:t>
            </a:r>
            <a:r>
              <a:rPr lang="es-CL" sz="1600" b="1" dirty="0"/>
              <a:t> </a:t>
            </a:r>
            <a:r>
              <a:rPr lang="es-CL" sz="1600" b="1" dirty="0" err="1"/>
              <a:t>to</a:t>
            </a:r>
            <a:r>
              <a:rPr lang="es-CL" sz="1600" b="1" dirty="0"/>
              <a:t> </a:t>
            </a:r>
            <a:r>
              <a:rPr lang="es-CL" sz="1600" b="1" dirty="0" err="1"/>
              <a:t>work</a:t>
            </a:r>
            <a:r>
              <a:rPr lang="es-CL" sz="1600" b="1" dirty="0"/>
              <a:t> </a:t>
            </a:r>
            <a:r>
              <a:rPr lang="es-CL" sz="1600" b="1" dirty="0" err="1"/>
              <a:t>with</a:t>
            </a:r>
            <a:r>
              <a:rPr lang="es-CL" sz="1600" b="1" dirty="0"/>
              <a:t> MLR </a:t>
            </a:r>
          </a:p>
          <a:p>
            <a:endParaRPr lang="es-CL" sz="1600" b="1" dirty="0"/>
          </a:p>
          <a:p>
            <a:r>
              <a:rPr lang="es-CL" sz="1600" b="1" dirty="0"/>
              <a:t>In </a:t>
            </a:r>
            <a:r>
              <a:rPr lang="es-CL" sz="1600" b="1" dirty="0" err="1"/>
              <a:t>Rstudio</a:t>
            </a:r>
            <a:r>
              <a:rPr lang="es-CL" sz="1600" b="1" dirty="0"/>
              <a:t>!</a:t>
            </a:r>
            <a:endParaRPr lang="en-US" sz="1600" b="1" dirty="0"/>
          </a:p>
        </p:txBody>
      </p:sp>
      <p:pic>
        <p:nvPicPr>
          <p:cNvPr id="9" name="Picture 4" descr="Image result for rstudio">
            <a:extLst>
              <a:ext uri="{FF2B5EF4-FFF2-40B4-BE49-F238E27FC236}">
                <a16:creationId xmlns:a16="http://schemas.microsoft.com/office/drawing/2014/main" id="{4FE073AA-9465-403C-B33D-04A2E9FF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3810000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164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F346006-3570-41CE-B5F2-F84BF41F2E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21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63EDCB-85A3-4A04-A0F6-DBBCE37B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4D03DA-9CE2-4F50-AA89-7F802723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" y="558278"/>
            <a:ext cx="8072438" cy="7096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Backwards Elimination in R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5CCAA7-7F95-45B5-AC54-6BB190A9963F}"/>
              </a:ext>
            </a:extLst>
          </p:cNvPr>
          <p:cNvSpPr/>
          <p:nvPr/>
        </p:nvSpPr>
        <p:spPr>
          <a:xfrm>
            <a:off x="838200" y="1325206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backwardElimination</a:t>
            </a:r>
            <a:r>
              <a:rPr lang="en-US" dirty="0"/>
              <a:t> &lt;- function(x, </a:t>
            </a:r>
            <a:r>
              <a:rPr lang="en-US" dirty="0" err="1"/>
              <a:t>sl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numVars</a:t>
            </a:r>
            <a:r>
              <a:rPr lang="en-US" dirty="0"/>
              <a:t> = length(x)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in c(1:numVars)){</a:t>
            </a:r>
          </a:p>
          <a:p>
            <a:r>
              <a:rPr lang="en-US" dirty="0"/>
              <a:t>    regressor = </a:t>
            </a:r>
            <a:r>
              <a:rPr lang="en-US" dirty="0" err="1"/>
              <a:t>lm</a:t>
            </a:r>
            <a:r>
              <a:rPr lang="en-US" dirty="0"/>
              <a:t>(formula = Profit ~ ., data = x)</a:t>
            </a:r>
          </a:p>
          <a:p>
            <a:r>
              <a:rPr lang="en-US" dirty="0"/>
              <a:t>    </a:t>
            </a:r>
            <a:r>
              <a:rPr lang="en-US" dirty="0" err="1"/>
              <a:t>maxVar</a:t>
            </a:r>
            <a:r>
              <a:rPr lang="en-US" dirty="0"/>
              <a:t> = max(</a:t>
            </a:r>
            <a:r>
              <a:rPr lang="en-US" dirty="0" err="1"/>
              <a:t>coef</a:t>
            </a:r>
            <a:r>
              <a:rPr lang="en-US" dirty="0"/>
              <a:t>(summary(regressor))[c(2:numVars), "</a:t>
            </a:r>
            <a:r>
              <a:rPr lang="en-US" dirty="0" err="1"/>
              <a:t>Pr</a:t>
            </a:r>
            <a:r>
              <a:rPr lang="en-US" dirty="0"/>
              <a:t>(&gt;|t|)"])</a:t>
            </a:r>
          </a:p>
          <a:p>
            <a:r>
              <a:rPr lang="en-US" dirty="0"/>
              <a:t>    if (</a:t>
            </a:r>
            <a:r>
              <a:rPr lang="en-US" dirty="0" err="1"/>
              <a:t>maxVar</a:t>
            </a:r>
            <a:r>
              <a:rPr lang="en-US" dirty="0"/>
              <a:t> &gt; </a:t>
            </a:r>
            <a:r>
              <a:rPr lang="en-US" dirty="0" err="1"/>
              <a:t>sl</a:t>
            </a:r>
            <a:r>
              <a:rPr lang="en-US" dirty="0"/>
              <a:t>){</a:t>
            </a:r>
          </a:p>
          <a:p>
            <a:r>
              <a:rPr lang="en-US" dirty="0"/>
              <a:t>      j = which(</a:t>
            </a:r>
            <a:r>
              <a:rPr lang="en-US" dirty="0" err="1"/>
              <a:t>coef</a:t>
            </a:r>
            <a:r>
              <a:rPr lang="en-US" dirty="0"/>
              <a:t>(summary(regressor))[c(2:numVars), "</a:t>
            </a:r>
            <a:r>
              <a:rPr lang="en-US" dirty="0" err="1"/>
              <a:t>Pr</a:t>
            </a:r>
            <a:r>
              <a:rPr lang="en-US" dirty="0"/>
              <a:t>(&gt;|t|)"] == </a:t>
            </a:r>
            <a:r>
              <a:rPr lang="en-US" dirty="0" err="1"/>
              <a:t>maxVar</a:t>
            </a:r>
            <a:r>
              <a:rPr lang="en-US" dirty="0"/>
              <a:t>)</a:t>
            </a:r>
          </a:p>
          <a:p>
            <a:r>
              <a:rPr lang="en-US" dirty="0"/>
              <a:t>      x = x[, -j]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numVars</a:t>
            </a:r>
            <a:r>
              <a:rPr lang="en-US" dirty="0"/>
              <a:t> = </a:t>
            </a:r>
            <a:r>
              <a:rPr lang="en-US" dirty="0" err="1"/>
              <a:t>numVars</a:t>
            </a:r>
            <a:r>
              <a:rPr lang="en-US" dirty="0"/>
              <a:t> - 1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return(summary(regressor))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SL = 0.05</a:t>
            </a:r>
          </a:p>
          <a:p>
            <a:r>
              <a:rPr lang="en-US" dirty="0"/>
              <a:t>dataset = dataset[, c(1,2,3,4,5)]</a:t>
            </a:r>
          </a:p>
          <a:p>
            <a:r>
              <a:rPr lang="en-US" dirty="0" err="1"/>
              <a:t>backwardElimination</a:t>
            </a:r>
            <a:r>
              <a:rPr lang="en-US" dirty="0"/>
              <a:t>(</a:t>
            </a:r>
            <a:r>
              <a:rPr lang="en-US" dirty="0" err="1"/>
              <a:t>training_set</a:t>
            </a:r>
            <a:r>
              <a:rPr lang="en-US" dirty="0"/>
              <a:t>, SL)</a:t>
            </a:r>
          </a:p>
        </p:txBody>
      </p:sp>
    </p:spTree>
    <p:extLst>
      <p:ext uri="{BB962C8B-B14F-4D97-AF65-F5344CB8AC3E}">
        <p14:creationId xmlns:p14="http://schemas.microsoft.com/office/powerpoint/2010/main" val="13793011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22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Multiple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A368D5-C591-4C7F-ADB2-B7F3AFC6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83513"/>
            <a:ext cx="5677760" cy="26161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F141DB-1199-41DB-8E99-45383CD8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945339"/>
            <a:ext cx="5677760" cy="2331867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5EBE8885-5B61-4066-8032-587DC41A2508}"/>
              </a:ext>
            </a:extLst>
          </p:cNvPr>
          <p:cNvSpPr/>
          <p:nvPr/>
        </p:nvSpPr>
        <p:spPr bwMode="auto">
          <a:xfrm>
            <a:off x="685800" y="2702717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13139D0-B6B9-4D43-9987-B08E3B140098}"/>
              </a:ext>
            </a:extLst>
          </p:cNvPr>
          <p:cNvSpPr/>
          <p:nvPr/>
        </p:nvSpPr>
        <p:spPr bwMode="auto">
          <a:xfrm>
            <a:off x="685800" y="4917747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23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Multiple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AAB5377-81A2-4E76-B12E-A91F54549B27}"/>
              </a:ext>
            </a:extLst>
          </p:cNvPr>
          <p:cNvSpPr/>
          <p:nvPr/>
        </p:nvSpPr>
        <p:spPr bwMode="auto">
          <a:xfrm>
            <a:off x="685800" y="2691566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35D34C9-B9C8-4A1B-817F-E4C6A000968C}"/>
              </a:ext>
            </a:extLst>
          </p:cNvPr>
          <p:cNvSpPr/>
          <p:nvPr/>
        </p:nvSpPr>
        <p:spPr bwMode="auto">
          <a:xfrm>
            <a:off x="762000" y="5001071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1BC650-E47C-4D7E-82E6-8F215F50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80" y="1549644"/>
            <a:ext cx="6172200" cy="20753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DBFB51-DA5B-44A2-9ADB-4814D73A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94" y="3505200"/>
            <a:ext cx="6075285" cy="26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24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Multiple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EF50D9A-EB98-47C7-AEE3-26FB8E33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90" y="2528849"/>
            <a:ext cx="6537407" cy="2027675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A504E222-C51B-4ACD-AF52-6122EE95BE4A}"/>
              </a:ext>
            </a:extLst>
          </p:cNvPr>
          <p:cNvSpPr/>
          <p:nvPr/>
        </p:nvSpPr>
        <p:spPr bwMode="auto">
          <a:xfrm>
            <a:off x="8432282" y="3218702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189A5E-94EE-43B1-A9DA-0E99A69E0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25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5F72C8-85CC-4B85-A8C6-956AF723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3C989E-11C5-4316-A494-BA7C0512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6781800" cy="4109519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8FF58D1E-BF67-41E2-85E5-0ADF9F634988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Multiple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239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068" y="2331313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Next Session: </a:t>
            </a:r>
          </a:p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Logistic Regression</a:t>
            </a:r>
          </a:p>
          <a:p>
            <a:pPr algn="l"/>
            <a:endParaRPr lang="en-US" sz="5400" dirty="0">
              <a:solidFill>
                <a:srgbClr val="EE2653"/>
              </a:solidFill>
              <a:latin typeface="+mj-lt"/>
            </a:endParaRPr>
          </a:p>
          <a:p>
            <a:pPr algn="l"/>
            <a:r>
              <a:rPr lang="en-US" sz="4800" dirty="0">
                <a:solidFill>
                  <a:srgbClr val="EE2653"/>
                </a:solidFill>
                <a:latin typeface="+mj-lt"/>
              </a:rPr>
              <a:t>Thanks!	</a:t>
            </a:r>
            <a:r>
              <a:rPr lang="en-US" sz="5400" dirty="0">
                <a:solidFill>
                  <a:srgbClr val="EE2653"/>
                </a:solidFill>
                <a:latin typeface="+mj-lt"/>
              </a:rPr>
              <a:t>		</a:t>
            </a:r>
            <a:r>
              <a:rPr lang="en-US" dirty="0">
                <a:solidFill>
                  <a:srgbClr val="EE2653"/>
                </a:solidFill>
                <a:latin typeface="+mj-lt"/>
              </a:rPr>
              <a:t>Let’s make the complex simple…</a:t>
            </a:r>
          </a:p>
        </p:txBody>
      </p:sp>
      <p:pic>
        <p:nvPicPr>
          <p:cNvPr id="5" name="Picture 4" descr="Image result for linear regression memes">
            <a:extLst>
              <a:ext uri="{FF2B5EF4-FFF2-40B4-BE49-F238E27FC236}">
                <a16:creationId xmlns:a16="http://schemas.microsoft.com/office/drawing/2014/main" id="{F171D8F9-9A2A-43D5-8398-C80C2CA7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7437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880" y="762000"/>
            <a:ext cx="859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Enjoy Machine Learning </a:t>
            </a:r>
          </a:p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				;)</a:t>
            </a:r>
          </a:p>
        </p:txBody>
      </p:sp>
      <p:pic>
        <p:nvPicPr>
          <p:cNvPr id="24578" name="Picture 2" descr="Related image">
            <a:extLst>
              <a:ext uri="{FF2B5EF4-FFF2-40B4-BE49-F238E27FC236}">
                <a16:creationId xmlns:a16="http://schemas.microsoft.com/office/drawing/2014/main" id="{77DD4E2E-978D-4034-AA8C-08B2FC92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79076"/>
            <a:ext cx="609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3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83688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41974" y="589797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kern="0" dirty="0">
                <a:solidFill>
                  <a:srgbClr val="EE2653"/>
                </a:solidFill>
                <a:latin typeface="Arial" panose="020B0604020202020204"/>
              </a:rPr>
              <a:t>Simple Linear </a:t>
            </a:r>
            <a:r>
              <a:rPr lang="es-CL" kern="0" dirty="0" err="1">
                <a:solidFill>
                  <a:srgbClr val="EE2653"/>
                </a:solidFill>
                <a:latin typeface="Arial" panose="020B0604020202020204"/>
              </a:rPr>
              <a:t>Regression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0E3066-1D03-48E1-9AEE-B0FFC807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3648"/>
            <a:ext cx="5353050" cy="1638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439146-3FA7-45D0-A3D2-7E3CADBB0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40" y="2490350"/>
            <a:ext cx="1795812" cy="8175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F10918-708C-4C96-80E7-00C21655C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209" y="2537800"/>
            <a:ext cx="2241404" cy="78028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844AE0-28B8-4182-86B7-D371FD3AD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351" y="1424333"/>
            <a:ext cx="1628775" cy="666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49D6C9-63B9-4004-8F62-B449C631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153" y="1475372"/>
            <a:ext cx="1234389" cy="66675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39B87BF-53C3-45A7-A160-AC9B7D39BA0B}"/>
              </a:ext>
            </a:extLst>
          </p:cNvPr>
          <p:cNvSpPr/>
          <p:nvPr/>
        </p:nvSpPr>
        <p:spPr>
          <a:xfrm>
            <a:off x="5792209" y="2026982"/>
            <a:ext cx="17257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 Error</a:t>
            </a:r>
            <a:endParaRPr lang="es-E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27FE50A-4809-43A1-848F-4F9169012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34" y="3429000"/>
            <a:ext cx="4880984" cy="22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4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39554" y="39534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Python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E5D3FB-7946-4878-8626-31FDD3A3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" y="1884841"/>
            <a:ext cx="2867025" cy="933450"/>
          </a:xfrm>
          <a:prstGeom prst="rect">
            <a:avLst/>
          </a:prstGeom>
        </p:spPr>
      </p:pic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0DBF2F85-BE75-407E-BF50-E253DDBD7551}"/>
              </a:ext>
            </a:extLst>
          </p:cNvPr>
          <p:cNvSpPr/>
          <p:nvPr/>
        </p:nvSpPr>
        <p:spPr bwMode="auto">
          <a:xfrm>
            <a:off x="4416425" y="1367616"/>
            <a:ext cx="3962400" cy="213192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400" b="1" dirty="0"/>
              <a:t>Python libraries for pre-processing: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Numpy</a:t>
            </a:r>
            <a:r>
              <a:rPr lang="en-US" sz="1400" kern="0" dirty="0"/>
              <a:t>: Mathematics library. Useful for making calculations.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Pyplot</a:t>
            </a:r>
            <a:r>
              <a:rPr lang="en-US" sz="1400" kern="0" dirty="0"/>
              <a:t>: Sub-library of matplotlib. Useful for plotting nice charts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/>
              <a:t>Pandas: Most famous library for importing and managing datasets.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06A3562-14C3-48A5-85B8-3CF969FA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4" y="4279518"/>
            <a:ext cx="4010025" cy="904875"/>
          </a:xfrm>
          <a:prstGeom prst="rect">
            <a:avLst/>
          </a:prstGeom>
        </p:spPr>
      </p:pic>
      <p:sp>
        <p:nvSpPr>
          <p:cNvPr id="22" name="Rectángulo: esquinas redondeadas 4">
            <a:extLst>
              <a:ext uri="{FF2B5EF4-FFF2-40B4-BE49-F238E27FC236}">
                <a16:creationId xmlns:a16="http://schemas.microsoft.com/office/drawing/2014/main" id="{B4B79530-B4CC-4CFB-887D-8451491D01EA}"/>
              </a:ext>
            </a:extLst>
          </p:cNvPr>
          <p:cNvSpPr/>
          <p:nvPr/>
        </p:nvSpPr>
        <p:spPr bwMode="auto">
          <a:xfrm>
            <a:off x="4800600" y="3781844"/>
            <a:ext cx="3962400" cy="213192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We import the csv file. Then, we standardize it at our convenience (in this case, as arrays for the dependent and independent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/>
              <a:t>”pd” is the 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iloc</a:t>
            </a:r>
            <a:r>
              <a:rPr lang="en-US" sz="1400" kern="0" dirty="0"/>
              <a:t> is used for specifying an index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42A5709-0D6F-4E92-8C06-B7E78C748FE1}"/>
              </a:ext>
            </a:extLst>
          </p:cNvPr>
          <p:cNvSpPr/>
          <p:nvPr/>
        </p:nvSpPr>
        <p:spPr>
          <a:xfrm>
            <a:off x="1981097" y="1050778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D9332-E351-4068-894E-148D7CFD931F}"/>
              </a:ext>
            </a:extLst>
          </p:cNvPr>
          <p:cNvSpPr/>
          <p:nvPr/>
        </p:nvSpPr>
        <p:spPr>
          <a:xfrm>
            <a:off x="2057400" y="342786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92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5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44880" y="58270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Python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22" name="Rectángulo: esquinas redondeadas 4">
            <a:extLst>
              <a:ext uri="{FF2B5EF4-FFF2-40B4-BE49-F238E27FC236}">
                <a16:creationId xmlns:a16="http://schemas.microsoft.com/office/drawing/2014/main" id="{B4B79530-B4CC-4CFB-887D-8451491D01EA}"/>
              </a:ext>
            </a:extLst>
          </p:cNvPr>
          <p:cNvSpPr/>
          <p:nvPr/>
        </p:nvSpPr>
        <p:spPr bwMode="auto">
          <a:xfrm>
            <a:off x="5317670" y="2326949"/>
            <a:ext cx="3678657" cy="110414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s-CL" sz="1200" kern="0" dirty="0"/>
              <a:t>L</a:t>
            </a:r>
            <a:r>
              <a:rPr lang="en-US" sz="1200" kern="0" dirty="0" err="1"/>
              <a:t>et’s</a:t>
            </a:r>
            <a:r>
              <a:rPr lang="en-US" sz="1200" kern="0" dirty="0"/>
              <a:t> talk a little bit about the parameters:</a:t>
            </a:r>
          </a:p>
          <a:p>
            <a:pPr algn="just"/>
            <a:endParaRPr lang="en-US" sz="1200" kern="0" dirty="0"/>
          </a:p>
          <a:p>
            <a:pPr algn="just"/>
            <a:r>
              <a:rPr lang="en-US" sz="1200" kern="0" dirty="0"/>
              <a:t>-</a:t>
            </a:r>
            <a:r>
              <a:rPr lang="en-US" sz="1200" kern="0" dirty="0" err="1"/>
              <a:t>fit_intercept</a:t>
            </a:r>
            <a:r>
              <a:rPr lang="en-US" sz="1200" kern="0" dirty="0"/>
              <a:t>: When shall we use it?</a:t>
            </a:r>
          </a:p>
          <a:p>
            <a:pPr algn="just"/>
            <a:r>
              <a:rPr lang="en-US" sz="1200" kern="0" dirty="0"/>
              <a:t>-normalize: What does this mean?</a:t>
            </a:r>
          </a:p>
          <a:p>
            <a:pPr algn="just"/>
            <a:r>
              <a:rPr lang="en-US" sz="1200" kern="0" dirty="0"/>
              <a:t>-</a:t>
            </a:r>
            <a:r>
              <a:rPr lang="en-US" sz="1200" kern="0" dirty="0" err="1"/>
              <a:t>n_jobs</a:t>
            </a:r>
            <a:r>
              <a:rPr lang="en-US" sz="1200" kern="0" dirty="0"/>
              <a:t>: This could optimize the process. Why?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8E658D7-FDE0-4E5D-B982-6D28060D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2" y="1380185"/>
            <a:ext cx="7134225" cy="769534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73387259-88E1-4C47-B962-70CEB80EB642}"/>
              </a:ext>
            </a:extLst>
          </p:cNvPr>
          <p:cNvSpPr/>
          <p:nvPr/>
        </p:nvSpPr>
        <p:spPr>
          <a:xfrm>
            <a:off x="155575" y="130328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4FA3CC4-FD9F-453E-ADC5-E2F9E63B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50" y="2485128"/>
            <a:ext cx="4408431" cy="787788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78EBD9B-11F2-4F0D-A95A-E8547138700B}"/>
              </a:ext>
            </a:extLst>
          </p:cNvPr>
          <p:cNvSpPr/>
          <p:nvPr/>
        </p:nvSpPr>
        <p:spPr>
          <a:xfrm>
            <a:off x="155575" y="234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C68E2D5-D8CE-4483-AFF9-DFC87E48A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78" y="3493250"/>
            <a:ext cx="4057650" cy="466725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40E94490-7EB2-43B2-B873-248A146D0AB7}"/>
              </a:ext>
            </a:extLst>
          </p:cNvPr>
          <p:cNvSpPr/>
          <p:nvPr/>
        </p:nvSpPr>
        <p:spPr>
          <a:xfrm>
            <a:off x="5386299" y="4383345"/>
            <a:ext cx="4988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7612F12-4199-4E51-8D9B-72B82FC38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155" y="3614336"/>
            <a:ext cx="934513" cy="254924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6BEE094-4B37-441D-B1B8-A399A246A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710" y="3614336"/>
            <a:ext cx="1000505" cy="2549249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45A3163C-ADE7-484A-94B1-D112BCFCF779}"/>
              </a:ext>
            </a:extLst>
          </p:cNvPr>
          <p:cNvSpPr/>
          <p:nvPr/>
        </p:nvSpPr>
        <p:spPr>
          <a:xfrm>
            <a:off x="128945" y="323600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47ECC9F-6CB1-4F22-88E8-94429B528F7B}"/>
              </a:ext>
            </a:extLst>
          </p:cNvPr>
          <p:cNvSpPr/>
          <p:nvPr/>
        </p:nvSpPr>
        <p:spPr>
          <a:xfrm>
            <a:off x="6840244" y="4383345"/>
            <a:ext cx="633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y'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CD8BD60E-FD54-43B4-A26D-0A492294F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943" y="4400511"/>
            <a:ext cx="2381845" cy="161107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54C6958-3FFA-4764-A5E0-FCAA1DDD52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2788" y="4398772"/>
            <a:ext cx="2381846" cy="161107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D8439E0-BD52-47B4-9FE5-0A1C6D0EA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91" y="4169888"/>
            <a:ext cx="3551375" cy="2072325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5C608908-6DE1-452C-B797-E1BCAAD080A3}"/>
              </a:ext>
            </a:extLst>
          </p:cNvPr>
          <p:cNvSpPr/>
          <p:nvPr/>
        </p:nvSpPr>
        <p:spPr>
          <a:xfrm>
            <a:off x="155575" y="472171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7525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6" grpId="0"/>
      <p:bldP spid="29" grpId="0"/>
      <p:bldP spid="33" grpId="0"/>
      <p:bldP spid="34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6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30084" y="573408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22" name="Rectángulo: esquinas redondeadas 4">
            <a:extLst>
              <a:ext uri="{FF2B5EF4-FFF2-40B4-BE49-F238E27FC236}">
                <a16:creationId xmlns:a16="http://schemas.microsoft.com/office/drawing/2014/main" id="{B4B79530-B4CC-4CFB-887D-8451491D01EA}"/>
              </a:ext>
            </a:extLst>
          </p:cNvPr>
          <p:cNvSpPr/>
          <p:nvPr/>
        </p:nvSpPr>
        <p:spPr bwMode="auto">
          <a:xfrm>
            <a:off x="4661460" y="1439457"/>
            <a:ext cx="3962400" cy="60147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Which is the library we need for read.csv?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42A5709-0D6F-4E92-8C06-B7E78C748FE1}"/>
              </a:ext>
            </a:extLst>
          </p:cNvPr>
          <p:cNvSpPr/>
          <p:nvPr/>
        </p:nvSpPr>
        <p:spPr>
          <a:xfrm>
            <a:off x="188891" y="1333043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D9332-E351-4068-894E-148D7CFD931F}"/>
              </a:ext>
            </a:extLst>
          </p:cNvPr>
          <p:cNvSpPr/>
          <p:nvPr/>
        </p:nvSpPr>
        <p:spPr>
          <a:xfrm>
            <a:off x="188891" y="2275985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A409EA-FA28-4469-9040-DC3FAF80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0" y="1497452"/>
            <a:ext cx="3766995" cy="4461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ADE47E-91C1-418C-A3A5-9A423A7C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57137"/>
            <a:ext cx="4267200" cy="1320491"/>
          </a:xfrm>
          <a:prstGeom prst="rect">
            <a:avLst/>
          </a:prstGeom>
        </p:spPr>
      </p:pic>
      <p:sp>
        <p:nvSpPr>
          <p:cNvPr id="17" name="Rectángulo: esquinas redondeadas 4">
            <a:extLst>
              <a:ext uri="{FF2B5EF4-FFF2-40B4-BE49-F238E27FC236}">
                <a16:creationId xmlns:a16="http://schemas.microsoft.com/office/drawing/2014/main" id="{081E5D08-736D-46EC-B63B-80B9DF913F23}"/>
              </a:ext>
            </a:extLst>
          </p:cNvPr>
          <p:cNvSpPr/>
          <p:nvPr/>
        </p:nvSpPr>
        <p:spPr bwMode="auto">
          <a:xfrm>
            <a:off x="5132309" y="2337746"/>
            <a:ext cx="3962400" cy="77616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Remember, the library </a:t>
            </a:r>
            <a:r>
              <a:rPr lang="en-US" sz="1400" kern="0" dirty="0" err="1"/>
              <a:t>caTools</a:t>
            </a:r>
            <a:r>
              <a:rPr lang="en-US" sz="1400" kern="0" dirty="0"/>
              <a:t> is required for splitting the dataset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B6D2928-409A-4460-846F-32B9372FB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593836"/>
            <a:ext cx="3912037" cy="552575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6C1AC668-2C3F-4601-9BA0-14C3DB6F8FD7}"/>
              </a:ext>
            </a:extLst>
          </p:cNvPr>
          <p:cNvSpPr/>
          <p:nvPr/>
        </p:nvSpPr>
        <p:spPr>
          <a:xfrm>
            <a:off x="169443" y="3507325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4532294-9AE0-41C0-9F44-F6714451B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361" y="3581400"/>
            <a:ext cx="4134926" cy="2362200"/>
          </a:xfrm>
          <a:prstGeom prst="rect">
            <a:avLst/>
          </a:prstGeom>
        </p:spPr>
      </p:pic>
      <p:sp>
        <p:nvSpPr>
          <p:cNvPr id="25" name="Rectángulo: esquinas redondeadas 4">
            <a:extLst>
              <a:ext uri="{FF2B5EF4-FFF2-40B4-BE49-F238E27FC236}">
                <a16:creationId xmlns:a16="http://schemas.microsoft.com/office/drawing/2014/main" id="{D0C8C4F9-0B41-42C1-8DBE-21E609A52C80}"/>
              </a:ext>
            </a:extLst>
          </p:cNvPr>
          <p:cNvSpPr/>
          <p:nvPr/>
        </p:nvSpPr>
        <p:spPr bwMode="auto">
          <a:xfrm>
            <a:off x="564887" y="4282929"/>
            <a:ext cx="3962400" cy="18478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200" kern="0" dirty="0"/>
              <a:t>Let’s talk about:</a:t>
            </a:r>
          </a:p>
          <a:p>
            <a:pPr algn="just"/>
            <a:endParaRPr lang="en-US" sz="1200" kern="0" dirty="0"/>
          </a:p>
          <a:p>
            <a:pPr algn="just"/>
            <a:r>
              <a:rPr lang="en-US" sz="1200" kern="0" dirty="0"/>
              <a:t>-Residuals		-Coefficients</a:t>
            </a:r>
          </a:p>
          <a:p>
            <a:pPr algn="just"/>
            <a:r>
              <a:rPr lang="en-US" sz="1200" kern="0" dirty="0"/>
              <a:t>-Estimates		-Std. Error</a:t>
            </a:r>
          </a:p>
          <a:p>
            <a:pPr algn="just"/>
            <a:r>
              <a:rPr lang="en-US" sz="1200" kern="0" dirty="0"/>
              <a:t>-t value		-Significance codes</a:t>
            </a:r>
          </a:p>
          <a:p>
            <a:pPr algn="just"/>
            <a:r>
              <a:rPr lang="en-US" sz="1200" kern="0" dirty="0"/>
              <a:t>-Degrees of freedom	-R-squared</a:t>
            </a:r>
          </a:p>
          <a:p>
            <a:pPr algn="just"/>
            <a:r>
              <a:rPr lang="en-US" sz="1200" kern="0" dirty="0"/>
              <a:t>-Adjusted R-Squared	-F-statistic</a:t>
            </a:r>
          </a:p>
          <a:p>
            <a:pPr algn="just"/>
            <a:r>
              <a:rPr lang="en-US" sz="1200" kern="0" dirty="0"/>
              <a:t>-p-value*</a:t>
            </a:r>
          </a:p>
          <a:p>
            <a:pPr algn="just"/>
            <a:endParaRPr lang="en-US" sz="12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3062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15" grpId="0"/>
      <p:bldP spid="17" grpId="0" animBg="1"/>
      <p:bldP spid="20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7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42A5709-0D6F-4E92-8C06-B7E78C748FE1}"/>
              </a:ext>
            </a:extLst>
          </p:cNvPr>
          <p:cNvSpPr/>
          <p:nvPr/>
        </p:nvSpPr>
        <p:spPr>
          <a:xfrm>
            <a:off x="188891" y="1333043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D9332-E351-4068-894E-148D7CFD931F}"/>
              </a:ext>
            </a:extLst>
          </p:cNvPr>
          <p:cNvSpPr/>
          <p:nvPr/>
        </p:nvSpPr>
        <p:spPr>
          <a:xfrm>
            <a:off x="188891" y="2037604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s-E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016437-5923-49E8-A41C-86513DCC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5" y="1512414"/>
            <a:ext cx="3586070" cy="3914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35E93D-568B-4404-A977-22293B27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5" y="2187028"/>
            <a:ext cx="7816767" cy="32272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003F46-916C-4B18-87C9-DE85CAEEC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94" y="2861642"/>
            <a:ext cx="4006557" cy="224629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36CE7B3-E043-4F1E-A49D-A8B698BFD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651" y="2861642"/>
            <a:ext cx="4006556" cy="22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8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BA295C-F954-4B10-9D8A-9A970561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" y="1259199"/>
            <a:ext cx="7010400" cy="2157964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9C0018-642C-4EF1-8603-E13C8771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9" y="3124200"/>
            <a:ext cx="7169421" cy="321162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41C5786-1B2B-4918-AAF1-23606ADEBD6E}"/>
              </a:ext>
            </a:extLst>
          </p:cNvPr>
          <p:cNvSpPr/>
          <p:nvPr/>
        </p:nvSpPr>
        <p:spPr bwMode="auto">
          <a:xfrm>
            <a:off x="173477" y="2514600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2A9AC-338A-4BCB-B098-4316E7EDE02E}"/>
              </a:ext>
            </a:extLst>
          </p:cNvPr>
          <p:cNvSpPr/>
          <p:nvPr/>
        </p:nvSpPr>
        <p:spPr bwMode="auto">
          <a:xfrm>
            <a:off x="173477" y="4594495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9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BE582C-7247-4544-8BC9-8FA17BB0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" y="1229271"/>
            <a:ext cx="6668201" cy="30379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7393C9-8189-47E9-85F5-45D1779A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9" y="3807419"/>
            <a:ext cx="6309371" cy="2466001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2F6330A-742C-487C-99CA-7B6C84EDB7E8}"/>
              </a:ext>
            </a:extLst>
          </p:cNvPr>
          <p:cNvSpPr/>
          <p:nvPr/>
        </p:nvSpPr>
        <p:spPr bwMode="auto">
          <a:xfrm>
            <a:off x="173477" y="2514600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91ED9D-6881-482B-9B92-9F0D69C5B84D}"/>
              </a:ext>
            </a:extLst>
          </p:cNvPr>
          <p:cNvSpPr/>
          <p:nvPr/>
        </p:nvSpPr>
        <p:spPr bwMode="auto">
          <a:xfrm>
            <a:off x="173477" y="5259397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1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valueserve Common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16D2F853-B6A7-41A7-A66D-EDC45D59D9A1}"/>
    </a:ext>
  </a:extLst>
</a:theme>
</file>

<file path=ppt/theme/theme2.xml><?xml version="1.0" encoding="utf-8"?>
<a:theme xmlns:a="http://schemas.openxmlformats.org/drawingml/2006/main" name="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95F03569-6932-431F-A78E-9F755726E304}"/>
    </a:ext>
  </a:extLst>
</a:theme>
</file>

<file path=ppt/theme/theme3.xml><?xml version="1.0" encoding="utf-8"?>
<a:theme xmlns:a="http://schemas.openxmlformats.org/drawingml/2006/main" name="Evalueserve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8915B2CC-3F9C-4D74-AAC3-2B584A303086}"/>
    </a:ext>
  </a:extLst>
</a:theme>
</file>

<file path=ppt/theme/theme4.xml><?xml version="1.0" encoding="utf-8"?>
<a:theme xmlns:a="http://schemas.openxmlformats.org/drawingml/2006/main" name="Evalueserve Dark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1EF3E39D-FC65-4436-9B55-05D49828E21E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Evalueserve PowerPoint Template</Template>
  <TotalTime>8154</TotalTime>
  <Words>1111</Words>
  <Application>Microsoft Office PowerPoint</Application>
  <PresentationFormat>Presentación en pantalla (4:3)</PresentationFormat>
  <Paragraphs>258</Paragraphs>
  <Slides>27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Calibri</vt:lpstr>
      <vt:lpstr>Segoe UI</vt:lpstr>
      <vt:lpstr>Verdana</vt:lpstr>
      <vt:lpstr>Evalueserve Common Layout</vt:lpstr>
      <vt:lpstr>Evalueserve Pink Theme</vt:lpstr>
      <vt:lpstr>Evalueserve Purple Theme</vt:lpstr>
      <vt:lpstr>Evalueserve Dark Purple Theme</vt:lpstr>
      <vt:lpstr>think-cell Slide</vt:lpstr>
      <vt:lpstr>Machine Learning A-Z™: Hands-On Python &amp; R In Data Science</vt:lpstr>
      <vt:lpstr>Contents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Multiple Linear Regression</vt:lpstr>
      <vt:lpstr>How to build a model?</vt:lpstr>
      <vt:lpstr>Backward Elimination</vt:lpstr>
      <vt:lpstr>Forward Selection</vt:lpstr>
      <vt:lpstr>Stepwise Selection</vt:lpstr>
      <vt:lpstr>Presentación de PowerPoint</vt:lpstr>
      <vt:lpstr>Presentación de PowerPoint</vt:lpstr>
      <vt:lpstr>Presentación de PowerPoint</vt:lpstr>
      <vt:lpstr>Presentación de PowerPoint</vt:lpstr>
      <vt:lpstr>Backwards Elimination in 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Profitability</dc:title>
  <dc:creator>Erick</dc:creator>
  <cp:lastModifiedBy>Juan Carlos Urrutia Jimenez</cp:lastModifiedBy>
  <cp:revision>186</cp:revision>
  <dcterms:created xsi:type="dcterms:W3CDTF">2015-08-27T23:57:25Z</dcterms:created>
  <dcterms:modified xsi:type="dcterms:W3CDTF">2019-06-07T06:13:06Z</dcterms:modified>
</cp:coreProperties>
</file>