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8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ags/tag10.xml" ContentType="application/vnd.openxmlformats-officedocument.presentationml.tags+xml"/>
  <Override PartName="/ppt/theme/theme5.xml" ContentType="application/vnd.openxmlformats-officedocument.theme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77" r:id="rId3"/>
    <p:sldMasterId id="2147483687" r:id="rId4"/>
  </p:sldMasterIdLst>
  <p:notesMasterIdLst>
    <p:notesMasterId r:id="rId31"/>
  </p:notesMasterIdLst>
  <p:sldIdLst>
    <p:sldId id="273" r:id="rId5"/>
    <p:sldId id="258" r:id="rId6"/>
    <p:sldId id="282" r:id="rId7"/>
    <p:sldId id="309" r:id="rId8"/>
    <p:sldId id="308" r:id="rId9"/>
    <p:sldId id="310" r:id="rId10"/>
    <p:sldId id="311" r:id="rId11"/>
    <p:sldId id="312" r:id="rId12"/>
    <p:sldId id="313" r:id="rId13"/>
    <p:sldId id="314" r:id="rId14"/>
    <p:sldId id="298" r:id="rId15"/>
    <p:sldId id="315" r:id="rId16"/>
    <p:sldId id="316" r:id="rId17"/>
    <p:sldId id="317" r:id="rId18"/>
    <p:sldId id="318" r:id="rId19"/>
    <p:sldId id="301" r:id="rId20"/>
    <p:sldId id="306" r:id="rId21"/>
    <p:sldId id="296" r:id="rId22"/>
    <p:sldId id="295" r:id="rId23"/>
    <p:sldId id="299" r:id="rId24"/>
    <p:sldId id="303" r:id="rId25"/>
    <p:sldId id="300" r:id="rId26"/>
    <p:sldId id="307" r:id="rId27"/>
    <p:sldId id="304" r:id="rId28"/>
    <p:sldId id="287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75" autoAdjust="0"/>
    <p:restoredTop sz="95226" autoAdjust="0"/>
  </p:normalViewPr>
  <p:slideViewPr>
    <p:cSldViewPr>
      <p:cViewPr varScale="1">
        <p:scale>
          <a:sx n="86" d="100"/>
          <a:sy n="86" d="100"/>
        </p:scale>
        <p:origin x="161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C587E-D380-4F97-BEA9-06851DDE65E8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64DBE-7402-488B-B662-60A15DD400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84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E2601-95AE-4257-9668-B4375FD1C93E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70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E2601-95AE-4257-9668-B4375FD1C93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586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jpeg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jpeg"/><Relationship Id="rId4" Type="http://schemas.openxmlformats.org/officeDocument/2006/relationships/oleObject" Target="../embeddings/oleObject7.bin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516" name="Rectangle 9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41470" y="560855"/>
            <a:ext cx="4659986" cy="5741604"/>
            <a:chOff x="2535069" y="594571"/>
            <a:chExt cx="4850032" cy="5634753"/>
          </a:xfrm>
        </p:grpSpPr>
        <p:sp>
          <p:nvSpPr>
            <p:cNvPr id="9" name="Rectangle 8"/>
            <p:cNvSpPr/>
            <p:nvPr userDrawn="1"/>
          </p:nvSpPr>
          <p:spPr>
            <a:xfrm rot="2595032">
              <a:off x="4442488" y="594571"/>
              <a:ext cx="1050039" cy="563475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6329186" y="882812"/>
              <a:ext cx="1055915" cy="1055915"/>
            </a:xfrm>
            <a:prstGeom prst="ellipse">
              <a:avLst/>
            </a:prstGeom>
            <a:solidFill>
              <a:srgbClr val="315E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2535069" y="4906882"/>
              <a:ext cx="1055915" cy="105591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536578" y="1618752"/>
            <a:ext cx="4969073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6578" y="4221087"/>
            <a:ext cx="4969073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41577" y="1700810"/>
            <a:ext cx="4979465" cy="1872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sz="3200" b="1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51969" y="3634979"/>
            <a:ext cx="4969073" cy="288033"/>
          </a:xfrm>
        </p:spPr>
        <p:txBody>
          <a:bodyPr anchor="ctr">
            <a:noAutofit/>
          </a:bodyPr>
          <a:lstStyle>
            <a:lvl1pPr marL="0" marR="0" indent="0" algn="l" defTabSz="802112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802112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Secondary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211967" y="3933063"/>
            <a:ext cx="1296665" cy="288033"/>
          </a:xfrm>
        </p:spPr>
        <p:txBody>
          <a:bodyPr anchor="ctr">
            <a:noAutofit/>
          </a:bodyPr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3" t="27795" r="5170" b="27021"/>
          <a:stretch/>
        </p:blipFill>
        <p:spPr>
          <a:xfrm>
            <a:off x="6073205" y="5126499"/>
            <a:ext cx="2581452" cy="97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871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9554" y="1353442"/>
            <a:ext cx="8072469" cy="456911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7108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922855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&amp;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39553" y="1353439"/>
            <a:ext cx="8065286" cy="132835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39554" y="2758487"/>
            <a:ext cx="8065081" cy="3164070"/>
          </a:xfrm>
        </p:spPr>
        <p:txBody>
          <a:bodyPr numCol="3" spcCol="280693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2285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Intro, 2 Column &amp;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39553" y="1353439"/>
            <a:ext cx="4818710" cy="132835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39553" y="2758487"/>
            <a:ext cx="4818710" cy="3164070"/>
          </a:xfrm>
        </p:spPr>
        <p:txBody>
          <a:bodyPr numCol="2" spcCol="280693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538278" y="1353441"/>
            <a:ext cx="3066560" cy="4569117"/>
          </a:xfrm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1972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9553" y="1353441"/>
            <a:ext cx="4818710" cy="4569117"/>
          </a:xfrm>
        </p:spPr>
        <p:txBody>
          <a:bodyPr numCol="2" spcCol="280693"/>
          <a:lstStyle>
            <a:lvl1pPr marL="0" marR="0" indent="0" algn="l" defTabSz="801984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801984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Paragraph Heading</a:t>
            </a:r>
          </a:p>
          <a:p>
            <a:pPr lvl="1"/>
            <a:r>
              <a:rPr lang="en-IN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538278" y="1353441"/>
            <a:ext cx="3066560" cy="4569117"/>
          </a:xfrm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3423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 Header &amp;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9555" y="1353441"/>
            <a:ext cx="2550161" cy="4569117"/>
          </a:xfrm>
        </p:spPr>
        <p:txBody>
          <a:bodyPr numCol="1" spcCol="280693"/>
          <a:lstStyle>
            <a:lvl1pPr marL="0" marR="0" indent="0" algn="l" defTabSz="801984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801984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Paragraph Heading</a:t>
            </a:r>
          </a:p>
          <a:p>
            <a:pPr lvl="1"/>
            <a:r>
              <a:rPr lang="en-IN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3252811" y="1353441"/>
            <a:ext cx="5350645" cy="4569117"/>
          </a:xfrm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6429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 Header &amp;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9553" y="1353441"/>
            <a:ext cx="2190323" cy="4569117"/>
          </a:xfrm>
        </p:spPr>
        <p:txBody>
          <a:bodyPr numCol="1" spcCol="280693"/>
          <a:lstStyle>
            <a:lvl1pPr marL="0" marR="0" indent="0" algn="l" defTabSz="801984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801984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Paragraph Heading</a:t>
            </a:r>
          </a:p>
          <a:p>
            <a:pPr lvl="1"/>
            <a:r>
              <a:rPr lang="en-IN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3252811" y="1353441"/>
            <a:ext cx="5350645" cy="4569117"/>
          </a:xfrm>
        </p:spPr>
        <p:txBody>
          <a:bodyPr/>
          <a:lstStyle/>
          <a:p>
            <a:r>
              <a:rPr lang="es-ES"/>
              <a:t>Haga clic en el icono para agregar un gráfico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5109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2"/>
          </p:nvPr>
        </p:nvSpPr>
        <p:spPr>
          <a:xfrm>
            <a:off x="539553" y="1353442"/>
            <a:ext cx="8068370" cy="4569117"/>
          </a:xfrm>
        </p:spPr>
        <p:txBody>
          <a:bodyPr/>
          <a:lstStyle/>
          <a:p>
            <a:r>
              <a:rPr lang="es-ES"/>
              <a:t>Haga clic en el icono para agregar una tabla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0035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539553" y="1353442"/>
            <a:ext cx="8068370" cy="4569117"/>
          </a:xfrm>
        </p:spPr>
        <p:txBody>
          <a:bodyPr/>
          <a:lstStyle/>
          <a:p>
            <a:r>
              <a:rPr lang="es-ES"/>
              <a:t>Haga clic en el icono para agregar un gráfico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3667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9554" y="1353443"/>
            <a:ext cx="8072469" cy="456911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5339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er Slide">
    <p:bg>
      <p:bgPr>
        <a:solidFill>
          <a:srgbClr val="D7E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516" name="Rectangle 9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1209064" y="1028804"/>
            <a:ext cx="7446789" cy="5829202"/>
            <a:chOff x="735726" y="1020138"/>
            <a:chExt cx="7922092" cy="5847385"/>
          </a:xfrm>
        </p:grpSpPr>
        <p:sp>
          <p:nvSpPr>
            <p:cNvPr id="16" name="Rectangle 3"/>
            <p:cNvSpPr/>
            <p:nvPr userDrawn="1"/>
          </p:nvSpPr>
          <p:spPr>
            <a:xfrm rot="2700000">
              <a:off x="3801387" y="742685"/>
              <a:ext cx="1790769" cy="7922092"/>
            </a:xfrm>
            <a:custGeom>
              <a:avLst/>
              <a:gdLst>
                <a:gd name="connsiteX0" fmla="*/ 0 w 1771355"/>
                <a:gd name="connsiteY0" fmla="*/ 0 h 8124148"/>
                <a:gd name="connsiteX1" fmla="*/ 1771355 w 1771355"/>
                <a:gd name="connsiteY1" fmla="*/ 0 h 8124148"/>
                <a:gd name="connsiteX2" fmla="*/ 1771355 w 1771355"/>
                <a:gd name="connsiteY2" fmla="*/ 8124148 h 8124148"/>
                <a:gd name="connsiteX3" fmla="*/ 0 w 1771355"/>
                <a:gd name="connsiteY3" fmla="*/ 8124148 h 8124148"/>
                <a:gd name="connsiteX4" fmla="*/ 0 w 1771355"/>
                <a:gd name="connsiteY4" fmla="*/ 0 h 8124148"/>
                <a:gd name="connsiteX0" fmla="*/ 0 w 1771355"/>
                <a:gd name="connsiteY0" fmla="*/ 0 h 8124148"/>
                <a:gd name="connsiteX1" fmla="*/ 1771355 w 1771355"/>
                <a:gd name="connsiteY1" fmla="*/ 0 h 8124148"/>
                <a:gd name="connsiteX2" fmla="*/ 1771355 w 1771355"/>
                <a:gd name="connsiteY2" fmla="*/ 8124148 h 8124148"/>
                <a:gd name="connsiteX3" fmla="*/ 6736 w 1771355"/>
                <a:gd name="connsiteY3" fmla="*/ 7922092 h 8124148"/>
                <a:gd name="connsiteX4" fmla="*/ 0 w 1771355"/>
                <a:gd name="connsiteY4" fmla="*/ 0 h 8124148"/>
                <a:gd name="connsiteX0" fmla="*/ 0 w 1771355"/>
                <a:gd name="connsiteY0" fmla="*/ 0 h 7922092"/>
                <a:gd name="connsiteX1" fmla="*/ 1771355 w 1771355"/>
                <a:gd name="connsiteY1" fmla="*/ 0 h 7922092"/>
                <a:gd name="connsiteX2" fmla="*/ 1771355 w 1771355"/>
                <a:gd name="connsiteY2" fmla="*/ 6144002 h 7922092"/>
                <a:gd name="connsiteX3" fmla="*/ 6736 w 1771355"/>
                <a:gd name="connsiteY3" fmla="*/ 7922092 h 7922092"/>
                <a:gd name="connsiteX4" fmla="*/ 0 w 1771355"/>
                <a:gd name="connsiteY4" fmla="*/ 0 h 792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1355" h="7922092">
                  <a:moveTo>
                    <a:pt x="0" y="0"/>
                  </a:moveTo>
                  <a:lnTo>
                    <a:pt x="1771355" y="0"/>
                  </a:lnTo>
                  <a:lnTo>
                    <a:pt x="1771355" y="6144002"/>
                  </a:lnTo>
                  <a:lnTo>
                    <a:pt x="6736" y="7922092"/>
                  </a:lnTo>
                  <a:cubicBezTo>
                    <a:pt x="4491" y="5281395"/>
                    <a:pt x="2245" y="2640697"/>
                    <a:pt x="0" y="0"/>
                  </a:cubicBezTo>
                  <a:close/>
                </a:path>
              </a:pathLst>
            </a:custGeom>
            <a:solidFill>
              <a:srgbClr val="9999B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57963" y="1958405"/>
              <a:ext cx="1760399" cy="4909118"/>
            </a:xfrm>
            <a:prstGeom prst="rect">
              <a:avLst/>
            </a:prstGeom>
            <a:solidFill>
              <a:srgbClr val="5BB7E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8" name="Freeform 17"/>
            <p:cNvSpPr/>
            <p:nvPr userDrawn="1"/>
          </p:nvSpPr>
          <p:spPr>
            <a:xfrm>
              <a:off x="6557963" y="1842338"/>
              <a:ext cx="1550195" cy="2233614"/>
            </a:xfrm>
            <a:custGeom>
              <a:avLst/>
              <a:gdLst>
                <a:gd name="connsiteX0" fmla="*/ 114300 w 1543050"/>
                <a:gd name="connsiteY0" fmla="*/ 1590675 h 2200275"/>
                <a:gd name="connsiteX1" fmla="*/ 0 w 1543050"/>
                <a:gd name="connsiteY1" fmla="*/ 0 h 2200275"/>
                <a:gd name="connsiteX2" fmla="*/ 1543050 w 1543050"/>
                <a:gd name="connsiteY2" fmla="*/ 666750 h 2200275"/>
                <a:gd name="connsiteX3" fmla="*/ 0 w 1543050"/>
                <a:gd name="connsiteY3" fmla="*/ 2200275 h 2200275"/>
                <a:gd name="connsiteX4" fmla="*/ 0 w 1543050"/>
                <a:gd name="connsiteY4" fmla="*/ 9525 h 2200275"/>
                <a:gd name="connsiteX5" fmla="*/ 0 w 1543050"/>
                <a:gd name="connsiteY5" fmla="*/ 9525 h 2200275"/>
                <a:gd name="connsiteX0" fmla="*/ 0 w 1543050"/>
                <a:gd name="connsiteY0" fmla="*/ 0 h 2200275"/>
                <a:gd name="connsiteX1" fmla="*/ 1543050 w 1543050"/>
                <a:gd name="connsiteY1" fmla="*/ 666750 h 2200275"/>
                <a:gd name="connsiteX2" fmla="*/ 0 w 1543050"/>
                <a:gd name="connsiteY2" fmla="*/ 2200275 h 2200275"/>
                <a:gd name="connsiteX3" fmla="*/ 0 w 1543050"/>
                <a:gd name="connsiteY3" fmla="*/ 9525 h 2200275"/>
                <a:gd name="connsiteX4" fmla="*/ 0 w 1543050"/>
                <a:gd name="connsiteY4" fmla="*/ 9525 h 2200275"/>
                <a:gd name="connsiteX0" fmla="*/ 0 w 1543050"/>
                <a:gd name="connsiteY0" fmla="*/ 0 h 2200275"/>
                <a:gd name="connsiteX1" fmla="*/ 1543050 w 1543050"/>
                <a:gd name="connsiteY1" fmla="*/ 666750 h 2200275"/>
                <a:gd name="connsiteX2" fmla="*/ 0 w 1543050"/>
                <a:gd name="connsiteY2" fmla="*/ 2200275 h 2200275"/>
                <a:gd name="connsiteX3" fmla="*/ 0 w 1543050"/>
                <a:gd name="connsiteY3" fmla="*/ 9525 h 2200275"/>
                <a:gd name="connsiteX0" fmla="*/ 0 w 1543050"/>
                <a:gd name="connsiteY0" fmla="*/ 0 h 2200275"/>
                <a:gd name="connsiteX1" fmla="*/ 1543050 w 1543050"/>
                <a:gd name="connsiteY1" fmla="*/ 666750 h 2200275"/>
                <a:gd name="connsiteX2" fmla="*/ 0 w 1543050"/>
                <a:gd name="connsiteY2" fmla="*/ 2200275 h 2200275"/>
                <a:gd name="connsiteX3" fmla="*/ 0 w 1543050"/>
                <a:gd name="connsiteY3" fmla="*/ 9525 h 2200275"/>
                <a:gd name="connsiteX4" fmla="*/ 0 w 1543050"/>
                <a:gd name="connsiteY4" fmla="*/ 0 h 2200275"/>
                <a:gd name="connsiteX0" fmla="*/ 0 w 1552575"/>
                <a:gd name="connsiteY0" fmla="*/ 0 h 2200275"/>
                <a:gd name="connsiteX1" fmla="*/ 1552575 w 1552575"/>
                <a:gd name="connsiteY1" fmla="*/ 647984 h 2200275"/>
                <a:gd name="connsiteX2" fmla="*/ 0 w 1552575"/>
                <a:gd name="connsiteY2" fmla="*/ 2200275 h 2200275"/>
                <a:gd name="connsiteX3" fmla="*/ 0 w 1552575"/>
                <a:gd name="connsiteY3" fmla="*/ 9525 h 2200275"/>
                <a:gd name="connsiteX4" fmla="*/ 0 w 1552575"/>
                <a:gd name="connsiteY4" fmla="*/ 0 h 2200275"/>
                <a:gd name="connsiteX0" fmla="*/ 0 w 1547813"/>
                <a:gd name="connsiteY0" fmla="*/ 0 h 2200275"/>
                <a:gd name="connsiteX1" fmla="*/ 1547813 w 1547813"/>
                <a:gd name="connsiteY1" fmla="*/ 647984 h 2200275"/>
                <a:gd name="connsiteX2" fmla="*/ 0 w 1547813"/>
                <a:gd name="connsiteY2" fmla="*/ 2200275 h 2200275"/>
                <a:gd name="connsiteX3" fmla="*/ 0 w 1547813"/>
                <a:gd name="connsiteY3" fmla="*/ 9525 h 2200275"/>
                <a:gd name="connsiteX4" fmla="*/ 0 w 1547813"/>
                <a:gd name="connsiteY4" fmla="*/ 0 h 2200275"/>
                <a:gd name="connsiteX0" fmla="*/ 0 w 1550195"/>
                <a:gd name="connsiteY0" fmla="*/ 0 h 2200275"/>
                <a:gd name="connsiteX1" fmla="*/ 1550195 w 1550195"/>
                <a:gd name="connsiteY1" fmla="*/ 647984 h 2200275"/>
                <a:gd name="connsiteX2" fmla="*/ 0 w 1550195"/>
                <a:gd name="connsiteY2" fmla="*/ 2200275 h 2200275"/>
                <a:gd name="connsiteX3" fmla="*/ 0 w 1550195"/>
                <a:gd name="connsiteY3" fmla="*/ 9525 h 2200275"/>
                <a:gd name="connsiteX4" fmla="*/ 0 w 1550195"/>
                <a:gd name="connsiteY4" fmla="*/ 0 h 22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0195" h="2200275">
                  <a:moveTo>
                    <a:pt x="0" y="0"/>
                  </a:moveTo>
                  <a:lnTo>
                    <a:pt x="1550195" y="647984"/>
                  </a:lnTo>
                  <a:lnTo>
                    <a:pt x="0" y="220027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7FB4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556290" y="1020138"/>
              <a:ext cx="1762072" cy="1790769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2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32370" y="1648900"/>
            <a:ext cx="4975735" cy="252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sz="3200" b="0"/>
            </a:lvl1pPr>
          </a:lstStyle>
          <a:p>
            <a:r>
              <a:rPr lang="en-US" dirty="0"/>
              <a:t>Divider </a:t>
            </a:r>
            <a:br>
              <a:rPr lang="en-US" dirty="0"/>
            </a:br>
            <a:r>
              <a:rPr lang="en-US" dirty="0"/>
              <a:t>Title</a:t>
            </a:r>
            <a:endParaRPr lang="en-GB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36578" y="4273000"/>
            <a:ext cx="4969073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75376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760749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&amp;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39553" y="1353439"/>
            <a:ext cx="8065286" cy="132835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39554" y="2758487"/>
            <a:ext cx="8065081" cy="3164070"/>
          </a:xfrm>
        </p:spPr>
        <p:txBody>
          <a:bodyPr numCol="3" spcCol="280671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50088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Intro, 2 Column &amp;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39553" y="1353439"/>
            <a:ext cx="4818710" cy="132835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39553" y="2758487"/>
            <a:ext cx="4818710" cy="3164070"/>
          </a:xfrm>
        </p:spPr>
        <p:txBody>
          <a:bodyPr numCol="2" spcCol="280671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538278" y="1353442"/>
            <a:ext cx="3066560" cy="4569117"/>
          </a:xfrm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6505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9553" y="1353442"/>
            <a:ext cx="4818710" cy="4569117"/>
          </a:xfrm>
        </p:spPr>
        <p:txBody>
          <a:bodyPr numCol="2" spcCol="280671"/>
          <a:lstStyle>
            <a:lvl1pPr marL="0" marR="0" indent="0" algn="l" defTabSz="801920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801920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Paragraph Heading</a:t>
            </a:r>
          </a:p>
          <a:p>
            <a:pPr lvl="1"/>
            <a:r>
              <a:rPr lang="en-IN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538278" y="1353442"/>
            <a:ext cx="3066560" cy="4569117"/>
          </a:xfrm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8098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 Header &amp;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9556" y="1353442"/>
            <a:ext cx="2550161" cy="4569117"/>
          </a:xfrm>
        </p:spPr>
        <p:txBody>
          <a:bodyPr numCol="1" spcCol="280671"/>
          <a:lstStyle>
            <a:lvl1pPr marL="0" marR="0" indent="0" algn="l" defTabSz="801920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801920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Paragraph Heading</a:t>
            </a:r>
          </a:p>
          <a:p>
            <a:pPr lvl="1"/>
            <a:r>
              <a:rPr lang="en-IN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3252811" y="1353442"/>
            <a:ext cx="5350645" cy="4569117"/>
          </a:xfrm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537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 Header &amp;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9553" y="1353442"/>
            <a:ext cx="2190323" cy="4569117"/>
          </a:xfrm>
        </p:spPr>
        <p:txBody>
          <a:bodyPr numCol="1" spcCol="280671"/>
          <a:lstStyle>
            <a:lvl1pPr marL="0" marR="0" indent="0" algn="l" defTabSz="801920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801920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Paragraph Heading</a:t>
            </a:r>
          </a:p>
          <a:p>
            <a:pPr lvl="1"/>
            <a:r>
              <a:rPr lang="en-IN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3252811" y="1353442"/>
            <a:ext cx="5350645" cy="4569117"/>
          </a:xfrm>
        </p:spPr>
        <p:txBody>
          <a:bodyPr/>
          <a:lstStyle/>
          <a:p>
            <a:r>
              <a:rPr lang="es-ES"/>
              <a:t>Haga clic en el icono para agregar un gráfico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5369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2"/>
          </p:nvPr>
        </p:nvSpPr>
        <p:spPr>
          <a:xfrm>
            <a:off x="539553" y="1353443"/>
            <a:ext cx="8068370" cy="4569117"/>
          </a:xfrm>
        </p:spPr>
        <p:txBody>
          <a:bodyPr/>
          <a:lstStyle/>
          <a:p>
            <a:r>
              <a:rPr lang="es-ES"/>
              <a:t>Haga clic en el icono para agregar una tabla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0407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539553" y="1353443"/>
            <a:ext cx="8068370" cy="4569117"/>
          </a:xfrm>
        </p:spPr>
        <p:txBody>
          <a:bodyPr/>
          <a:lstStyle/>
          <a:p>
            <a:r>
              <a:rPr lang="es-ES"/>
              <a:t>Haga clic en el icono para agregar un gráfico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5049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9554" y="1353444"/>
            <a:ext cx="8072469" cy="456911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2729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964122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 Slide">
    <p:bg>
      <p:bgPr>
        <a:solidFill>
          <a:srgbClr val="D7E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54" y="395345"/>
            <a:ext cx="8072469" cy="709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0106" rIns="0" bIns="40106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AB11E1-93EA-42B1-9A68-9B0FF2D2DF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10507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&amp;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39553" y="1353439"/>
            <a:ext cx="8065286" cy="1328359"/>
          </a:xfrm>
        </p:spPr>
        <p:txBody>
          <a:bodyPr/>
          <a:lstStyle>
            <a:lvl1pPr>
              <a:defRPr>
                <a:solidFill>
                  <a:srgbClr val="47254B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39554" y="2758487"/>
            <a:ext cx="8065081" cy="3164070"/>
          </a:xfrm>
        </p:spPr>
        <p:txBody>
          <a:bodyPr numCol="3" spcCol="280649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0065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Intro, 2 Column &amp;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39553" y="1353439"/>
            <a:ext cx="4818710" cy="1328359"/>
          </a:xfrm>
        </p:spPr>
        <p:txBody>
          <a:bodyPr/>
          <a:lstStyle>
            <a:lvl1pPr>
              <a:defRPr>
                <a:solidFill>
                  <a:srgbClr val="47254B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39553" y="2758487"/>
            <a:ext cx="4818710" cy="3164070"/>
          </a:xfrm>
        </p:spPr>
        <p:txBody>
          <a:bodyPr numCol="2" spcCol="280649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538278" y="1353443"/>
            <a:ext cx="3066560" cy="4569117"/>
          </a:xfrm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41883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9553" y="1353443"/>
            <a:ext cx="4818710" cy="4569117"/>
          </a:xfrm>
        </p:spPr>
        <p:txBody>
          <a:bodyPr numCol="2" spcCol="280649"/>
          <a:lstStyle>
            <a:lvl1pPr marL="0" marR="0" indent="0" algn="l" defTabSz="801856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rgbClr val="47254B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801856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Paragraph Heading</a:t>
            </a:r>
          </a:p>
          <a:p>
            <a:pPr lvl="1"/>
            <a:r>
              <a:rPr lang="en-IN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538278" y="1353443"/>
            <a:ext cx="3066560" cy="4569117"/>
          </a:xfrm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0863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 Header &amp;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9556" y="1353443"/>
            <a:ext cx="2550161" cy="4569117"/>
          </a:xfrm>
        </p:spPr>
        <p:txBody>
          <a:bodyPr numCol="1" spcCol="280649"/>
          <a:lstStyle>
            <a:lvl1pPr marL="0" marR="0" indent="0" algn="l" defTabSz="801856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rgbClr val="47254B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801856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Paragraph Heading</a:t>
            </a:r>
          </a:p>
          <a:p>
            <a:pPr lvl="1"/>
            <a:r>
              <a:rPr lang="en-IN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3252811" y="1353443"/>
            <a:ext cx="5350645" cy="4569117"/>
          </a:xfrm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7884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 Header &amp;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9553" y="1353443"/>
            <a:ext cx="2190323" cy="4569117"/>
          </a:xfrm>
        </p:spPr>
        <p:txBody>
          <a:bodyPr numCol="1" spcCol="280649"/>
          <a:lstStyle>
            <a:lvl1pPr marL="0" marR="0" indent="0" algn="l" defTabSz="801856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rgbClr val="47254B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801856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Paragraph Heading</a:t>
            </a:r>
          </a:p>
          <a:p>
            <a:pPr lvl="1"/>
            <a:r>
              <a:rPr lang="en-IN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3252811" y="1353443"/>
            <a:ext cx="5350645" cy="4569117"/>
          </a:xfrm>
        </p:spPr>
        <p:txBody>
          <a:bodyPr/>
          <a:lstStyle/>
          <a:p>
            <a:r>
              <a:rPr lang="es-ES"/>
              <a:t>Haga clic en el icono para agregar un gráfico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6278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2"/>
          </p:nvPr>
        </p:nvSpPr>
        <p:spPr>
          <a:xfrm>
            <a:off x="539553" y="1353444"/>
            <a:ext cx="8068370" cy="4569117"/>
          </a:xfrm>
        </p:spPr>
        <p:txBody>
          <a:bodyPr/>
          <a:lstStyle/>
          <a:p>
            <a:r>
              <a:rPr lang="es-ES"/>
              <a:t>Haga clic en el icono para agregar una tabla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769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539553" y="1353444"/>
            <a:ext cx="8068370" cy="4569117"/>
          </a:xfrm>
        </p:spPr>
        <p:txBody>
          <a:bodyPr/>
          <a:lstStyle/>
          <a:p>
            <a:r>
              <a:rPr lang="es-ES"/>
              <a:t>Haga clic en el icono para agregar un gráfico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0603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534989" y="6335386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34989" y="6521121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8500856" y="6023409"/>
            <a:ext cx="440250" cy="485443"/>
            <a:chOff x="2525486" y="2990420"/>
            <a:chExt cx="2868465" cy="2982435"/>
          </a:xfrm>
        </p:grpSpPr>
        <p:sp>
          <p:nvSpPr>
            <p:cNvPr id="11" name="Rectangle 10"/>
            <p:cNvSpPr/>
            <p:nvPr userDrawn="1"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4880" y="6335820"/>
            <a:ext cx="1348537" cy="1800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4AB11E1-93EA-42B1-9A68-9B0FF2D2DF95}" type="slidenum">
              <a:rPr lang="en-US" smtClean="0"/>
              <a:t>‹Nº›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36681" y="6346826"/>
            <a:ext cx="2895600" cy="168994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9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©2017 Evalueserve.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2652759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Blank Slide">
    <p:bg>
      <p:bgPr>
        <a:solidFill>
          <a:srgbClr val="D7E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534989" y="6335386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34989" y="6521121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8500856" y="6023409"/>
            <a:ext cx="440250" cy="485443"/>
            <a:chOff x="2525486" y="2990420"/>
            <a:chExt cx="2868465" cy="2982435"/>
          </a:xfrm>
        </p:grpSpPr>
        <p:sp>
          <p:nvSpPr>
            <p:cNvPr id="11" name="Rectangle 10"/>
            <p:cNvSpPr/>
            <p:nvPr userDrawn="1"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4880" y="6335820"/>
            <a:ext cx="1348537" cy="1800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4AB11E1-93EA-42B1-9A68-9B0FF2D2DF95}" type="slidenum">
              <a:rPr lang="en-US" smtClean="0"/>
              <a:t>‹Nº›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36681" y="6346826"/>
            <a:ext cx="2895600" cy="168994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9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©2017 Evalueserve.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302877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a Header &amp;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9556" y="1353443"/>
            <a:ext cx="2550161" cy="4569117"/>
          </a:xfrm>
        </p:spPr>
        <p:txBody>
          <a:bodyPr numCol="1" spcCol="280649"/>
          <a:lstStyle>
            <a:lvl1pPr marL="0" marR="0" indent="0" algn="l" defTabSz="801856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rgbClr val="47254B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801856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Paragraph Heading</a:t>
            </a:r>
          </a:p>
          <a:p>
            <a:pPr lvl="1"/>
            <a:r>
              <a:rPr lang="en-IN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3252811" y="1353443"/>
            <a:ext cx="5350645" cy="4569117"/>
          </a:xfrm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6175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ro &amp;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39553" y="1353439"/>
            <a:ext cx="8065286" cy="1328359"/>
          </a:xfrm>
        </p:spPr>
        <p:txBody>
          <a:bodyPr/>
          <a:lstStyle>
            <a:lvl1pPr>
              <a:defRPr>
                <a:solidFill>
                  <a:srgbClr val="47254B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39554" y="2758487"/>
            <a:ext cx="8065081" cy="3164070"/>
          </a:xfrm>
        </p:spPr>
        <p:txBody>
          <a:bodyPr numCol="3" spcCol="280649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0703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516" name="Rectangle 9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 userDrawn="1"/>
        </p:nvGrpSpPr>
        <p:grpSpPr>
          <a:xfrm>
            <a:off x="2741470" y="560855"/>
            <a:ext cx="4659986" cy="5741604"/>
            <a:chOff x="2535069" y="594571"/>
            <a:chExt cx="4850032" cy="5634753"/>
          </a:xfrm>
        </p:grpSpPr>
        <p:sp>
          <p:nvSpPr>
            <p:cNvPr id="9" name="Rectangle 8"/>
            <p:cNvSpPr/>
            <p:nvPr userDrawn="1"/>
          </p:nvSpPr>
          <p:spPr>
            <a:xfrm rot="2595032">
              <a:off x="4442488" y="594571"/>
              <a:ext cx="1050039" cy="563475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6329186" y="882812"/>
              <a:ext cx="1055915" cy="1055915"/>
            </a:xfrm>
            <a:prstGeom prst="ellipse">
              <a:avLst/>
            </a:prstGeom>
            <a:solidFill>
              <a:srgbClr val="315E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2535069" y="4906882"/>
              <a:ext cx="1055915" cy="105591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3" name="Straight Connector 12"/>
          <p:cNvCxnSpPr/>
          <p:nvPr userDrawn="1"/>
        </p:nvCxnSpPr>
        <p:spPr>
          <a:xfrm>
            <a:off x="536578" y="1618752"/>
            <a:ext cx="4969073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536578" y="4221087"/>
            <a:ext cx="4969073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41577" y="1700810"/>
            <a:ext cx="4979465" cy="1872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sz="3200" b="1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51969" y="3634979"/>
            <a:ext cx="4969073" cy="288033"/>
          </a:xfrm>
        </p:spPr>
        <p:txBody>
          <a:bodyPr anchor="ctr">
            <a:noAutofit/>
          </a:bodyPr>
          <a:lstStyle>
            <a:lvl1pPr marL="0" marR="0" indent="0" algn="l" defTabSz="802112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802112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Secondary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37366" y="3933063"/>
            <a:ext cx="1571266" cy="288033"/>
          </a:xfrm>
        </p:spPr>
        <p:txBody>
          <a:bodyPr anchor="ctr">
            <a:noAutofit/>
          </a:bodyPr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mmmm</a:t>
            </a:r>
            <a:r>
              <a:rPr lang="en-US" dirty="0"/>
              <a:t> d, </a:t>
            </a:r>
            <a:r>
              <a:rPr lang="en-US" dirty="0" err="1"/>
              <a:t>yyyy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3" t="27795" r="5170" b="27021"/>
          <a:stretch/>
        </p:blipFill>
        <p:spPr>
          <a:xfrm>
            <a:off x="6073205" y="5126499"/>
            <a:ext cx="2581452" cy="976230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548121" y="5447237"/>
            <a:ext cx="1386607" cy="557807"/>
          </a:xfrm>
        </p:spPr>
        <p:txBody>
          <a:bodyPr anchor="ctr">
            <a:normAutofit/>
          </a:bodyPr>
          <a:lstStyle>
            <a:lvl1pPr>
              <a:defRPr sz="1100"/>
            </a:lvl1pPr>
          </a:lstStyle>
          <a:p>
            <a:r>
              <a:rPr lang="en-GB" dirty="0"/>
              <a:t>‘Space for client logo, delete if not needed’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1969" y="4247441"/>
            <a:ext cx="4969073" cy="288033"/>
          </a:xfrm>
        </p:spPr>
        <p:txBody>
          <a:bodyPr anchor="ctr">
            <a:noAutofit/>
          </a:bodyPr>
          <a:lstStyle>
            <a:lvl1pPr marL="0" marR="0" indent="0" algn="l" defTabSz="802112" rtl="0" eaLnBrk="1" fontAlgn="base" latinLnBrk="0" hangingPunct="1">
              <a:lnSpc>
                <a:spcPct val="100000"/>
              </a:lnSpc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buSzTx/>
              <a:buFontTx/>
              <a:buNone/>
              <a:tabLst/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GB" sz="1600" kern="0" dirty="0">
                <a:solidFill>
                  <a:srgbClr val="939598"/>
                </a:solidFill>
              </a:rPr>
              <a:t>Presenter’s Name</a:t>
            </a:r>
          </a:p>
        </p:txBody>
      </p:sp>
    </p:spTree>
    <p:extLst>
      <p:ext uri="{BB962C8B-B14F-4D97-AF65-F5344CB8AC3E}">
        <p14:creationId xmlns:p14="http://schemas.microsoft.com/office/powerpoint/2010/main" val="1897375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‹Nº›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9554" y="1353442"/>
            <a:ext cx="8072469" cy="456911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2118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oleObject" Target="../embeddings/oleObject8.bin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ags" Target="../tags/tag8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vmlDrawing" Target="../drawings/vmlDrawing8.v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oleObject" Target="../embeddings/oleObject9.bin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ags" Target="../tags/tag9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vmlDrawing" Target="../drawings/vmlDrawing9.vml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oleObject" Target="../embeddings/oleObject10.bin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ags" Target="../tags/tag1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vmlDrawing" Target="../drawings/vmlDrawing10.vml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3" name="Rectangle 69" hidden="1"/>
          <p:cNvGraphicFramePr>
            <a:graphicFrameLocks/>
          </p:cNvGraphicFramePr>
          <p:nvPr>
            <p:custDataLst>
              <p:tags r:id="rId1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think-cell Slide" r:id="rId13" imgW="0" imgH="0" progId="TCLayout.ActiveDocument.1">
                  <p:embed/>
                </p:oleObj>
              </mc:Choice>
              <mc:Fallback>
                <p:oleObj name="think-cell Slide" r:id="rId13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39554" y="1353439"/>
            <a:ext cx="8072469" cy="4569117"/>
          </a:xfrm>
          <a:prstGeom prst="rect">
            <a:avLst/>
          </a:prstGeom>
        </p:spPr>
        <p:txBody>
          <a:bodyPr vert="horz" lIns="0" tIns="40106" rIns="0" bIns="4010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IN" sz="1200"/>
              <a:t>Fifth level</a:t>
            </a:r>
            <a:endParaRPr lang="en-GB" dirty="0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539554" y="395345"/>
            <a:ext cx="8072469" cy="709521"/>
          </a:xfrm>
          <a:prstGeom prst="rect">
            <a:avLst/>
          </a:prstGeom>
        </p:spPr>
        <p:txBody>
          <a:bodyPr vert="horz" lIns="0" tIns="40106" rIns="0" bIns="40106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36577" y="1162314"/>
            <a:ext cx="807290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36577" y="381000"/>
            <a:ext cx="807290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34989" y="6335386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34989" y="6521121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8500856" y="6023409"/>
            <a:ext cx="440250" cy="485443"/>
            <a:chOff x="2525486" y="2990420"/>
            <a:chExt cx="2868465" cy="2982435"/>
          </a:xfrm>
        </p:grpSpPr>
        <p:sp>
          <p:nvSpPr>
            <p:cNvPr id="20" name="Rectangle 19"/>
            <p:cNvSpPr/>
            <p:nvPr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4880" y="6335820"/>
            <a:ext cx="1348537" cy="1800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4AB11E1-93EA-42B1-9A68-9B0FF2D2DF95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36681" y="6346826"/>
            <a:ext cx="2895600" cy="168994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9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©2017 Evalueserve. All rights reserved.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36577" y="1162314"/>
            <a:ext cx="807290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36577" y="381000"/>
            <a:ext cx="807290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34989" y="6335386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34989" y="6521121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8500856" y="6023409"/>
            <a:ext cx="440250" cy="485443"/>
            <a:chOff x="2525486" y="2990420"/>
            <a:chExt cx="2868465" cy="2982435"/>
          </a:xfrm>
        </p:grpSpPr>
        <p:sp>
          <p:nvSpPr>
            <p:cNvPr id="32" name="Rectangle 31"/>
            <p:cNvSpPr/>
            <p:nvPr userDrawn="1"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34" name="Oval 33"/>
            <p:cNvSpPr/>
            <p:nvPr userDrawn="1"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1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868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97" r:id="rId6"/>
    <p:sldLayoutId id="2147483698" r:id="rId7"/>
    <p:sldLayoutId id="2147483700" r:id="rId8"/>
    <p:sldLayoutId id="2147483701" r:id="rId9"/>
  </p:sldLayoutIdLst>
  <p:transition>
    <p:fade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2100" b="0" dirty="0">
          <a:solidFill>
            <a:schemeClr val="tx1">
              <a:lumMod val="65000"/>
              <a:lumOff val="35000"/>
            </a:schemeClr>
          </a:solidFill>
          <a:latin typeface="+mj-lt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5pPr>
      <a:lvl6pPr marL="457163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6pPr>
      <a:lvl7pPr marL="914327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7pPr>
      <a:lvl8pPr marL="1371491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8pPr>
      <a:lvl9pPr marL="1828654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spcBef>
          <a:spcPts val="526"/>
        </a:spcBef>
        <a:spcAft>
          <a:spcPts val="263"/>
        </a:spcAft>
        <a:buClr>
          <a:schemeClr val="tx1"/>
        </a:buClr>
        <a:defRPr sz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200528" indent="-200528" algn="l" rtl="0" eaLnBrk="1" fontAlgn="base" hangingPunct="1">
        <a:spcBef>
          <a:spcPts val="526"/>
        </a:spcBef>
        <a:spcAft>
          <a:spcPts val="263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•"/>
        <a:defRPr lang="en-US" sz="12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01056" indent="-200528" algn="l" rtl="0" eaLnBrk="1" fontAlgn="base" hangingPunct="1">
        <a:spcBef>
          <a:spcPts val="526"/>
        </a:spcBef>
        <a:spcAft>
          <a:spcPts val="263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–"/>
        <a:defRPr sz="12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604369" indent="-199136" algn="l" rtl="0" eaLnBrk="1" fontAlgn="base" hangingPunct="1">
        <a:spcBef>
          <a:spcPts val="526"/>
        </a:spcBef>
        <a:spcAft>
          <a:spcPts val="263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•"/>
        <a:defRPr sz="12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802112" indent="-197743" algn="l" rtl="0" eaLnBrk="1" fontAlgn="base" hangingPunct="1">
        <a:spcBef>
          <a:spcPts val="526"/>
        </a:spcBef>
        <a:spcAft>
          <a:spcPts val="263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–"/>
        <a:defRPr sz="120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999854" indent="-197743" algn="l" rtl="0" eaLnBrk="1" fontAlgn="base" hangingPunct="1">
        <a:spcBef>
          <a:spcPts val="526"/>
        </a:spcBef>
        <a:spcAft>
          <a:spcPts val="263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•"/>
        <a:defRPr sz="1200" baseline="0">
          <a:solidFill>
            <a:schemeClr val="tx1">
              <a:lumMod val="65000"/>
              <a:lumOff val="35000"/>
            </a:schemeClr>
          </a:solidFill>
          <a:latin typeface="+mn-lt"/>
        </a:defRPr>
      </a:lvl6pPr>
      <a:lvl7pPr marL="1485781" indent="-147627" algn="l" rtl="0" eaLnBrk="1" fontAlgn="base" hangingPunct="1"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1942945" indent="-147627" algn="l" rtl="0" eaLnBrk="1" fontAlgn="base" hangingPunct="1"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2400109" indent="-147627" algn="l" rtl="0" eaLnBrk="1" fontAlgn="base" hangingPunct="1"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7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1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4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7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82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45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8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7">
          <p15:clr>
            <a:srgbClr val="F26B43"/>
          </p15:clr>
        </p15:guide>
        <p15:guide id="2" pos="395" userDrawn="1">
          <p15:clr>
            <a:srgbClr val="F26B43"/>
          </p15:clr>
        </p15:guide>
        <p15:guide id="3" pos="6345" userDrawn="1">
          <p15:clr>
            <a:srgbClr val="F26B43"/>
          </p15:clr>
        </p15:guide>
        <p15:guide id="4" orient="horz" pos="928" userDrawn="1">
          <p15:clr>
            <a:srgbClr val="F26B43"/>
          </p15:clr>
        </p15:guide>
        <p15:guide id="6" orient="horz" pos="765" userDrawn="1">
          <p15:clr>
            <a:srgbClr val="F26B43"/>
          </p15:clr>
        </p15:guide>
        <p15:guide id="7" orient="horz" pos="410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3" name="Rectangle 69" hidden="1"/>
          <p:cNvGraphicFramePr>
            <a:graphicFrameLocks/>
          </p:cNvGraphicFramePr>
          <p:nvPr>
            <p:custDataLst>
              <p:tags r:id="rId1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think-cell Slide" r:id="rId13" imgW="0" imgH="0" progId="TCLayout.ActiveDocument.1">
                  <p:embed/>
                </p:oleObj>
              </mc:Choice>
              <mc:Fallback>
                <p:oleObj name="think-cell Slide" r:id="rId13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39554" y="1353441"/>
            <a:ext cx="8072469" cy="4569117"/>
          </a:xfrm>
          <a:prstGeom prst="rect">
            <a:avLst/>
          </a:prstGeom>
        </p:spPr>
        <p:txBody>
          <a:bodyPr vert="horz" lIns="0" tIns="40103" rIns="0" bIns="40103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IN" dirty="0"/>
              <a:t>Fifth level</a:t>
            </a:r>
            <a:endParaRPr lang="en-US" dirty="0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539554" y="395346"/>
            <a:ext cx="8072469" cy="709521"/>
          </a:xfrm>
          <a:prstGeom prst="rect">
            <a:avLst/>
          </a:prstGeom>
        </p:spPr>
        <p:txBody>
          <a:bodyPr vert="horz" lIns="0" tIns="40103" rIns="0" bIns="40103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36577" y="1162314"/>
            <a:ext cx="807290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36577" y="381000"/>
            <a:ext cx="807290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34989" y="6335386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34989" y="6521121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8500857" y="6023409"/>
            <a:ext cx="440250" cy="485443"/>
            <a:chOff x="2525486" y="2990420"/>
            <a:chExt cx="2868465" cy="2982435"/>
          </a:xfrm>
        </p:grpSpPr>
        <p:sp>
          <p:nvSpPr>
            <p:cNvPr id="20" name="Rectangle 19"/>
            <p:cNvSpPr/>
            <p:nvPr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0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0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20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4881" y="6335821"/>
            <a:ext cx="1348537" cy="1800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0330FD-FE2A-483E-B0C7-29AD7FB3CAEB}" type="slidenum">
              <a:rPr lang="en-GB" smtClean="0"/>
              <a:pPr/>
              <a:t>‹Nº›</a:t>
            </a:fld>
            <a:r>
              <a:rPr lang="en-GB" dirty="0"/>
              <a:t> /  evalueserve.com</a:t>
            </a: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36682" y="6346826"/>
            <a:ext cx="2895600" cy="168994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9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©2017 Evalueserve. All rights reserved.</a:t>
            </a:r>
            <a:endParaRPr lang="en-GB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36577" y="1162314"/>
            <a:ext cx="807290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36577" y="381000"/>
            <a:ext cx="807290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34989" y="6335386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34989" y="6521121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4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</p:sldLayoutIdLst>
  <p:transition>
    <p:fade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2100" b="0" dirty="0">
          <a:solidFill>
            <a:schemeClr val="tx2"/>
          </a:solidFill>
          <a:latin typeface="+mj-lt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5pPr>
      <a:lvl6pPr marL="457126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6pPr>
      <a:lvl7pPr marL="914254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7pPr>
      <a:lvl8pPr marL="1371382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8pPr>
      <a:lvl9pPr marL="1828508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spcBef>
          <a:spcPts val="526"/>
        </a:spcBef>
        <a:spcAft>
          <a:spcPts val="263"/>
        </a:spcAft>
        <a:buClr>
          <a:schemeClr val="tx1"/>
        </a:buClr>
        <a:defRPr sz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197727" indent="-200512" algn="l" rtl="0" eaLnBrk="1" fontAlgn="base" hangingPunct="1">
        <a:spcBef>
          <a:spcPts val="526"/>
        </a:spcBef>
        <a:spcAft>
          <a:spcPts val="263"/>
        </a:spcAft>
        <a:buClr>
          <a:schemeClr val="tx2"/>
        </a:buClr>
        <a:buSzPct val="100000"/>
        <a:buFont typeface="Arial" panose="020B0604020202020204" pitchFamily="34" charset="0"/>
        <a:buChar char="•"/>
        <a:defRPr sz="1200" baseline="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marL="401024" indent="-200512" algn="l" rtl="0" eaLnBrk="1" fontAlgn="base" hangingPunct="1">
        <a:spcBef>
          <a:spcPts val="526"/>
        </a:spcBef>
        <a:spcAft>
          <a:spcPts val="263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604321" indent="-199120" algn="l" rtl="0" eaLnBrk="1" fontAlgn="base" hangingPunct="1">
        <a:spcBef>
          <a:spcPts val="526"/>
        </a:spcBef>
        <a:spcAft>
          <a:spcPts val="263"/>
        </a:spcAft>
        <a:buClr>
          <a:schemeClr val="tx2"/>
        </a:buClr>
        <a:buSzPct val="100000"/>
        <a:buFont typeface="Arial" panose="020B0604020202020204" pitchFamily="34" charset="0"/>
        <a:buChar char="•"/>
        <a:defRPr sz="12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802048" indent="-197727" algn="l" rtl="0" eaLnBrk="1" fontAlgn="base" hangingPunct="1">
        <a:spcBef>
          <a:spcPts val="526"/>
        </a:spcBef>
        <a:spcAft>
          <a:spcPts val="263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 baseline="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999775" indent="-197727" algn="l" rtl="0" eaLnBrk="1" fontAlgn="base" hangingPunct="1">
        <a:spcBef>
          <a:spcPts val="526"/>
        </a:spcBef>
        <a:spcAft>
          <a:spcPts val="263"/>
        </a:spcAft>
        <a:buClr>
          <a:schemeClr val="tx2"/>
        </a:buClr>
        <a:buSzPct val="100000"/>
        <a:buFont typeface="Arial" panose="020B0604020202020204" pitchFamily="34" charset="0"/>
        <a:buChar char="•"/>
        <a:defRPr sz="1200">
          <a:solidFill>
            <a:schemeClr val="tx1">
              <a:lumMod val="65000"/>
              <a:lumOff val="35000"/>
            </a:schemeClr>
          </a:solidFill>
          <a:latin typeface="+mn-lt"/>
        </a:defRPr>
      </a:lvl6pPr>
      <a:lvl7pPr marL="1485663" indent="-147615" algn="l" rtl="0" eaLnBrk="1" fontAlgn="base" hangingPunct="1"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1942790" indent="-147615" algn="l" rtl="0" eaLnBrk="1" fontAlgn="base" hangingPunct="1"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2399917" indent="-147615" algn="l" rtl="0" eaLnBrk="1" fontAlgn="base" hangingPunct="1"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6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4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2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8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5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3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90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6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7">
          <p15:clr>
            <a:srgbClr val="F26B43"/>
          </p15:clr>
        </p15:guide>
        <p15:guide id="2" pos="394">
          <p15:clr>
            <a:srgbClr val="F26B43"/>
          </p15:clr>
        </p15:guide>
        <p15:guide id="3" orient="horz" pos="4109" userDrawn="1">
          <p15:clr>
            <a:srgbClr val="F26B43"/>
          </p15:clr>
        </p15:guide>
        <p15:guide id="4" pos="3426">
          <p15:clr>
            <a:srgbClr val="F26B43"/>
          </p15:clr>
        </p15:guide>
        <p15:guide id="5" pos="3306">
          <p15:clr>
            <a:srgbClr val="F26B43"/>
          </p15:clr>
        </p15:guide>
        <p15:guide id="6" pos="6341">
          <p15:clr>
            <a:srgbClr val="F26B43"/>
          </p15:clr>
        </p15:guide>
        <p15:guide id="7" orient="horz" pos="930">
          <p15:clr>
            <a:srgbClr val="F26B43"/>
          </p15:clr>
        </p15:guide>
        <p15:guide id="8" orient="horz" pos="76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3" name="Rectangle 69" hidden="1"/>
          <p:cNvGraphicFramePr>
            <a:graphicFrameLocks/>
          </p:cNvGraphicFramePr>
          <p:nvPr>
            <p:custDataLst>
              <p:tags r:id="rId1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think-cell Slide" r:id="rId13" imgW="0" imgH="0" progId="TCLayout.ActiveDocument.1">
                  <p:embed/>
                </p:oleObj>
              </mc:Choice>
              <mc:Fallback>
                <p:oleObj name="think-cell Slide" r:id="rId13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39554" y="1353442"/>
            <a:ext cx="8072469" cy="4569117"/>
          </a:xfrm>
          <a:prstGeom prst="rect">
            <a:avLst/>
          </a:prstGeom>
        </p:spPr>
        <p:txBody>
          <a:bodyPr vert="horz" lIns="0" tIns="40099" rIns="0" bIns="4009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IN" dirty="0"/>
              <a:t>Fifth level</a:t>
            </a:r>
            <a:endParaRPr lang="en-US" dirty="0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539554" y="395347"/>
            <a:ext cx="8072469" cy="709521"/>
          </a:xfrm>
          <a:prstGeom prst="rect">
            <a:avLst/>
          </a:prstGeom>
        </p:spPr>
        <p:txBody>
          <a:bodyPr vert="horz" lIns="0" tIns="40099" rIns="0" bIns="40099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36577" y="1162314"/>
            <a:ext cx="807290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36577" y="381000"/>
            <a:ext cx="807290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34989" y="6335386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34989" y="6521121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8500858" y="6023409"/>
            <a:ext cx="440250" cy="485443"/>
            <a:chOff x="2525486" y="2990420"/>
            <a:chExt cx="2868465" cy="2982435"/>
          </a:xfrm>
        </p:grpSpPr>
        <p:sp>
          <p:nvSpPr>
            <p:cNvPr id="20" name="Rectangle 19"/>
            <p:cNvSpPr/>
            <p:nvPr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1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1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1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4882" y="6335822"/>
            <a:ext cx="1348537" cy="1800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0330FD-FE2A-483E-B0C7-29AD7FB3CAEB}" type="slidenum">
              <a:rPr lang="en-GB" smtClean="0"/>
              <a:pPr/>
              <a:t>‹Nº›</a:t>
            </a:fld>
            <a:r>
              <a:rPr lang="en-GB" dirty="0"/>
              <a:t> /  evalueserve.com</a:t>
            </a: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36683" y="6346826"/>
            <a:ext cx="2895600" cy="168994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9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©2017 Evalueserve. All rights reserved.</a:t>
            </a:r>
            <a:endParaRPr lang="en-GB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36577" y="1162314"/>
            <a:ext cx="807290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36577" y="381000"/>
            <a:ext cx="807290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34989" y="6335386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34989" y="6521121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01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p:transition>
    <p:fade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2100" b="0" dirty="0">
          <a:solidFill>
            <a:schemeClr val="accent2"/>
          </a:solidFill>
          <a:latin typeface="+mj-lt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5pPr>
      <a:lvl6pPr marL="457090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6pPr>
      <a:lvl7pPr marL="914181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7pPr>
      <a:lvl8pPr marL="1371272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8pPr>
      <a:lvl9pPr marL="1828362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spcBef>
          <a:spcPts val="526"/>
        </a:spcBef>
        <a:spcAft>
          <a:spcPts val="263"/>
        </a:spcAft>
        <a:buClr>
          <a:schemeClr val="tx1"/>
        </a:buClr>
        <a:defRPr sz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197711" indent="-200496" algn="l" rtl="0" eaLnBrk="1" fontAlgn="base" hangingPunct="1">
        <a:spcBef>
          <a:spcPts val="526"/>
        </a:spcBef>
        <a:spcAft>
          <a:spcPts val="263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200" baseline="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marL="400992" indent="-200496" algn="l" rtl="0" eaLnBrk="1" fontAlgn="base" hangingPunct="1">
        <a:spcBef>
          <a:spcPts val="526"/>
        </a:spcBef>
        <a:spcAft>
          <a:spcPts val="263"/>
        </a:spcAft>
        <a:buClr>
          <a:schemeClr val="accent2"/>
        </a:buClr>
        <a:buSzPct val="100000"/>
        <a:buFont typeface="Arial" panose="020B0604020202020204" pitchFamily="34" charset="0"/>
        <a:buChar char="–"/>
        <a:defRPr sz="12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604273" indent="-199104" algn="l" rtl="0" eaLnBrk="1" fontAlgn="base" hangingPunct="1">
        <a:spcBef>
          <a:spcPts val="526"/>
        </a:spcBef>
        <a:spcAft>
          <a:spcPts val="263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2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801984" indent="-197711" algn="l" rtl="0" eaLnBrk="1" fontAlgn="base" hangingPunct="1">
        <a:spcBef>
          <a:spcPts val="526"/>
        </a:spcBef>
        <a:spcAft>
          <a:spcPts val="263"/>
        </a:spcAft>
        <a:buClr>
          <a:schemeClr val="accent2"/>
        </a:buClr>
        <a:buSzPct val="100000"/>
        <a:buFont typeface="Arial" panose="020B0604020202020204" pitchFamily="34" charset="0"/>
        <a:buChar char="–"/>
        <a:defRPr sz="1200" baseline="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999696" indent="-197711" algn="l" rtl="0" eaLnBrk="1" fontAlgn="base" hangingPunct="1">
        <a:spcBef>
          <a:spcPts val="526"/>
        </a:spcBef>
        <a:spcAft>
          <a:spcPts val="263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200">
          <a:solidFill>
            <a:schemeClr val="tx1">
              <a:lumMod val="65000"/>
              <a:lumOff val="35000"/>
            </a:schemeClr>
          </a:solidFill>
          <a:latin typeface="+mn-lt"/>
        </a:defRPr>
      </a:lvl6pPr>
      <a:lvl7pPr marL="1485544" indent="-147603" algn="l" rtl="0" eaLnBrk="1" fontAlgn="base" hangingPunct="1"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1942635" indent="-147603" algn="l" rtl="0" eaLnBrk="1" fontAlgn="base" hangingPunct="1"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2399725" indent="-147603" algn="l" rtl="0" eaLnBrk="1" fontAlgn="base" hangingPunct="1"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1" algn="l" defTabSz="914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2" algn="l" defTabSz="914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62" algn="l" defTabSz="914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52" algn="l" defTabSz="914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5" algn="l" defTabSz="914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35" algn="l" defTabSz="914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25" algn="l" defTabSz="914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7">
          <p15:clr>
            <a:srgbClr val="F26B43"/>
          </p15:clr>
        </p15:guide>
        <p15:guide id="2" pos="394">
          <p15:clr>
            <a:srgbClr val="F26B43"/>
          </p15:clr>
        </p15:guide>
        <p15:guide id="4" pos="3426">
          <p15:clr>
            <a:srgbClr val="F26B43"/>
          </p15:clr>
        </p15:guide>
        <p15:guide id="5" pos="3306">
          <p15:clr>
            <a:srgbClr val="F26B43"/>
          </p15:clr>
        </p15:guide>
        <p15:guide id="6" pos="6341">
          <p15:clr>
            <a:srgbClr val="F26B43"/>
          </p15:clr>
        </p15:guide>
        <p15:guide id="7" orient="horz" pos="930">
          <p15:clr>
            <a:srgbClr val="F26B43"/>
          </p15:clr>
        </p15:guide>
        <p15:guide id="8" orient="horz" pos="768">
          <p15:clr>
            <a:srgbClr val="F26B43"/>
          </p15:clr>
        </p15:guide>
        <p15:guide id="9" orient="horz" pos="410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3" name="Rectangle 69" hidden="1"/>
          <p:cNvGraphicFramePr>
            <a:graphicFrameLocks/>
          </p:cNvGraphicFramePr>
          <p:nvPr>
            <p:custDataLst>
              <p:tags r:id="rId1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think-cell Slide" r:id="rId13" imgW="0" imgH="0" progId="TCLayout.ActiveDocument.1">
                  <p:embed/>
                </p:oleObj>
              </mc:Choice>
              <mc:Fallback>
                <p:oleObj name="think-cell Slide" r:id="rId13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39554" y="1353443"/>
            <a:ext cx="8072469" cy="4569117"/>
          </a:xfrm>
          <a:prstGeom prst="rect">
            <a:avLst/>
          </a:prstGeom>
        </p:spPr>
        <p:txBody>
          <a:bodyPr vert="horz" lIns="0" tIns="40096" rIns="0" bIns="40096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IN" dirty="0"/>
              <a:t>Fifth level</a:t>
            </a:r>
            <a:endParaRPr lang="en-US" dirty="0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539554" y="395348"/>
            <a:ext cx="8072469" cy="709521"/>
          </a:xfrm>
          <a:prstGeom prst="rect">
            <a:avLst/>
          </a:prstGeom>
        </p:spPr>
        <p:txBody>
          <a:bodyPr vert="horz" lIns="0" tIns="40096" rIns="0" bIns="40096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36577" y="1162314"/>
            <a:ext cx="807290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36577" y="381000"/>
            <a:ext cx="807290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34989" y="6335386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34989" y="6521121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8500858" y="6023409"/>
            <a:ext cx="440250" cy="485443"/>
            <a:chOff x="2525486" y="2990420"/>
            <a:chExt cx="2868465" cy="2982435"/>
          </a:xfrm>
        </p:grpSpPr>
        <p:sp>
          <p:nvSpPr>
            <p:cNvPr id="20" name="Rectangle 19"/>
            <p:cNvSpPr/>
            <p:nvPr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19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19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019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4883" y="6335823"/>
            <a:ext cx="1348537" cy="1800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0330FD-FE2A-483E-B0C7-29AD7FB3CAEB}" type="slidenum">
              <a:rPr lang="en-GB" smtClean="0"/>
              <a:pPr/>
              <a:t>‹Nº›</a:t>
            </a:fld>
            <a:r>
              <a:rPr lang="en-GB" dirty="0"/>
              <a:t> /  evalueserve.com</a:t>
            </a: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36683" y="6346826"/>
            <a:ext cx="2895600" cy="168994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9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©2017 Evalueserve. All rights reserved.</a:t>
            </a:r>
            <a:endParaRPr lang="en-GB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36577" y="1162314"/>
            <a:ext cx="807290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36577" y="381000"/>
            <a:ext cx="807290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34989" y="6335386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34989" y="6521121"/>
            <a:ext cx="790557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49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</p:sldLayoutIdLst>
  <p:transition>
    <p:fade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2100" b="0" dirty="0">
          <a:solidFill>
            <a:srgbClr val="47254B"/>
          </a:solidFill>
          <a:latin typeface="+mj-lt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5pPr>
      <a:lvl6pPr marL="457054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6pPr>
      <a:lvl7pPr marL="914108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7pPr>
      <a:lvl8pPr marL="1371163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8pPr>
      <a:lvl9pPr marL="1828216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spcBef>
          <a:spcPts val="526"/>
        </a:spcBef>
        <a:spcAft>
          <a:spcPts val="263"/>
        </a:spcAft>
        <a:buClr>
          <a:schemeClr val="tx1"/>
        </a:buClr>
        <a:defRPr sz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197695" indent="-200480" algn="l" rtl="0" eaLnBrk="1" fontAlgn="base" hangingPunct="1">
        <a:spcBef>
          <a:spcPts val="526"/>
        </a:spcBef>
        <a:spcAft>
          <a:spcPts val="263"/>
        </a:spcAft>
        <a:buClr>
          <a:srgbClr val="47254B"/>
        </a:buClr>
        <a:buSzPct val="100000"/>
        <a:buFont typeface="Arial" panose="020B0604020202020204" pitchFamily="34" charset="0"/>
        <a:buChar char="•"/>
        <a:defRPr sz="1200" baseline="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marL="400960" indent="-200480" algn="l" rtl="0" eaLnBrk="1" fontAlgn="base" hangingPunct="1">
        <a:spcBef>
          <a:spcPts val="526"/>
        </a:spcBef>
        <a:spcAft>
          <a:spcPts val="263"/>
        </a:spcAft>
        <a:buClr>
          <a:srgbClr val="47254B"/>
        </a:buClr>
        <a:buSzPct val="100000"/>
        <a:buFont typeface="Arial" panose="020B0604020202020204" pitchFamily="34" charset="0"/>
        <a:buChar char="–"/>
        <a:defRPr sz="12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604225" indent="-199088" algn="l" rtl="0" eaLnBrk="1" fontAlgn="base" hangingPunct="1">
        <a:spcBef>
          <a:spcPts val="526"/>
        </a:spcBef>
        <a:spcAft>
          <a:spcPts val="263"/>
        </a:spcAft>
        <a:buClr>
          <a:srgbClr val="47254B"/>
        </a:buClr>
        <a:buSzPct val="100000"/>
        <a:buFont typeface="Arial" panose="020B0604020202020204" pitchFamily="34" charset="0"/>
        <a:buChar char="•"/>
        <a:defRPr sz="12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801920" indent="-197695" algn="l" rtl="0" eaLnBrk="1" fontAlgn="base" hangingPunct="1">
        <a:spcBef>
          <a:spcPts val="526"/>
        </a:spcBef>
        <a:spcAft>
          <a:spcPts val="263"/>
        </a:spcAft>
        <a:buClr>
          <a:srgbClr val="47254B"/>
        </a:buClr>
        <a:buSzPct val="100000"/>
        <a:buFont typeface="Arial" panose="020B0604020202020204" pitchFamily="34" charset="0"/>
        <a:buChar char="–"/>
        <a:defRPr sz="1200" baseline="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999616" indent="-197695" algn="l" rtl="0" eaLnBrk="1" fontAlgn="base" hangingPunct="1">
        <a:spcBef>
          <a:spcPts val="526"/>
        </a:spcBef>
        <a:spcAft>
          <a:spcPts val="263"/>
        </a:spcAft>
        <a:buClr>
          <a:srgbClr val="47254B"/>
        </a:buClr>
        <a:buSzPct val="100000"/>
        <a:buFont typeface="Arial" panose="020B0604020202020204" pitchFamily="34" charset="0"/>
        <a:buChar char="•"/>
        <a:defRPr sz="1200">
          <a:solidFill>
            <a:schemeClr val="tx1">
              <a:lumMod val="65000"/>
              <a:lumOff val="35000"/>
            </a:schemeClr>
          </a:solidFill>
          <a:latin typeface="+mn-lt"/>
        </a:defRPr>
      </a:lvl6pPr>
      <a:lvl7pPr marL="1485426" indent="-147592" algn="l" rtl="0" eaLnBrk="1" fontAlgn="base" hangingPunct="1"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1942480" indent="-147592" algn="l" rtl="0" eaLnBrk="1" fontAlgn="base" hangingPunct="1"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2399534" indent="-147592" algn="l" rtl="0" eaLnBrk="1" fontAlgn="base" hangingPunct="1"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4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8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63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16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70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26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80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34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7">
          <p15:clr>
            <a:srgbClr val="F26B43"/>
          </p15:clr>
        </p15:guide>
        <p15:guide id="2" pos="394">
          <p15:clr>
            <a:srgbClr val="F26B43"/>
          </p15:clr>
        </p15:guide>
        <p15:guide id="3" orient="horz" pos="4109" userDrawn="1">
          <p15:clr>
            <a:srgbClr val="F26B43"/>
          </p15:clr>
        </p15:guide>
        <p15:guide id="4" pos="3426">
          <p15:clr>
            <a:srgbClr val="F26B43"/>
          </p15:clr>
        </p15:guide>
        <p15:guide id="5" pos="3306">
          <p15:clr>
            <a:srgbClr val="F26B43"/>
          </p15:clr>
        </p15:guide>
        <p15:guide id="6" pos="6341">
          <p15:clr>
            <a:srgbClr val="F26B43"/>
          </p15:clr>
        </p15:guide>
        <p15:guide id="7" orient="horz" pos="930">
          <p15:clr>
            <a:srgbClr val="F26B43"/>
          </p15:clr>
        </p15:guide>
        <p15:guide id="8" orient="horz" pos="7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mathbootcamps.com/what-is-a-p-value/" TargetMode="Externa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superdatascience.com/machine-learning" TargetMode="Externa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6.jp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26544566"/>
              </p:ext>
            </p:extLst>
          </p:nvPr>
        </p:nvGraphicFramePr>
        <p:xfrm>
          <a:off x="1359" y="1442"/>
          <a:ext cx="1358" cy="1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9" y="1442"/>
                        <a:ext cx="1358" cy="14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A-Z™: Hands-On Python &amp; R In Data Science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Linear Regression: Simple and Multiple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June 06, 2019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551969" y="4247441"/>
            <a:ext cx="4969073" cy="818814"/>
          </a:xfrm>
        </p:spPr>
        <p:txBody>
          <a:bodyPr/>
          <a:lstStyle/>
          <a:p>
            <a:r>
              <a:rPr lang="en-US" dirty="0"/>
              <a:t>Ariel Capetillo</a:t>
            </a:r>
          </a:p>
          <a:p>
            <a:r>
              <a:rPr lang="en-US" dirty="0"/>
              <a:t>Juan Carlos Urrutia</a:t>
            </a:r>
          </a:p>
        </p:txBody>
      </p:sp>
    </p:spTree>
    <p:extLst>
      <p:ext uri="{BB962C8B-B14F-4D97-AF65-F5344CB8AC3E}">
        <p14:creationId xmlns:p14="http://schemas.microsoft.com/office/powerpoint/2010/main" val="254482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10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3ABDAA1A-E552-4365-A0A4-176DB81F3B45}"/>
              </a:ext>
            </a:extLst>
          </p:cNvPr>
          <p:cNvSpPr txBox="1">
            <a:spLocks/>
          </p:cNvSpPr>
          <p:nvPr/>
        </p:nvSpPr>
        <p:spPr>
          <a:xfrm>
            <a:off x="517360" y="519750"/>
            <a:ext cx="8072469" cy="709521"/>
          </a:xfrm>
          <a:prstGeom prst="rect">
            <a:avLst/>
          </a:prstGeom>
        </p:spPr>
        <p:txBody>
          <a:bodyPr vert="horz" lIns="0" tIns="40103" rIns="0" bIns="40103" rtlCol="0" anchor="t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GB" sz="2100" b="0" dirty="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5pPr>
            <a:lvl6pPr marL="457126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6pPr>
            <a:lvl7pPr marL="914254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7pPr>
            <a:lvl8pPr marL="1371382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8pPr>
            <a:lvl9pPr marL="1828508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100" b="0" i="0" u="none" strike="noStrike" kern="0" cap="none" spc="0" normalizeH="0" baseline="0" noProof="0" dirty="0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Simple Linear </a:t>
            </a:r>
            <a:r>
              <a:rPr kumimoji="0" lang="es-CL" sz="2100" b="0" i="0" u="none" strike="noStrike" kern="0" cap="none" spc="0" normalizeH="0" baseline="0" noProof="0" dirty="0" err="1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Regression</a:t>
            </a:r>
            <a:r>
              <a:rPr kumimoji="0" lang="es-CL" sz="2100" b="0" i="0" u="none" strike="noStrike" kern="0" cap="none" spc="0" normalizeH="0" baseline="0" noProof="0" dirty="0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 Quiz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EE2653"/>
              </a:solidFill>
              <a:effectLst/>
              <a:uLnTx/>
              <a:uFillTx/>
              <a:latin typeface="Arial" panose="020B0604020202020204"/>
              <a:ea typeface="Verdana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478A355-6264-4ECA-BEB0-D4F94A278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71600"/>
            <a:ext cx="6019800" cy="2943342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A504E222-C51B-4ACD-AF52-6122EE95BE4A}"/>
              </a:ext>
            </a:extLst>
          </p:cNvPr>
          <p:cNvSpPr/>
          <p:nvPr/>
        </p:nvSpPr>
        <p:spPr bwMode="auto">
          <a:xfrm>
            <a:off x="685800" y="2697720"/>
            <a:ext cx="152400" cy="166649"/>
          </a:xfrm>
          <a:prstGeom prst="ellipse">
            <a:avLst/>
          </a:prstGeom>
          <a:solidFill>
            <a:srgbClr val="003250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108000" rIns="108000" bIns="108000" rtlCol="0" anchor="ctr">
            <a:noAutofit/>
          </a:bodyPr>
          <a:lstStyle/>
          <a:p>
            <a:pPr algn="l"/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D07E8E5-C229-4AD4-AA2A-A61C180D8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94" y="4314942"/>
            <a:ext cx="7239000" cy="158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8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554" y="572353"/>
            <a:ext cx="8072469" cy="709521"/>
          </a:xfrm>
        </p:spPr>
        <p:txBody>
          <a:bodyPr/>
          <a:lstStyle/>
          <a:p>
            <a:pPr algn="ctr"/>
            <a:r>
              <a:rPr lang="en-US" dirty="0"/>
              <a:t>Multiple Linear Regression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11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39220A3-DFB7-4102-9BCE-448475277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28628"/>
            <a:ext cx="8229600" cy="360074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C2A674-2966-4691-BB35-9547D6D28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56" y="1637929"/>
            <a:ext cx="8906644" cy="368141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ED8B103-50B4-440A-BDC4-8175C7716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41" y="1296670"/>
            <a:ext cx="8279882" cy="409207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233826A-8F2E-44FB-A7C4-96B9C80D94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0" y="1066800"/>
            <a:ext cx="2971800" cy="3189692"/>
          </a:xfrm>
          <a:prstGeom prst="rect">
            <a:avLst/>
          </a:prstGeom>
        </p:spPr>
      </p:pic>
      <p:sp>
        <p:nvSpPr>
          <p:cNvPr id="13" name="Rectángulo: esquinas redondeadas 4">
            <a:extLst>
              <a:ext uri="{FF2B5EF4-FFF2-40B4-BE49-F238E27FC236}">
                <a16:creationId xmlns:a16="http://schemas.microsoft.com/office/drawing/2014/main" id="{43FB8969-4193-4907-91DD-66F21F3A9980}"/>
              </a:ext>
            </a:extLst>
          </p:cNvPr>
          <p:cNvSpPr/>
          <p:nvPr/>
        </p:nvSpPr>
        <p:spPr bwMode="auto">
          <a:xfrm>
            <a:off x="355082" y="5276818"/>
            <a:ext cx="2616718" cy="989599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pPr algn="just"/>
            <a:r>
              <a:rPr lang="en-US" sz="1400" kern="0" dirty="0"/>
              <a:t>What is the Dummy Variable Trap, and how to avoid it?</a:t>
            </a:r>
          </a:p>
          <a:p>
            <a:pPr algn="just"/>
            <a:r>
              <a:rPr lang="en-US" sz="1400" kern="0" dirty="0"/>
              <a:t>Hint: Multicollinearity</a:t>
            </a:r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</p:txBody>
      </p:sp>
      <p:sp>
        <p:nvSpPr>
          <p:cNvPr id="14" name="Rectángulo: esquinas redondeadas 4">
            <a:extLst>
              <a:ext uri="{FF2B5EF4-FFF2-40B4-BE49-F238E27FC236}">
                <a16:creationId xmlns:a16="http://schemas.microsoft.com/office/drawing/2014/main" id="{B98C16B0-F232-4769-8F9C-A0F5C2032D4F}"/>
              </a:ext>
            </a:extLst>
          </p:cNvPr>
          <p:cNvSpPr/>
          <p:nvPr/>
        </p:nvSpPr>
        <p:spPr bwMode="auto">
          <a:xfrm>
            <a:off x="3154467" y="5214572"/>
            <a:ext cx="5893318" cy="722777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pPr algn="just"/>
            <a:r>
              <a:rPr lang="en-US" sz="1400" kern="0" dirty="0"/>
              <a:t>What is P-value? </a:t>
            </a:r>
            <a:r>
              <a:rPr lang="en-US" sz="1400" dirty="0">
                <a:hlinkClick r:id="rId6"/>
              </a:rPr>
              <a:t>https://www.mathbootcamps.com/what-is-a-p-value/</a:t>
            </a:r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407480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12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2AE3B12E-BC7C-4A21-A96C-4CA9E0E76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4" y="572353"/>
            <a:ext cx="8072469" cy="709521"/>
          </a:xfrm>
        </p:spPr>
        <p:txBody>
          <a:bodyPr/>
          <a:lstStyle/>
          <a:p>
            <a:pPr algn="ctr"/>
            <a:r>
              <a:rPr lang="en-US" dirty="0"/>
              <a:t>How to build a model?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68E319B-299B-485A-8D92-8094AD1BF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82" y="1784370"/>
            <a:ext cx="7772400" cy="328926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F3A756D-CA4B-4400-9101-167C8F724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4123"/>
            <a:ext cx="9022081" cy="3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8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6694C-9529-4ABB-93EB-B3A13AE2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81" y="533400"/>
            <a:ext cx="8072469" cy="709521"/>
          </a:xfrm>
        </p:spPr>
        <p:txBody>
          <a:bodyPr/>
          <a:lstStyle/>
          <a:p>
            <a:pPr algn="ctr"/>
            <a:r>
              <a:rPr lang="es-CL" dirty="0" err="1"/>
              <a:t>Backward</a:t>
            </a:r>
            <a:r>
              <a:rPr lang="es-CL" dirty="0"/>
              <a:t> </a:t>
            </a:r>
            <a:r>
              <a:rPr lang="es-CL" dirty="0" err="1"/>
              <a:t>Elimination</a:t>
            </a:r>
            <a:endParaRPr lang="en-U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9656BB6-B946-4B16-BCF7-6056304778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13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1EAEBB-F121-4B57-AEA6-8C383D6AD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8" name="Rectángulo: esquinas redondeadas 4">
            <a:extLst>
              <a:ext uri="{FF2B5EF4-FFF2-40B4-BE49-F238E27FC236}">
                <a16:creationId xmlns:a16="http://schemas.microsoft.com/office/drawing/2014/main" id="{83C4BB17-C409-4AC7-90A3-FFAD4A53C830}"/>
              </a:ext>
            </a:extLst>
          </p:cNvPr>
          <p:cNvSpPr/>
          <p:nvPr/>
        </p:nvSpPr>
        <p:spPr bwMode="auto">
          <a:xfrm>
            <a:off x="990600" y="1445590"/>
            <a:ext cx="5943600" cy="470906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pPr algn="just"/>
            <a:r>
              <a:rPr lang="en-US" sz="1600" kern="0" dirty="0"/>
              <a:t>Select a significance level to maintain the variable in the model</a:t>
            </a:r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35B8C4B-695E-45A3-ACBE-D109F14E6919}"/>
              </a:ext>
            </a:extLst>
          </p:cNvPr>
          <p:cNvSpPr/>
          <p:nvPr/>
        </p:nvSpPr>
        <p:spPr>
          <a:xfrm>
            <a:off x="308143" y="1327100"/>
            <a:ext cx="4700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/>
                </a:solidFill>
              </a:rPr>
              <a:t>1</a:t>
            </a:r>
            <a:endParaRPr lang="es-E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3"/>
              </a:solidFill>
              <a:effectLst/>
            </a:endParaRPr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01E48FC3-F98C-4303-8271-ED3666DB2FCA}"/>
              </a:ext>
            </a:extLst>
          </p:cNvPr>
          <p:cNvSpPr/>
          <p:nvPr/>
        </p:nvSpPr>
        <p:spPr bwMode="auto">
          <a:xfrm>
            <a:off x="3788619" y="2054315"/>
            <a:ext cx="326181" cy="310210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108000" rIns="108000" bIns="108000" rtlCol="0" anchor="ctr">
            <a:noAutofit/>
          </a:bodyPr>
          <a:lstStyle/>
          <a:p>
            <a:pPr algn="l"/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E31CC5A-8C87-4890-A8CE-ADEB62E61B4A}"/>
              </a:ext>
            </a:extLst>
          </p:cNvPr>
          <p:cNvSpPr/>
          <p:nvPr/>
        </p:nvSpPr>
        <p:spPr>
          <a:xfrm>
            <a:off x="308143" y="2315662"/>
            <a:ext cx="4700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/>
                </a:solidFill>
              </a:rPr>
              <a:t>2</a:t>
            </a:r>
            <a:endParaRPr lang="es-E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3"/>
              </a:solidFill>
              <a:effectLst/>
            </a:endParaRPr>
          </a:p>
        </p:txBody>
      </p:sp>
      <p:sp>
        <p:nvSpPr>
          <p:cNvPr id="13" name="Rectángulo: esquinas redondeadas 4">
            <a:extLst>
              <a:ext uri="{FF2B5EF4-FFF2-40B4-BE49-F238E27FC236}">
                <a16:creationId xmlns:a16="http://schemas.microsoft.com/office/drawing/2014/main" id="{187A293D-ECD4-4A50-8952-B5A5F509BEB2}"/>
              </a:ext>
            </a:extLst>
          </p:cNvPr>
          <p:cNvSpPr/>
          <p:nvPr/>
        </p:nvSpPr>
        <p:spPr bwMode="auto">
          <a:xfrm>
            <a:off x="990600" y="2458764"/>
            <a:ext cx="5943600" cy="470906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pPr algn="just"/>
            <a:r>
              <a:rPr lang="en-US" sz="1600" kern="0" dirty="0"/>
              <a:t>Fit the model with all the predictors</a:t>
            </a:r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373518B-3B86-45C3-A5DE-D399D785368D}"/>
              </a:ext>
            </a:extLst>
          </p:cNvPr>
          <p:cNvSpPr/>
          <p:nvPr/>
        </p:nvSpPr>
        <p:spPr>
          <a:xfrm>
            <a:off x="308143" y="3511287"/>
            <a:ext cx="4411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/>
                </a:solidFill>
                <a:effectLst/>
              </a:rPr>
              <a:t>3</a:t>
            </a:r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45A567C3-9B5D-4C3E-953A-51392D8D0D04}"/>
              </a:ext>
            </a:extLst>
          </p:cNvPr>
          <p:cNvSpPr/>
          <p:nvPr/>
        </p:nvSpPr>
        <p:spPr bwMode="auto">
          <a:xfrm>
            <a:off x="3788618" y="3023548"/>
            <a:ext cx="326181" cy="310210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108000" rIns="108000" bIns="108000" rtlCol="0" anchor="ctr">
            <a:noAutofit/>
          </a:bodyPr>
          <a:lstStyle/>
          <a:p>
            <a:pPr algn="l"/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Rectángulo: esquinas redondeadas 4">
            <a:extLst>
              <a:ext uri="{FF2B5EF4-FFF2-40B4-BE49-F238E27FC236}">
                <a16:creationId xmlns:a16="http://schemas.microsoft.com/office/drawing/2014/main" id="{58FDC51C-2798-44B5-AF5F-CEF2A518DB9A}"/>
              </a:ext>
            </a:extLst>
          </p:cNvPr>
          <p:cNvSpPr/>
          <p:nvPr/>
        </p:nvSpPr>
        <p:spPr bwMode="auto">
          <a:xfrm>
            <a:off x="969884" y="3409972"/>
            <a:ext cx="7107316" cy="780669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pPr algn="just"/>
            <a:r>
              <a:rPr lang="en-US" sz="1600" kern="0" dirty="0"/>
              <a:t>Consider the predictor with the </a:t>
            </a:r>
            <a:r>
              <a:rPr lang="en-US" sz="1600" b="1" kern="0" dirty="0"/>
              <a:t>highest</a:t>
            </a:r>
            <a:r>
              <a:rPr lang="en-US" sz="1600" kern="0" dirty="0"/>
              <a:t> P-value. Only if P-value is over SL, go to step 4. Otherwise the model is finished.</a:t>
            </a:r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FF397D82-F882-45A4-94D3-FBE8468CD80E}"/>
              </a:ext>
            </a:extLst>
          </p:cNvPr>
          <p:cNvSpPr/>
          <p:nvPr/>
        </p:nvSpPr>
        <p:spPr bwMode="auto">
          <a:xfrm>
            <a:off x="3799309" y="4285557"/>
            <a:ext cx="326181" cy="310210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108000" rIns="108000" bIns="108000" rtlCol="0" anchor="ctr">
            <a:noAutofit/>
          </a:bodyPr>
          <a:lstStyle/>
          <a:p>
            <a:pPr algn="l"/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A9F00D2-BBE7-436E-9AE4-6FE1369BF955}"/>
              </a:ext>
            </a:extLst>
          </p:cNvPr>
          <p:cNvSpPr/>
          <p:nvPr/>
        </p:nvSpPr>
        <p:spPr>
          <a:xfrm>
            <a:off x="2514600" y="4595767"/>
            <a:ext cx="22711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/>
                </a:solidFill>
                <a:effectLst/>
              </a:rPr>
              <a:t>4</a:t>
            </a:r>
          </a:p>
        </p:txBody>
      </p:sp>
      <p:sp>
        <p:nvSpPr>
          <p:cNvPr id="19" name="Rectángulo: esquinas redondeadas 4">
            <a:extLst>
              <a:ext uri="{FF2B5EF4-FFF2-40B4-BE49-F238E27FC236}">
                <a16:creationId xmlns:a16="http://schemas.microsoft.com/office/drawing/2014/main" id="{54DEB7CE-F0B2-4759-BFB0-4A2F127EDA3E}"/>
              </a:ext>
            </a:extLst>
          </p:cNvPr>
          <p:cNvSpPr/>
          <p:nvPr/>
        </p:nvSpPr>
        <p:spPr bwMode="auto">
          <a:xfrm>
            <a:off x="3124200" y="4690683"/>
            <a:ext cx="2286000" cy="470906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pPr algn="just"/>
            <a:r>
              <a:rPr lang="en-US" sz="1600" kern="0" dirty="0"/>
              <a:t>Remove the predictor</a:t>
            </a:r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A95FEC81-75AF-4883-8E17-475CEEA6F713}"/>
              </a:ext>
            </a:extLst>
          </p:cNvPr>
          <p:cNvSpPr/>
          <p:nvPr/>
        </p:nvSpPr>
        <p:spPr bwMode="auto">
          <a:xfrm>
            <a:off x="3788617" y="5257305"/>
            <a:ext cx="326181" cy="310210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108000" rIns="108000" bIns="108000" rtlCol="0" anchor="ctr">
            <a:noAutofit/>
          </a:bodyPr>
          <a:lstStyle/>
          <a:p>
            <a:pPr algn="l"/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Rectángulo: esquinas redondeadas 4">
            <a:extLst>
              <a:ext uri="{FF2B5EF4-FFF2-40B4-BE49-F238E27FC236}">
                <a16:creationId xmlns:a16="http://schemas.microsoft.com/office/drawing/2014/main" id="{F7BBFD22-3D19-4965-8D31-78090698CEEA}"/>
              </a:ext>
            </a:extLst>
          </p:cNvPr>
          <p:cNvSpPr/>
          <p:nvPr/>
        </p:nvSpPr>
        <p:spPr bwMode="auto">
          <a:xfrm>
            <a:off x="2628157" y="5684117"/>
            <a:ext cx="3429002" cy="470906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pPr algn="just"/>
            <a:r>
              <a:rPr lang="en-US" sz="1600" kern="0" dirty="0"/>
              <a:t>Fit the model without the variable</a:t>
            </a:r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801B0B1-0FC1-407E-9046-4E5DAC840BC6}"/>
              </a:ext>
            </a:extLst>
          </p:cNvPr>
          <p:cNvSpPr/>
          <p:nvPr/>
        </p:nvSpPr>
        <p:spPr>
          <a:xfrm>
            <a:off x="2133600" y="5550976"/>
            <a:ext cx="22711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/>
                </a:solidFill>
                <a:effectLst/>
              </a:rPr>
              <a:t>5</a:t>
            </a:r>
          </a:p>
        </p:txBody>
      </p:sp>
      <p:sp>
        <p:nvSpPr>
          <p:cNvPr id="27" name="Flecha: hacia abajo 26">
            <a:extLst>
              <a:ext uri="{FF2B5EF4-FFF2-40B4-BE49-F238E27FC236}">
                <a16:creationId xmlns:a16="http://schemas.microsoft.com/office/drawing/2014/main" id="{9A8AEA02-2A85-4E4E-AD06-D33CFA189300}"/>
              </a:ext>
            </a:extLst>
          </p:cNvPr>
          <p:cNvSpPr/>
          <p:nvPr/>
        </p:nvSpPr>
        <p:spPr bwMode="auto">
          <a:xfrm rot="19155025" flipV="1">
            <a:off x="1194006" y="4199175"/>
            <a:ext cx="326181" cy="1590889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108000" rIns="108000" bIns="108000" rtlCol="0" anchor="ctr">
            <a:noAutofit/>
          </a:bodyPr>
          <a:lstStyle/>
          <a:p>
            <a:pPr algn="l"/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4261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  <p:bldP spid="12" grpId="0"/>
      <p:bldP spid="13" grpId="0" animBg="1"/>
      <p:bldP spid="14" grpId="0"/>
      <p:bldP spid="15" grpId="0" animBg="1"/>
      <p:bldP spid="16" grpId="0" animBg="1"/>
      <p:bldP spid="17" grpId="0" animBg="1"/>
      <p:bldP spid="18" grpId="0"/>
      <p:bldP spid="19" grpId="0" animBg="1"/>
      <p:bldP spid="20" grpId="0" animBg="1"/>
      <p:bldP spid="21" grpId="0" animBg="1"/>
      <p:bldP spid="22" grpId="0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6694C-9529-4ABB-93EB-B3A13AE2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81" y="533400"/>
            <a:ext cx="8072469" cy="709521"/>
          </a:xfrm>
        </p:spPr>
        <p:txBody>
          <a:bodyPr/>
          <a:lstStyle/>
          <a:p>
            <a:pPr algn="ctr"/>
            <a:r>
              <a:rPr lang="es-CL" dirty="0"/>
              <a:t>Forward </a:t>
            </a:r>
            <a:r>
              <a:rPr lang="es-CL" dirty="0" err="1"/>
              <a:t>Selection</a:t>
            </a:r>
            <a:endParaRPr lang="en-U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9656BB6-B946-4B16-BCF7-6056304778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14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1EAEBB-F121-4B57-AEA6-8C383D6AD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8" name="Rectángulo: esquinas redondeadas 4">
            <a:extLst>
              <a:ext uri="{FF2B5EF4-FFF2-40B4-BE49-F238E27FC236}">
                <a16:creationId xmlns:a16="http://schemas.microsoft.com/office/drawing/2014/main" id="{83C4BB17-C409-4AC7-90A3-FFAD4A53C830}"/>
              </a:ext>
            </a:extLst>
          </p:cNvPr>
          <p:cNvSpPr/>
          <p:nvPr/>
        </p:nvSpPr>
        <p:spPr bwMode="auto">
          <a:xfrm>
            <a:off x="990600" y="1445590"/>
            <a:ext cx="5943600" cy="470906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pPr algn="just"/>
            <a:r>
              <a:rPr lang="en-US" sz="1600" kern="0" dirty="0"/>
              <a:t>Select a significance level to enter a variable in the model</a:t>
            </a:r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35B8C4B-695E-45A3-ACBE-D109F14E6919}"/>
              </a:ext>
            </a:extLst>
          </p:cNvPr>
          <p:cNvSpPr/>
          <p:nvPr/>
        </p:nvSpPr>
        <p:spPr>
          <a:xfrm>
            <a:off x="308143" y="1327100"/>
            <a:ext cx="4700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/>
                </a:solidFill>
              </a:rPr>
              <a:t>1</a:t>
            </a:r>
            <a:endParaRPr lang="es-E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4"/>
              </a:solidFill>
              <a:effectLst/>
            </a:endParaRPr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01E48FC3-F98C-4303-8271-ED3666DB2FCA}"/>
              </a:ext>
            </a:extLst>
          </p:cNvPr>
          <p:cNvSpPr/>
          <p:nvPr/>
        </p:nvSpPr>
        <p:spPr bwMode="auto">
          <a:xfrm>
            <a:off x="3788619" y="2054315"/>
            <a:ext cx="326181" cy="310210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000" tIns="108000" rIns="108000" bIns="108000" rtlCol="0" anchor="ctr">
            <a:noAutofit/>
          </a:bodyPr>
          <a:lstStyle/>
          <a:p>
            <a:pPr algn="l"/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E31CC5A-8C87-4890-A8CE-ADEB62E61B4A}"/>
              </a:ext>
            </a:extLst>
          </p:cNvPr>
          <p:cNvSpPr/>
          <p:nvPr/>
        </p:nvSpPr>
        <p:spPr>
          <a:xfrm>
            <a:off x="308143" y="2315662"/>
            <a:ext cx="4700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/>
                </a:solidFill>
              </a:rPr>
              <a:t>2</a:t>
            </a:r>
            <a:endParaRPr lang="es-E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4"/>
              </a:solidFill>
              <a:effectLst/>
            </a:endParaRPr>
          </a:p>
        </p:txBody>
      </p:sp>
      <p:sp>
        <p:nvSpPr>
          <p:cNvPr id="13" name="Rectángulo: esquinas redondeadas 4">
            <a:extLst>
              <a:ext uri="{FF2B5EF4-FFF2-40B4-BE49-F238E27FC236}">
                <a16:creationId xmlns:a16="http://schemas.microsoft.com/office/drawing/2014/main" id="{187A293D-ECD4-4A50-8952-B5A5F509BEB2}"/>
              </a:ext>
            </a:extLst>
          </p:cNvPr>
          <p:cNvSpPr/>
          <p:nvPr/>
        </p:nvSpPr>
        <p:spPr bwMode="auto">
          <a:xfrm>
            <a:off x="990600" y="2458764"/>
            <a:ext cx="7696200" cy="470906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pPr algn="just"/>
            <a:r>
              <a:rPr lang="en-US" sz="1600" kern="0" dirty="0"/>
              <a:t>Fit all Simple Linear Regression Models and select the one with the lowest P-value</a:t>
            </a:r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373518B-3B86-45C3-A5DE-D399D785368D}"/>
              </a:ext>
            </a:extLst>
          </p:cNvPr>
          <p:cNvSpPr/>
          <p:nvPr/>
        </p:nvSpPr>
        <p:spPr>
          <a:xfrm>
            <a:off x="308143" y="3511287"/>
            <a:ext cx="4411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/>
                </a:solidFill>
                <a:effectLst/>
              </a:rPr>
              <a:t>3</a:t>
            </a:r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45A567C3-9B5D-4C3E-953A-51392D8D0D04}"/>
              </a:ext>
            </a:extLst>
          </p:cNvPr>
          <p:cNvSpPr/>
          <p:nvPr/>
        </p:nvSpPr>
        <p:spPr bwMode="auto">
          <a:xfrm>
            <a:off x="3788618" y="3023548"/>
            <a:ext cx="326181" cy="310210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000" tIns="108000" rIns="108000" bIns="108000" rtlCol="0" anchor="ctr">
            <a:noAutofit/>
          </a:bodyPr>
          <a:lstStyle/>
          <a:p>
            <a:pPr algn="l"/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Rectángulo: esquinas redondeadas 4">
            <a:extLst>
              <a:ext uri="{FF2B5EF4-FFF2-40B4-BE49-F238E27FC236}">
                <a16:creationId xmlns:a16="http://schemas.microsoft.com/office/drawing/2014/main" id="{58FDC51C-2798-44B5-AF5F-CEF2A518DB9A}"/>
              </a:ext>
            </a:extLst>
          </p:cNvPr>
          <p:cNvSpPr/>
          <p:nvPr/>
        </p:nvSpPr>
        <p:spPr bwMode="auto">
          <a:xfrm>
            <a:off x="969884" y="3409972"/>
            <a:ext cx="7107316" cy="780669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pPr algn="just"/>
            <a:r>
              <a:rPr lang="en-US" sz="1600" kern="0" dirty="0"/>
              <a:t>Keep this variable and fit all the possible models with one extra predictor</a:t>
            </a:r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FF397D82-F882-45A4-94D3-FBE8468CD80E}"/>
              </a:ext>
            </a:extLst>
          </p:cNvPr>
          <p:cNvSpPr/>
          <p:nvPr/>
        </p:nvSpPr>
        <p:spPr bwMode="auto">
          <a:xfrm>
            <a:off x="3799309" y="4285557"/>
            <a:ext cx="326181" cy="310210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000" tIns="108000" rIns="108000" bIns="108000" rtlCol="0" anchor="ctr">
            <a:noAutofit/>
          </a:bodyPr>
          <a:lstStyle/>
          <a:p>
            <a:pPr algn="l"/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A9F00D2-BBE7-436E-9AE4-6FE1369BF955}"/>
              </a:ext>
            </a:extLst>
          </p:cNvPr>
          <p:cNvSpPr/>
          <p:nvPr/>
        </p:nvSpPr>
        <p:spPr>
          <a:xfrm>
            <a:off x="1257568" y="4817567"/>
            <a:ext cx="22711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/>
                </a:solidFill>
                <a:effectLst/>
              </a:rPr>
              <a:t>4</a:t>
            </a:r>
          </a:p>
        </p:txBody>
      </p:sp>
      <p:sp>
        <p:nvSpPr>
          <p:cNvPr id="19" name="Rectángulo: esquinas redondeadas 4">
            <a:extLst>
              <a:ext uri="{FF2B5EF4-FFF2-40B4-BE49-F238E27FC236}">
                <a16:creationId xmlns:a16="http://schemas.microsoft.com/office/drawing/2014/main" id="{54DEB7CE-F0B2-4759-BFB0-4A2F127EDA3E}"/>
              </a:ext>
            </a:extLst>
          </p:cNvPr>
          <p:cNvSpPr/>
          <p:nvPr/>
        </p:nvSpPr>
        <p:spPr bwMode="auto">
          <a:xfrm>
            <a:off x="1796246" y="4723379"/>
            <a:ext cx="6073736" cy="1074435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pPr algn="just"/>
            <a:r>
              <a:rPr lang="en-US" sz="1600" kern="0" dirty="0"/>
              <a:t>Consider the predictor with the </a:t>
            </a:r>
            <a:r>
              <a:rPr lang="en-US" sz="1600" b="1" kern="0" dirty="0"/>
              <a:t>lowest</a:t>
            </a:r>
            <a:r>
              <a:rPr lang="en-US" sz="1600" kern="0" dirty="0"/>
              <a:t> P-value. Only if P-value is under SL, go to step 3. Otherwise the model is finished.</a:t>
            </a:r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</p:txBody>
      </p:sp>
      <p:sp>
        <p:nvSpPr>
          <p:cNvPr id="27" name="Flecha: hacia abajo 26">
            <a:extLst>
              <a:ext uri="{FF2B5EF4-FFF2-40B4-BE49-F238E27FC236}">
                <a16:creationId xmlns:a16="http://schemas.microsoft.com/office/drawing/2014/main" id="{9A8AEA02-2A85-4E4E-AD06-D33CFA189300}"/>
              </a:ext>
            </a:extLst>
          </p:cNvPr>
          <p:cNvSpPr/>
          <p:nvPr/>
        </p:nvSpPr>
        <p:spPr bwMode="auto">
          <a:xfrm rot="19439525" flipV="1">
            <a:off x="773552" y="4063319"/>
            <a:ext cx="362087" cy="950600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000" tIns="108000" rIns="108000" bIns="108000" rtlCol="0" anchor="ctr">
            <a:noAutofit/>
          </a:bodyPr>
          <a:lstStyle/>
          <a:p>
            <a:pPr algn="l"/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6493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  <p:bldP spid="12" grpId="0"/>
      <p:bldP spid="13" grpId="0" animBg="1"/>
      <p:bldP spid="14" grpId="0"/>
      <p:bldP spid="15" grpId="0" animBg="1"/>
      <p:bldP spid="16" grpId="0" animBg="1"/>
      <p:bldP spid="17" grpId="0" animBg="1"/>
      <p:bldP spid="18" grpId="0"/>
      <p:bldP spid="19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6694C-9529-4ABB-93EB-B3A13AE2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81" y="533400"/>
            <a:ext cx="8072469" cy="709521"/>
          </a:xfrm>
        </p:spPr>
        <p:txBody>
          <a:bodyPr/>
          <a:lstStyle/>
          <a:p>
            <a:pPr algn="ctr"/>
            <a:r>
              <a:rPr lang="es-CL" dirty="0" err="1"/>
              <a:t>Stepwise</a:t>
            </a:r>
            <a:r>
              <a:rPr lang="es-CL" dirty="0"/>
              <a:t> </a:t>
            </a:r>
            <a:r>
              <a:rPr lang="es-CL" dirty="0" err="1"/>
              <a:t>Selection</a:t>
            </a:r>
            <a:endParaRPr lang="en-U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9656BB6-B946-4B16-BCF7-6056304778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15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1EAEBB-F121-4B57-AEA6-8C383D6AD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8" name="Rectángulo: esquinas redondeadas 4">
            <a:extLst>
              <a:ext uri="{FF2B5EF4-FFF2-40B4-BE49-F238E27FC236}">
                <a16:creationId xmlns:a16="http://schemas.microsoft.com/office/drawing/2014/main" id="{83C4BB17-C409-4AC7-90A3-FFAD4A53C830}"/>
              </a:ext>
            </a:extLst>
          </p:cNvPr>
          <p:cNvSpPr/>
          <p:nvPr/>
        </p:nvSpPr>
        <p:spPr bwMode="auto">
          <a:xfrm>
            <a:off x="990600" y="1445590"/>
            <a:ext cx="6553200" cy="470906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pPr algn="just"/>
            <a:r>
              <a:rPr lang="en-US" sz="1600" kern="0" dirty="0"/>
              <a:t>Select a SL to enter a variable in the model and also a SL to stay </a:t>
            </a:r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01E48FC3-F98C-4303-8271-ED3666DB2FCA}"/>
              </a:ext>
            </a:extLst>
          </p:cNvPr>
          <p:cNvSpPr/>
          <p:nvPr/>
        </p:nvSpPr>
        <p:spPr bwMode="auto">
          <a:xfrm>
            <a:off x="3788619" y="2054315"/>
            <a:ext cx="326181" cy="310210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108000" rIns="108000" bIns="108000" rtlCol="0" anchor="ctr">
            <a:noAutofit/>
          </a:bodyPr>
          <a:lstStyle/>
          <a:p>
            <a:pPr algn="l"/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E31CC5A-8C87-4890-A8CE-ADEB62E61B4A}"/>
              </a:ext>
            </a:extLst>
          </p:cNvPr>
          <p:cNvSpPr/>
          <p:nvPr/>
        </p:nvSpPr>
        <p:spPr>
          <a:xfrm>
            <a:off x="308143" y="2315662"/>
            <a:ext cx="4700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es-E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Rectángulo: esquinas redondeadas 4">
            <a:extLst>
              <a:ext uri="{FF2B5EF4-FFF2-40B4-BE49-F238E27FC236}">
                <a16:creationId xmlns:a16="http://schemas.microsoft.com/office/drawing/2014/main" id="{187A293D-ECD4-4A50-8952-B5A5F509BEB2}"/>
              </a:ext>
            </a:extLst>
          </p:cNvPr>
          <p:cNvSpPr/>
          <p:nvPr/>
        </p:nvSpPr>
        <p:spPr bwMode="auto">
          <a:xfrm>
            <a:off x="990599" y="2458764"/>
            <a:ext cx="7845257" cy="470906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pPr algn="just"/>
            <a:r>
              <a:rPr lang="en-US" sz="1600" kern="0" dirty="0"/>
              <a:t>Perform the next step of forward selection (New variables will need a P-Value &lt; SL)</a:t>
            </a:r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373518B-3B86-45C3-A5DE-D399D785368D}"/>
              </a:ext>
            </a:extLst>
          </p:cNvPr>
          <p:cNvSpPr/>
          <p:nvPr/>
        </p:nvSpPr>
        <p:spPr>
          <a:xfrm>
            <a:off x="1651300" y="3447363"/>
            <a:ext cx="4411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45A567C3-9B5D-4C3E-953A-51392D8D0D04}"/>
              </a:ext>
            </a:extLst>
          </p:cNvPr>
          <p:cNvSpPr/>
          <p:nvPr/>
        </p:nvSpPr>
        <p:spPr bwMode="auto">
          <a:xfrm>
            <a:off x="3788618" y="3023548"/>
            <a:ext cx="326181" cy="310210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108000" rIns="108000" bIns="108000" rtlCol="0" anchor="ctr">
            <a:noAutofit/>
          </a:bodyPr>
          <a:lstStyle/>
          <a:p>
            <a:pPr algn="l"/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Rectángulo: esquinas redondeadas 4">
            <a:extLst>
              <a:ext uri="{FF2B5EF4-FFF2-40B4-BE49-F238E27FC236}">
                <a16:creationId xmlns:a16="http://schemas.microsoft.com/office/drawing/2014/main" id="{58FDC51C-2798-44B5-AF5F-CEF2A518DB9A}"/>
              </a:ext>
            </a:extLst>
          </p:cNvPr>
          <p:cNvSpPr/>
          <p:nvPr/>
        </p:nvSpPr>
        <p:spPr bwMode="auto">
          <a:xfrm>
            <a:off x="2422456" y="3419323"/>
            <a:ext cx="4821316" cy="780669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pPr algn="just"/>
            <a:r>
              <a:rPr lang="en-US" sz="1600" kern="0" dirty="0"/>
              <a:t>Perform all the steps of Backward Elimination (Old variables will need a P-</a:t>
            </a:r>
            <a:r>
              <a:rPr lang="en-US" sz="1600" kern="0" dirty="0" err="1"/>
              <a:t>Calue</a:t>
            </a:r>
            <a:r>
              <a:rPr lang="en-US" sz="1600" kern="0" dirty="0"/>
              <a:t> &gt; SL to stay)</a:t>
            </a:r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FF397D82-F882-45A4-94D3-FBE8468CD80E}"/>
              </a:ext>
            </a:extLst>
          </p:cNvPr>
          <p:cNvSpPr/>
          <p:nvPr/>
        </p:nvSpPr>
        <p:spPr bwMode="auto">
          <a:xfrm>
            <a:off x="3799309" y="4285557"/>
            <a:ext cx="326181" cy="310210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108000" rIns="108000" bIns="108000" rtlCol="0" anchor="ctr">
            <a:noAutofit/>
          </a:bodyPr>
          <a:lstStyle/>
          <a:p>
            <a:pPr algn="l"/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A9F00D2-BBE7-436E-9AE4-6FE1369BF955}"/>
              </a:ext>
            </a:extLst>
          </p:cNvPr>
          <p:cNvSpPr/>
          <p:nvPr/>
        </p:nvSpPr>
        <p:spPr>
          <a:xfrm>
            <a:off x="1274018" y="4664431"/>
            <a:ext cx="22711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</a:p>
        </p:txBody>
      </p:sp>
      <p:sp>
        <p:nvSpPr>
          <p:cNvPr id="19" name="Rectángulo: esquinas redondeadas 4">
            <a:extLst>
              <a:ext uri="{FF2B5EF4-FFF2-40B4-BE49-F238E27FC236}">
                <a16:creationId xmlns:a16="http://schemas.microsoft.com/office/drawing/2014/main" id="{54DEB7CE-F0B2-4759-BFB0-4A2F127EDA3E}"/>
              </a:ext>
            </a:extLst>
          </p:cNvPr>
          <p:cNvSpPr/>
          <p:nvPr/>
        </p:nvSpPr>
        <p:spPr bwMode="auto">
          <a:xfrm>
            <a:off x="1796246" y="4723379"/>
            <a:ext cx="6073736" cy="646331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pPr algn="just"/>
            <a:r>
              <a:rPr lang="en-US" sz="1600" kern="0" dirty="0"/>
              <a:t>No new variables can enter and no old variables can exit </a:t>
            </a:r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</p:txBody>
      </p:sp>
      <p:sp>
        <p:nvSpPr>
          <p:cNvPr id="27" name="Flecha: hacia abajo 26">
            <a:extLst>
              <a:ext uri="{FF2B5EF4-FFF2-40B4-BE49-F238E27FC236}">
                <a16:creationId xmlns:a16="http://schemas.microsoft.com/office/drawing/2014/main" id="{9A8AEA02-2A85-4E4E-AD06-D33CFA189300}"/>
              </a:ext>
            </a:extLst>
          </p:cNvPr>
          <p:cNvSpPr/>
          <p:nvPr/>
        </p:nvSpPr>
        <p:spPr bwMode="auto">
          <a:xfrm rot="18328025" flipV="1">
            <a:off x="977287" y="2877391"/>
            <a:ext cx="261731" cy="954398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108000" rIns="108000" bIns="108000" rtlCol="0" anchor="ctr">
            <a:noAutofit/>
          </a:bodyPr>
          <a:lstStyle/>
          <a:p>
            <a:pPr algn="l"/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68BEC879-D26E-4EE8-8571-D63E3CBEF2DA}"/>
              </a:ext>
            </a:extLst>
          </p:cNvPr>
          <p:cNvSpPr/>
          <p:nvPr/>
        </p:nvSpPr>
        <p:spPr bwMode="auto">
          <a:xfrm>
            <a:off x="3800454" y="5440738"/>
            <a:ext cx="326181" cy="310210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108000" rIns="108000" bIns="108000" rtlCol="0" anchor="ctr">
            <a:noAutofit/>
          </a:bodyPr>
          <a:lstStyle/>
          <a:p>
            <a:pPr algn="l"/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Rectángulo: esquinas redondeadas 4">
            <a:extLst>
              <a:ext uri="{FF2B5EF4-FFF2-40B4-BE49-F238E27FC236}">
                <a16:creationId xmlns:a16="http://schemas.microsoft.com/office/drawing/2014/main" id="{64556BC6-CC6B-4EB3-8F90-34B6D52790FF}"/>
              </a:ext>
            </a:extLst>
          </p:cNvPr>
          <p:cNvSpPr/>
          <p:nvPr/>
        </p:nvSpPr>
        <p:spPr bwMode="auto">
          <a:xfrm>
            <a:off x="2835590" y="5782349"/>
            <a:ext cx="2253617" cy="51384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pPr algn="just"/>
            <a:r>
              <a:rPr lang="en-US" sz="1600" kern="0" dirty="0"/>
              <a:t>The model is ready</a:t>
            </a:r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724E2CC-4870-4337-8C9F-FAADB2E27BDD}"/>
              </a:ext>
            </a:extLst>
          </p:cNvPr>
          <p:cNvSpPr/>
          <p:nvPr/>
        </p:nvSpPr>
        <p:spPr>
          <a:xfrm>
            <a:off x="322569" y="1317945"/>
            <a:ext cx="4411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</a:p>
        </p:txBody>
      </p:sp>
      <p:sp>
        <p:nvSpPr>
          <p:cNvPr id="23" name="Rectángulo: esquinas redondeadas 4">
            <a:extLst>
              <a:ext uri="{FF2B5EF4-FFF2-40B4-BE49-F238E27FC236}">
                <a16:creationId xmlns:a16="http://schemas.microsoft.com/office/drawing/2014/main" id="{530557A9-07CB-4A8A-BA6E-89840BDE5569}"/>
              </a:ext>
            </a:extLst>
          </p:cNvPr>
          <p:cNvSpPr/>
          <p:nvPr/>
        </p:nvSpPr>
        <p:spPr bwMode="auto">
          <a:xfrm>
            <a:off x="5436185" y="5513238"/>
            <a:ext cx="3200400" cy="728757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>
            <a:noAutofit/>
          </a:bodyPr>
          <a:lstStyle/>
          <a:p>
            <a:pPr algn="just"/>
            <a:r>
              <a:rPr lang="en-US" sz="1600" kern="0" dirty="0"/>
              <a:t>What is AIC?</a:t>
            </a:r>
          </a:p>
          <a:p>
            <a:pPr algn="just"/>
            <a:r>
              <a:rPr lang="en-US" sz="1600" kern="0" dirty="0"/>
              <a:t>And BIC?</a:t>
            </a:r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18998964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  <p:bldP spid="13" grpId="0" animBg="1"/>
      <p:bldP spid="14" grpId="0"/>
      <p:bldP spid="15" grpId="0" animBg="1"/>
      <p:bldP spid="16" grpId="0" animBg="1"/>
      <p:bldP spid="17" grpId="0" animBg="1"/>
      <p:bldP spid="18" grpId="0"/>
      <p:bldP spid="19" grpId="0" animBg="1"/>
      <p:bldP spid="27" grpId="0" animBg="1"/>
      <p:bldP spid="20" grpId="0" animBg="1"/>
      <p:bldP spid="21" grpId="0" animBg="1"/>
      <p:bldP spid="22" grpId="0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: esquinas redondeadas 4">
            <a:extLst>
              <a:ext uri="{FF2B5EF4-FFF2-40B4-BE49-F238E27FC236}">
                <a16:creationId xmlns:a16="http://schemas.microsoft.com/office/drawing/2014/main" id="{333098D8-A758-4FCC-9741-B14948CEEB34}"/>
              </a:ext>
            </a:extLst>
          </p:cNvPr>
          <p:cNvSpPr/>
          <p:nvPr/>
        </p:nvSpPr>
        <p:spPr bwMode="auto">
          <a:xfrm>
            <a:off x="3657600" y="2133600"/>
            <a:ext cx="3352800" cy="160696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endParaRPr lang="en-US" sz="1600" b="1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Getting the dataset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16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>
                <a:hlinkClick r:id="rId2"/>
              </a:rPr>
              <a:t>https://www.superdatascience.com/machine-learning</a:t>
            </a:r>
            <a:endParaRPr lang="en-US" dirty="0"/>
          </a:p>
          <a:p>
            <a:r>
              <a:rPr lang="en-US" dirty="0"/>
              <a:t>Give your Email, then: </a:t>
            </a:r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8" t="49602" r="54521" b="36136"/>
          <a:stretch/>
        </p:blipFill>
        <p:spPr bwMode="auto">
          <a:xfrm>
            <a:off x="3754877" y="2208179"/>
            <a:ext cx="3151761" cy="1391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ft Arrow 8"/>
          <p:cNvSpPr/>
          <p:nvPr/>
        </p:nvSpPr>
        <p:spPr bwMode="auto">
          <a:xfrm rot="1271041">
            <a:off x="5638559" y="3561182"/>
            <a:ext cx="923351" cy="358764"/>
          </a:xfrm>
          <a:prstGeom prst="leftArrow">
            <a:avLst/>
          </a:prstGeom>
          <a:solidFill>
            <a:srgbClr val="003250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108000" rIns="108000" bIns="108000" rtlCol="0" anchor="ctr">
            <a:noAutofit/>
          </a:bodyPr>
          <a:lstStyle/>
          <a:p>
            <a:pPr algn="l"/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18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Hands on code!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17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5" name="AutoShape 2" descr="Image result for rstudio"/>
          <p:cNvSpPr>
            <a:spLocks noChangeAspect="1" noChangeArrowheads="1"/>
          </p:cNvSpPr>
          <p:nvPr/>
        </p:nvSpPr>
        <p:spPr bwMode="auto">
          <a:xfrm>
            <a:off x="155575" y="-1173163"/>
            <a:ext cx="7000875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0" name="Picture 4" descr="Image result for 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195388"/>
            <a:ext cx="3810000" cy="154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Image result for rstudio me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2895600"/>
            <a:ext cx="3341394" cy="334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python log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7"/>
          <a:stretch/>
        </p:blipFill>
        <p:spPr bwMode="auto">
          <a:xfrm>
            <a:off x="4584700" y="1231900"/>
            <a:ext cx="4038600" cy="166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2895600"/>
            <a:ext cx="4038600" cy="267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6435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EE2653"/>
                </a:solidFill>
              </a:rPr>
              <a:t>Importing the libraries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18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33400" y="1200691"/>
            <a:ext cx="3962400" cy="762000"/>
          </a:xfrm>
        </p:spPr>
        <p:txBody>
          <a:bodyPr>
            <a:normAutofit/>
          </a:bodyPr>
          <a:lstStyle/>
          <a:p>
            <a:r>
              <a:rPr lang="en-US" sz="1400" dirty="0"/>
              <a:t>Using </a:t>
            </a:r>
            <a:r>
              <a:rPr lang="en-US" sz="1400" dirty="0" err="1"/>
              <a:t>Rstudio</a:t>
            </a:r>
            <a:r>
              <a:rPr lang="en-US" sz="1400" dirty="0"/>
              <a:t>, you can download and import the libraries manually and by code. </a:t>
            </a:r>
            <a:br>
              <a:rPr lang="en-US" sz="1400" dirty="0"/>
            </a:br>
            <a:r>
              <a:rPr lang="en-US" sz="1400" dirty="0"/>
              <a:t>For </a:t>
            </a:r>
            <a:r>
              <a:rPr lang="en-US" sz="1400" dirty="0" err="1"/>
              <a:t>standarizing</a:t>
            </a:r>
            <a:r>
              <a:rPr lang="en-US" sz="1400" dirty="0"/>
              <a:t> code, it’s better to use code.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33400" y="1924081"/>
            <a:ext cx="8902700" cy="4093757"/>
          </a:xfrm>
        </p:spPr>
        <p:txBody>
          <a:bodyPr>
            <a:normAutofit/>
          </a:bodyPr>
          <a:lstStyle/>
          <a:p>
            <a:r>
              <a:rPr lang="en-US" sz="1400" b="1" dirty="0" err="1"/>
              <a:t>install.packages</a:t>
            </a:r>
            <a:r>
              <a:rPr lang="en-US" sz="1400" b="1" dirty="0"/>
              <a:t>(‘</a:t>
            </a:r>
            <a:r>
              <a:rPr lang="en-US" sz="1400" b="1" dirty="0" err="1"/>
              <a:t>libraryname</a:t>
            </a:r>
            <a:r>
              <a:rPr lang="en-US" sz="1400" b="1" dirty="0"/>
              <a:t>’)</a:t>
            </a:r>
          </a:p>
          <a:p>
            <a:r>
              <a:rPr lang="en-US" sz="1400" b="1" dirty="0"/>
              <a:t>library(</a:t>
            </a:r>
            <a:r>
              <a:rPr lang="en-US" sz="1400" b="1" dirty="0" err="1"/>
              <a:t>libraryname</a:t>
            </a:r>
            <a:r>
              <a:rPr lang="en-US" sz="1400" b="1" dirty="0"/>
              <a:t>)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00" t="35938" b="40441"/>
          <a:stretch/>
        </p:blipFill>
        <p:spPr bwMode="auto">
          <a:xfrm>
            <a:off x="533400" y="4267200"/>
            <a:ext cx="3962400" cy="1906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ángulo: esquinas redondeadas 4">
            <a:extLst>
              <a:ext uri="{FF2B5EF4-FFF2-40B4-BE49-F238E27FC236}">
                <a16:creationId xmlns:a16="http://schemas.microsoft.com/office/drawing/2014/main" id="{333098D8-A758-4FCC-9741-B14948CEEB34}"/>
              </a:ext>
            </a:extLst>
          </p:cNvPr>
          <p:cNvSpPr/>
          <p:nvPr/>
        </p:nvSpPr>
        <p:spPr bwMode="auto">
          <a:xfrm>
            <a:off x="544880" y="2590800"/>
            <a:ext cx="3962400" cy="16764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r>
              <a:rPr lang="en-US" sz="1600" b="1" dirty="0"/>
              <a:t>R Libraries in this part of the course: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err="1"/>
              <a:t>readr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err="1"/>
              <a:t>caTools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err="1"/>
              <a:t>tidyr</a:t>
            </a:r>
            <a:endParaRPr lang="en-US" sz="1600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295A3F4-6A5A-40B8-8BA6-68B6CE7A0A89}"/>
              </a:ext>
            </a:extLst>
          </p:cNvPr>
          <p:cNvSpPr txBox="1">
            <a:spLocks/>
          </p:cNvSpPr>
          <p:nvPr/>
        </p:nvSpPr>
        <p:spPr>
          <a:xfrm>
            <a:off x="4648200" y="1206700"/>
            <a:ext cx="3644901" cy="762000"/>
          </a:xfrm>
          <a:prstGeom prst="rect">
            <a:avLst/>
          </a:prstGeom>
        </p:spPr>
        <p:txBody>
          <a:bodyPr vert="horz" lIns="0" tIns="40106" rIns="0" bIns="40106" rtlCol="0">
            <a:normAutofit lnSpcReduction="10000"/>
          </a:bodyPr>
          <a:lstStyle>
            <a:lvl1pPr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defRPr sz="1200">
                <a:solidFill>
                  <a:srgbClr val="47254B"/>
                </a:solidFill>
                <a:latin typeface="+mn-lt"/>
                <a:ea typeface="+mn-ea"/>
                <a:cs typeface="+mn-cs"/>
              </a:defRPr>
            </a:lvl1pPr>
            <a:lvl2pPr marL="200528" indent="-200528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 lang="en-US"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01056" indent="-200528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–"/>
              <a:defRPr sz="1200">
                <a:solidFill>
                  <a:schemeClr val="tx2"/>
                </a:solidFill>
                <a:latin typeface="+mn-lt"/>
              </a:defRPr>
            </a:lvl3pPr>
            <a:lvl4pPr marL="604369" indent="-199136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latin typeface="+mn-lt"/>
              </a:defRPr>
            </a:lvl4pPr>
            <a:lvl5pPr marL="802112" indent="-197743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–"/>
              <a:defRPr sz="1200">
                <a:solidFill>
                  <a:schemeClr val="tx2"/>
                </a:solidFill>
                <a:latin typeface="+mn-lt"/>
              </a:defRPr>
            </a:lvl5pPr>
            <a:lvl6pPr marL="999854" indent="-197743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6pPr>
            <a:lvl7pPr marL="1485781" indent="-147627" algn="l" rtl="0" eaLnBrk="1" fontAlgn="base" hangingPunct="1">
              <a:spcBef>
                <a:spcPct val="5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1942945" indent="-147627" algn="l" rtl="0" eaLnBrk="1" fontAlgn="base" hangingPunct="1">
              <a:spcBef>
                <a:spcPct val="5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2400109" indent="-147627" algn="l" rtl="0" eaLnBrk="1" fontAlgn="base" hangingPunct="1">
              <a:spcBef>
                <a:spcPct val="5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kern="0" dirty="0"/>
              <a:t>With Python Spyder, you’ll need the following libraries:</a:t>
            </a:r>
          </a:p>
          <a:p>
            <a:r>
              <a:rPr lang="en-US" kern="0" dirty="0"/>
              <a:t>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7F408F4-5A44-4431-B3C8-7D34024AB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4191673"/>
            <a:ext cx="3962400" cy="1599528"/>
          </a:xfrm>
          <a:prstGeom prst="rect">
            <a:avLst/>
          </a:prstGeom>
        </p:spPr>
      </p:pic>
      <p:sp>
        <p:nvSpPr>
          <p:cNvPr id="12" name="Rectángulo: esquinas redondeadas 4">
            <a:extLst>
              <a:ext uri="{FF2B5EF4-FFF2-40B4-BE49-F238E27FC236}">
                <a16:creationId xmlns:a16="http://schemas.microsoft.com/office/drawing/2014/main" id="{B49F0AFD-BD4B-4582-90B9-DF91F7454748}"/>
              </a:ext>
            </a:extLst>
          </p:cNvPr>
          <p:cNvSpPr/>
          <p:nvPr/>
        </p:nvSpPr>
        <p:spPr bwMode="auto">
          <a:xfrm>
            <a:off x="4648200" y="1730756"/>
            <a:ext cx="3962400" cy="2131928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r>
              <a:rPr lang="en-US" sz="1400" b="1" dirty="0"/>
              <a:t>Python libraries for pre-processing: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kern="0" dirty="0" err="1"/>
              <a:t>Numpy</a:t>
            </a:r>
            <a:r>
              <a:rPr lang="en-US" sz="1400" kern="0" dirty="0"/>
              <a:t>: Mathematics library. Useful for making calculations.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kern="0" dirty="0" err="1"/>
              <a:t>Pyplot</a:t>
            </a:r>
            <a:r>
              <a:rPr lang="en-US" sz="1400" kern="0" dirty="0"/>
              <a:t>: Sub-library of matplotlib. Useful for plotting nice charts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kern="0" dirty="0"/>
              <a:t>Pandas: Most famous library for importing and managing datasets. </a:t>
            </a:r>
          </a:p>
        </p:txBody>
      </p:sp>
    </p:spTree>
    <p:extLst>
      <p:ext uri="{BB962C8B-B14F-4D97-AF65-F5344CB8AC3E}">
        <p14:creationId xmlns:p14="http://schemas.microsoft.com/office/powerpoint/2010/main" val="292715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EE2653"/>
                </a:solidFill>
              </a:rPr>
              <a:t>Importing the Dataset</a:t>
            </a:r>
            <a:br>
              <a:rPr lang="en-US" dirty="0">
                <a:solidFill>
                  <a:srgbClr val="EE2653"/>
                </a:solidFill>
              </a:rPr>
            </a:br>
            <a:endParaRPr lang="en-US" dirty="0">
              <a:solidFill>
                <a:srgbClr val="EE265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19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17502" y="1142999"/>
            <a:ext cx="4102099" cy="152400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It’s important to first import the dataset and select the libraries you will need.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This example code includes useful tips.</a:t>
            </a:r>
            <a:br>
              <a:rPr lang="en-US" sz="1400" dirty="0"/>
            </a:br>
            <a:r>
              <a:rPr lang="en-US" sz="1400" dirty="0"/>
              <a:t>*Recommendation for R: Always import </a:t>
            </a:r>
            <a:r>
              <a:rPr lang="en-US" sz="1400" dirty="0" err="1"/>
              <a:t>tidyr</a:t>
            </a:r>
            <a:r>
              <a:rPr lang="en-US" sz="1400" dirty="0"/>
              <a:t> to use the %&gt;% operator.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2" name="Rectángulo: esquinas redondeadas 4">
            <a:extLst>
              <a:ext uri="{FF2B5EF4-FFF2-40B4-BE49-F238E27FC236}">
                <a16:creationId xmlns:a16="http://schemas.microsoft.com/office/drawing/2014/main" id="{333098D8-A758-4FCC-9741-B14948CEEB34}"/>
              </a:ext>
            </a:extLst>
          </p:cNvPr>
          <p:cNvSpPr/>
          <p:nvPr/>
        </p:nvSpPr>
        <p:spPr bwMode="auto">
          <a:xfrm>
            <a:off x="200192" y="2901212"/>
            <a:ext cx="4519769" cy="32004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r>
              <a:rPr lang="en-US" sz="1200" dirty="0"/>
              <a:t># Clear plots</a:t>
            </a:r>
          </a:p>
          <a:p>
            <a:r>
              <a:rPr lang="en-US" sz="1200" dirty="0"/>
              <a:t>if(!</a:t>
            </a:r>
            <a:r>
              <a:rPr lang="en-US" sz="1200" dirty="0" err="1"/>
              <a:t>is.null</a:t>
            </a:r>
            <a:r>
              <a:rPr lang="en-US" sz="1200" dirty="0"/>
              <a:t>(</a:t>
            </a:r>
            <a:r>
              <a:rPr lang="en-US" sz="1200" dirty="0" err="1"/>
              <a:t>dev.list</a:t>
            </a:r>
            <a:r>
              <a:rPr lang="en-US" sz="1200" dirty="0"/>
              <a:t>())) </a:t>
            </a:r>
            <a:r>
              <a:rPr lang="en-US" sz="1200" dirty="0" err="1"/>
              <a:t>dev.off</a:t>
            </a:r>
            <a:r>
              <a:rPr lang="en-US" sz="1200" dirty="0"/>
              <a:t>()</a:t>
            </a:r>
          </a:p>
          <a:p>
            <a:r>
              <a:rPr lang="en-US" sz="1200" dirty="0"/>
              <a:t># A clean workspace is a happy workspace</a:t>
            </a:r>
          </a:p>
          <a:p>
            <a:r>
              <a:rPr lang="en-US" sz="1200" dirty="0" err="1"/>
              <a:t>rm</a:t>
            </a:r>
            <a:r>
              <a:rPr lang="en-US" sz="1200" dirty="0"/>
              <a:t>(list=ls())</a:t>
            </a:r>
          </a:p>
          <a:p>
            <a:r>
              <a:rPr lang="en-US" sz="1200" dirty="0"/>
              <a:t># Set working directory</a:t>
            </a:r>
          </a:p>
          <a:p>
            <a:r>
              <a:rPr lang="en-US" sz="1200" dirty="0" err="1"/>
              <a:t>setwd</a:t>
            </a:r>
            <a:r>
              <a:rPr lang="en-US" sz="1200" dirty="0"/>
              <a:t>("~/ML A-z/Part 1 - Data Preprocessing/preprocessing/</a:t>
            </a:r>
            <a:r>
              <a:rPr lang="en-US" sz="1200" dirty="0" err="1"/>
              <a:t>Data_Preprocessing</a:t>
            </a:r>
            <a:r>
              <a:rPr lang="en-US" sz="1200" dirty="0"/>
              <a:t>")</a:t>
            </a:r>
          </a:p>
          <a:p>
            <a:r>
              <a:rPr lang="en-US" sz="1200" dirty="0"/>
              <a:t># Clear console</a:t>
            </a:r>
          </a:p>
          <a:p>
            <a:r>
              <a:rPr lang="en-US" sz="1200" dirty="0"/>
              <a:t>cat("\014") </a:t>
            </a:r>
          </a:p>
          <a:p>
            <a:endParaRPr lang="en-US" sz="1200" b="1" dirty="0"/>
          </a:p>
          <a:p>
            <a:r>
              <a:rPr lang="en-US" sz="1200" dirty="0"/>
              <a:t>library(</a:t>
            </a:r>
            <a:r>
              <a:rPr lang="en-US" sz="1200" dirty="0" err="1"/>
              <a:t>tidyr</a:t>
            </a:r>
            <a:r>
              <a:rPr lang="en-US" sz="1200" dirty="0"/>
              <a:t>)</a:t>
            </a:r>
          </a:p>
          <a:p>
            <a:r>
              <a:rPr lang="en-US" sz="1200" b="1" dirty="0"/>
              <a:t>dataset &lt;- read.csv('Data.csv')  #This is actually the one line you need, it assigns the .csv file to a variable.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82CFE30-5B1A-4DBB-AEC2-9E53599CE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132" y="3746470"/>
            <a:ext cx="3195033" cy="254793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572A035-D5C5-44E1-A325-17D7D683B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335" y="2785293"/>
            <a:ext cx="3476625" cy="885825"/>
          </a:xfrm>
          <a:prstGeom prst="rect">
            <a:avLst/>
          </a:prstGeom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47311ED9-7934-423A-B631-9DC2BD27E7D4}"/>
              </a:ext>
            </a:extLst>
          </p:cNvPr>
          <p:cNvSpPr txBox="1">
            <a:spLocks/>
          </p:cNvSpPr>
          <p:nvPr/>
        </p:nvSpPr>
        <p:spPr>
          <a:xfrm>
            <a:off x="4724400" y="1142999"/>
            <a:ext cx="3887624" cy="1676401"/>
          </a:xfrm>
          <a:prstGeom prst="rect">
            <a:avLst/>
          </a:prstGeom>
        </p:spPr>
        <p:txBody>
          <a:bodyPr vert="horz" lIns="0" tIns="40096" rIns="0" bIns="40096" rtlCol="0">
            <a:normAutofit/>
          </a:bodyPr>
          <a:lstStyle>
            <a:lvl1pPr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97695" indent="-200480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rgbClr val="47254B"/>
              </a:buClr>
              <a:buSzPct val="100000"/>
              <a:buFont typeface="Arial" panose="020B0604020202020204" pitchFamily="34" charset="0"/>
              <a:buChar char="•"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400960" indent="-200480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rgbClr val="47254B"/>
              </a:buClr>
              <a:buSzPct val="100000"/>
              <a:buFont typeface="Arial" panose="020B0604020202020204" pitchFamily="34" charset="0"/>
              <a:buChar char="–"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604225" indent="-199088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rgbClr val="47254B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801920" indent="-197695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rgbClr val="47254B"/>
              </a:buClr>
              <a:buSzPct val="100000"/>
              <a:buFont typeface="Arial" panose="020B0604020202020204" pitchFamily="34" charset="0"/>
              <a:buChar char="–"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999616" indent="-197695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rgbClr val="47254B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6pPr>
            <a:lvl7pPr marL="1485426" indent="-147592" algn="l" rtl="0" eaLnBrk="1" fontAlgn="base" hangingPunct="1">
              <a:spcBef>
                <a:spcPct val="5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1942480" indent="-147592" algn="l" rtl="0" eaLnBrk="1" fontAlgn="base" hangingPunct="1">
              <a:spcBef>
                <a:spcPct val="5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2399534" indent="-147592" algn="l" rtl="0" eaLnBrk="1" fontAlgn="base" hangingPunct="1">
              <a:spcBef>
                <a:spcPct val="5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sz="1400" kern="0" dirty="0"/>
              <a:t>For python, we import the csv file. Then, we standardize it at our convenience (in this case, as arrays for the dependent and independent variables).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kern="0" dirty="0"/>
              <a:t>”pd” is the pandas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kern="0" dirty="0" err="1"/>
              <a:t>iloc</a:t>
            </a:r>
            <a:r>
              <a:rPr lang="en-US" sz="1400" kern="0" dirty="0"/>
              <a:t> is used for specifying an index</a:t>
            </a:r>
          </a:p>
          <a:p>
            <a:endParaRPr lang="en-US" kern="0" dirty="0"/>
          </a:p>
          <a:p>
            <a:endParaRPr lang="en-US" kern="0" dirty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65515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©2017 </a:t>
            </a:r>
            <a:r>
              <a:rPr lang="en-US" dirty="0" err="1"/>
              <a:t>Evalueserve</a:t>
            </a:r>
            <a:r>
              <a:rPr lang="en-US" dirty="0"/>
              <a:t>. All rights reserved.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544880" y="6335820"/>
            <a:ext cx="1348537" cy="180001"/>
          </a:xfrm>
        </p:spPr>
        <p:txBody>
          <a:bodyPr/>
          <a:lstStyle/>
          <a:p>
            <a:fld id="{E20330FD-FE2A-483E-B0C7-29AD7FB3CAEB}" type="slidenum">
              <a:rPr lang="en-GB" smtClean="0"/>
              <a:pPr/>
              <a:t>2</a:t>
            </a:fld>
            <a:r>
              <a:rPr lang="en-GB"/>
              <a:t> /  evalueserve.com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170743"/>
              </p:ext>
            </p:extLst>
          </p:nvPr>
        </p:nvGraphicFramePr>
        <p:xfrm>
          <a:off x="548432" y="1307373"/>
          <a:ext cx="3861372" cy="2669270"/>
        </p:xfrm>
        <a:graphic>
          <a:graphicData uri="http://schemas.openxmlformats.org/drawingml/2006/table">
            <a:tbl>
              <a:tblPr firstRow="1" bandRow="1"/>
              <a:tblGrid>
                <a:gridCol w="549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5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854"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0" dirty="0">
                          <a:solidFill>
                            <a:srgbClr val="EE2653"/>
                          </a:solidFill>
                          <a:latin typeface="+mj-lt"/>
                        </a:rPr>
                        <a:t>01</a:t>
                      </a:r>
                    </a:p>
                  </a:txBody>
                  <a:tcPr marL="45727" marR="45727" marT="18288" marB="1828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2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b="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45727" marR="45727" marT="18288" marB="18288" anchor="ctr">
                    <a:lnL w="38100" cap="flat" cmpd="sng" algn="ctr">
                      <a:solidFill>
                        <a:srgbClr val="EE2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Introduction to SLR</a:t>
                      </a:r>
                    </a:p>
                  </a:txBody>
                  <a:tcPr marL="45727" marR="45727" marT="18288" marB="18288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54"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0">
                          <a:solidFill>
                            <a:schemeClr val="accent2"/>
                          </a:solidFill>
                          <a:latin typeface="+mj-lt"/>
                        </a:rPr>
                        <a:t>02</a:t>
                      </a:r>
                    </a:p>
                  </a:txBody>
                  <a:tcPr marL="45727" marR="45727" marT="18288" marB="1828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C6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b="0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45727" marR="45727" marT="18288" marB="18288" anchor="ctr">
                    <a:lnL w="38100" cap="flat" cmpd="sng" algn="ctr">
                      <a:solidFill>
                        <a:srgbClr val="7C6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SLR in Python</a:t>
                      </a:r>
                    </a:p>
                  </a:txBody>
                  <a:tcPr marL="45727" marR="45727" marT="18288" marB="18288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854"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0">
                          <a:solidFill>
                            <a:srgbClr val="47254B"/>
                          </a:solidFill>
                          <a:latin typeface="+mj-lt"/>
                        </a:rPr>
                        <a:t>03</a:t>
                      </a:r>
                    </a:p>
                  </a:txBody>
                  <a:tcPr marL="45727" marR="45727" marT="18288" marB="1828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725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b="0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45727" marR="45727" marT="18288" marB="18288" anchor="ctr">
                    <a:lnL w="38100" cap="flat" cmpd="sng" algn="ctr">
                      <a:solidFill>
                        <a:srgbClr val="4725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300" b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SLR in R</a:t>
                      </a:r>
                      <a:endParaRPr lang="en-US" sz="1300" b="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45727" marR="45727" marT="18288" marB="18288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54"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0">
                          <a:solidFill>
                            <a:srgbClr val="EE2653"/>
                          </a:solidFill>
                          <a:latin typeface="+mj-lt"/>
                        </a:rPr>
                        <a:t>04</a:t>
                      </a:r>
                    </a:p>
                  </a:txBody>
                  <a:tcPr marL="45727" marR="45727" marT="18288" marB="1828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2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b="0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45727" marR="45727" marT="18288" marB="18288" anchor="ctr">
                    <a:lnL w="38100" cap="flat" cmpd="sng" algn="ctr">
                      <a:solidFill>
                        <a:srgbClr val="EE2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300" b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SLR </a:t>
                      </a:r>
                      <a:r>
                        <a:rPr lang="en-US" sz="1300" b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Quiz</a:t>
                      </a:r>
                    </a:p>
                  </a:txBody>
                  <a:tcPr marL="45727" marR="45727" marT="18288" marB="18288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54"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0" dirty="0">
                          <a:solidFill>
                            <a:schemeClr val="accent2"/>
                          </a:solidFill>
                          <a:latin typeface="+mj-lt"/>
                        </a:rPr>
                        <a:t>05</a:t>
                      </a:r>
                    </a:p>
                  </a:txBody>
                  <a:tcPr marL="45727" marR="45727" marT="18288" marB="1828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C6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b="0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45727" marR="45727" marT="18288" marB="18288" anchor="ctr">
                    <a:lnL w="38100" cap="flat" cmpd="sng" algn="ctr">
                      <a:solidFill>
                        <a:srgbClr val="7C6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Introduction to MLR and key concepts</a:t>
                      </a:r>
                    </a:p>
                  </a:txBody>
                  <a:tcPr marL="45727" marR="45727" marT="18288" marB="18288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FA293D0-210C-4354-BB5D-E6F1D669A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250232"/>
              </p:ext>
            </p:extLst>
          </p:nvPr>
        </p:nvGraphicFramePr>
        <p:xfrm>
          <a:off x="548432" y="3976643"/>
          <a:ext cx="3861372" cy="533854"/>
        </p:xfrm>
        <a:graphic>
          <a:graphicData uri="http://schemas.openxmlformats.org/drawingml/2006/table">
            <a:tbl>
              <a:tblPr firstRow="1" bandRow="1"/>
              <a:tblGrid>
                <a:gridCol w="549045">
                  <a:extLst>
                    <a:ext uri="{9D8B030D-6E8A-4147-A177-3AD203B41FA5}">
                      <a16:colId xmlns:a16="http://schemas.microsoft.com/office/drawing/2014/main" val="2331290239"/>
                    </a:ext>
                  </a:extLst>
                </a:gridCol>
                <a:gridCol w="116857">
                  <a:extLst>
                    <a:ext uri="{9D8B030D-6E8A-4147-A177-3AD203B41FA5}">
                      <a16:colId xmlns:a16="http://schemas.microsoft.com/office/drawing/2014/main" val="2966098500"/>
                    </a:ext>
                  </a:extLst>
                </a:gridCol>
                <a:gridCol w="3195470">
                  <a:extLst>
                    <a:ext uri="{9D8B030D-6E8A-4147-A177-3AD203B41FA5}">
                      <a16:colId xmlns:a16="http://schemas.microsoft.com/office/drawing/2014/main" val="154611114"/>
                    </a:ext>
                  </a:extLst>
                </a:gridCol>
              </a:tblGrid>
              <a:tr h="533854"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0" dirty="0">
                          <a:solidFill>
                            <a:srgbClr val="47254B"/>
                          </a:solidFill>
                          <a:latin typeface="+mj-lt"/>
                        </a:rPr>
                        <a:t>06</a:t>
                      </a:r>
                    </a:p>
                  </a:txBody>
                  <a:tcPr marL="45727" marR="45727" marT="18288" marB="1828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725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b="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45727" marR="45727" marT="18288" marB="18288" anchor="ctr">
                    <a:lnL w="38100" cap="flat" cmpd="sng" algn="ctr">
                      <a:solidFill>
                        <a:srgbClr val="4725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300" b="0" noProof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How</a:t>
                      </a:r>
                      <a:r>
                        <a:rPr lang="es-CL" sz="1300" b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s-CL" sz="1300" b="0" noProof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to</a:t>
                      </a:r>
                      <a:r>
                        <a:rPr lang="es-CL" sz="1300" b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s-CL" sz="1300" b="0" noProof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build</a:t>
                      </a:r>
                      <a:r>
                        <a:rPr lang="es-CL" sz="1300" b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a </a:t>
                      </a:r>
                      <a:r>
                        <a:rPr lang="es-CL" sz="1300" b="0" noProof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model</a:t>
                      </a:r>
                      <a:endParaRPr lang="en-US" sz="1300" b="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45727" marR="45727" marT="18288" marB="18288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2232170"/>
                  </a:ext>
                </a:extLst>
              </a:tr>
            </a:tbl>
          </a:graphicData>
        </a:graphic>
      </p:graphicFrame>
      <p:pic>
        <p:nvPicPr>
          <p:cNvPr id="2" name="Picture 2" descr="Image result for linear regression memes">
            <a:extLst>
              <a:ext uri="{FF2B5EF4-FFF2-40B4-BE49-F238E27FC236}">
                <a16:creationId xmlns:a16="http://schemas.microsoft.com/office/drawing/2014/main" id="{8E19C816-AF59-4F7A-A40E-94D3F3827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00200"/>
            <a:ext cx="28575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Image result for linear regression memes">
            <a:extLst>
              <a:ext uri="{FF2B5EF4-FFF2-40B4-BE49-F238E27FC236}">
                <a16:creationId xmlns:a16="http://schemas.microsoft.com/office/drawing/2014/main" id="{4BE9924E-B1B4-4973-9355-2FF6B9F73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76" y="3865576"/>
            <a:ext cx="3292947" cy="195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DFF45B44-ED80-4ECF-8BCE-CCD3F0C60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97022"/>
              </p:ext>
            </p:extLst>
          </p:nvPr>
        </p:nvGraphicFramePr>
        <p:xfrm>
          <a:off x="548432" y="4531751"/>
          <a:ext cx="3861372" cy="1067708"/>
        </p:xfrm>
        <a:graphic>
          <a:graphicData uri="http://schemas.openxmlformats.org/drawingml/2006/table">
            <a:tbl>
              <a:tblPr firstRow="1" bandRow="1"/>
              <a:tblGrid>
                <a:gridCol w="549045">
                  <a:extLst>
                    <a:ext uri="{9D8B030D-6E8A-4147-A177-3AD203B41FA5}">
                      <a16:colId xmlns:a16="http://schemas.microsoft.com/office/drawing/2014/main" val="4128062449"/>
                    </a:ext>
                  </a:extLst>
                </a:gridCol>
                <a:gridCol w="116857">
                  <a:extLst>
                    <a:ext uri="{9D8B030D-6E8A-4147-A177-3AD203B41FA5}">
                      <a16:colId xmlns:a16="http://schemas.microsoft.com/office/drawing/2014/main" val="2819113815"/>
                    </a:ext>
                  </a:extLst>
                </a:gridCol>
                <a:gridCol w="3195470">
                  <a:extLst>
                    <a:ext uri="{9D8B030D-6E8A-4147-A177-3AD203B41FA5}">
                      <a16:colId xmlns:a16="http://schemas.microsoft.com/office/drawing/2014/main" val="3695751838"/>
                    </a:ext>
                  </a:extLst>
                </a:gridCol>
              </a:tblGrid>
              <a:tr h="533854"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0" dirty="0">
                          <a:solidFill>
                            <a:srgbClr val="EE2653"/>
                          </a:solidFill>
                          <a:latin typeface="+mj-lt"/>
                        </a:rPr>
                        <a:t>07</a:t>
                      </a:r>
                    </a:p>
                  </a:txBody>
                  <a:tcPr marL="45727" marR="45727" marT="18288" marB="1828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E2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b="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45727" marR="45727" marT="18288" marB="18288" anchor="ctr">
                    <a:lnL w="38100" cap="flat" cmpd="sng" algn="ctr">
                      <a:solidFill>
                        <a:srgbClr val="EE2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300" b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/>
                          <a:ea typeface=""/>
                          <a:cs typeface=""/>
                        </a:rPr>
                        <a:t>MLR in Python</a:t>
                      </a:r>
                      <a:endParaRPr lang="en-US" sz="13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/>
                        <a:ea typeface=""/>
                        <a:cs typeface=""/>
                      </a:endParaRPr>
                    </a:p>
                  </a:txBody>
                  <a:tcPr marL="45727" marR="45727" marT="18288" marB="18288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076901"/>
                  </a:ext>
                </a:extLst>
              </a:tr>
              <a:tr h="533854"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0" dirty="0">
                          <a:solidFill>
                            <a:schemeClr val="accent2"/>
                          </a:solidFill>
                          <a:latin typeface="+mj-lt"/>
                        </a:rPr>
                        <a:t>08</a:t>
                      </a:r>
                    </a:p>
                  </a:txBody>
                  <a:tcPr marL="45727" marR="45727" marT="18288" marB="1828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C6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b="0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45727" marR="45727" marT="18288" marB="18288" anchor="ctr">
                    <a:lnL w="38100" cap="flat" cmpd="sng" algn="ctr">
                      <a:solidFill>
                        <a:srgbClr val="7C6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/>
                          <a:ea typeface=""/>
                          <a:cs typeface=""/>
                        </a:rPr>
                        <a:t>MLR in R</a:t>
                      </a:r>
                    </a:p>
                  </a:txBody>
                  <a:tcPr marL="45727" marR="45727" marT="18288" marB="18288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125652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FD2E1A8A-48E6-42FD-B4E2-43BFB10DA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763592"/>
              </p:ext>
            </p:extLst>
          </p:nvPr>
        </p:nvGraphicFramePr>
        <p:xfrm>
          <a:off x="548432" y="5599459"/>
          <a:ext cx="3861372" cy="533854"/>
        </p:xfrm>
        <a:graphic>
          <a:graphicData uri="http://schemas.openxmlformats.org/drawingml/2006/table">
            <a:tbl>
              <a:tblPr firstRow="1" bandRow="1"/>
              <a:tblGrid>
                <a:gridCol w="549045">
                  <a:extLst>
                    <a:ext uri="{9D8B030D-6E8A-4147-A177-3AD203B41FA5}">
                      <a16:colId xmlns:a16="http://schemas.microsoft.com/office/drawing/2014/main" val="2331290239"/>
                    </a:ext>
                  </a:extLst>
                </a:gridCol>
                <a:gridCol w="116857">
                  <a:extLst>
                    <a:ext uri="{9D8B030D-6E8A-4147-A177-3AD203B41FA5}">
                      <a16:colId xmlns:a16="http://schemas.microsoft.com/office/drawing/2014/main" val="2966098500"/>
                    </a:ext>
                  </a:extLst>
                </a:gridCol>
                <a:gridCol w="3195470">
                  <a:extLst>
                    <a:ext uri="{9D8B030D-6E8A-4147-A177-3AD203B41FA5}">
                      <a16:colId xmlns:a16="http://schemas.microsoft.com/office/drawing/2014/main" val="154611114"/>
                    </a:ext>
                  </a:extLst>
                </a:gridCol>
              </a:tblGrid>
              <a:tr h="533854"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0" dirty="0">
                          <a:solidFill>
                            <a:srgbClr val="47254B"/>
                          </a:solidFill>
                          <a:latin typeface="+mj-lt"/>
                        </a:rPr>
                        <a:t>09</a:t>
                      </a:r>
                    </a:p>
                  </a:txBody>
                  <a:tcPr marL="45727" marR="45727" marT="18288" marB="1828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725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b="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45727" marR="45727" marT="18288" marB="18288" anchor="ctr">
                    <a:lnL w="38100" cap="flat" cmpd="sng" algn="ctr">
                      <a:solidFill>
                        <a:srgbClr val="4725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7E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525660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051324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576981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102643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628305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15396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679626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205287" algn="l" defTabSz="1051324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/>
                          <a:ea typeface=""/>
                          <a:cs typeface=""/>
                        </a:rPr>
                        <a:t>MLR Quiz</a:t>
                      </a:r>
                    </a:p>
                  </a:txBody>
                  <a:tcPr marL="45727" marR="45727" marT="18288" marB="18288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2232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36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638" y="488258"/>
            <a:ext cx="8072469" cy="70952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EE2653"/>
                </a:solidFill>
              </a:rPr>
              <a:t>Missing data: Numeric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20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23448" y="1197778"/>
            <a:ext cx="3682753" cy="1088222"/>
          </a:xfrm>
        </p:spPr>
        <p:txBody>
          <a:bodyPr>
            <a:normAutofit/>
          </a:bodyPr>
          <a:lstStyle/>
          <a:p>
            <a:r>
              <a:rPr lang="en-US" sz="1400" dirty="0"/>
              <a:t>ML Algorithms have problems with null values. A method for dealing with them inside numerical variables is replacing them with the mean.</a:t>
            </a:r>
          </a:p>
        </p:txBody>
      </p:sp>
      <p:sp>
        <p:nvSpPr>
          <p:cNvPr id="10" name="Rectángulo: esquinas redondeadas 4">
            <a:extLst>
              <a:ext uri="{FF2B5EF4-FFF2-40B4-BE49-F238E27FC236}">
                <a16:creationId xmlns:a16="http://schemas.microsoft.com/office/drawing/2014/main" id="{333098D8-A758-4FCC-9741-B14948CEEB34}"/>
              </a:ext>
            </a:extLst>
          </p:cNvPr>
          <p:cNvSpPr/>
          <p:nvPr/>
        </p:nvSpPr>
        <p:spPr bwMode="auto">
          <a:xfrm>
            <a:off x="164080" y="3064911"/>
            <a:ext cx="3675434" cy="1810966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dataset &lt;- read.csv('Data.csv')</a:t>
            </a:r>
          </a:p>
          <a:p>
            <a:endParaRPr lang="en-US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# Taking care of missing data</a:t>
            </a:r>
          </a:p>
          <a:p>
            <a:r>
              <a:rPr lang="en-US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dataset$Age</a:t>
            </a:r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&lt;- </a:t>
            </a:r>
            <a:r>
              <a:rPr lang="en-US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ifelse</a:t>
            </a:r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(is.na(</a:t>
            </a:r>
            <a:r>
              <a:rPr lang="en-US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dataset$Age</a:t>
            </a:r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),</a:t>
            </a:r>
          </a:p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</a:t>
            </a:r>
            <a:r>
              <a:rPr lang="en-US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ave</a:t>
            </a:r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dataset$Age</a:t>
            </a:r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, FUN = function(x) mean(x, na.rm = TRUE)),</a:t>
            </a:r>
          </a:p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</a:t>
            </a:r>
            <a:r>
              <a:rPr lang="en-US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dataset$Age</a:t>
            </a:r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</p:txBody>
      </p:sp>
      <p:sp>
        <p:nvSpPr>
          <p:cNvPr id="11" name="Rectángulo: una sola esquina cortada 5">
            <a:extLst>
              <a:ext uri="{FF2B5EF4-FFF2-40B4-BE49-F238E27FC236}">
                <a16:creationId xmlns:a16="http://schemas.microsoft.com/office/drawing/2014/main" id="{30AE1668-D5E2-4439-A2B5-1C2CF1168C30}"/>
              </a:ext>
            </a:extLst>
          </p:cNvPr>
          <p:cNvSpPr/>
          <p:nvPr/>
        </p:nvSpPr>
        <p:spPr bwMode="auto">
          <a:xfrm>
            <a:off x="248601" y="4948560"/>
            <a:ext cx="3657600" cy="1295401"/>
          </a:xfrm>
          <a:prstGeom prst="snip1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8000" tIns="108000" rIns="108000" bIns="108000" rtlCol="0" anchor="ctr">
            <a:noAutofit/>
          </a:bodyPr>
          <a:lstStyle/>
          <a:p>
            <a:pPr algn="l"/>
            <a:r>
              <a:rPr lang="en-US" sz="1600" b="1" dirty="0">
                <a:latin typeface="+mj-lt"/>
                <a:ea typeface="Verdana" pitchFamily="34" charset="0"/>
                <a:cs typeface="Verdana" pitchFamily="34" charset="0"/>
              </a:rPr>
              <a:t>Tip</a:t>
            </a:r>
          </a:p>
          <a:p>
            <a:pPr algn="l"/>
            <a:r>
              <a:rPr lang="es-CL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To </a:t>
            </a:r>
            <a:r>
              <a:rPr lang="es-CL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know</a:t>
            </a:r>
            <a:r>
              <a:rPr lang="es-CL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L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how</a:t>
            </a:r>
            <a:r>
              <a:rPr lang="es-CL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s-CL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function</a:t>
            </a:r>
            <a:r>
              <a:rPr lang="es-CL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L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works</a:t>
            </a:r>
            <a:r>
              <a:rPr lang="es-CL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, use </a:t>
            </a:r>
            <a:r>
              <a:rPr lang="es-CL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the</a:t>
            </a:r>
            <a:r>
              <a:rPr lang="es-CL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L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interrogation</a:t>
            </a:r>
            <a:r>
              <a:rPr lang="es-CL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L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mark</a:t>
            </a:r>
            <a:r>
              <a:rPr lang="es-CL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to look </a:t>
            </a:r>
            <a:r>
              <a:rPr lang="es-CL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for</a:t>
            </a:r>
            <a:r>
              <a:rPr lang="es-CL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L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it</a:t>
            </a:r>
            <a:r>
              <a:rPr lang="es-CL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in R  </a:t>
            </a:r>
            <a:r>
              <a:rPr lang="es-CL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documentation</a:t>
            </a:r>
            <a:r>
              <a:rPr lang="es-CL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CL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?</a:t>
            </a:r>
            <a:r>
              <a:rPr lang="es-CL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ifelse</a:t>
            </a:r>
            <a:r>
              <a:rPr lang="es-CL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CL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?ave()</a:t>
            </a:r>
          </a:p>
        </p:txBody>
      </p:sp>
      <p:sp>
        <p:nvSpPr>
          <p:cNvPr id="13" name="Rectángulo: esquinas redondeadas 4">
            <a:extLst>
              <a:ext uri="{FF2B5EF4-FFF2-40B4-BE49-F238E27FC236}">
                <a16:creationId xmlns:a16="http://schemas.microsoft.com/office/drawing/2014/main" id="{333098D8-A758-4FCC-9741-B14948CEEB34}"/>
              </a:ext>
            </a:extLst>
          </p:cNvPr>
          <p:cNvSpPr/>
          <p:nvPr/>
        </p:nvSpPr>
        <p:spPr bwMode="auto">
          <a:xfrm>
            <a:off x="172997" y="2208833"/>
            <a:ext cx="3657600" cy="7620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pPr lvl="0" fontAlgn="base">
              <a:spcBef>
                <a:spcPts val="526"/>
              </a:spcBef>
              <a:spcAft>
                <a:spcPts val="263"/>
              </a:spcAft>
              <a:buClr>
                <a:srgbClr val="000000"/>
              </a:buClr>
            </a:pPr>
            <a:r>
              <a:rPr lang="en-US" sz="1200" b="1" kern="0" dirty="0" err="1">
                <a:solidFill>
                  <a:srgbClr val="000000">
                    <a:lumMod val="65000"/>
                    <a:lumOff val="35000"/>
                  </a:srgbClr>
                </a:solidFill>
              </a:rPr>
              <a:t>install.packages</a:t>
            </a:r>
            <a:r>
              <a:rPr lang="en-US" sz="1200" b="1" kern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(‘</a:t>
            </a:r>
            <a:r>
              <a:rPr lang="en-US" sz="1200" b="1" kern="0" dirty="0" err="1">
                <a:solidFill>
                  <a:srgbClr val="000000">
                    <a:lumMod val="65000"/>
                    <a:lumOff val="35000"/>
                  </a:srgbClr>
                </a:solidFill>
              </a:rPr>
              <a:t>libraryname</a:t>
            </a:r>
            <a:r>
              <a:rPr lang="en-US" sz="1200" b="1" kern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’)</a:t>
            </a:r>
          </a:p>
          <a:p>
            <a:pPr lvl="0" fontAlgn="base">
              <a:spcBef>
                <a:spcPts val="526"/>
              </a:spcBef>
              <a:spcAft>
                <a:spcPts val="263"/>
              </a:spcAft>
              <a:buClr>
                <a:srgbClr val="000000"/>
              </a:buClr>
            </a:pPr>
            <a:r>
              <a:rPr lang="en-US" sz="1200" b="1" kern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library(</a:t>
            </a:r>
            <a:r>
              <a:rPr lang="en-US" sz="1200" b="1" kern="0" dirty="0" err="1">
                <a:solidFill>
                  <a:srgbClr val="000000">
                    <a:lumMod val="65000"/>
                    <a:lumOff val="35000"/>
                  </a:srgbClr>
                </a:solidFill>
              </a:rPr>
              <a:t>libraryname</a:t>
            </a:r>
            <a:r>
              <a:rPr lang="en-US" sz="1200" b="1" kern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)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60A9010-5936-4598-A0BF-805BC8E6C1EB}"/>
              </a:ext>
            </a:extLst>
          </p:cNvPr>
          <p:cNvSpPr/>
          <p:nvPr/>
        </p:nvSpPr>
        <p:spPr bwMode="auto">
          <a:xfrm>
            <a:off x="4156040" y="3314700"/>
            <a:ext cx="4823880" cy="27051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108000" rIns="108000" bIns="108000" rtlCol="0" anchor="ctr">
            <a:noAutofit/>
          </a:bodyPr>
          <a:lstStyle/>
          <a:p>
            <a:pPr algn="l"/>
            <a:r>
              <a:rPr lang="es-CL" sz="1400" dirty="0" err="1">
                <a:ea typeface="Verdana" pitchFamily="34" charset="0"/>
                <a:cs typeface="Verdana" pitchFamily="34" charset="0"/>
              </a:rPr>
              <a:t>The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Imputer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class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allows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us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to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take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care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of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missing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data in a simple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way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.</a:t>
            </a:r>
          </a:p>
          <a:p>
            <a:pPr algn="l"/>
            <a:endParaRPr lang="es-CL" sz="1400" dirty="0">
              <a:ea typeface="Verdana" pitchFamily="34" charset="0"/>
              <a:cs typeface="Verdana" pitchFamily="34" charset="0"/>
            </a:endParaRPr>
          </a:p>
          <a:p>
            <a:pPr algn="l"/>
            <a:r>
              <a:rPr lang="es-CL" sz="1400" dirty="0">
                <a:ea typeface="Verdana" pitchFamily="34" charset="0"/>
                <a:cs typeface="Verdana" pitchFamily="34" charset="0"/>
              </a:rPr>
              <a:t>Use CTRL+I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to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open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the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object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inspector and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study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the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parameters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.</a:t>
            </a:r>
          </a:p>
          <a:p>
            <a:pPr algn="l"/>
            <a:endParaRPr lang="es-CL" sz="1400" dirty="0">
              <a:ea typeface="Verdana" pitchFamily="34" charset="0"/>
              <a:cs typeface="Verdana" pitchFamily="34" charset="0"/>
            </a:endParaRPr>
          </a:p>
          <a:p>
            <a:pPr algn="l"/>
            <a:r>
              <a:rPr lang="es-CL" sz="1400" dirty="0">
                <a:ea typeface="Verdana" pitchFamily="34" charset="0"/>
                <a:cs typeface="Verdana" pitchFamily="34" charset="0"/>
              </a:rPr>
              <a:t>Do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you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see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any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error in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the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code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?</a:t>
            </a:r>
          </a:p>
          <a:p>
            <a:pPr algn="l"/>
            <a:endParaRPr lang="es-CL" sz="1400" dirty="0">
              <a:ea typeface="Verdana" pitchFamily="34" charset="0"/>
              <a:cs typeface="Verdana" pitchFamily="34" charset="0"/>
            </a:endParaRPr>
          </a:p>
          <a:p>
            <a:pPr algn="l"/>
            <a:r>
              <a:rPr lang="es-CL" sz="1400" dirty="0" err="1">
                <a:ea typeface="Verdana" pitchFamily="34" charset="0"/>
                <a:cs typeface="Verdana" pitchFamily="34" charset="0"/>
              </a:rPr>
              <a:t>Why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were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not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imputed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all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the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columns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in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this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example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?</a:t>
            </a:r>
          </a:p>
          <a:p>
            <a:pPr algn="l"/>
            <a:endParaRPr lang="es-CL" sz="1400" dirty="0">
              <a:ea typeface="Verdana" pitchFamily="34" charset="0"/>
              <a:cs typeface="Verdana" pitchFamily="34" charset="0"/>
            </a:endParaRPr>
          </a:p>
          <a:p>
            <a:pPr algn="l"/>
            <a:r>
              <a:rPr lang="es-CL" sz="1400" dirty="0" err="1">
                <a:ea typeface="Verdana" pitchFamily="34" charset="0"/>
                <a:cs typeface="Verdana" pitchFamily="34" charset="0"/>
              </a:rPr>
              <a:t>With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Python,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the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upper-bound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is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excluded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.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What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does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ea typeface="Verdana" pitchFamily="34" charset="0"/>
                <a:cs typeface="Verdana" pitchFamily="34" charset="0"/>
              </a:rPr>
              <a:t>that</a:t>
            </a:r>
            <a:r>
              <a:rPr lang="es-CL" sz="1400" dirty="0">
                <a:ea typeface="Verdana" pitchFamily="34" charset="0"/>
                <a:cs typeface="Verdana" pitchFamily="34" charset="0"/>
              </a:rPr>
              <a:t> mean?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B6CA360D-4213-48C0-8A14-7FC4E50A9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632" y="2061249"/>
            <a:ext cx="4734920" cy="1057168"/>
          </a:xfrm>
          <a:prstGeom prst="rect">
            <a:avLst/>
          </a:prstGeom>
        </p:spPr>
      </p:pic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14FFA9E7-58EE-4B7F-8B9C-55E06E781A13}"/>
              </a:ext>
            </a:extLst>
          </p:cNvPr>
          <p:cNvSpPr txBox="1">
            <a:spLocks/>
          </p:cNvSpPr>
          <p:nvPr/>
        </p:nvSpPr>
        <p:spPr>
          <a:xfrm>
            <a:off x="4185632" y="1232581"/>
            <a:ext cx="3682753" cy="1088222"/>
          </a:xfrm>
          <a:prstGeom prst="rect">
            <a:avLst/>
          </a:prstGeom>
        </p:spPr>
        <p:txBody>
          <a:bodyPr vert="horz" lIns="0" tIns="40106" rIns="0" bIns="40106" rtlCol="0">
            <a:normAutofit/>
          </a:bodyPr>
          <a:lstStyle>
            <a:lvl1pPr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defRPr sz="1200">
                <a:solidFill>
                  <a:srgbClr val="47254B"/>
                </a:solidFill>
                <a:latin typeface="+mn-lt"/>
                <a:ea typeface="+mn-ea"/>
                <a:cs typeface="+mn-cs"/>
              </a:defRPr>
            </a:lvl1pPr>
            <a:lvl2pPr marL="200528" indent="-200528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 lang="en-US"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01056" indent="-200528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–"/>
              <a:defRPr sz="1200">
                <a:solidFill>
                  <a:schemeClr val="tx2"/>
                </a:solidFill>
                <a:latin typeface="+mn-lt"/>
              </a:defRPr>
            </a:lvl3pPr>
            <a:lvl4pPr marL="604369" indent="-199136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latin typeface="+mn-lt"/>
              </a:defRPr>
            </a:lvl4pPr>
            <a:lvl5pPr marL="802112" indent="-197743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–"/>
              <a:defRPr sz="1200">
                <a:solidFill>
                  <a:schemeClr val="tx2"/>
                </a:solidFill>
                <a:latin typeface="+mn-lt"/>
              </a:defRPr>
            </a:lvl5pPr>
            <a:lvl6pPr marL="999854" indent="-197743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6pPr>
            <a:lvl7pPr marL="1485781" indent="-147627" algn="l" rtl="0" eaLnBrk="1" fontAlgn="base" hangingPunct="1">
              <a:spcBef>
                <a:spcPct val="5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1942945" indent="-147627" algn="l" rtl="0" eaLnBrk="1" fontAlgn="base" hangingPunct="1">
              <a:spcBef>
                <a:spcPct val="5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2400109" indent="-147627" algn="l" rtl="0" eaLnBrk="1" fontAlgn="base" hangingPunct="1">
              <a:spcBef>
                <a:spcPct val="5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CL" sz="1400" kern="0" dirty="0"/>
              <a:t>In Python, </a:t>
            </a:r>
            <a:r>
              <a:rPr lang="es-CL" sz="1400" kern="0" dirty="0" err="1"/>
              <a:t>the</a:t>
            </a:r>
            <a:r>
              <a:rPr lang="es-CL" sz="1400" kern="0" dirty="0"/>
              <a:t> </a:t>
            </a:r>
            <a:r>
              <a:rPr lang="es-CL" sz="1400" kern="0" dirty="0" err="1"/>
              <a:t>sklearn</a:t>
            </a:r>
            <a:r>
              <a:rPr lang="es-CL" sz="1400" kern="0" dirty="0"/>
              <a:t> </a:t>
            </a:r>
            <a:r>
              <a:rPr lang="es-CL" sz="1400" kern="0" dirty="0" err="1"/>
              <a:t>library</a:t>
            </a:r>
            <a:r>
              <a:rPr lang="es-CL" sz="1400" kern="0" dirty="0"/>
              <a:t> </a:t>
            </a:r>
            <a:r>
              <a:rPr lang="es-CL" sz="1400" kern="0" dirty="0" err="1"/>
              <a:t>is</a:t>
            </a:r>
            <a:r>
              <a:rPr lang="es-CL" sz="1400" kern="0" dirty="0"/>
              <a:t> a </a:t>
            </a:r>
            <a:r>
              <a:rPr lang="es-CL" sz="1400" kern="0" dirty="0" err="1"/>
              <a:t>known</a:t>
            </a:r>
            <a:r>
              <a:rPr lang="es-CL" sz="1400" kern="0" dirty="0"/>
              <a:t> </a:t>
            </a:r>
            <a:r>
              <a:rPr lang="es-CL" sz="1400" kern="0" dirty="0" err="1"/>
              <a:t>tool</a:t>
            </a:r>
            <a:r>
              <a:rPr lang="es-CL" sz="1400" kern="0" dirty="0"/>
              <a:t> </a:t>
            </a:r>
            <a:r>
              <a:rPr lang="es-CL" sz="1400" kern="0" dirty="0" err="1"/>
              <a:t>for</a:t>
            </a:r>
            <a:r>
              <a:rPr lang="es-CL" sz="1400" kern="0" dirty="0"/>
              <a:t> </a:t>
            </a:r>
            <a:r>
              <a:rPr lang="es-CL" sz="1400" kern="0" dirty="0" err="1"/>
              <a:t>working</a:t>
            </a:r>
            <a:r>
              <a:rPr lang="es-CL" sz="1400" kern="0" dirty="0"/>
              <a:t> </a:t>
            </a:r>
            <a:r>
              <a:rPr lang="es-CL" sz="1400" kern="0" dirty="0" err="1"/>
              <a:t>with</a:t>
            </a:r>
            <a:r>
              <a:rPr lang="es-CL" sz="1400" kern="0" dirty="0"/>
              <a:t> ML </a:t>
            </a:r>
            <a:r>
              <a:rPr lang="es-CL" sz="1400" kern="0" dirty="0" err="1"/>
              <a:t>techniques</a:t>
            </a:r>
            <a:r>
              <a:rPr lang="es-CL" sz="1400" kern="0" dirty="0"/>
              <a:t>, </a:t>
            </a:r>
            <a:r>
              <a:rPr lang="es-CL" sz="1400" kern="0" dirty="0" err="1"/>
              <a:t>including</a:t>
            </a:r>
            <a:r>
              <a:rPr lang="es-CL" sz="1400" kern="0" dirty="0"/>
              <a:t> </a:t>
            </a:r>
            <a:r>
              <a:rPr lang="es-CL" sz="1400" kern="0" dirty="0" err="1"/>
              <a:t>the</a:t>
            </a:r>
            <a:r>
              <a:rPr lang="es-CL" sz="1400" kern="0" dirty="0"/>
              <a:t> </a:t>
            </a:r>
            <a:r>
              <a:rPr lang="es-CL" sz="1400" kern="0" dirty="0" err="1"/>
              <a:t>preprocessing</a:t>
            </a:r>
            <a:r>
              <a:rPr lang="es-CL" sz="1400" kern="0" dirty="0"/>
              <a:t> </a:t>
            </a:r>
            <a:r>
              <a:rPr lang="es-CL" sz="1400" kern="0" dirty="0" err="1"/>
              <a:t>steps</a:t>
            </a:r>
            <a:r>
              <a:rPr lang="es-CL" sz="1400" kern="0" dirty="0"/>
              <a:t>.</a:t>
            </a:r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174525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365" y="577177"/>
            <a:ext cx="8072469" cy="70952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EE2653"/>
                </a:solidFill>
              </a:rPr>
              <a:t>Extra considerations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21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914400" y="1353439"/>
            <a:ext cx="8382000" cy="551561"/>
          </a:xfrm>
        </p:spPr>
        <p:txBody>
          <a:bodyPr>
            <a:normAutofit/>
          </a:bodyPr>
          <a:lstStyle/>
          <a:p>
            <a:r>
              <a:rPr lang="en-US" sz="1400" dirty="0" err="1"/>
              <a:t>ave</a:t>
            </a:r>
            <a:r>
              <a:rPr lang="en-US" sz="1400" dirty="0"/>
              <a:t>() function can be tricky. Let’s check it in deeper detail.</a:t>
            </a:r>
          </a:p>
        </p:txBody>
      </p:sp>
      <p:sp>
        <p:nvSpPr>
          <p:cNvPr id="10" name="Rectángulo: esquinas redondeadas 4">
            <a:extLst>
              <a:ext uri="{FF2B5EF4-FFF2-40B4-BE49-F238E27FC236}">
                <a16:creationId xmlns:a16="http://schemas.microsoft.com/office/drawing/2014/main" id="{333098D8-A758-4FCC-9741-B14948CEEB34}"/>
              </a:ext>
            </a:extLst>
          </p:cNvPr>
          <p:cNvSpPr/>
          <p:nvPr/>
        </p:nvSpPr>
        <p:spPr bwMode="auto">
          <a:xfrm>
            <a:off x="914400" y="1846634"/>
            <a:ext cx="7010400" cy="2953966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r>
              <a:rPr lang="en-US" sz="1400" dirty="0"/>
              <a:t>library(</a:t>
            </a:r>
            <a:r>
              <a:rPr lang="en-US" sz="1400" dirty="0" err="1"/>
              <a:t>tidyr</a:t>
            </a:r>
            <a:r>
              <a:rPr lang="en-US" sz="1400" dirty="0"/>
              <a:t>)</a:t>
            </a:r>
          </a:p>
          <a:p>
            <a:r>
              <a:rPr lang="en-US" sz="1400" dirty="0"/>
              <a:t>x &lt;- c(1,NA,2,23,NA,4)</a:t>
            </a:r>
          </a:p>
          <a:p>
            <a:endParaRPr lang="en-US" sz="1400" dirty="0"/>
          </a:p>
          <a:p>
            <a:r>
              <a:rPr lang="en-US" sz="1400" dirty="0"/>
              <a:t>x %&gt;% is.na() #</a:t>
            </a:r>
          </a:p>
          <a:p>
            <a:r>
              <a:rPr lang="en-US" sz="1400" dirty="0"/>
              <a:t>x %&gt;% mean #NA</a:t>
            </a:r>
          </a:p>
          <a:p>
            <a:r>
              <a:rPr lang="en-US" sz="1400" dirty="0"/>
              <a:t>c(1,2,23,4) %&gt;% mean</a:t>
            </a:r>
          </a:p>
          <a:p>
            <a:endParaRPr lang="en-US" sz="1400" dirty="0"/>
          </a:p>
          <a:p>
            <a:r>
              <a:rPr lang="en-US" sz="1400" dirty="0"/>
              <a:t>y&lt;- </a:t>
            </a:r>
            <a:r>
              <a:rPr lang="en-US" sz="1400" dirty="0" err="1"/>
              <a:t>ave</a:t>
            </a:r>
            <a:r>
              <a:rPr lang="en-US" sz="1400" dirty="0"/>
              <a:t>(x, FUN=function(y) mean(y,na.rm = TRUE))</a:t>
            </a:r>
          </a:p>
          <a:p>
            <a:endParaRPr lang="en-US" sz="1400" dirty="0"/>
          </a:p>
          <a:p>
            <a:r>
              <a:rPr lang="en-US" sz="1400" dirty="0"/>
              <a:t>y2 &lt;- </a:t>
            </a:r>
            <a:r>
              <a:rPr lang="en-US" sz="1400" dirty="0" err="1"/>
              <a:t>ifelse</a:t>
            </a:r>
            <a:r>
              <a:rPr lang="en-US" sz="1400" dirty="0"/>
              <a:t>(is.na(x), </a:t>
            </a:r>
            <a:r>
              <a:rPr lang="en-US" sz="1400" dirty="0" err="1"/>
              <a:t>ave</a:t>
            </a:r>
            <a:r>
              <a:rPr lang="en-US" sz="1400" dirty="0"/>
              <a:t>(x, FUN = function(a) mean(a, na.rm = TRUE)),x)</a:t>
            </a:r>
          </a:p>
          <a:p>
            <a:endParaRPr lang="en-US" sz="1600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27E3936-87ED-4F65-B81B-F930E32F6458}"/>
              </a:ext>
            </a:extLst>
          </p:cNvPr>
          <p:cNvSpPr txBox="1">
            <a:spLocks/>
          </p:cNvSpPr>
          <p:nvPr/>
        </p:nvSpPr>
        <p:spPr>
          <a:xfrm>
            <a:off x="914400" y="4952261"/>
            <a:ext cx="8382000" cy="551561"/>
          </a:xfrm>
          <a:prstGeom prst="rect">
            <a:avLst/>
          </a:prstGeom>
        </p:spPr>
        <p:txBody>
          <a:bodyPr vert="horz" lIns="0" tIns="40106" rIns="0" bIns="40106" rtlCol="0">
            <a:normAutofit/>
          </a:bodyPr>
          <a:lstStyle>
            <a:lvl1pPr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defRPr sz="1200">
                <a:solidFill>
                  <a:srgbClr val="47254B"/>
                </a:solidFill>
                <a:latin typeface="+mn-lt"/>
                <a:ea typeface="+mn-ea"/>
                <a:cs typeface="+mn-cs"/>
              </a:defRPr>
            </a:lvl1pPr>
            <a:lvl2pPr marL="200528" indent="-200528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 lang="en-US"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01056" indent="-200528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–"/>
              <a:defRPr sz="1200">
                <a:solidFill>
                  <a:schemeClr val="tx2"/>
                </a:solidFill>
                <a:latin typeface="+mn-lt"/>
              </a:defRPr>
            </a:lvl3pPr>
            <a:lvl4pPr marL="604369" indent="-199136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latin typeface="+mn-lt"/>
              </a:defRPr>
            </a:lvl4pPr>
            <a:lvl5pPr marL="802112" indent="-197743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–"/>
              <a:defRPr sz="1200">
                <a:solidFill>
                  <a:schemeClr val="tx2"/>
                </a:solidFill>
                <a:latin typeface="+mn-lt"/>
              </a:defRPr>
            </a:lvl5pPr>
            <a:lvl6pPr marL="999854" indent="-197743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6pPr>
            <a:lvl7pPr marL="1485781" indent="-147627" algn="l" rtl="0" eaLnBrk="1" fontAlgn="base" hangingPunct="1">
              <a:spcBef>
                <a:spcPct val="5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1942945" indent="-147627" algn="l" rtl="0" eaLnBrk="1" fontAlgn="base" hangingPunct="1">
              <a:spcBef>
                <a:spcPct val="5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2400109" indent="-147627" algn="l" rtl="0" eaLnBrk="1" fontAlgn="base" hangingPunct="1">
              <a:spcBef>
                <a:spcPct val="5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400" kern="0" dirty="0"/>
          </a:p>
        </p:txBody>
      </p:sp>
      <p:sp>
        <p:nvSpPr>
          <p:cNvPr id="6" name="Rectángulo: una sola esquina redondeada 5">
            <a:extLst>
              <a:ext uri="{FF2B5EF4-FFF2-40B4-BE49-F238E27FC236}">
                <a16:creationId xmlns:a16="http://schemas.microsoft.com/office/drawing/2014/main" id="{39BF86A3-8386-4AB3-B584-2C16B35D9D60}"/>
              </a:ext>
            </a:extLst>
          </p:cNvPr>
          <p:cNvSpPr/>
          <p:nvPr/>
        </p:nvSpPr>
        <p:spPr bwMode="auto">
          <a:xfrm>
            <a:off x="914400" y="4952261"/>
            <a:ext cx="7010400" cy="1219939"/>
          </a:xfrm>
          <a:prstGeom prst="round1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108000" rIns="108000" bIns="108000" rtlCol="0" anchor="ctr">
            <a:noAutofit/>
          </a:bodyPr>
          <a:lstStyle/>
          <a:p>
            <a:r>
              <a:rPr lang="es-CL" kern="0" dirty="0"/>
              <a:t>F</a:t>
            </a:r>
            <a:r>
              <a:rPr lang="en-US" kern="0" dirty="0"/>
              <a:t>or Python:</a:t>
            </a:r>
          </a:p>
          <a:p>
            <a:endParaRPr lang="en-US" kern="0" dirty="0"/>
          </a:p>
          <a:p>
            <a:r>
              <a:rPr lang="en-US" kern="0" dirty="0"/>
              <a:t>What are the Imputer other options as “strategy”?</a:t>
            </a:r>
          </a:p>
          <a:p>
            <a:r>
              <a:rPr lang="en-US" kern="0" dirty="0"/>
              <a:t>When do we have to choose one over the other(s)?</a:t>
            </a:r>
          </a:p>
        </p:txBody>
      </p:sp>
    </p:spTree>
    <p:extLst>
      <p:ext uri="{BB962C8B-B14F-4D97-AF65-F5344CB8AC3E}">
        <p14:creationId xmlns:p14="http://schemas.microsoft.com/office/powerpoint/2010/main" val="399665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62" y="580114"/>
            <a:ext cx="8072469" cy="70952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EE2653"/>
                </a:solidFill>
              </a:rPr>
              <a:t>Categorical data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22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63599" y="1353439"/>
            <a:ext cx="3683000" cy="1328359"/>
          </a:xfrm>
        </p:spPr>
        <p:txBody>
          <a:bodyPr/>
          <a:lstStyle/>
          <a:p>
            <a:r>
              <a:rPr lang="en-US" dirty="0"/>
              <a:t>Categorical variables can take a limited, usually fixed number of possible values. </a:t>
            </a:r>
          </a:p>
          <a:p>
            <a:r>
              <a:rPr lang="en-US" dirty="0"/>
              <a:t>ML algorithms are based on mathematical equations, so  we should mutate those values into numbers. </a:t>
            </a:r>
          </a:p>
        </p:txBody>
      </p:sp>
      <p:sp>
        <p:nvSpPr>
          <p:cNvPr id="8" name="Rectángulo: esquinas redondeadas 4">
            <a:extLst>
              <a:ext uri="{FF2B5EF4-FFF2-40B4-BE49-F238E27FC236}">
                <a16:creationId xmlns:a16="http://schemas.microsoft.com/office/drawing/2014/main" id="{333098D8-A758-4FCC-9741-B14948CEEB34}"/>
              </a:ext>
            </a:extLst>
          </p:cNvPr>
          <p:cNvSpPr/>
          <p:nvPr/>
        </p:nvSpPr>
        <p:spPr bwMode="auto">
          <a:xfrm>
            <a:off x="863601" y="2286000"/>
            <a:ext cx="3479800" cy="20574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r>
              <a:rPr lang="en-US" sz="1200" dirty="0" err="1"/>
              <a:t>df$Country</a:t>
            </a:r>
            <a:r>
              <a:rPr lang="en-US" sz="1200" dirty="0"/>
              <a:t> &lt;- factor(</a:t>
            </a:r>
            <a:r>
              <a:rPr lang="en-US" sz="1200" dirty="0" err="1"/>
              <a:t>dataset$Country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             levels = c('</a:t>
            </a:r>
            <a:r>
              <a:rPr lang="en-US" sz="1200" dirty="0" err="1"/>
              <a:t>France','Germany','Spain</a:t>
            </a:r>
            <a:r>
              <a:rPr lang="en-US" sz="1200" dirty="0"/>
              <a:t>'),</a:t>
            </a:r>
          </a:p>
          <a:p>
            <a:r>
              <a:rPr lang="en-US" sz="1200" dirty="0"/>
              <a:t>                     labels = c(1,2,3))</a:t>
            </a:r>
          </a:p>
          <a:p>
            <a:endParaRPr lang="en-US" sz="1200" dirty="0"/>
          </a:p>
          <a:p>
            <a:r>
              <a:rPr lang="en-US" sz="1200" dirty="0" err="1"/>
              <a:t>df$Purchased</a:t>
            </a:r>
            <a:r>
              <a:rPr lang="en-US" sz="1200" dirty="0"/>
              <a:t> &lt;- factor(</a:t>
            </a:r>
            <a:r>
              <a:rPr lang="en-US" sz="1200" dirty="0" err="1"/>
              <a:t>dataset$Purchased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               levels = c('</a:t>
            </a:r>
            <a:r>
              <a:rPr lang="en-US" sz="1200" dirty="0" err="1"/>
              <a:t>No','Yes</a:t>
            </a:r>
            <a:r>
              <a:rPr lang="en-US" sz="1200" dirty="0"/>
              <a:t>'),</a:t>
            </a:r>
          </a:p>
          <a:p>
            <a:r>
              <a:rPr lang="en-US" sz="1200" dirty="0"/>
              <a:t>                       labels = c(1,2)</a:t>
            </a:r>
          </a:p>
          <a:p>
            <a:r>
              <a:rPr lang="en-US" sz="1200" dirty="0"/>
              <a:t>                        )</a:t>
            </a:r>
          </a:p>
        </p:txBody>
      </p:sp>
      <p:sp>
        <p:nvSpPr>
          <p:cNvPr id="12" name="Rectángulo: una sola esquina cortada 5">
            <a:extLst>
              <a:ext uri="{FF2B5EF4-FFF2-40B4-BE49-F238E27FC236}">
                <a16:creationId xmlns:a16="http://schemas.microsoft.com/office/drawing/2014/main" id="{30AE1668-D5E2-4439-A2B5-1C2CF1168C30}"/>
              </a:ext>
            </a:extLst>
          </p:cNvPr>
          <p:cNvSpPr/>
          <p:nvPr/>
        </p:nvSpPr>
        <p:spPr bwMode="auto">
          <a:xfrm>
            <a:off x="863107" y="4590161"/>
            <a:ext cx="3683000" cy="1371600"/>
          </a:xfrm>
          <a:prstGeom prst="snip1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8000" tIns="108000" rIns="108000" bIns="108000" rtlCol="0" anchor="ctr">
            <a:noAutofit/>
          </a:bodyPr>
          <a:lstStyle/>
          <a:p>
            <a:endParaRPr lang="en-US" sz="1600" dirty="0">
              <a:latin typeface="+mj-lt"/>
              <a:ea typeface="Verdana" pitchFamily="34" charset="0"/>
              <a:cs typeface="Verdana" pitchFamily="34" charset="0"/>
            </a:endParaRPr>
          </a:p>
          <a:p>
            <a:endParaRPr lang="en-US" sz="1600" dirty="0">
              <a:latin typeface="+mj-lt"/>
              <a:ea typeface="Verdana" pitchFamily="34" charset="0"/>
              <a:cs typeface="Verdana" pitchFamily="34" charset="0"/>
            </a:endParaRPr>
          </a:p>
          <a:p>
            <a:r>
              <a:rPr lang="en-US" sz="1600" b="1" dirty="0">
                <a:latin typeface="+mj-lt"/>
                <a:ea typeface="Verdana" pitchFamily="34" charset="0"/>
                <a:cs typeface="Verdana" pitchFamily="34" charset="0"/>
              </a:rPr>
              <a:t>What if there are too many categories?</a:t>
            </a:r>
          </a:p>
          <a:p>
            <a:r>
              <a:rPr lang="en-US" sz="1600" dirty="0">
                <a:latin typeface="+mj-lt"/>
                <a:ea typeface="Verdana" pitchFamily="34" charset="0"/>
                <a:cs typeface="Verdana" pitchFamily="34" charset="0"/>
              </a:rPr>
              <a:t>lev&lt;- </a:t>
            </a:r>
            <a:r>
              <a:rPr lang="en-US" sz="1600" dirty="0" err="1">
                <a:latin typeface="+mj-lt"/>
                <a:ea typeface="Verdana" pitchFamily="34" charset="0"/>
                <a:cs typeface="Verdana" pitchFamily="34" charset="0"/>
              </a:rPr>
              <a:t>dataset$Country</a:t>
            </a:r>
            <a:r>
              <a:rPr lang="en-US" sz="1600" dirty="0">
                <a:latin typeface="+mj-lt"/>
                <a:ea typeface="Verdana" pitchFamily="34" charset="0"/>
                <a:cs typeface="Verdana" pitchFamily="34" charset="0"/>
              </a:rPr>
              <a:t> %&gt;% levels</a:t>
            </a:r>
          </a:p>
          <a:p>
            <a:r>
              <a:rPr lang="en-US" sz="1600" dirty="0">
                <a:latin typeface="+mj-lt"/>
                <a:ea typeface="Verdana" pitchFamily="34" charset="0"/>
                <a:cs typeface="Verdana" pitchFamily="34" charset="0"/>
              </a:rPr>
              <a:t>labels= c(1:length(lev)) </a:t>
            </a:r>
          </a:p>
          <a:p>
            <a:pPr algn="l"/>
            <a:endParaRPr lang="es-C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endParaRPr lang="es-C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76E7452-4159-41AF-81FA-CBBB09D4198F}"/>
              </a:ext>
            </a:extLst>
          </p:cNvPr>
          <p:cNvSpPr txBox="1">
            <a:spLocks/>
          </p:cNvSpPr>
          <p:nvPr/>
        </p:nvSpPr>
        <p:spPr>
          <a:xfrm>
            <a:off x="4800600" y="1353438"/>
            <a:ext cx="4145269" cy="1328359"/>
          </a:xfrm>
          <a:prstGeom prst="rect">
            <a:avLst/>
          </a:prstGeom>
        </p:spPr>
        <p:txBody>
          <a:bodyPr vert="horz" lIns="0" tIns="40106" rIns="0" bIns="40106" rtlCol="0">
            <a:normAutofit/>
          </a:bodyPr>
          <a:lstStyle>
            <a:lvl1pPr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defRPr sz="1200">
                <a:solidFill>
                  <a:srgbClr val="47254B"/>
                </a:solidFill>
                <a:latin typeface="+mn-lt"/>
                <a:ea typeface="+mn-ea"/>
                <a:cs typeface="+mn-cs"/>
              </a:defRPr>
            </a:lvl1pPr>
            <a:lvl2pPr marL="200528" indent="-200528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 lang="en-US"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01056" indent="-200528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–"/>
              <a:defRPr sz="1200">
                <a:solidFill>
                  <a:schemeClr val="tx2"/>
                </a:solidFill>
                <a:latin typeface="+mn-lt"/>
              </a:defRPr>
            </a:lvl3pPr>
            <a:lvl4pPr marL="604369" indent="-199136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latin typeface="+mn-lt"/>
              </a:defRPr>
            </a:lvl4pPr>
            <a:lvl5pPr marL="802112" indent="-197743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–"/>
              <a:defRPr sz="1200">
                <a:solidFill>
                  <a:schemeClr val="tx2"/>
                </a:solidFill>
                <a:latin typeface="+mn-lt"/>
              </a:defRPr>
            </a:lvl5pPr>
            <a:lvl6pPr marL="999854" indent="-197743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6pPr>
            <a:lvl7pPr marL="1485781" indent="-147627" algn="l" rtl="0" eaLnBrk="1" fontAlgn="base" hangingPunct="1">
              <a:spcBef>
                <a:spcPct val="5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1942945" indent="-147627" algn="l" rtl="0" eaLnBrk="1" fontAlgn="base" hangingPunct="1">
              <a:spcBef>
                <a:spcPct val="5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2400109" indent="-147627" algn="l" rtl="0" eaLnBrk="1" fontAlgn="base" hangingPunct="1">
              <a:spcBef>
                <a:spcPct val="5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CL" kern="0" dirty="0"/>
              <a:t>In Python, </a:t>
            </a:r>
            <a:r>
              <a:rPr lang="es-CL" kern="0" dirty="0" err="1"/>
              <a:t>we</a:t>
            </a:r>
            <a:r>
              <a:rPr lang="es-CL" kern="0" dirty="0"/>
              <a:t> </a:t>
            </a:r>
            <a:r>
              <a:rPr lang="es-CL" kern="0" dirty="0" err="1"/>
              <a:t>start</a:t>
            </a:r>
            <a:r>
              <a:rPr lang="es-CL" kern="0" dirty="0"/>
              <a:t> </a:t>
            </a:r>
            <a:r>
              <a:rPr lang="es-CL" kern="0" dirty="0" err="1"/>
              <a:t>importing</a:t>
            </a:r>
            <a:r>
              <a:rPr lang="es-CL" kern="0" dirty="0"/>
              <a:t> L</a:t>
            </a:r>
            <a:r>
              <a:rPr lang="en-US" kern="0" dirty="0" err="1"/>
              <a:t>abel</a:t>
            </a:r>
            <a:r>
              <a:rPr lang="en-US" kern="0" dirty="0"/>
              <a:t> Encoder, which  is a Class used for </a:t>
            </a:r>
            <a:r>
              <a:rPr lang="en-US" kern="0" dirty="0" err="1"/>
              <a:t>Hadelin</a:t>
            </a:r>
            <a:r>
              <a:rPr lang="en-US" kern="0" dirty="0"/>
              <a:t> to transform the Country variable to a numerical value. How?</a:t>
            </a:r>
          </a:p>
          <a:p>
            <a:endParaRPr lang="en-US" kern="0" dirty="0"/>
          </a:p>
          <a:p>
            <a:endParaRPr lang="en-US" kern="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50093DF-FA33-41A1-AA0E-9589DD237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421" y="2285845"/>
            <a:ext cx="4145269" cy="791903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E6CEAE6-E038-4D77-A1A1-04BFB7AAD25D}"/>
              </a:ext>
            </a:extLst>
          </p:cNvPr>
          <p:cNvSpPr txBox="1">
            <a:spLocks/>
          </p:cNvSpPr>
          <p:nvPr/>
        </p:nvSpPr>
        <p:spPr>
          <a:xfrm>
            <a:off x="4800600" y="5476449"/>
            <a:ext cx="4145268" cy="1328359"/>
          </a:xfrm>
          <a:prstGeom prst="rect">
            <a:avLst/>
          </a:prstGeom>
        </p:spPr>
        <p:txBody>
          <a:bodyPr vert="horz" lIns="0" tIns="40106" rIns="0" bIns="40106" rtlCol="0">
            <a:normAutofit/>
          </a:bodyPr>
          <a:lstStyle>
            <a:lvl1pPr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defRPr sz="1200">
                <a:solidFill>
                  <a:srgbClr val="47254B"/>
                </a:solidFill>
                <a:latin typeface="+mn-lt"/>
                <a:ea typeface="+mn-ea"/>
                <a:cs typeface="+mn-cs"/>
              </a:defRPr>
            </a:lvl1pPr>
            <a:lvl2pPr marL="200528" indent="-200528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 lang="en-US"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01056" indent="-200528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–"/>
              <a:defRPr sz="1200">
                <a:solidFill>
                  <a:schemeClr val="tx2"/>
                </a:solidFill>
                <a:latin typeface="+mn-lt"/>
              </a:defRPr>
            </a:lvl3pPr>
            <a:lvl4pPr marL="604369" indent="-199136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latin typeface="+mn-lt"/>
              </a:defRPr>
            </a:lvl4pPr>
            <a:lvl5pPr marL="802112" indent="-197743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–"/>
              <a:defRPr sz="1200">
                <a:solidFill>
                  <a:schemeClr val="tx2"/>
                </a:solidFill>
                <a:latin typeface="+mn-lt"/>
              </a:defRPr>
            </a:lvl5pPr>
            <a:lvl6pPr marL="999854" indent="-197743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6pPr>
            <a:lvl7pPr marL="1485781" indent="-147627" algn="l" rtl="0" eaLnBrk="1" fontAlgn="base" hangingPunct="1">
              <a:spcBef>
                <a:spcPct val="5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1942945" indent="-147627" algn="l" rtl="0" eaLnBrk="1" fontAlgn="base" hangingPunct="1">
              <a:spcBef>
                <a:spcPct val="5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2400109" indent="-147627" algn="l" rtl="0" eaLnBrk="1" fontAlgn="base" hangingPunct="1">
              <a:spcBef>
                <a:spcPct val="5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CL" kern="0" dirty="0" err="1"/>
              <a:t>Let’s</a:t>
            </a:r>
            <a:r>
              <a:rPr lang="es-CL" kern="0" dirty="0"/>
              <a:t> </a:t>
            </a:r>
            <a:r>
              <a:rPr lang="es-CL" kern="0" dirty="0" err="1"/>
              <a:t>see</a:t>
            </a:r>
            <a:r>
              <a:rPr lang="es-CL" kern="0" dirty="0"/>
              <a:t> </a:t>
            </a:r>
            <a:r>
              <a:rPr lang="es-CL" kern="0" dirty="0" err="1"/>
              <a:t>an</a:t>
            </a:r>
            <a:r>
              <a:rPr lang="es-CL" kern="0" dirty="0"/>
              <a:t> </a:t>
            </a:r>
            <a:r>
              <a:rPr lang="es-CL" kern="0" dirty="0" err="1"/>
              <a:t>example</a:t>
            </a:r>
            <a:r>
              <a:rPr lang="es-CL" kern="0" dirty="0"/>
              <a:t> in </a:t>
            </a:r>
            <a:r>
              <a:rPr lang="es-CL" kern="0" dirty="0" err="1"/>
              <a:t>the</a:t>
            </a:r>
            <a:r>
              <a:rPr lang="es-CL" kern="0" dirty="0"/>
              <a:t> </a:t>
            </a:r>
            <a:r>
              <a:rPr lang="es-CL" kern="0" dirty="0" err="1"/>
              <a:t>whiteboard</a:t>
            </a:r>
            <a:r>
              <a:rPr lang="es-CL" kern="0" dirty="0"/>
              <a:t>!</a:t>
            </a:r>
            <a:endParaRPr lang="en-US" kern="0" dirty="0"/>
          </a:p>
          <a:p>
            <a:endParaRPr lang="en-US" kern="0" dirty="0"/>
          </a:p>
          <a:p>
            <a:endParaRPr lang="en-US" kern="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E99943-DBD8-4FA3-948D-006CD53E7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4378503"/>
            <a:ext cx="4177820" cy="897458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1E5A3F9-431A-4D7F-999B-5F158509262D}"/>
              </a:ext>
            </a:extLst>
          </p:cNvPr>
          <p:cNvSpPr txBox="1">
            <a:spLocks/>
          </p:cNvSpPr>
          <p:nvPr/>
        </p:nvSpPr>
        <p:spPr>
          <a:xfrm>
            <a:off x="4800600" y="3320843"/>
            <a:ext cx="4145268" cy="1328359"/>
          </a:xfrm>
          <a:prstGeom prst="rect">
            <a:avLst/>
          </a:prstGeom>
        </p:spPr>
        <p:txBody>
          <a:bodyPr vert="horz" lIns="0" tIns="40106" rIns="0" bIns="40106" rtlCol="0">
            <a:normAutofit/>
          </a:bodyPr>
          <a:lstStyle>
            <a:lvl1pPr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defRPr sz="1200">
                <a:solidFill>
                  <a:srgbClr val="47254B"/>
                </a:solidFill>
                <a:latin typeface="+mn-lt"/>
                <a:ea typeface="+mn-ea"/>
                <a:cs typeface="+mn-cs"/>
              </a:defRPr>
            </a:lvl1pPr>
            <a:lvl2pPr marL="200528" indent="-200528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 lang="en-US"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01056" indent="-200528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–"/>
              <a:defRPr sz="1200">
                <a:solidFill>
                  <a:schemeClr val="tx2"/>
                </a:solidFill>
                <a:latin typeface="+mn-lt"/>
              </a:defRPr>
            </a:lvl3pPr>
            <a:lvl4pPr marL="604369" indent="-199136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latin typeface="+mn-lt"/>
              </a:defRPr>
            </a:lvl4pPr>
            <a:lvl5pPr marL="802112" indent="-197743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–"/>
              <a:defRPr sz="1200">
                <a:solidFill>
                  <a:schemeClr val="tx2"/>
                </a:solidFill>
                <a:latin typeface="+mn-lt"/>
              </a:defRPr>
            </a:lvl5pPr>
            <a:lvl6pPr marL="999854" indent="-197743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6pPr>
            <a:lvl7pPr marL="1485781" indent="-147627" algn="l" rtl="0" eaLnBrk="1" fontAlgn="base" hangingPunct="1">
              <a:spcBef>
                <a:spcPct val="5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1942945" indent="-147627" algn="l" rtl="0" eaLnBrk="1" fontAlgn="base" hangingPunct="1">
              <a:spcBef>
                <a:spcPct val="5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2400109" indent="-147627" algn="l" rtl="0" eaLnBrk="1" fontAlgn="base" hangingPunct="1">
              <a:spcBef>
                <a:spcPct val="5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CL" kern="0" dirty="0"/>
              <a:t>Do </a:t>
            </a:r>
            <a:r>
              <a:rPr lang="es-CL" kern="0" dirty="0" err="1"/>
              <a:t>you</a:t>
            </a:r>
            <a:r>
              <a:rPr lang="es-CL" kern="0" dirty="0"/>
              <a:t> </a:t>
            </a:r>
            <a:r>
              <a:rPr lang="es-CL" kern="0" dirty="0" err="1"/>
              <a:t>suspect</a:t>
            </a:r>
            <a:r>
              <a:rPr lang="es-CL" kern="0" dirty="0"/>
              <a:t> </a:t>
            </a:r>
            <a:r>
              <a:rPr lang="es-CL" kern="0" dirty="0" err="1"/>
              <a:t>any</a:t>
            </a:r>
            <a:r>
              <a:rPr lang="es-CL" kern="0" dirty="0"/>
              <a:t> </a:t>
            </a:r>
            <a:r>
              <a:rPr lang="es-CL" kern="0" dirty="0" err="1"/>
              <a:t>problem</a:t>
            </a:r>
            <a:r>
              <a:rPr lang="es-CL" kern="0" dirty="0"/>
              <a:t> </a:t>
            </a:r>
            <a:r>
              <a:rPr lang="es-CL" kern="0" dirty="0" err="1"/>
              <a:t>that</a:t>
            </a:r>
            <a:r>
              <a:rPr lang="es-CL" kern="0" dirty="0"/>
              <a:t> </a:t>
            </a:r>
            <a:r>
              <a:rPr lang="es-CL" kern="0" dirty="0" err="1"/>
              <a:t>could</a:t>
            </a:r>
            <a:r>
              <a:rPr lang="es-CL" kern="0" dirty="0"/>
              <a:t> </a:t>
            </a:r>
            <a:r>
              <a:rPr lang="es-CL" kern="0" dirty="0" err="1"/>
              <a:t>happen</a:t>
            </a:r>
            <a:r>
              <a:rPr lang="es-CL" kern="0" dirty="0"/>
              <a:t> </a:t>
            </a:r>
            <a:r>
              <a:rPr lang="es-CL" kern="0" dirty="0" err="1"/>
              <a:t>with</a:t>
            </a:r>
            <a:r>
              <a:rPr lang="es-CL" kern="0" dirty="0"/>
              <a:t> </a:t>
            </a:r>
            <a:r>
              <a:rPr lang="es-CL" kern="0" dirty="0" err="1"/>
              <a:t>this</a:t>
            </a:r>
            <a:r>
              <a:rPr lang="es-CL" kern="0" dirty="0"/>
              <a:t>?</a:t>
            </a:r>
          </a:p>
          <a:p>
            <a:endParaRPr lang="es-CL" kern="0" dirty="0"/>
          </a:p>
          <a:p>
            <a:r>
              <a:rPr lang="es-CL" kern="0" dirty="0" err="1"/>
              <a:t>The</a:t>
            </a:r>
            <a:r>
              <a:rPr lang="es-CL" kern="0" dirty="0"/>
              <a:t> </a:t>
            </a:r>
            <a:r>
              <a:rPr lang="es-CL" kern="0" dirty="0" err="1"/>
              <a:t>solution</a:t>
            </a:r>
            <a:r>
              <a:rPr lang="es-CL" kern="0" dirty="0"/>
              <a:t> </a:t>
            </a:r>
            <a:r>
              <a:rPr lang="es-CL" kern="0" dirty="0" err="1"/>
              <a:t>proposed</a:t>
            </a:r>
            <a:r>
              <a:rPr lang="es-CL" kern="0" dirty="0"/>
              <a:t> </a:t>
            </a:r>
            <a:r>
              <a:rPr lang="es-CL" kern="0" dirty="0" err="1"/>
              <a:t>by</a:t>
            </a:r>
            <a:r>
              <a:rPr lang="es-CL" kern="0" dirty="0"/>
              <a:t> </a:t>
            </a:r>
            <a:r>
              <a:rPr lang="es-CL" kern="0" dirty="0" err="1"/>
              <a:t>Hadelin</a:t>
            </a:r>
            <a:r>
              <a:rPr lang="es-CL" kern="0" dirty="0"/>
              <a:t> </a:t>
            </a:r>
            <a:r>
              <a:rPr lang="es-CL" kern="0" dirty="0" err="1"/>
              <a:t>is</a:t>
            </a:r>
            <a:r>
              <a:rPr lang="es-CL" kern="0" dirty="0"/>
              <a:t>: “</a:t>
            </a:r>
            <a:r>
              <a:rPr lang="es-CL" kern="0" dirty="0" err="1"/>
              <a:t>The</a:t>
            </a:r>
            <a:r>
              <a:rPr lang="es-CL" kern="0" dirty="0"/>
              <a:t> </a:t>
            </a:r>
            <a:r>
              <a:rPr lang="es-CL" kern="0" dirty="0" err="1"/>
              <a:t>Dummy</a:t>
            </a:r>
            <a:r>
              <a:rPr lang="es-CL" kern="0" dirty="0"/>
              <a:t> </a:t>
            </a:r>
            <a:r>
              <a:rPr lang="es-CL" kern="0" dirty="0" err="1"/>
              <a:t>Encoding</a:t>
            </a:r>
            <a:r>
              <a:rPr lang="es-CL" kern="0" dirty="0"/>
              <a:t>”</a:t>
            </a:r>
            <a:endParaRPr lang="en-US" kern="0" dirty="0"/>
          </a:p>
          <a:p>
            <a:endParaRPr lang="en-US" kern="0" dirty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6278197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765" y="524883"/>
            <a:ext cx="8072469" cy="70952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EE2653"/>
                </a:solidFill>
              </a:rPr>
              <a:t>Splitting the dataset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23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74810" y="1243857"/>
            <a:ext cx="7568683" cy="1328359"/>
          </a:xfrm>
        </p:spPr>
        <p:txBody>
          <a:bodyPr/>
          <a:lstStyle/>
          <a:p>
            <a:r>
              <a:rPr lang="en-US" dirty="0"/>
              <a:t>The spirit of splitting the dataset is to make possible to </a:t>
            </a:r>
            <a:r>
              <a:rPr lang="en-US" b="1" dirty="0"/>
              <a:t>train</a:t>
            </a:r>
            <a:r>
              <a:rPr lang="en-US" dirty="0"/>
              <a:t> a ML model and  then </a:t>
            </a:r>
            <a:r>
              <a:rPr lang="en-US" b="1" dirty="0"/>
              <a:t>test</a:t>
            </a:r>
            <a:r>
              <a:rPr lang="en-US" dirty="0"/>
              <a:t> its </a:t>
            </a:r>
            <a:r>
              <a:rPr lang="en-US" b="1" dirty="0"/>
              <a:t>accuracy </a:t>
            </a:r>
            <a:r>
              <a:rPr lang="en-US" dirty="0"/>
              <a:t>predicting the value of the </a:t>
            </a:r>
            <a:r>
              <a:rPr lang="en-US" b="1" dirty="0" err="1"/>
              <a:t>dependant</a:t>
            </a:r>
            <a:r>
              <a:rPr lang="en-US" b="1" dirty="0"/>
              <a:t> </a:t>
            </a:r>
            <a:r>
              <a:rPr lang="en-US" dirty="0"/>
              <a:t>variable based on </a:t>
            </a:r>
            <a:r>
              <a:rPr lang="en-US" b="1" dirty="0"/>
              <a:t>predictors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8" name="Rectángulo: esquinas redondeadas 4">
            <a:extLst>
              <a:ext uri="{FF2B5EF4-FFF2-40B4-BE49-F238E27FC236}">
                <a16:creationId xmlns:a16="http://schemas.microsoft.com/office/drawing/2014/main" id="{333098D8-A758-4FCC-9741-B14948CEEB34}"/>
              </a:ext>
            </a:extLst>
          </p:cNvPr>
          <p:cNvSpPr/>
          <p:nvPr/>
        </p:nvSpPr>
        <p:spPr bwMode="auto">
          <a:xfrm>
            <a:off x="163713" y="1908037"/>
            <a:ext cx="3682999" cy="2268166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r>
              <a:rPr lang="en-US" sz="1200" dirty="0"/>
              <a:t>library(</a:t>
            </a:r>
            <a:r>
              <a:rPr lang="en-US" sz="1200" dirty="0" err="1"/>
              <a:t>caTools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 err="1"/>
              <a:t>set.seed</a:t>
            </a:r>
            <a:r>
              <a:rPr lang="en-US" sz="1200" dirty="0"/>
              <a:t>(123)</a:t>
            </a:r>
          </a:p>
          <a:p>
            <a:r>
              <a:rPr lang="en-US" sz="1200" dirty="0"/>
              <a:t>split  &lt;-  </a:t>
            </a:r>
            <a:r>
              <a:rPr lang="en-US" sz="1200" dirty="0" err="1"/>
              <a:t>sample.split</a:t>
            </a:r>
            <a:r>
              <a:rPr lang="en-US" sz="1200" dirty="0"/>
              <a:t>(</a:t>
            </a:r>
            <a:r>
              <a:rPr lang="en-US" sz="1200" dirty="0" err="1"/>
              <a:t>dataset$Purchased</a:t>
            </a:r>
            <a:r>
              <a:rPr lang="en-US" sz="1200" dirty="0"/>
              <a:t>, </a:t>
            </a:r>
            <a:r>
              <a:rPr lang="en-US" sz="1200" dirty="0" err="1"/>
              <a:t>SplitRatio</a:t>
            </a:r>
            <a:r>
              <a:rPr lang="en-US" sz="1200" dirty="0"/>
              <a:t> = 0.8)</a:t>
            </a:r>
          </a:p>
          <a:p>
            <a:r>
              <a:rPr lang="en-US" sz="1200" dirty="0" err="1"/>
              <a:t>training_set</a:t>
            </a:r>
            <a:r>
              <a:rPr lang="en-US" sz="1200" dirty="0"/>
              <a:t> &lt;-  subset(dataset, split == TRUE)</a:t>
            </a:r>
          </a:p>
          <a:p>
            <a:r>
              <a:rPr lang="en-US" sz="1200" dirty="0" err="1"/>
              <a:t>test_set</a:t>
            </a:r>
            <a:r>
              <a:rPr lang="en-US" sz="1200" dirty="0"/>
              <a:t> &lt;-  subset(dataset, split == FALSE)</a:t>
            </a:r>
          </a:p>
          <a:p>
            <a:endParaRPr lang="en-US" sz="1200" dirty="0"/>
          </a:p>
          <a:p>
            <a:r>
              <a:rPr lang="en-US" sz="1200" dirty="0" err="1"/>
              <a:t>training_set</a:t>
            </a:r>
            <a:endParaRPr lang="en-US" sz="1200" dirty="0"/>
          </a:p>
          <a:p>
            <a:r>
              <a:rPr lang="en-US" sz="1200" dirty="0" err="1"/>
              <a:t>test_set</a:t>
            </a:r>
            <a:endParaRPr lang="en-US" sz="1200" dirty="0"/>
          </a:p>
        </p:txBody>
      </p:sp>
      <p:sp>
        <p:nvSpPr>
          <p:cNvPr id="12" name="Rectángulo: una sola esquina cortada 5">
            <a:extLst>
              <a:ext uri="{FF2B5EF4-FFF2-40B4-BE49-F238E27FC236}">
                <a16:creationId xmlns:a16="http://schemas.microsoft.com/office/drawing/2014/main" id="{30AE1668-D5E2-4439-A2B5-1C2CF1168C30}"/>
              </a:ext>
            </a:extLst>
          </p:cNvPr>
          <p:cNvSpPr/>
          <p:nvPr/>
        </p:nvSpPr>
        <p:spPr bwMode="auto">
          <a:xfrm>
            <a:off x="163712" y="4409981"/>
            <a:ext cx="3683000" cy="1371600"/>
          </a:xfrm>
          <a:prstGeom prst="snip1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8000" tIns="108000" rIns="108000" bIns="108000" rtlCol="0" anchor="ctr">
            <a:noAutofit/>
          </a:bodyPr>
          <a:lstStyle/>
          <a:p>
            <a:endParaRPr lang="en-US" sz="1600" dirty="0">
              <a:latin typeface="+mj-lt"/>
              <a:ea typeface="Verdana" pitchFamily="34" charset="0"/>
              <a:cs typeface="Verdana" pitchFamily="34" charset="0"/>
            </a:endParaRPr>
          </a:p>
          <a:p>
            <a:endParaRPr lang="en-US" sz="1600" dirty="0">
              <a:latin typeface="+mj-lt"/>
              <a:ea typeface="Verdana" pitchFamily="34" charset="0"/>
              <a:cs typeface="Verdana" pitchFamily="34" charset="0"/>
            </a:endParaRPr>
          </a:p>
          <a:p>
            <a:r>
              <a:rPr lang="en-US" sz="1600" b="1" dirty="0">
                <a:latin typeface="+mj-lt"/>
                <a:ea typeface="Verdana" pitchFamily="34" charset="0"/>
                <a:cs typeface="Verdana" pitchFamily="34" charset="0"/>
              </a:rPr>
              <a:t>What if there are too many categories?</a:t>
            </a:r>
          </a:p>
          <a:p>
            <a:r>
              <a:rPr lang="en-US" sz="1600" dirty="0">
                <a:latin typeface="+mj-lt"/>
                <a:ea typeface="Verdana" pitchFamily="34" charset="0"/>
                <a:cs typeface="Verdana" pitchFamily="34" charset="0"/>
              </a:rPr>
              <a:t>lev&lt;- </a:t>
            </a:r>
            <a:r>
              <a:rPr lang="en-US" sz="1600" dirty="0" err="1">
                <a:latin typeface="+mj-lt"/>
                <a:ea typeface="Verdana" pitchFamily="34" charset="0"/>
                <a:cs typeface="Verdana" pitchFamily="34" charset="0"/>
              </a:rPr>
              <a:t>dataset$Country</a:t>
            </a:r>
            <a:r>
              <a:rPr lang="en-US" sz="1600" dirty="0">
                <a:latin typeface="+mj-lt"/>
                <a:ea typeface="Verdana" pitchFamily="34" charset="0"/>
                <a:cs typeface="Verdana" pitchFamily="34" charset="0"/>
              </a:rPr>
              <a:t> %&gt;% levels</a:t>
            </a:r>
          </a:p>
          <a:p>
            <a:r>
              <a:rPr lang="en-US" sz="1600" dirty="0">
                <a:latin typeface="+mj-lt"/>
                <a:ea typeface="Verdana" pitchFamily="34" charset="0"/>
                <a:cs typeface="Verdana" pitchFamily="34" charset="0"/>
              </a:rPr>
              <a:t>labels= c(1:length(lev)) </a:t>
            </a:r>
          </a:p>
          <a:p>
            <a:pPr algn="l"/>
            <a:endParaRPr lang="es-C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endParaRPr lang="es-C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AutoShape 2" descr="Image result for train and test data joke"/>
          <p:cNvSpPr>
            <a:spLocks noChangeAspect="1" noChangeArrowheads="1"/>
          </p:cNvSpPr>
          <p:nvPr/>
        </p:nvSpPr>
        <p:spPr bwMode="auto">
          <a:xfrm>
            <a:off x="155575" y="-1874838"/>
            <a:ext cx="51435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AD201D0-1859-43B4-9169-BD82AF101A7C}"/>
              </a:ext>
            </a:extLst>
          </p:cNvPr>
          <p:cNvSpPr/>
          <p:nvPr/>
        </p:nvSpPr>
        <p:spPr bwMode="auto">
          <a:xfrm>
            <a:off x="4108882" y="4409981"/>
            <a:ext cx="4871405" cy="1371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108000" rIns="108000" bIns="108000" rtlCol="0" anchor="ctr">
            <a:noAutofit/>
          </a:bodyPr>
          <a:lstStyle/>
          <a:p>
            <a:pPr algn="l"/>
            <a:r>
              <a:rPr lang="es-CL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Splitting</a:t>
            </a:r>
            <a:r>
              <a:rPr lang="es-CL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the</a:t>
            </a:r>
            <a:r>
              <a:rPr lang="es-CL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dataset</a:t>
            </a:r>
            <a:r>
              <a:rPr lang="es-CL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in Python </a:t>
            </a:r>
            <a:r>
              <a:rPr lang="es-CL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is</a:t>
            </a:r>
            <a:r>
              <a:rPr lang="es-CL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straightforward</a:t>
            </a:r>
            <a:r>
              <a:rPr lang="es-CL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s-CL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but</a:t>
            </a:r>
            <a:r>
              <a:rPr lang="es-CL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there</a:t>
            </a:r>
            <a:r>
              <a:rPr lang="es-CL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are </a:t>
            </a:r>
            <a:r>
              <a:rPr lang="es-CL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way</a:t>
            </a:r>
            <a:r>
              <a:rPr lang="es-CL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better</a:t>
            </a:r>
            <a:r>
              <a:rPr lang="es-CL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ways</a:t>
            </a:r>
            <a:r>
              <a:rPr lang="es-CL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to</a:t>
            </a:r>
            <a:r>
              <a:rPr lang="es-CL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do </a:t>
            </a:r>
            <a:r>
              <a:rPr lang="es-CL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this</a:t>
            </a:r>
            <a:r>
              <a:rPr lang="es-CL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that</a:t>
            </a:r>
            <a:r>
              <a:rPr lang="es-CL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we</a:t>
            </a:r>
            <a:r>
              <a:rPr lang="es-CL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will</a:t>
            </a:r>
            <a:r>
              <a:rPr lang="es-CL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cover</a:t>
            </a:r>
            <a:r>
              <a:rPr lang="es-CL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in </a:t>
            </a:r>
            <a:r>
              <a:rPr lang="es-CL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the</a:t>
            </a:r>
            <a:r>
              <a:rPr lang="es-CL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last</a:t>
            </a:r>
            <a:r>
              <a:rPr lang="es-CL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L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sessions</a:t>
            </a:r>
            <a:r>
              <a:rPr lang="es-CL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(K-</a:t>
            </a:r>
            <a:r>
              <a:rPr lang="es-CL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Fold</a:t>
            </a:r>
            <a:r>
              <a:rPr lang="es-CL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Bootstrap). </a:t>
            </a: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F073A12-D5BE-48F3-9091-2C046D2F4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882" y="1908038"/>
            <a:ext cx="4871405" cy="22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2481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24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CL" sz="1400" dirty="0" err="1"/>
              <a:t>What</a:t>
            </a:r>
            <a:r>
              <a:rPr lang="es-CL" sz="1400" dirty="0"/>
              <a:t> </a:t>
            </a:r>
            <a:r>
              <a:rPr lang="es-CL" sz="1400" dirty="0" err="1"/>
              <a:t>happens</a:t>
            </a:r>
            <a:r>
              <a:rPr lang="es-CL" sz="1400" dirty="0"/>
              <a:t> </a:t>
            </a:r>
            <a:r>
              <a:rPr lang="es-CL" sz="1400" dirty="0" err="1"/>
              <a:t>if</a:t>
            </a:r>
            <a:r>
              <a:rPr lang="es-CL" sz="1400" dirty="0"/>
              <a:t> </a:t>
            </a:r>
            <a:r>
              <a:rPr lang="es-CL" sz="1400" dirty="0" err="1"/>
              <a:t>we</a:t>
            </a:r>
            <a:r>
              <a:rPr lang="es-CL" sz="1400" dirty="0"/>
              <a:t> </a:t>
            </a:r>
            <a:r>
              <a:rPr lang="es-CL" sz="1400" dirty="0" err="1"/>
              <a:t>have</a:t>
            </a:r>
            <a:r>
              <a:rPr lang="es-CL" sz="1400" dirty="0"/>
              <a:t> </a:t>
            </a:r>
            <a:r>
              <a:rPr lang="es-CL" sz="1400" dirty="0" err="1"/>
              <a:t>two</a:t>
            </a:r>
            <a:r>
              <a:rPr lang="es-CL" sz="1400" dirty="0"/>
              <a:t> col</a:t>
            </a:r>
            <a:r>
              <a:rPr lang="en-US" sz="1400" dirty="0" err="1"/>
              <a:t>umns</a:t>
            </a:r>
            <a:r>
              <a:rPr lang="en-US" sz="1400" dirty="0"/>
              <a:t> with different level of numerical values?</a:t>
            </a:r>
          </a:p>
          <a:p>
            <a:r>
              <a:rPr lang="en-US" sz="1400" dirty="0"/>
              <a:t>Example: Age and Salary</a:t>
            </a:r>
          </a:p>
          <a:p>
            <a:endParaRPr lang="es-CL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AB562BC-2E5E-4E3A-BB4B-26B759EBE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161" y="566676"/>
            <a:ext cx="8072438" cy="70961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EE2653"/>
                </a:solidFill>
              </a:rPr>
              <a:t>Feature Scaling</a:t>
            </a:r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9BE6C8E-502D-42FE-84C5-194CC3C81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61" y="2015646"/>
            <a:ext cx="2592478" cy="164827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7B84EB0-16F0-4EDB-8BD9-5F92011B4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272" y="1857747"/>
            <a:ext cx="3719547" cy="162087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F1D091B-D90C-4AEA-87D6-BAC15E8F9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1077" y="4663366"/>
            <a:ext cx="4671195" cy="1524000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EAD1B76-DEFB-4796-A5A6-413C41545137}"/>
              </a:ext>
            </a:extLst>
          </p:cNvPr>
          <p:cNvSpPr txBox="1">
            <a:spLocks/>
          </p:cNvSpPr>
          <p:nvPr/>
        </p:nvSpPr>
        <p:spPr>
          <a:xfrm>
            <a:off x="554615" y="3973167"/>
            <a:ext cx="3026785" cy="1041588"/>
          </a:xfrm>
          <a:prstGeom prst="rect">
            <a:avLst/>
          </a:prstGeom>
        </p:spPr>
        <p:txBody>
          <a:bodyPr vert="horz" lIns="0" tIns="40106" rIns="0" bIns="40106" rtlCol="0">
            <a:normAutofit/>
          </a:bodyPr>
          <a:lstStyle>
            <a:lvl1pPr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/>
              </a:buClr>
              <a:defRPr sz="1200">
                <a:solidFill>
                  <a:srgbClr val="47254B"/>
                </a:solidFill>
                <a:latin typeface="+mn-lt"/>
                <a:ea typeface="+mn-ea"/>
                <a:cs typeface="+mn-cs"/>
              </a:defRPr>
            </a:lvl1pPr>
            <a:lvl2pPr marL="200528" indent="-200528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 lang="en-US"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01056" indent="-200528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–"/>
              <a:defRPr sz="1200">
                <a:solidFill>
                  <a:schemeClr val="tx2"/>
                </a:solidFill>
                <a:latin typeface="+mn-lt"/>
              </a:defRPr>
            </a:lvl3pPr>
            <a:lvl4pPr marL="604369" indent="-199136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latin typeface="+mn-lt"/>
              </a:defRPr>
            </a:lvl4pPr>
            <a:lvl5pPr marL="802112" indent="-197743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–"/>
              <a:defRPr sz="1200">
                <a:solidFill>
                  <a:schemeClr val="tx2"/>
                </a:solidFill>
                <a:latin typeface="+mn-lt"/>
              </a:defRPr>
            </a:lvl5pPr>
            <a:lvl6pPr marL="999854" indent="-197743" algn="l" rtl="0" eaLnBrk="1" fontAlgn="base" hangingPunct="1">
              <a:spcBef>
                <a:spcPts val="526"/>
              </a:spcBef>
              <a:spcAft>
                <a:spcPts val="263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6pPr>
            <a:lvl7pPr marL="1485781" indent="-147627" algn="l" rtl="0" eaLnBrk="1" fontAlgn="base" hangingPunct="1">
              <a:spcBef>
                <a:spcPct val="5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1942945" indent="-147627" algn="l" rtl="0" eaLnBrk="1" fontAlgn="base" hangingPunct="1">
              <a:spcBef>
                <a:spcPct val="5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2400109" indent="-147627" algn="l" rtl="0" eaLnBrk="1" fontAlgn="base" hangingPunct="1">
              <a:spcBef>
                <a:spcPct val="5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CL" sz="1400" kern="0" dirty="0" err="1"/>
              <a:t>But</a:t>
            </a:r>
            <a:r>
              <a:rPr lang="es-CL" sz="1400" kern="0" dirty="0"/>
              <a:t>… </a:t>
            </a:r>
            <a:r>
              <a:rPr lang="es-CL" sz="1400" kern="0" dirty="0" err="1"/>
              <a:t>What</a:t>
            </a:r>
            <a:r>
              <a:rPr lang="es-CL" sz="1400" kern="0" dirty="0"/>
              <a:t> </a:t>
            </a:r>
            <a:r>
              <a:rPr lang="es-CL" sz="1400" kern="0" dirty="0" err="1"/>
              <a:t>could</a:t>
            </a:r>
            <a:r>
              <a:rPr lang="es-CL" sz="1400" kern="0" dirty="0"/>
              <a:t> </a:t>
            </a:r>
            <a:r>
              <a:rPr lang="es-CL" sz="1400" kern="0" dirty="0" err="1"/>
              <a:t>happen</a:t>
            </a:r>
            <a:r>
              <a:rPr lang="es-CL" sz="1400" kern="0" dirty="0"/>
              <a:t> </a:t>
            </a:r>
            <a:r>
              <a:rPr lang="es-CL" sz="1400" kern="0" dirty="0" err="1"/>
              <a:t>with</a:t>
            </a:r>
            <a:r>
              <a:rPr lang="es-CL" sz="1400" kern="0" dirty="0"/>
              <a:t> </a:t>
            </a:r>
            <a:r>
              <a:rPr lang="es-CL" sz="1400" kern="0" dirty="0" err="1"/>
              <a:t>the</a:t>
            </a:r>
            <a:r>
              <a:rPr lang="es-CL" sz="1400" kern="0" dirty="0"/>
              <a:t> </a:t>
            </a:r>
            <a:r>
              <a:rPr lang="es-CL" sz="1400" kern="0" dirty="0" err="1"/>
              <a:t>interpretation</a:t>
            </a:r>
            <a:r>
              <a:rPr lang="es-CL" sz="1400" kern="0" dirty="0"/>
              <a:t>?</a:t>
            </a:r>
          </a:p>
          <a:p>
            <a:r>
              <a:rPr lang="es-CL" sz="1400" kern="0" dirty="0" err="1"/>
              <a:t>What</a:t>
            </a:r>
            <a:r>
              <a:rPr lang="es-CL" sz="1400" kern="0" dirty="0"/>
              <a:t> are </a:t>
            </a:r>
            <a:r>
              <a:rPr lang="es-CL" sz="1400" kern="0" dirty="0" err="1"/>
              <a:t>the</a:t>
            </a:r>
            <a:r>
              <a:rPr lang="es-CL" sz="1400" kern="0" dirty="0"/>
              <a:t> </a:t>
            </a:r>
            <a:r>
              <a:rPr lang="es-CL" sz="1400" kern="0" dirty="0" err="1"/>
              <a:t>main</a:t>
            </a:r>
            <a:r>
              <a:rPr lang="es-CL" sz="1400" kern="0" dirty="0"/>
              <a:t> </a:t>
            </a:r>
            <a:r>
              <a:rPr lang="es-CL" sz="1400" kern="0" dirty="0" err="1"/>
              <a:t>advantages</a:t>
            </a:r>
            <a:r>
              <a:rPr lang="es-CL" sz="1400" kern="0" dirty="0"/>
              <a:t>?</a:t>
            </a:r>
            <a:endParaRPr lang="en-US" sz="1400" kern="0" dirty="0"/>
          </a:p>
          <a:p>
            <a:endParaRPr lang="es-CL" kern="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570E1C6-365D-45D8-813D-AA8CE19F4F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9422" y="3413638"/>
            <a:ext cx="2043736" cy="1044576"/>
          </a:xfrm>
          <a:prstGeom prst="rect">
            <a:avLst/>
          </a:prstGeom>
        </p:spPr>
      </p:pic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65505AF6-146C-4875-800F-71181EE3D543}"/>
              </a:ext>
            </a:extLst>
          </p:cNvPr>
          <p:cNvSpPr/>
          <p:nvPr/>
        </p:nvSpPr>
        <p:spPr bwMode="auto">
          <a:xfrm>
            <a:off x="5447509" y="3889488"/>
            <a:ext cx="263371" cy="157855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08000" tIns="108000" rIns="108000" bIns="108000" rtlCol="0" anchor="ctr">
            <a:noAutofit/>
          </a:bodyPr>
          <a:lstStyle/>
          <a:p>
            <a:pPr algn="l"/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FF70127-E7F5-4B24-8BB4-A848ADCA44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2626" y="3455093"/>
            <a:ext cx="2043737" cy="104881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5C5F9FD-0CC8-47E9-955E-01540EF702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" y="4952763"/>
            <a:ext cx="3446462" cy="65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6366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AB11E1-93EA-42B1-9A68-9B0FF2D2DF95}" type="slidenum">
              <a:rPr lang="en-US" smtClean="0"/>
              <a:t>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100" y="1524000"/>
            <a:ext cx="8305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EE2653"/>
                </a:solidFill>
                <a:latin typeface="+mj-lt"/>
              </a:rPr>
              <a:t>Next Session: </a:t>
            </a:r>
          </a:p>
          <a:p>
            <a:pPr algn="l"/>
            <a:r>
              <a:rPr lang="en-US" sz="5400" dirty="0">
                <a:solidFill>
                  <a:srgbClr val="EE2653"/>
                </a:solidFill>
                <a:latin typeface="+mj-lt"/>
              </a:rPr>
              <a:t>Simple and Multiple Regression</a:t>
            </a:r>
          </a:p>
          <a:p>
            <a:pPr algn="l"/>
            <a:endParaRPr lang="en-US" sz="5400" dirty="0">
              <a:solidFill>
                <a:srgbClr val="EE2653"/>
              </a:solidFill>
              <a:latin typeface="+mj-lt"/>
            </a:endParaRPr>
          </a:p>
          <a:p>
            <a:pPr algn="l"/>
            <a:r>
              <a:rPr lang="en-US" sz="4800" dirty="0">
                <a:solidFill>
                  <a:srgbClr val="EE2653"/>
                </a:solidFill>
                <a:latin typeface="+mj-lt"/>
              </a:rPr>
              <a:t>Thanks!	</a:t>
            </a:r>
            <a:r>
              <a:rPr lang="en-US" sz="5400" dirty="0">
                <a:solidFill>
                  <a:srgbClr val="EE2653"/>
                </a:solidFill>
                <a:latin typeface="+mj-lt"/>
              </a:rPr>
              <a:t>		</a:t>
            </a:r>
            <a:r>
              <a:rPr lang="en-US" dirty="0">
                <a:solidFill>
                  <a:srgbClr val="EE2653"/>
                </a:solidFill>
                <a:latin typeface="+mj-lt"/>
              </a:rPr>
              <a:t>Let’s make the complex simple…</a:t>
            </a:r>
          </a:p>
        </p:txBody>
      </p:sp>
      <p:pic>
        <p:nvPicPr>
          <p:cNvPr id="5" name="Picture 4" descr="Image result for linear regression memes">
            <a:extLst>
              <a:ext uri="{FF2B5EF4-FFF2-40B4-BE49-F238E27FC236}">
                <a16:creationId xmlns:a16="http://schemas.microsoft.com/office/drawing/2014/main" id="{F171D8F9-9A2A-43D5-8398-C80C2CA7B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48098"/>
            <a:ext cx="18859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69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AB11E1-93EA-42B1-9A68-9B0FF2D2DF95}" type="slidenum">
              <a:rPr lang="en-US" smtClean="0"/>
              <a:t>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4880" y="762000"/>
            <a:ext cx="8599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EE2653"/>
                </a:solidFill>
                <a:latin typeface="+mj-lt"/>
              </a:rPr>
              <a:t>Enjoy Machine Learning </a:t>
            </a:r>
          </a:p>
          <a:p>
            <a:pPr algn="l"/>
            <a:r>
              <a:rPr lang="en-US" sz="5400" dirty="0">
                <a:solidFill>
                  <a:srgbClr val="EE2653"/>
                </a:solidFill>
                <a:latin typeface="+mj-lt"/>
              </a:rPr>
              <a:t>				;)</a:t>
            </a:r>
          </a:p>
        </p:txBody>
      </p:sp>
      <p:pic>
        <p:nvPicPr>
          <p:cNvPr id="24578" name="Picture 2" descr="Related image">
            <a:extLst>
              <a:ext uri="{FF2B5EF4-FFF2-40B4-BE49-F238E27FC236}">
                <a16:creationId xmlns:a16="http://schemas.microsoft.com/office/drawing/2014/main" id="{77DD4E2E-978D-4034-AA8C-08B2FC92A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479076"/>
            <a:ext cx="6096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47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AFA67-7C8B-4EA0-933E-747485AFD1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3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6" name="AutoShape 4" descr="https://www.attivio.com/sites/default/files/styles/original/public/OEM-Icon_0.png?itok=2Hj564m1"/>
          <p:cNvSpPr>
            <a:spLocks noChangeAspect="1" noChangeArrowheads="1"/>
          </p:cNvSpPr>
          <p:nvPr/>
        </p:nvSpPr>
        <p:spPr bwMode="auto">
          <a:xfrm>
            <a:off x="155575" y="-884238"/>
            <a:ext cx="21336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https://www.attivio.com/sites/default/files/styles/original/public/OEM-Icon_0.png?itok=2Hj564m1"/>
          <p:cNvSpPr>
            <a:spLocks noChangeAspect="1" noChangeArrowheads="1"/>
          </p:cNvSpPr>
          <p:nvPr/>
        </p:nvSpPr>
        <p:spPr bwMode="auto">
          <a:xfrm>
            <a:off x="307975" y="-731838"/>
            <a:ext cx="21336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cs typeface="Segoe UI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-183688" y="13259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cs typeface="Segoe UI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C0535C0B-11E9-4667-8977-1122FFA90391}"/>
              </a:ext>
            </a:extLst>
          </p:cNvPr>
          <p:cNvSpPr txBox="1">
            <a:spLocks/>
          </p:cNvSpPr>
          <p:nvPr/>
        </p:nvSpPr>
        <p:spPr>
          <a:xfrm>
            <a:off x="541974" y="589797"/>
            <a:ext cx="8072469" cy="709521"/>
          </a:xfrm>
          <a:prstGeom prst="rect">
            <a:avLst/>
          </a:prstGeom>
        </p:spPr>
        <p:txBody>
          <a:bodyPr vert="horz" lIns="0" tIns="40103" rIns="0" bIns="40103" rtlCol="0" anchor="t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GB" sz="2100" b="0" dirty="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5pPr>
            <a:lvl6pPr marL="457126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6pPr>
            <a:lvl7pPr marL="914254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7pPr>
            <a:lvl8pPr marL="1371382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8pPr>
            <a:lvl9pPr marL="1828508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kern="0" dirty="0">
                <a:solidFill>
                  <a:srgbClr val="EE2653"/>
                </a:solidFill>
                <a:latin typeface="Arial" panose="020B0604020202020204"/>
              </a:rPr>
              <a:t>Simple Linear </a:t>
            </a:r>
            <a:r>
              <a:rPr lang="es-CL" kern="0" dirty="0" err="1">
                <a:solidFill>
                  <a:srgbClr val="EE2653"/>
                </a:solidFill>
                <a:latin typeface="Arial" panose="020B0604020202020204"/>
              </a:rPr>
              <a:t>Regression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EE2653"/>
              </a:solidFill>
              <a:effectLst/>
              <a:uLnTx/>
              <a:uFillTx/>
              <a:latin typeface="Arial" panose="020B0604020202020204"/>
              <a:ea typeface="Verdana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50E3066-1D03-48E1-9AEE-B0FFC807D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23648"/>
            <a:ext cx="5353050" cy="16383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C439146-3FA7-45D0-A3D2-7E3CADBB0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940" y="2490350"/>
            <a:ext cx="1795812" cy="81754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1F10918-708C-4C96-80E7-00C21655C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209" y="2537800"/>
            <a:ext cx="2241404" cy="78028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D844AE0-28B8-4182-86B7-D371FD3AD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6351" y="1424333"/>
            <a:ext cx="1628775" cy="6667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349D6C9-63B9-4004-8F62-B449C631FF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9153" y="1475372"/>
            <a:ext cx="1234389" cy="666750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439B87BF-53C3-45A7-A160-AC9B7D39BA0B}"/>
              </a:ext>
            </a:extLst>
          </p:cNvPr>
          <p:cNvSpPr/>
          <p:nvPr/>
        </p:nvSpPr>
        <p:spPr>
          <a:xfrm>
            <a:off x="5792209" y="2026982"/>
            <a:ext cx="17257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+ Error</a:t>
            </a:r>
            <a:endParaRPr lang="es-ES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727FE50A-4809-43A1-848F-4F91690122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4634" y="3429000"/>
            <a:ext cx="4880984" cy="227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AFA67-7C8B-4EA0-933E-747485AFD1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4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6" name="AutoShape 4" descr="https://www.attivio.com/sites/default/files/styles/original/public/OEM-Icon_0.png?itok=2Hj564m1"/>
          <p:cNvSpPr>
            <a:spLocks noChangeAspect="1" noChangeArrowheads="1"/>
          </p:cNvSpPr>
          <p:nvPr/>
        </p:nvSpPr>
        <p:spPr bwMode="auto">
          <a:xfrm>
            <a:off x="155575" y="-884238"/>
            <a:ext cx="21336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https://www.attivio.com/sites/default/files/styles/original/public/OEM-Icon_0.png?itok=2Hj564m1"/>
          <p:cNvSpPr>
            <a:spLocks noChangeAspect="1" noChangeArrowheads="1"/>
          </p:cNvSpPr>
          <p:nvPr/>
        </p:nvSpPr>
        <p:spPr bwMode="auto">
          <a:xfrm>
            <a:off x="307975" y="-731838"/>
            <a:ext cx="21336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cs typeface="Segoe UI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-155575" y="13259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cs typeface="Segoe UI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C0535C0B-11E9-4667-8977-1122FFA90391}"/>
              </a:ext>
            </a:extLst>
          </p:cNvPr>
          <p:cNvSpPr txBox="1">
            <a:spLocks/>
          </p:cNvSpPr>
          <p:nvPr/>
        </p:nvSpPr>
        <p:spPr>
          <a:xfrm>
            <a:off x="539554" y="395346"/>
            <a:ext cx="8072469" cy="709521"/>
          </a:xfrm>
          <a:prstGeom prst="rect">
            <a:avLst/>
          </a:prstGeom>
        </p:spPr>
        <p:txBody>
          <a:bodyPr vert="horz" lIns="0" tIns="40103" rIns="0" bIns="40103" rtlCol="0" anchor="t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GB" sz="2100" b="0" dirty="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5pPr>
            <a:lvl6pPr marL="457126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6pPr>
            <a:lvl7pPr marL="914254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7pPr>
            <a:lvl8pPr marL="1371382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8pPr>
            <a:lvl9pPr marL="1828508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100" b="0" i="0" u="none" strike="noStrike" kern="0" cap="none" spc="0" normalizeH="0" baseline="0" noProof="0" dirty="0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Simple Linear </a:t>
            </a:r>
            <a:r>
              <a:rPr kumimoji="0" lang="es-CL" sz="2100" b="0" i="0" u="none" strike="noStrike" kern="0" cap="none" spc="0" normalizeH="0" baseline="0" noProof="0" dirty="0" err="1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Regression</a:t>
            </a:r>
            <a:r>
              <a:rPr kumimoji="0" lang="es-CL" sz="2100" b="0" i="0" u="none" strike="noStrike" kern="0" cap="none" spc="0" normalizeH="0" baseline="0" noProof="0" dirty="0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 in Python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EE2653"/>
              </a:solidFill>
              <a:effectLst/>
              <a:uLnTx/>
              <a:uFillTx/>
              <a:latin typeface="Arial" panose="020B0604020202020204"/>
              <a:ea typeface="Verdana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6E5D3FB-7946-4878-8626-31FDD3A3A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62" y="1884841"/>
            <a:ext cx="2867025" cy="933450"/>
          </a:xfrm>
          <a:prstGeom prst="rect">
            <a:avLst/>
          </a:prstGeom>
        </p:spPr>
      </p:pic>
      <p:sp>
        <p:nvSpPr>
          <p:cNvPr id="19" name="Rectángulo: esquinas redondeadas 4">
            <a:extLst>
              <a:ext uri="{FF2B5EF4-FFF2-40B4-BE49-F238E27FC236}">
                <a16:creationId xmlns:a16="http://schemas.microsoft.com/office/drawing/2014/main" id="{0DBF2F85-BE75-407E-BF50-E253DDBD7551}"/>
              </a:ext>
            </a:extLst>
          </p:cNvPr>
          <p:cNvSpPr/>
          <p:nvPr/>
        </p:nvSpPr>
        <p:spPr bwMode="auto">
          <a:xfrm>
            <a:off x="4416425" y="1367616"/>
            <a:ext cx="3962400" cy="2131928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r>
              <a:rPr lang="en-US" sz="1400" b="1" dirty="0"/>
              <a:t>Python libraries for pre-processing: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kern="0" dirty="0" err="1"/>
              <a:t>Numpy</a:t>
            </a:r>
            <a:r>
              <a:rPr lang="en-US" sz="1400" kern="0" dirty="0"/>
              <a:t>: Mathematics library. Useful for making calculations.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kern="0" dirty="0" err="1"/>
              <a:t>Pyplot</a:t>
            </a:r>
            <a:r>
              <a:rPr lang="en-US" sz="1400" kern="0" dirty="0"/>
              <a:t>: Sub-library of matplotlib. Useful for plotting nice charts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kern="0" dirty="0"/>
              <a:t>Pandas: Most famous library for importing and managing datasets. 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06A3562-14C3-48A5-85B8-3CF969FA4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4" y="4279518"/>
            <a:ext cx="4010025" cy="904875"/>
          </a:xfrm>
          <a:prstGeom prst="rect">
            <a:avLst/>
          </a:prstGeom>
        </p:spPr>
      </p:pic>
      <p:sp>
        <p:nvSpPr>
          <p:cNvPr id="22" name="Rectángulo: esquinas redondeadas 4">
            <a:extLst>
              <a:ext uri="{FF2B5EF4-FFF2-40B4-BE49-F238E27FC236}">
                <a16:creationId xmlns:a16="http://schemas.microsoft.com/office/drawing/2014/main" id="{B4B79530-B4CC-4CFB-887D-8451491D01EA}"/>
              </a:ext>
            </a:extLst>
          </p:cNvPr>
          <p:cNvSpPr/>
          <p:nvPr/>
        </p:nvSpPr>
        <p:spPr bwMode="auto">
          <a:xfrm>
            <a:off x="4800600" y="3781844"/>
            <a:ext cx="3962400" cy="2131928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pPr algn="just"/>
            <a:r>
              <a:rPr lang="en-US" sz="1400" kern="0" dirty="0"/>
              <a:t>We import the csv file. Then, we standardize it at our convenience (in this case, as arrays for the dependent and independent variables).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kern="0" dirty="0"/>
              <a:t>”pd” is the pandas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kern="0" dirty="0" err="1"/>
              <a:t>iloc</a:t>
            </a:r>
            <a:r>
              <a:rPr lang="en-US" sz="1400" kern="0" dirty="0"/>
              <a:t> is used for specifying an index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42A5709-0D6F-4E92-8C06-B7E78C748FE1}"/>
              </a:ext>
            </a:extLst>
          </p:cNvPr>
          <p:cNvSpPr/>
          <p:nvPr/>
        </p:nvSpPr>
        <p:spPr>
          <a:xfrm>
            <a:off x="1981097" y="1050778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A1D9332-E351-4068-894E-148D7CFD931F}"/>
              </a:ext>
            </a:extLst>
          </p:cNvPr>
          <p:cNvSpPr/>
          <p:nvPr/>
        </p:nvSpPr>
        <p:spPr>
          <a:xfrm>
            <a:off x="2057400" y="3427866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3922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AFA67-7C8B-4EA0-933E-747485AFD1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5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6" name="AutoShape 4" descr="https://www.attivio.com/sites/default/files/styles/original/public/OEM-Icon_0.png?itok=2Hj564m1"/>
          <p:cNvSpPr>
            <a:spLocks noChangeAspect="1" noChangeArrowheads="1"/>
          </p:cNvSpPr>
          <p:nvPr/>
        </p:nvSpPr>
        <p:spPr bwMode="auto">
          <a:xfrm>
            <a:off x="155575" y="-884238"/>
            <a:ext cx="21336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https://www.attivio.com/sites/default/files/styles/original/public/OEM-Icon_0.png?itok=2Hj564m1"/>
          <p:cNvSpPr>
            <a:spLocks noChangeAspect="1" noChangeArrowheads="1"/>
          </p:cNvSpPr>
          <p:nvPr/>
        </p:nvSpPr>
        <p:spPr bwMode="auto">
          <a:xfrm>
            <a:off x="307975" y="-731838"/>
            <a:ext cx="21336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cs typeface="Segoe UI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-155575" y="13259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cs typeface="Segoe UI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C0535C0B-11E9-4667-8977-1122FFA90391}"/>
              </a:ext>
            </a:extLst>
          </p:cNvPr>
          <p:cNvSpPr txBox="1">
            <a:spLocks/>
          </p:cNvSpPr>
          <p:nvPr/>
        </p:nvSpPr>
        <p:spPr>
          <a:xfrm>
            <a:off x="544880" y="582700"/>
            <a:ext cx="8072469" cy="709521"/>
          </a:xfrm>
          <a:prstGeom prst="rect">
            <a:avLst/>
          </a:prstGeom>
        </p:spPr>
        <p:txBody>
          <a:bodyPr vert="horz" lIns="0" tIns="40103" rIns="0" bIns="40103" rtlCol="0" anchor="t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GB" sz="2100" b="0" dirty="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5pPr>
            <a:lvl6pPr marL="457126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6pPr>
            <a:lvl7pPr marL="914254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7pPr>
            <a:lvl8pPr marL="1371382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8pPr>
            <a:lvl9pPr marL="1828508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100" b="0" i="0" u="none" strike="noStrike" kern="0" cap="none" spc="0" normalizeH="0" baseline="0" noProof="0" dirty="0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Simple Linear </a:t>
            </a:r>
            <a:r>
              <a:rPr kumimoji="0" lang="es-CL" sz="2100" b="0" i="0" u="none" strike="noStrike" kern="0" cap="none" spc="0" normalizeH="0" baseline="0" noProof="0" dirty="0" err="1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Regression</a:t>
            </a:r>
            <a:r>
              <a:rPr kumimoji="0" lang="es-CL" sz="2100" b="0" i="0" u="none" strike="noStrike" kern="0" cap="none" spc="0" normalizeH="0" baseline="0" noProof="0" dirty="0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 in Python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EE2653"/>
              </a:solidFill>
              <a:effectLst/>
              <a:uLnTx/>
              <a:uFillTx/>
              <a:latin typeface="Arial" panose="020B0604020202020204"/>
              <a:ea typeface="Verdana" pitchFamily="34" charset="0"/>
            </a:endParaRPr>
          </a:p>
        </p:txBody>
      </p:sp>
      <p:sp>
        <p:nvSpPr>
          <p:cNvPr id="22" name="Rectángulo: esquinas redondeadas 4">
            <a:extLst>
              <a:ext uri="{FF2B5EF4-FFF2-40B4-BE49-F238E27FC236}">
                <a16:creationId xmlns:a16="http://schemas.microsoft.com/office/drawing/2014/main" id="{B4B79530-B4CC-4CFB-887D-8451491D01EA}"/>
              </a:ext>
            </a:extLst>
          </p:cNvPr>
          <p:cNvSpPr/>
          <p:nvPr/>
        </p:nvSpPr>
        <p:spPr bwMode="auto">
          <a:xfrm>
            <a:off x="5317670" y="2326949"/>
            <a:ext cx="3678657" cy="1104146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pPr algn="just"/>
            <a:r>
              <a:rPr lang="es-CL" sz="1200" kern="0" dirty="0"/>
              <a:t>L</a:t>
            </a:r>
            <a:r>
              <a:rPr lang="en-US" sz="1200" kern="0" dirty="0" err="1"/>
              <a:t>et’s</a:t>
            </a:r>
            <a:r>
              <a:rPr lang="en-US" sz="1200" kern="0" dirty="0"/>
              <a:t> talk a little bit about the parameters:</a:t>
            </a:r>
          </a:p>
          <a:p>
            <a:pPr algn="just"/>
            <a:endParaRPr lang="en-US" sz="1200" kern="0" dirty="0"/>
          </a:p>
          <a:p>
            <a:pPr algn="just"/>
            <a:r>
              <a:rPr lang="en-US" sz="1200" kern="0" dirty="0"/>
              <a:t>-</a:t>
            </a:r>
            <a:r>
              <a:rPr lang="en-US" sz="1200" kern="0" dirty="0" err="1"/>
              <a:t>fit_intercept</a:t>
            </a:r>
            <a:r>
              <a:rPr lang="en-US" sz="1200" kern="0" dirty="0"/>
              <a:t>: When shall we use it?</a:t>
            </a:r>
          </a:p>
          <a:p>
            <a:pPr algn="just"/>
            <a:r>
              <a:rPr lang="en-US" sz="1200" kern="0" dirty="0"/>
              <a:t>-normalize: What does this mean?</a:t>
            </a:r>
          </a:p>
          <a:p>
            <a:pPr algn="just"/>
            <a:r>
              <a:rPr lang="en-US" sz="1200" kern="0" dirty="0"/>
              <a:t>-</a:t>
            </a:r>
            <a:r>
              <a:rPr lang="en-US" sz="1200" kern="0" dirty="0" err="1"/>
              <a:t>n_jobs</a:t>
            </a:r>
            <a:r>
              <a:rPr lang="en-US" sz="1200" kern="0" dirty="0"/>
              <a:t>: This could optimize the process. Why?</a:t>
            </a:r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8E658D7-FDE0-4E5D-B982-6D28060D0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12" y="1380185"/>
            <a:ext cx="7134225" cy="769534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73387259-88E1-4C47-B962-70CEB80EB642}"/>
              </a:ext>
            </a:extLst>
          </p:cNvPr>
          <p:cNvSpPr/>
          <p:nvPr/>
        </p:nvSpPr>
        <p:spPr>
          <a:xfrm>
            <a:off x="155575" y="1303287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4FA3CC4-FD9F-453E-ADC5-E2F9E63BB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50" y="2485128"/>
            <a:ext cx="4408431" cy="787788"/>
          </a:xfrm>
          <a:prstGeom prst="rect">
            <a:avLst/>
          </a:prstGeom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A78EBD9B-11F2-4F0D-A95A-E8547138700B}"/>
              </a:ext>
            </a:extLst>
          </p:cNvPr>
          <p:cNvSpPr/>
          <p:nvPr/>
        </p:nvSpPr>
        <p:spPr>
          <a:xfrm>
            <a:off x="155575" y="2349586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6C68E2D5-D8CE-4483-AFF9-DFC87E48A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78" y="3493250"/>
            <a:ext cx="4057650" cy="466725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40E94490-7EB2-43B2-B873-248A146D0AB7}"/>
              </a:ext>
            </a:extLst>
          </p:cNvPr>
          <p:cNvSpPr/>
          <p:nvPr/>
        </p:nvSpPr>
        <p:spPr>
          <a:xfrm>
            <a:off x="5386299" y="4383345"/>
            <a:ext cx="4988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y</a:t>
            </a:r>
            <a:endParaRPr lang="es-E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67612F12-4199-4E51-8D9B-72B82FC389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5155" y="3614336"/>
            <a:ext cx="934513" cy="2549249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A6BEE094-4B37-441D-B1B8-A399A246A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4710" y="3614336"/>
            <a:ext cx="1000505" cy="2549249"/>
          </a:xfrm>
          <a:prstGeom prst="rect">
            <a:avLst/>
          </a:prstGeom>
        </p:spPr>
      </p:pic>
      <p:sp>
        <p:nvSpPr>
          <p:cNvPr id="33" name="Rectángulo 32">
            <a:extLst>
              <a:ext uri="{FF2B5EF4-FFF2-40B4-BE49-F238E27FC236}">
                <a16:creationId xmlns:a16="http://schemas.microsoft.com/office/drawing/2014/main" id="{45A3163C-ADE7-484A-94B1-D112BCFCF779}"/>
              </a:ext>
            </a:extLst>
          </p:cNvPr>
          <p:cNvSpPr/>
          <p:nvPr/>
        </p:nvSpPr>
        <p:spPr>
          <a:xfrm>
            <a:off x="128945" y="3236008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347ECC9F-6CB1-4F22-88E8-94429B528F7B}"/>
              </a:ext>
            </a:extLst>
          </p:cNvPr>
          <p:cNvSpPr/>
          <p:nvPr/>
        </p:nvSpPr>
        <p:spPr>
          <a:xfrm>
            <a:off x="6840244" y="4383345"/>
            <a:ext cx="63350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y'</a:t>
            </a:r>
            <a:endParaRPr lang="es-E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CD8BD60E-FD54-43B4-A26D-0A492294F3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2776" y="4403480"/>
            <a:ext cx="2381845" cy="1611078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454C6958-3FFA-4764-A5E0-FCAA1DDD52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2788" y="4400510"/>
            <a:ext cx="2381846" cy="1611079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FD8439E0-BD52-47B4-9FE5-0A1C6D0EA2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391" y="4169888"/>
            <a:ext cx="3551375" cy="2072325"/>
          </a:xfrm>
          <a:prstGeom prst="rect">
            <a:avLst/>
          </a:prstGeom>
        </p:spPr>
      </p:pic>
      <p:sp>
        <p:nvSpPr>
          <p:cNvPr id="38" name="Rectángulo 37">
            <a:extLst>
              <a:ext uri="{FF2B5EF4-FFF2-40B4-BE49-F238E27FC236}">
                <a16:creationId xmlns:a16="http://schemas.microsoft.com/office/drawing/2014/main" id="{5C608908-6DE1-452C-B797-E1BCAAD080A3}"/>
              </a:ext>
            </a:extLst>
          </p:cNvPr>
          <p:cNvSpPr/>
          <p:nvPr/>
        </p:nvSpPr>
        <p:spPr>
          <a:xfrm>
            <a:off x="155575" y="4721719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87525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/>
      <p:bldP spid="26" grpId="0"/>
      <p:bldP spid="29" grpId="0"/>
      <p:bldP spid="33" grpId="0"/>
      <p:bldP spid="34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AFA67-7C8B-4EA0-933E-747485AFD1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6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6" name="AutoShape 4" descr="https://www.attivio.com/sites/default/files/styles/original/public/OEM-Icon_0.png?itok=2Hj564m1"/>
          <p:cNvSpPr>
            <a:spLocks noChangeAspect="1" noChangeArrowheads="1"/>
          </p:cNvSpPr>
          <p:nvPr/>
        </p:nvSpPr>
        <p:spPr bwMode="auto">
          <a:xfrm>
            <a:off x="155575" y="-884238"/>
            <a:ext cx="21336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https://www.attivio.com/sites/default/files/styles/original/public/OEM-Icon_0.png?itok=2Hj564m1"/>
          <p:cNvSpPr>
            <a:spLocks noChangeAspect="1" noChangeArrowheads="1"/>
          </p:cNvSpPr>
          <p:nvPr/>
        </p:nvSpPr>
        <p:spPr bwMode="auto">
          <a:xfrm>
            <a:off x="307975" y="-731838"/>
            <a:ext cx="21336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cs typeface="Segoe UI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-155575" y="13259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cs typeface="Segoe UI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C0535C0B-11E9-4667-8977-1122FFA90391}"/>
              </a:ext>
            </a:extLst>
          </p:cNvPr>
          <p:cNvSpPr txBox="1">
            <a:spLocks/>
          </p:cNvSpPr>
          <p:nvPr/>
        </p:nvSpPr>
        <p:spPr>
          <a:xfrm>
            <a:off x="530084" y="573408"/>
            <a:ext cx="8072469" cy="709521"/>
          </a:xfrm>
          <a:prstGeom prst="rect">
            <a:avLst/>
          </a:prstGeom>
        </p:spPr>
        <p:txBody>
          <a:bodyPr vert="horz" lIns="0" tIns="40103" rIns="0" bIns="40103" rtlCol="0" anchor="t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GB" sz="2100" b="0" dirty="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5pPr>
            <a:lvl6pPr marL="457126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6pPr>
            <a:lvl7pPr marL="914254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7pPr>
            <a:lvl8pPr marL="1371382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8pPr>
            <a:lvl9pPr marL="1828508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100" b="0" i="0" u="none" strike="noStrike" kern="0" cap="none" spc="0" normalizeH="0" baseline="0" noProof="0" dirty="0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Simple Linear </a:t>
            </a:r>
            <a:r>
              <a:rPr kumimoji="0" lang="es-CL" sz="2100" b="0" i="0" u="none" strike="noStrike" kern="0" cap="none" spc="0" normalizeH="0" baseline="0" noProof="0" dirty="0" err="1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Regression</a:t>
            </a:r>
            <a:r>
              <a:rPr kumimoji="0" lang="es-CL" sz="2100" b="0" i="0" u="none" strike="noStrike" kern="0" cap="none" spc="0" normalizeH="0" baseline="0" noProof="0" dirty="0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 in R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EE2653"/>
              </a:solidFill>
              <a:effectLst/>
              <a:uLnTx/>
              <a:uFillTx/>
              <a:latin typeface="Arial" panose="020B0604020202020204"/>
              <a:ea typeface="Verdana" pitchFamily="34" charset="0"/>
            </a:endParaRPr>
          </a:p>
        </p:txBody>
      </p:sp>
      <p:sp>
        <p:nvSpPr>
          <p:cNvPr id="22" name="Rectángulo: esquinas redondeadas 4">
            <a:extLst>
              <a:ext uri="{FF2B5EF4-FFF2-40B4-BE49-F238E27FC236}">
                <a16:creationId xmlns:a16="http://schemas.microsoft.com/office/drawing/2014/main" id="{B4B79530-B4CC-4CFB-887D-8451491D01EA}"/>
              </a:ext>
            </a:extLst>
          </p:cNvPr>
          <p:cNvSpPr/>
          <p:nvPr/>
        </p:nvSpPr>
        <p:spPr bwMode="auto">
          <a:xfrm>
            <a:off x="4661460" y="1439457"/>
            <a:ext cx="3962400" cy="601472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pPr algn="just"/>
            <a:r>
              <a:rPr lang="en-US" sz="1400" kern="0" dirty="0"/>
              <a:t>Which is the library we need for read.csv?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42A5709-0D6F-4E92-8C06-B7E78C748FE1}"/>
              </a:ext>
            </a:extLst>
          </p:cNvPr>
          <p:cNvSpPr/>
          <p:nvPr/>
        </p:nvSpPr>
        <p:spPr>
          <a:xfrm>
            <a:off x="188891" y="1333043"/>
            <a:ext cx="4700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A1D9332-E351-4068-894E-148D7CFD931F}"/>
              </a:ext>
            </a:extLst>
          </p:cNvPr>
          <p:cNvSpPr/>
          <p:nvPr/>
        </p:nvSpPr>
        <p:spPr>
          <a:xfrm>
            <a:off x="188891" y="2275985"/>
            <a:ext cx="4700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3A409EA-FA28-4469-9040-DC3FAF803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90" y="1497452"/>
            <a:ext cx="3766995" cy="44616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DADE47E-91C1-418C-A3A5-9A423A7C7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157137"/>
            <a:ext cx="4267200" cy="1320491"/>
          </a:xfrm>
          <a:prstGeom prst="rect">
            <a:avLst/>
          </a:prstGeom>
        </p:spPr>
      </p:pic>
      <p:sp>
        <p:nvSpPr>
          <p:cNvPr id="17" name="Rectángulo: esquinas redondeadas 4">
            <a:extLst>
              <a:ext uri="{FF2B5EF4-FFF2-40B4-BE49-F238E27FC236}">
                <a16:creationId xmlns:a16="http://schemas.microsoft.com/office/drawing/2014/main" id="{081E5D08-736D-46EC-B63B-80B9DF913F23}"/>
              </a:ext>
            </a:extLst>
          </p:cNvPr>
          <p:cNvSpPr/>
          <p:nvPr/>
        </p:nvSpPr>
        <p:spPr bwMode="auto">
          <a:xfrm>
            <a:off x="5132309" y="2337746"/>
            <a:ext cx="3962400" cy="776165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pPr algn="just"/>
            <a:r>
              <a:rPr lang="en-US" sz="1400" kern="0" dirty="0"/>
              <a:t>Remember, the library </a:t>
            </a:r>
            <a:r>
              <a:rPr lang="en-US" sz="1400" kern="0" dirty="0" err="1"/>
              <a:t>caTools</a:t>
            </a:r>
            <a:r>
              <a:rPr lang="en-US" sz="1400" kern="0" dirty="0"/>
              <a:t> is required for splitting the dataset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B6D2928-409A-4460-846F-32B9372FB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593836"/>
            <a:ext cx="3912037" cy="552575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6C1AC668-2C3F-4601-9BA0-14C3DB6F8FD7}"/>
              </a:ext>
            </a:extLst>
          </p:cNvPr>
          <p:cNvSpPr/>
          <p:nvPr/>
        </p:nvSpPr>
        <p:spPr>
          <a:xfrm>
            <a:off x="169443" y="3507325"/>
            <a:ext cx="4700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4532294-9AE0-41C0-9F44-F6714451B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361" y="3581400"/>
            <a:ext cx="4134926" cy="2362200"/>
          </a:xfrm>
          <a:prstGeom prst="rect">
            <a:avLst/>
          </a:prstGeom>
        </p:spPr>
      </p:pic>
      <p:sp>
        <p:nvSpPr>
          <p:cNvPr id="25" name="Rectángulo: esquinas redondeadas 4">
            <a:extLst>
              <a:ext uri="{FF2B5EF4-FFF2-40B4-BE49-F238E27FC236}">
                <a16:creationId xmlns:a16="http://schemas.microsoft.com/office/drawing/2014/main" id="{D0C8C4F9-0B41-42C1-8DBE-21E609A52C80}"/>
              </a:ext>
            </a:extLst>
          </p:cNvPr>
          <p:cNvSpPr/>
          <p:nvPr/>
        </p:nvSpPr>
        <p:spPr bwMode="auto">
          <a:xfrm>
            <a:off x="564887" y="4282929"/>
            <a:ext cx="3962400" cy="1847852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108000" rIns="108000" bIns="108000" rtlCol="0" anchor="t">
            <a:noAutofit/>
          </a:bodyPr>
          <a:lstStyle/>
          <a:p>
            <a:pPr algn="just"/>
            <a:r>
              <a:rPr lang="en-US" sz="1200" kern="0" dirty="0"/>
              <a:t>Let’s talk about:</a:t>
            </a:r>
          </a:p>
          <a:p>
            <a:pPr algn="just"/>
            <a:endParaRPr lang="en-US" sz="1200" kern="0" dirty="0"/>
          </a:p>
          <a:p>
            <a:pPr algn="just"/>
            <a:r>
              <a:rPr lang="en-US" sz="1200" kern="0" dirty="0"/>
              <a:t>-Residuals		-Coefficients</a:t>
            </a:r>
          </a:p>
          <a:p>
            <a:pPr algn="just"/>
            <a:r>
              <a:rPr lang="en-US" sz="1200" kern="0" dirty="0"/>
              <a:t>-Estimates		-Std. Error</a:t>
            </a:r>
          </a:p>
          <a:p>
            <a:pPr algn="just"/>
            <a:r>
              <a:rPr lang="en-US" sz="1200" kern="0" dirty="0"/>
              <a:t>-t value		-Significance codes</a:t>
            </a:r>
          </a:p>
          <a:p>
            <a:pPr algn="just"/>
            <a:r>
              <a:rPr lang="en-US" sz="1200" kern="0" dirty="0"/>
              <a:t>-Degrees of freedom	-R-squared</a:t>
            </a:r>
          </a:p>
          <a:p>
            <a:pPr algn="just"/>
            <a:r>
              <a:rPr lang="en-US" sz="1200" kern="0" dirty="0"/>
              <a:t>-Adjusted R-Squared	-F-statistic</a:t>
            </a:r>
          </a:p>
          <a:p>
            <a:pPr algn="just"/>
            <a:r>
              <a:rPr lang="en-US" sz="1200" kern="0" dirty="0"/>
              <a:t>-p-value*</a:t>
            </a:r>
          </a:p>
          <a:p>
            <a:pPr algn="just"/>
            <a:endParaRPr lang="en-US" sz="1200" kern="0" dirty="0"/>
          </a:p>
          <a:p>
            <a:pPr algn="just"/>
            <a:endParaRPr lang="en-US" sz="1400" kern="0" dirty="0"/>
          </a:p>
          <a:p>
            <a:pPr algn="just"/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130625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" grpId="0"/>
      <p:bldP spid="15" grpId="0"/>
      <p:bldP spid="17" grpId="0" animBg="1"/>
      <p:bldP spid="20" grpId="0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AFA67-7C8B-4EA0-933E-747485AFD1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7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6" name="AutoShape 4" descr="https://www.attivio.com/sites/default/files/styles/original/public/OEM-Icon_0.png?itok=2Hj564m1"/>
          <p:cNvSpPr>
            <a:spLocks noChangeAspect="1" noChangeArrowheads="1"/>
          </p:cNvSpPr>
          <p:nvPr/>
        </p:nvSpPr>
        <p:spPr bwMode="auto">
          <a:xfrm>
            <a:off x="155575" y="-884238"/>
            <a:ext cx="21336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https://www.attivio.com/sites/default/files/styles/original/public/OEM-Icon_0.png?itok=2Hj564m1"/>
          <p:cNvSpPr>
            <a:spLocks noChangeAspect="1" noChangeArrowheads="1"/>
          </p:cNvSpPr>
          <p:nvPr/>
        </p:nvSpPr>
        <p:spPr bwMode="auto">
          <a:xfrm>
            <a:off x="307975" y="-731838"/>
            <a:ext cx="21336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cs typeface="Segoe UI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-155575" y="13259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cs typeface="Segoe UI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C0535C0B-11E9-4667-8977-1122FFA90391}"/>
              </a:ext>
            </a:extLst>
          </p:cNvPr>
          <p:cNvSpPr txBox="1">
            <a:spLocks/>
          </p:cNvSpPr>
          <p:nvPr/>
        </p:nvSpPr>
        <p:spPr>
          <a:xfrm>
            <a:off x="517360" y="519750"/>
            <a:ext cx="8072469" cy="709521"/>
          </a:xfrm>
          <a:prstGeom prst="rect">
            <a:avLst/>
          </a:prstGeom>
        </p:spPr>
        <p:txBody>
          <a:bodyPr vert="horz" lIns="0" tIns="40103" rIns="0" bIns="40103" rtlCol="0" anchor="t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GB" sz="2100" b="0" dirty="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5pPr>
            <a:lvl6pPr marL="457126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6pPr>
            <a:lvl7pPr marL="914254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7pPr>
            <a:lvl8pPr marL="1371382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8pPr>
            <a:lvl9pPr marL="1828508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100" b="0" i="0" u="none" strike="noStrike" kern="0" cap="none" spc="0" normalizeH="0" baseline="0" noProof="0" dirty="0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Simple Linear </a:t>
            </a:r>
            <a:r>
              <a:rPr kumimoji="0" lang="es-CL" sz="2100" b="0" i="0" u="none" strike="noStrike" kern="0" cap="none" spc="0" normalizeH="0" baseline="0" noProof="0" dirty="0" err="1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Regression</a:t>
            </a:r>
            <a:r>
              <a:rPr kumimoji="0" lang="es-CL" sz="2100" b="0" i="0" u="none" strike="noStrike" kern="0" cap="none" spc="0" normalizeH="0" baseline="0" noProof="0" dirty="0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 in R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EE2653"/>
              </a:solidFill>
              <a:effectLst/>
              <a:uLnTx/>
              <a:uFillTx/>
              <a:latin typeface="Arial" panose="020B0604020202020204"/>
              <a:ea typeface="Verdana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42A5709-0D6F-4E92-8C06-B7E78C748FE1}"/>
              </a:ext>
            </a:extLst>
          </p:cNvPr>
          <p:cNvSpPr/>
          <p:nvPr/>
        </p:nvSpPr>
        <p:spPr>
          <a:xfrm>
            <a:off x="188891" y="1333043"/>
            <a:ext cx="4700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A1D9332-E351-4068-894E-148D7CFD931F}"/>
              </a:ext>
            </a:extLst>
          </p:cNvPr>
          <p:cNvSpPr/>
          <p:nvPr/>
        </p:nvSpPr>
        <p:spPr>
          <a:xfrm>
            <a:off x="188891" y="2037604"/>
            <a:ext cx="4700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  <a:endParaRPr lang="es-E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7016437-5923-49E8-A41C-86513DCC7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55" y="1512414"/>
            <a:ext cx="3586070" cy="39147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735E93D-568B-4404-A977-22293B270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55" y="2187028"/>
            <a:ext cx="7816767" cy="322720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9003F46-916C-4B18-87C9-DE85CAEEC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94" y="2861642"/>
            <a:ext cx="4006557" cy="224629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36CE7B3-E043-4F1E-A49D-A8B698BFD6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651" y="2861642"/>
            <a:ext cx="4006556" cy="224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24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8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4BA295C-F954-4B10-9D8A-9A970561E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77" y="1259199"/>
            <a:ext cx="7010400" cy="2157964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3ABDAA1A-E552-4365-A0A4-176DB81F3B45}"/>
              </a:ext>
            </a:extLst>
          </p:cNvPr>
          <p:cNvSpPr txBox="1">
            <a:spLocks/>
          </p:cNvSpPr>
          <p:nvPr/>
        </p:nvSpPr>
        <p:spPr>
          <a:xfrm>
            <a:off x="517360" y="519750"/>
            <a:ext cx="8072469" cy="709521"/>
          </a:xfrm>
          <a:prstGeom prst="rect">
            <a:avLst/>
          </a:prstGeom>
        </p:spPr>
        <p:txBody>
          <a:bodyPr vert="horz" lIns="0" tIns="40103" rIns="0" bIns="40103" rtlCol="0" anchor="t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GB" sz="2100" b="0" dirty="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5pPr>
            <a:lvl6pPr marL="457126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6pPr>
            <a:lvl7pPr marL="914254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7pPr>
            <a:lvl8pPr marL="1371382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8pPr>
            <a:lvl9pPr marL="1828508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100" b="0" i="0" u="none" strike="noStrike" kern="0" cap="none" spc="0" normalizeH="0" baseline="0" noProof="0" dirty="0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Simple Linear </a:t>
            </a:r>
            <a:r>
              <a:rPr kumimoji="0" lang="es-CL" sz="2100" b="0" i="0" u="none" strike="noStrike" kern="0" cap="none" spc="0" normalizeH="0" baseline="0" noProof="0" dirty="0" err="1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Regression</a:t>
            </a:r>
            <a:r>
              <a:rPr kumimoji="0" lang="es-CL" sz="2100" b="0" i="0" u="none" strike="noStrike" kern="0" cap="none" spc="0" normalizeH="0" baseline="0" noProof="0" dirty="0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 Quiz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EE2653"/>
              </a:solidFill>
              <a:effectLst/>
              <a:uLnTx/>
              <a:uFillTx/>
              <a:latin typeface="Arial" panose="020B0604020202020204"/>
              <a:ea typeface="Verdana" pitchFamily="34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504E222-C51B-4ACD-AF52-6122EE95BE4A}"/>
              </a:ext>
            </a:extLst>
          </p:cNvPr>
          <p:cNvSpPr/>
          <p:nvPr/>
        </p:nvSpPr>
        <p:spPr bwMode="auto">
          <a:xfrm>
            <a:off x="685800" y="2791799"/>
            <a:ext cx="197109" cy="152400"/>
          </a:xfrm>
          <a:prstGeom prst="ellipse">
            <a:avLst/>
          </a:prstGeom>
          <a:solidFill>
            <a:srgbClr val="003250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108000" rIns="108000" bIns="108000" rtlCol="0" anchor="ctr">
            <a:noAutofit/>
          </a:bodyPr>
          <a:lstStyle/>
          <a:p>
            <a:pPr algn="l"/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A9C0018-642C-4EF1-8603-E13C87712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89" y="3124200"/>
            <a:ext cx="7169421" cy="3211620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50EE1B91-C63D-4311-8EBF-392B95C34D80}"/>
              </a:ext>
            </a:extLst>
          </p:cNvPr>
          <p:cNvSpPr/>
          <p:nvPr/>
        </p:nvSpPr>
        <p:spPr bwMode="auto">
          <a:xfrm>
            <a:off x="685800" y="4476799"/>
            <a:ext cx="197109" cy="152400"/>
          </a:xfrm>
          <a:prstGeom prst="ellipse">
            <a:avLst/>
          </a:prstGeom>
          <a:solidFill>
            <a:srgbClr val="003250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108000" rIns="108000" bIns="108000" rtlCol="0" anchor="ctr">
            <a:noAutofit/>
          </a:bodyPr>
          <a:lstStyle/>
          <a:p>
            <a:pPr algn="l"/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13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9</a:t>
            </a:fld>
            <a:r>
              <a:rPr lang="en-GB"/>
              <a:t> /  evalueserve.com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Evalueserve. All rights reserved.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3ABDAA1A-E552-4365-A0A4-176DB81F3B45}"/>
              </a:ext>
            </a:extLst>
          </p:cNvPr>
          <p:cNvSpPr txBox="1">
            <a:spLocks/>
          </p:cNvSpPr>
          <p:nvPr/>
        </p:nvSpPr>
        <p:spPr>
          <a:xfrm>
            <a:off x="517360" y="519750"/>
            <a:ext cx="8072469" cy="709521"/>
          </a:xfrm>
          <a:prstGeom prst="rect">
            <a:avLst/>
          </a:prstGeom>
        </p:spPr>
        <p:txBody>
          <a:bodyPr vert="horz" lIns="0" tIns="40103" rIns="0" bIns="40103" rtlCol="0" anchor="t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GB" sz="2100" b="0" dirty="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5pPr>
            <a:lvl6pPr marL="457126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6pPr>
            <a:lvl7pPr marL="914254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7pPr>
            <a:lvl8pPr marL="1371382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8pPr>
            <a:lvl9pPr marL="1828508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100" b="0" i="0" u="none" strike="noStrike" kern="0" cap="none" spc="0" normalizeH="0" baseline="0" noProof="0" dirty="0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Simple Linear </a:t>
            </a:r>
            <a:r>
              <a:rPr kumimoji="0" lang="es-CL" sz="2100" b="0" i="0" u="none" strike="noStrike" kern="0" cap="none" spc="0" normalizeH="0" baseline="0" noProof="0" dirty="0" err="1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Regression</a:t>
            </a:r>
            <a:r>
              <a:rPr kumimoji="0" lang="es-CL" sz="2100" b="0" i="0" u="none" strike="noStrike" kern="0" cap="none" spc="0" normalizeH="0" baseline="0" noProof="0" dirty="0">
                <a:ln>
                  <a:noFill/>
                </a:ln>
                <a:solidFill>
                  <a:srgbClr val="EE2653"/>
                </a:solidFill>
                <a:effectLst/>
                <a:uLnTx/>
                <a:uFillTx/>
                <a:latin typeface="Arial" panose="020B0604020202020204"/>
                <a:ea typeface="Verdana" pitchFamily="34" charset="0"/>
              </a:rPr>
              <a:t> Quiz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EE2653"/>
              </a:solidFill>
              <a:effectLst/>
              <a:uLnTx/>
              <a:uFillTx/>
              <a:latin typeface="Arial" panose="020B0604020202020204"/>
              <a:ea typeface="Verdana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ABE582C-7247-4544-8BC9-8FA17BB0F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0" y="1229271"/>
            <a:ext cx="6668201" cy="3037929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A504E222-C51B-4ACD-AF52-6122EE95BE4A}"/>
              </a:ext>
            </a:extLst>
          </p:cNvPr>
          <p:cNvSpPr/>
          <p:nvPr/>
        </p:nvSpPr>
        <p:spPr bwMode="auto">
          <a:xfrm>
            <a:off x="544880" y="3050581"/>
            <a:ext cx="197109" cy="152400"/>
          </a:xfrm>
          <a:prstGeom prst="ellipse">
            <a:avLst/>
          </a:prstGeom>
          <a:solidFill>
            <a:srgbClr val="003250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108000" rIns="108000" bIns="108000" rtlCol="0" anchor="ctr">
            <a:noAutofit/>
          </a:bodyPr>
          <a:lstStyle/>
          <a:p>
            <a:pPr algn="l"/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7393C9-8189-47E9-85F5-45D1779A4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29" y="3807419"/>
            <a:ext cx="6309371" cy="2466001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50EE1B91-C63D-4311-8EBF-392B95C34D80}"/>
              </a:ext>
            </a:extLst>
          </p:cNvPr>
          <p:cNvSpPr/>
          <p:nvPr/>
        </p:nvSpPr>
        <p:spPr bwMode="auto">
          <a:xfrm>
            <a:off x="643434" y="5781129"/>
            <a:ext cx="197109" cy="152400"/>
          </a:xfrm>
          <a:prstGeom prst="ellipse">
            <a:avLst/>
          </a:prstGeom>
          <a:solidFill>
            <a:srgbClr val="003250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108000" rIns="108000" bIns="108000" rtlCol="0" anchor="ctr">
            <a:noAutofit/>
          </a:bodyPr>
          <a:lstStyle/>
          <a:p>
            <a:pPr algn="l"/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51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valueserve Common Layout">
  <a:themeElements>
    <a:clrScheme name="Evalueserve New Theme">
      <a:dk1>
        <a:srgbClr val="000000"/>
      </a:dk1>
      <a:lt1>
        <a:srgbClr val="FFFFFF"/>
      </a:lt1>
      <a:dk2>
        <a:srgbClr val="EE2653"/>
      </a:dk2>
      <a:lt2>
        <a:srgbClr val="939598"/>
      </a:lt2>
      <a:accent1>
        <a:srgbClr val="9D2C7D"/>
      </a:accent1>
      <a:accent2>
        <a:srgbClr val="7C6CAA"/>
      </a:accent2>
      <a:accent3>
        <a:srgbClr val="5AB7E8"/>
      </a:accent3>
      <a:accent4>
        <a:srgbClr val="F38AB1"/>
      </a:accent4>
      <a:accent5>
        <a:srgbClr val="AFA2BF"/>
      </a:accent5>
      <a:accent6>
        <a:srgbClr val="B2D9F4"/>
      </a:accent6>
      <a:hlink>
        <a:srgbClr val="315EA5"/>
      </a:hlink>
      <a:folHlink>
        <a:srgbClr val="4725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3250"/>
        </a:solidFill>
        <a:ln w="9525">
          <a:noFill/>
          <a:miter lim="800000"/>
          <a:headEnd/>
          <a:tailEnd/>
        </a:ln>
        <a:effectLst/>
      </a:spPr>
      <a:bodyPr lIns="108000" tIns="108000" rIns="108000" bIns="108000" rtlCol="0" anchor="ctr">
        <a:noAutofit/>
      </a:bodyPr>
      <a:lstStyle>
        <a:defPPr algn="l">
          <a:defRPr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latin typeface="+mj-lt"/>
          </a:defRPr>
        </a:defPPr>
      </a:lstStyle>
    </a:txDef>
  </a:objectDefaults>
  <a:extraClrSchemeLst>
    <a:extraClrScheme>
      <a:clrScheme name="Basis presentation DK 1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CDCDCD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BABABA"/>
        </a:accent6>
        <a:hlink>
          <a:srgbClr val="777777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2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94949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3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1ACE2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ustom Color 1">
      <a:srgbClr val="315EA5"/>
    </a:custClr>
    <a:custClr name="Custom Color 2">
      <a:srgbClr val="47254B"/>
    </a:custClr>
    <a:custClr name="Custom Color 3">
      <a:srgbClr val="4E7FB3"/>
    </a:custClr>
    <a:custClr name="Custom Color 4">
      <a:srgbClr val="AF2349"/>
    </a:custClr>
    <a:custClr name="Custom Color 5">
      <a:srgbClr val="840037"/>
    </a:custClr>
    <a:custClr name="Custom Color 6">
      <a:srgbClr val="AF5E90"/>
    </a:custClr>
    <a:custClr name="Custom Color 7">
      <a:srgbClr val="839EC9"/>
    </a:custClr>
    <a:custClr name="Custom Color 8">
      <a:srgbClr val="BEBFC1"/>
    </a:custClr>
    <a:custClr name="Custom Color 9">
      <a:srgbClr val="917C93"/>
    </a:custClr>
  </a:custClrLst>
  <a:extLst>
    <a:ext uri="{05A4C25C-085E-4340-85A3-A5531E510DB2}">
      <thm15:themeFamily xmlns:thm15="http://schemas.microsoft.com/office/thememl/2012/main" name="Evalueserve_Sections_Template_28, April 2015.potx" id="{39CB17F5-79C8-4044-9C90-9DD742FB7165}" vid="{16D2F853-B6A7-41A7-A66D-EDC45D59D9A1}"/>
    </a:ext>
  </a:extLst>
</a:theme>
</file>

<file path=ppt/theme/theme2.xml><?xml version="1.0" encoding="utf-8"?>
<a:theme xmlns:a="http://schemas.openxmlformats.org/drawingml/2006/main" name="Evalueserve Pink Theme">
  <a:themeElements>
    <a:clrScheme name="Custom Colors - Evalueserve">
      <a:dk1>
        <a:sysClr val="windowText" lastClr="000000"/>
      </a:dk1>
      <a:lt1>
        <a:srgbClr val="FFFFFF"/>
      </a:lt1>
      <a:dk2>
        <a:srgbClr val="EE2653"/>
      </a:dk2>
      <a:lt2>
        <a:srgbClr val="939598"/>
      </a:lt2>
      <a:accent1>
        <a:srgbClr val="9D2C7D"/>
      </a:accent1>
      <a:accent2>
        <a:srgbClr val="7C6CAA"/>
      </a:accent2>
      <a:accent3>
        <a:srgbClr val="5AB7E8"/>
      </a:accent3>
      <a:accent4>
        <a:srgbClr val="F38AB1"/>
      </a:accent4>
      <a:accent5>
        <a:srgbClr val="AFA2BF"/>
      </a:accent5>
      <a:accent6>
        <a:srgbClr val="B2D9F4"/>
      </a:accent6>
      <a:hlink>
        <a:srgbClr val="315EA5"/>
      </a:hlink>
      <a:folHlink>
        <a:srgbClr val="4725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3250"/>
        </a:solidFill>
        <a:ln w="9525">
          <a:noFill/>
          <a:miter lim="800000"/>
          <a:headEnd/>
          <a:tailEnd/>
        </a:ln>
        <a:effectLst/>
      </a:spPr>
      <a:bodyPr lIns="108000" tIns="108000" rIns="108000" bIns="108000" rtlCol="0" anchor="ctr">
        <a:noAutofit/>
      </a:bodyPr>
      <a:lstStyle>
        <a:defPPr algn="l">
          <a:defRPr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latin typeface="+mj-lt"/>
          </a:defRPr>
        </a:defPPr>
      </a:lstStyle>
    </a:txDef>
  </a:objectDefaults>
  <a:extraClrSchemeLst>
    <a:extraClrScheme>
      <a:clrScheme name="Basis presentation DK 1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CDCDCD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BABABA"/>
        </a:accent6>
        <a:hlink>
          <a:srgbClr val="777777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2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94949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3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1ACE2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ustom Color 1">
      <a:srgbClr val="315EA5"/>
    </a:custClr>
    <a:custClr name="Custom Color 2">
      <a:srgbClr val="47254B"/>
    </a:custClr>
    <a:custClr name="Custom Color 3">
      <a:srgbClr val="4E7FB3"/>
    </a:custClr>
    <a:custClr name="Custom Color 4">
      <a:srgbClr val="AF2349"/>
    </a:custClr>
    <a:custClr name="Custom Color 5">
      <a:srgbClr val="840037"/>
    </a:custClr>
    <a:custClr name="Custom Color 6">
      <a:srgbClr val="AF5E90"/>
    </a:custClr>
    <a:custClr name="Custom Color 7">
      <a:srgbClr val="839EC9"/>
    </a:custClr>
    <a:custClr name="Custom Color 8">
      <a:srgbClr val="BEBFC1"/>
    </a:custClr>
    <a:custClr name="Custom Color 9">
      <a:srgbClr val="917C93"/>
    </a:custClr>
  </a:custClrLst>
  <a:extLst>
    <a:ext uri="{05A4C25C-085E-4340-85A3-A5531E510DB2}">
      <thm15:themeFamily xmlns:thm15="http://schemas.microsoft.com/office/thememl/2012/main" name="Evalueserve_Sections_Template_28, April 2015.potx" id="{39CB17F5-79C8-4044-9C90-9DD742FB7165}" vid="{95F03569-6932-431F-A78E-9F755726E304}"/>
    </a:ext>
  </a:extLst>
</a:theme>
</file>

<file path=ppt/theme/theme3.xml><?xml version="1.0" encoding="utf-8"?>
<a:theme xmlns:a="http://schemas.openxmlformats.org/drawingml/2006/main" name="Evalueserve Purple Theme">
  <a:themeElements>
    <a:clrScheme name="Custom Colors - Evalueserve">
      <a:dk1>
        <a:sysClr val="windowText" lastClr="000000"/>
      </a:dk1>
      <a:lt1>
        <a:srgbClr val="FFFFFF"/>
      </a:lt1>
      <a:dk2>
        <a:srgbClr val="EE2653"/>
      </a:dk2>
      <a:lt2>
        <a:srgbClr val="939598"/>
      </a:lt2>
      <a:accent1>
        <a:srgbClr val="9D2C7D"/>
      </a:accent1>
      <a:accent2>
        <a:srgbClr val="7C6CAA"/>
      </a:accent2>
      <a:accent3>
        <a:srgbClr val="5AB7E8"/>
      </a:accent3>
      <a:accent4>
        <a:srgbClr val="F38AB1"/>
      </a:accent4>
      <a:accent5>
        <a:srgbClr val="AFA2BF"/>
      </a:accent5>
      <a:accent6>
        <a:srgbClr val="B2D9F4"/>
      </a:accent6>
      <a:hlink>
        <a:srgbClr val="315EA5"/>
      </a:hlink>
      <a:folHlink>
        <a:srgbClr val="4725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3250"/>
        </a:solidFill>
        <a:ln w="9525">
          <a:noFill/>
          <a:miter lim="800000"/>
          <a:headEnd/>
          <a:tailEnd/>
        </a:ln>
        <a:effectLst/>
      </a:spPr>
      <a:bodyPr lIns="108000" tIns="108000" rIns="108000" bIns="108000" rtlCol="0" anchor="ctr">
        <a:noAutofit/>
      </a:bodyPr>
      <a:lstStyle>
        <a:defPPr algn="l">
          <a:defRPr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latin typeface="+mj-lt"/>
          </a:defRPr>
        </a:defPPr>
      </a:lstStyle>
    </a:txDef>
  </a:objectDefaults>
  <a:extraClrSchemeLst>
    <a:extraClrScheme>
      <a:clrScheme name="Basis presentation DK 1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CDCDCD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BABABA"/>
        </a:accent6>
        <a:hlink>
          <a:srgbClr val="777777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2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94949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3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1ACE2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ustom Color 1">
      <a:srgbClr val="315EA5"/>
    </a:custClr>
    <a:custClr name="Custom Color 2">
      <a:srgbClr val="47254B"/>
    </a:custClr>
    <a:custClr name="Custom Color 3">
      <a:srgbClr val="4E7FB3"/>
    </a:custClr>
    <a:custClr name="Custom Color 4">
      <a:srgbClr val="AF2349"/>
    </a:custClr>
    <a:custClr name="Custom Color 5">
      <a:srgbClr val="840037"/>
    </a:custClr>
    <a:custClr name="Custom Color 6">
      <a:srgbClr val="AF5E90"/>
    </a:custClr>
    <a:custClr name="Custom Color 7">
      <a:srgbClr val="839EC9"/>
    </a:custClr>
    <a:custClr name="Custom Color 8">
      <a:srgbClr val="BEBFC1"/>
    </a:custClr>
    <a:custClr name="Custom Color 9">
      <a:srgbClr val="917C93"/>
    </a:custClr>
  </a:custClrLst>
  <a:extLst>
    <a:ext uri="{05A4C25C-085E-4340-85A3-A5531E510DB2}">
      <thm15:themeFamily xmlns:thm15="http://schemas.microsoft.com/office/thememl/2012/main" name="Evalueserve_Sections_Template_28, April 2015.potx" id="{39CB17F5-79C8-4044-9C90-9DD742FB7165}" vid="{8915B2CC-3F9C-4D74-AAC3-2B584A303086}"/>
    </a:ext>
  </a:extLst>
</a:theme>
</file>

<file path=ppt/theme/theme4.xml><?xml version="1.0" encoding="utf-8"?>
<a:theme xmlns:a="http://schemas.openxmlformats.org/drawingml/2006/main" name="Evalueserve Dark Purple Theme">
  <a:themeElements>
    <a:clrScheme name="Custom Colors - Evalueserve">
      <a:dk1>
        <a:sysClr val="windowText" lastClr="000000"/>
      </a:dk1>
      <a:lt1>
        <a:srgbClr val="FFFFFF"/>
      </a:lt1>
      <a:dk2>
        <a:srgbClr val="EE2653"/>
      </a:dk2>
      <a:lt2>
        <a:srgbClr val="939598"/>
      </a:lt2>
      <a:accent1>
        <a:srgbClr val="9D2C7D"/>
      </a:accent1>
      <a:accent2>
        <a:srgbClr val="7C6CAA"/>
      </a:accent2>
      <a:accent3>
        <a:srgbClr val="5AB7E8"/>
      </a:accent3>
      <a:accent4>
        <a:srgbClr val="F38AB1"/>
      </a:accent4>
      <a:accent5>
        <a:srgbClr val="AFA2BF"/>
      </a:accent5>
      <a:accent6>
        <a:srgbClr val="B2D9F4"/>
      </a:accent6>
      <a:hlink>
        <a:srgbClr val="315EA5"/>
      </a:hlink>
      <a:folHlink>
        <a:srgbClr val="4725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3250"/>
        </a:solidFill>
        <a:ln w="9525">
          <a:noFill/>
          <a:miter lim="800000"/>
          <a:headEnd/>
          <a:tailEnd/>
        </a:ln>
        <a:effectLst/>
      </a:spPr>
      <a:bodyPr lIns="108000" tIns="108000" rIns="108000" bIns="108000" rtlCol="0" anchor="ctr">
        <a:noAutofit/>
      </a:bodyPr>
      <a:lstStyle>
        <a:defPPr algn="l">
          <a:defRPr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latin typeface="+mj-lt"/>
          </a:defRPr>
        </a:defPPr>
      </a:lstStyle>
    </a:txDef>
  </a:objectDefaults>
  <a:extraClrSchemeLst>
    <a:extraClrScheme>
      <a:clrScheme name="Basis presentation DK 1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CDCDCD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BABABA"/>
        </a:accent6>
        <a:hlink>
          <a:srgbClr val="777777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2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94949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3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1ACE2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ustom Color 1">
      <a:srgbClr val="315EA5"/>
    </a:custClr>
    <a:custClr name="Custom Color 2">
      <a:srgbClr val="47254B"/>
    </a:custClr>
    <a:custClr name="Custom Color 3">
      <a:srgbClr val="4E7FB3"/>
    </a:custClr>
    <a:custClr name="Custom Color 4">
      <a:srgbClr val="AF2349"/>
    </a:custClr>
    <a:custClr name="Custom Color 5">
      <a:srgbClr val="840037"/>
    </a:custClr>
    <a:custClr name="Custom Color 6">
      <a:srgbClr val="AF5E90"/>
    </a:custClr>
    <a:custClr name="Custom Color 7">
      <a:srgbClr val="839EC9"/>
    </a:custClr>
    <a:custClr name="Custom Color 8">
      <a:srgbClr val="BEBFC1"/>
    </a:custClr>
    <a:custClr name="Custom Color 9">
      <a:srgbClr val="917C93"/>
    </a:custClr>
  </a:custClrLst>
  <a:extLst>
    <a:ext uri="{05A4C25C-085E-4340-85A3-A5531E510DB2}">
      <thm15:themeFamily xmlns:thm15="http://schemas.microsoft.com/office/thememl/2012/main" name="Evalueserve_Sections_Template_28, April 2015.potx" id="{39CB17F5-79C8-4044-9C90-9DD742FB7165}" vid="{1EF3E39D-FC65-4436-9B55-05D49828E21E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Evalueserve PowerPoint Template</Template>
  <TotalTime>8023</TotalTime>
  <Words>1818</Words>
  <Application>Microsoft Office PowerPoint</Application>
  <PresentationFormat>Presentación en pantalla (4:3)</PresentationFormat>
  <Paragraphs>333</Paragraphs>
  <Slides>26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5" baseType="lpstr">
      <vt:lpstr>Arial</vt:lpstr>
      <vt:lpstr>Calibri</vt:lpstr>
      <vt:lpstr>Segoe UI</vt:lpstr>
      <vt:lpstr>Verdana</vt:lpstr>
      <vt:lpstr>Evalueserve Common Layout</vt:lpstr>
      <vt:lpstr>Evalueserve Pink Theme</vt:lpstr>
      <vt:lpstr>Evalueserve Purple Theme</vt:lpstr>
      <vt:lpstr>Evalueserve Dark Purple Theme</vt:lpstr>
      <vt:lpstr>think-cell Slide</vt:lpstr>
      <vt:lpstr>Machine Learning A-Z™: Hands-On Python &amp; R In Data Science</vt:lpstr>
      <vt:lpstr>Contents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Multiple Linear Regression</vt:lpstr>
      <vt:lpstr>How to build a model?</vt:lpstr>
      <vt:lpstr>Backward Elimination</vt:lpstr>
      <vt:lpstr>Forward Selection</vt:lpstr>
      <vt:lpstr>Stepwise Selection</vt:lpstr>
      <vt:lpstr>Getting the dataset</vt:lpstr>
      <vt:lpstr>Hands on code!</vt:lpstr>
      <vt:lpstr>Importing the libraries</vt:lpstr>
      <vt:lpstr>Importing the Dataset </vt:lpstr>
      <vt:lpstr>Missing data: Numeric</vt:lpstr>
      <vt:lpstr>Extra considerations</vt:lpstr>
      <vt:lpstr>Categorical data </vt:lpstr>
      <vt:lpstr>Splitting the dataset </vt:lpstr>
      <vt:lpstr>Feature Scaling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Profitability</dc:title>
  <dc:creator>Erick</dc:creator>
  <cp:lastModifiedBy>Juan Carlos Urrutia Jimenez</cp:lastModifiedBy>
  <cp:revision>174</cp:revision>
  <dcterms:created xsi:type="dcterms:W3CDTF">2015-08-27T23:57:25Z</dcterms:created>
  <dcterms:modified xsi:type="dcterms:W3CDTF">2019-06-06T06:30:52Z</dcterms:modified>
</cp:coreProperties>
</file>