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7" r:id="rId3"/>
    <p:sldMasterId id="2147483687" r:id="rId4"/>
  </p:sldMasterIdLst>
  <p:notesMasterIdLst>
    <p:notesMasterId r:id="rId30"/>
  </p:notesMasterIdLst>
  <p:sldIdLst>
    <p:sldId id="273" r:id="rId5"/>
    <p:sldId id="258" r:id="rId6"/>
    <p:sldId id="282" r:id="rId7"/>
    <p:sldId id="298" r:id="rId8"/>
    <p:sldId id="301" r:id="rId9"/>
    <p:sldId id="306" r:id="rId10"/>
    <p:sldId id="295" r:id="rId11"/>
    <p:sldId id="296" r:id="rId12"/>
    <p:sldId id="299" r:id="rId13"/>
    <p:sldId id="303" r:id="rId14"/>
    <p:sldId id="300" r:id="rId15"/>
    <p:sldId id="307" r:id="rId16"/>
    <p:sldId id="304" r:id="rId17"/>
    <p:sldId id="287" r:id="rId18"/>
    <p:sldId id="274" r:id="rId19"/>
    <p:sldId id="288" r:id="rId20"/>
    <p:sldId id="289" r:id="rId21"/>
    <p:sldId id="290" r:id="rId22"/>
    <p:sldId id="291" r:id="rId23"/>
    <p:sldId id="292" r:id="rId24"/>
    <p:sldId id="293" r:id="rId25"/>
    <p:sldId id="294"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4660"/>
  </p:normalViewPr>
  <p:slideViewPr>
    <p:cSldViewPr>
      <p:cViewPr>
        <p:scale>
          <a:sx n="75" d="100"/>
          <a:sy n="75" d="100"/>
        </p:scale>
        <p:origin x="-1236" y="-7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C587E-D380-4F97-BEA9-06851DDE65E8}" type="datetimeFigureOut">
              <a:rPr lang="en-US" smtClean="0"/>
              <a:t>5/30/2019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64DBE-7402-488B-B662-60A15DD400A8}" type="slidenum">
              <a:rPr lang="en-US" smtClean="0"/>
              <a:t>‹#›</a:t>
            </a:fld>
            <a:endParaRPr lang="en-US"/>
          </a:p>
        </p:txBody>
      </p:sp>
    </p:spTree>
    <p:extLst>
      <p:ext uri="{BB962C8B-B14F-4D97-AF65-F5344CB8AC3E}">
        <p14:creationId xmlns:p14="http://schemas.microsoft.com/office/powerpoint/2010/main" val="165918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E2601-95AE-4257-9668-B4375FD1C93E}" type="slidenum">
              <a:rPr lang="en-GB" smtClean="0"/>
              <a:pPr/>
              <a:t>1</a:t>
            </a:fld>
            <a:endParaRPr lang="en-GB" dirty="0"/>
          </a:p>
        </p:txBody>
      </p:sp>
    </p:spTree>
    <p:extLst>
      <p:ext uri="{BB962C8B-B14F-4D97-AF65-F5344CB8AC3E}">
        <p14:creationId xmlns:p14="http://schemas.microsoft.com/office/powerpoint/2010/main" val="31757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E2601-95AE-4257-9668-B4375FD1C93E}" type="slidenum">
              <a:rPr lang="en-GB" smtClean="0"/>
              <a:t>2</a:t>
            </a:fld>
            <a:endParaRPr lang="en-GB"/>
          </a:p>
        </p:txBody>
      </p:sp>
    </p:spTree>
    <p:extLst>
      <p:ext uri="{BB962C8B-B14F-4D97-AF65-F5344CB8AC3E}">
        <p14:creationId xmlns:p14="http://schemas.microsoft.com/office/powerpoint/2010/main" val="3653586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2"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211967" y="3933063"/>
            <a:ext cx="1296665" cy="288033"/>
          </a:xfrm>
        </p:spPr>
        <p:txBody>
          <a:bodyPr anchor="ctr">
            <a:noAutofit/>
          </a:bodyPr>
          <a:lstStyle>
            <a:lvl1pPr algn="r">
              <a:defRPr sz="1600">
                <a:solidFill>
                  <a:schemeClr val="tx1">
                    <a:lumMod val="65000"/>
                    <a:lumOff val="35000"/>
                  </a:schemeClr>
                </a:solidFill>
              </a:defRPr>
            </a:lvl1pPr>
          </a:lstStyle>
          <a:p>
            <a:pPr lvl="0"/>
            <a:r>
              <a:rPr lang="en-US" dirty="0"/>
              <a:t>Date</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Tree>
    <p:extLst>
      <p:ext uri="{BB962C8B-B14F-4D97-AF65-F5344CB8AC3E}">
        <p14:creationId xmlns:p14="http://schemas.microsoft.com/office/powerpoint/2010/main" val="3597187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2"/>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334710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18892285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837022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604197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4818710" cy="4569117"/>
          </a:xfrm>
        </p:spPr>
        <p:txBody>
          <a:bodyPr numCol="2"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6200342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5" y="1353441"/>
            <a:ext cx="2550161"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1"/>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7362642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2190323"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1"/>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5414510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2"/>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12275003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2"/>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209633667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3"/>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434533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26"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p:nvGrpSpPr>
        <p:grpSpPr>
          <a:xfrm>
            <a:off x="1209064" y="1028804"/>
            <a:ext cx="7446789" cy="5829202"/>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532370" y="1648900"/>
            <a:ext cx="4975735" cy="2520281"/>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200" b="0"/>
            </a:lvl1pPr>
          </a:lstStyle>
          <a:p>
            <a:r>
              <a:rPr lang="en-US" dirty="0"/>
              <a:t>Divider </a:t>
            </a:r>
            <a:br>
              <a:rPr lang="en-US" dirty="0"/>
            </a:br>
            <a:r>
              <a:rPr lang="en-US" dirty="0"/>
              <a:t>Title</a:t>
            </a:r>
            <a:endParaRPr lang="en-GB" dirty="0"/>
          </a:p>
        </p:txBody>
      </p:sp>
      <p:cxnSp>
        <p:nvCxnSpPr>
          <p:cNvPr id="20" name="Straight Connector 19"/>
          <p:cNvCxnSpPr/>
          <p:nvPr/>
        </p:nvCxnSpPr>
        <p:spPr>
          <a:xfrm>
            <a:off x="536578" y="4273000"/>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75376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6676074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55008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6438650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4818710" cy="4569117"/>
          </a:xfrm>
        </p:spPr>
        <p:txBody>
          <a:bodyPr numCol="2"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21217809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2"/>
            <a:ext cx="2550161"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2"/>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84853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2190323"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2"/>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1155536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3"/>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22159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3"/>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6219504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5796412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50"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539554" y="395345"/>
            <a:ext cx="8072469" cy="709521"/>
          </a:xfrm>
          <a:prstGeom prst="rect">
            <a:avLst/>
          </a:prstGeom>
          <a:noFill/>
          <a:ln w="9525">
            <a:noFill/>
            <a:miter lim="800000"/>
            <a:headEnd/>
            <a:tailEnd/>
          </a:ln>
          <a:effectLst/>
        </p:spPr>
        <p:txBody>
          <a:bodyPr vert="horz" wrap="square" lIns="0" tIns="40106" rIns="0" bIns="40106" numCol="1" anchor="t" anchorCtr="0" compatLnSpc="1">
            <a:prstTxWarp prst="textNoShape">
              <a:avLst/>
            </a:prstTxWarp>
            <a:noAutofit/>
          </a:bodyPr>
          <a:lstStyle/>
          <a:p>
            <a:r>
              <a:rPr lang="es-ES"/>
              <a:t>Haga clic para modificar el estilo de título del patrón</a:t>
            </a:r>
            <a:endParaRPr lang="en-GB" dirty="0"/>
          </a:p>
        </p:txBody>
      </p:sp>
      <p:sp>
        <p:nvSpPr>
          <p:cNvPr id="2" name="Footer Placeholder 1"/>
          <p:cNvSpPr>
            <a:spLocks noGrp="1"/>
          </p:cNvSpPr>
          <p:nvPr>
            <p:ph type="ftr" sz="quarter" idx="12"/>
          </p:nvPr>
        </p:nvSpPr>
        <p:spPr/>
        <p:txBody>
          <a:bodyPr/>
          <a:lstStyle/>
          <a:p>
            <a:r>
              <a:rPr lang="en-US"/>
              <a:t>©2017 Evalueserve. All rights reserved.</a:t>
            </a:r>
          </a:p>
        </p:txBody>
      </p:sp>
      <p:sp>
        <p:nvSpPr>
          <p:cNvPr id="3" name="Slide Number Placeholder 2"/>
          <p:cNvSpPr>
            <a:spLocks noGrp="1"/>
          </p:cNvSpPr>
          <p:nvPr>
            <p:ph type="sldNum" sz="quarter" idx="13"/>
          </p:nvPr>
        </p:nvSpPr>
        <p:spPr/>
        <p:txBody>
          <a:bodyPr/>
          <a:lstStyle/>
          <a:p>
            <a:fld id="{F4AB11E1-93EA-42B1-9A68-9B0FF2D2DF95}" type="slidenum">
              <a:rPr lang="en-US" smtClean="0"/>
              <a:t>‹#›</a:t>
            </a:fld>
            <a:endParaRPr lang="en-US"/>
          </a:p>
        </p:txBody>
      </p:sp>
    </p:spTree>
    <p:extLst>
      <p:ext uri="{BB962C8B-B14F-4D97-AF65-F5344CB8AC3E}">
        <p14:creationId xmlns:p14="http://schemas.microsoft.com/office/powerpoint/2010/main" val="29880105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84006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2871418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4818710" cy="4569117"/>
          </a:xfrm>
        </p:spPr>
        <p:txBody>
          <a:bodyPr numCol="2"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087208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5430788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2190323"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3"/>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3459062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4"/>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418007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4"/>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9475060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74"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24265275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Blank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98"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133028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3382617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555070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789671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6"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userDrawn="1"/>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userDrawn="1"/>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3937366" y="3933063"/>
            <a:ext cx="1571266" cy="288033"/>
          </a:xfrm>
        </p:spPr>
        <p:txBody>
          <a:bodyPr anchor="ctr">
            <a:noAutofit/>
          </a:bodyPr>
          <a:lstStyle>
            <a:lvl1pPr algn="r">
              <a:defRPr sz="1600">
                <a:solidFill>
                  <a:schemeClr val="tx1">
                    <a:lumMod val="65000"/>
                    <a:lumOff val="35000"/>
                  </a:schemeClr>
                </a:solidFill>
              </a:defRPr>
            </a:lvl1pPr>
          </a:lstStyle>
          <a:p>
            <a:pPr lvl="0"/>
            <a:r>
              <a:rPr lang="en-US" dirty="0" err="1"/>
              <a:t>mmmm</a:t>
            </a:r>
            <a:r>
              <a:rPr lang="en-US" dirty="0"/>
              <a:t> d, </a:t>
            </a:r>
            <a:r>
              <a:rPr lang="en-US" dirty="0" err="1"/>
              <a:t>yyyy</a:t>
            </a:r>
            <a:endParaRPr lang="en-US" dirty="0"/>
          </a:p>
        </p:txBody>
      </p:sp>
      <p:pic>
        <p:nvPicPr>
          <p:cNvPr id="15" name="Picture 14"/>
          <p:cNvPicPr>
            <a:picLocks noChangeAspect="1"/>
          </p:cNvPicPr>
          <p:nvPr userDrawn="1"/>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
        <p:nvSpPr>
          <p:cNvPr id="4" name="Picture Placeholder 3"/>
          <p:cNvSpPr>
            <a:spLocks noGrp="1"/>
          </p:cNvSpPr>
          <p:nvPr>
            <p:ph type="pic" sz="quarter" idx="12" hasCustomPrompt="1"/>
          </p:nvPr>
        </p:nvSpPr>
        <p:spPr>
          <a:xfrm>
            <a:off x="548121" y="5447237"/>
            <a:ext cx="1386607" cy="557807"/>
          </a:xfrm>
        </p:spPr>
        <p:txBody>
          <a:bodyPr anchor="ctr">
            <a:normAutofit/>
          </a:bodyPr>
          <a:lstStyle>
            <a:lvl1pPr>
              <a:defRPr sz="1100"/>
            </a:lvl1pPr>
          </a:lstStyle>
          <a:p>
            <a:r>
              <a:rPr lang="en-GB" dirty="0"/>
              <a:t>‘Space for client logo, delete if not needed’</a:t>
            </a:r>
            <a:endParaRPr lang="en-US" dirty="0"/>
          </a:p>
        </p:txBody>
      </p:sp>
      <p:sp>
        <p:nvSpPr>
          <p:cNvPr id="21" name="Text Placeholder 2"/>
          <p:cNvSpPr>
            <a:spLocks noGrp="1"/>
          </p:cNvSpPr>
          <p:nvPr>
            <p:ph type="body" sz="quarter" idx="13" hasCustomPrompt="1"/>
          </p:nvPr>
        </p:nvSpPr>
        <p:spPr>
          <a:xfrm>
            <a:off x="551969" y="4247441"/>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600">
                <a:solidFill>
                  <a:schemeClr val="bg2"/>
                </a:solidFill>
              </a:defRPr>
            </a:lvl1pPr>
          </a:lstStyle>
          <a:p>
            <a:r>
              <a:rPr lang="en-GB" sz="1600" kern="0" dirty="0">
                <a:solidFill>
                  <a:srgbClr val="939598"/>
                </a:solidFill>
              </a:rPr>
              <a:t>Presenter’s Name</a:t>
            </a:r>
          </a:p>
        </p:txBody>
      </p:sp>
    </p:spTree>
    <p:extLst>
      <p:ext uri="{BB962C8B-B14F-4D97-AF65-F5344CB8AC3E}">
        <p14:creationId xmlns:p14="http://schemas.microsoft.com/office/powerpoint/2010/main" val="189737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oleObject" Target="../embeddings/oleObject8.bin"/><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8.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8.v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oleObject" Target="../embeddings/oleObject9.bin"/><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ags" Target="../tags/tag9.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9.v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oleObject" Target="../embeddings/oleObject10.bin"/><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ags" Target="../tags/tag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vmlDrawing" Target="../drawings/vmlDrawing10.v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78"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39"/>
            <a:ext cx="8072469" cy="4569117"/>
          </a:xfrm>
          <a:prstGeom prst="rect">
            <a:avLst/>
          </a:prstGeom>
        </p:spPr>
        <p:txBody>
          <a:bodyPr vert="horz" lIns="0" tIns="40106" rIns="0" bIns="40106"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200"/>
              <a:t>Fifth level</a:t>
            </a:r>
            <a:endParaRPr lang="en-GB" dirty="0"/>
          </a:p>
        </p:txBody>
      </p:sp>
      <p:sp>
        <p:nvSpPr>
          <p:cNvPr id="16" name="Title Placeholder 15"/>
          <p:cNvSpPr>
            <a:spLocks noGrp="1"/>
          </p:cNvSpPr>
          <p:nvPr>
            <p:ph type="title"/>
          </p:nvPr>
        </p:nvSpPr>
        <p:spPr>
          <a:xfrm>
            <a:off x="539554" y="395345"/>
            <a:ext cx="8072469" cy="709521"/>
          </a:xfrm>
          <a:prstGeom prst="rect">
            <a:avLst/>
          </a:prstGeom>
        </p:spPr>
        <p:txBody>
          <a:bodyPr vert="horz" lIns="0" tIns="40106" rIns="0" bIns="40106" rtlCol="0" anchor="t">
            <a:noAutofit/>
          </a:bodyPr>
          <a:lstStyle/>
          <a:p>
            <a:r>
              <a:rPr lang="es-ES"/>
              <a:t>Haga clic para modificar el estilo de título del patrón</a:t>
            </a:r>
            <a:endParaRPr lang="en-IN" dirty="0"/>
          </a:p>
        </p:txBody>
      </p:sp>
      <p:cxnSp>
        <p:nvCxnSpPr>
          <p:cNvPr id="8" name="Straight Connector 7"/>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6"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24"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latin typeface="+mn-lt"/>
              </a:defRPr>
            </a:lvl1pPr>
          </a:lstStyle>
          <a:p>
            <a:r>
              <a:rPr lang="en-US"/>
              <a:t>©2017 Evalueserve. All rights reserved.</a:t>
            </a:r>
          </a:p>
        </p:txBody>
      </p:sp>
      <p:cxnSp>
        <p:nvCxnSpPr>
          <p:cNvPr id="25" name="Straight Connector 24"/>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500856" y="6023409"/>
            <a:ext cx="440250" cy="485443"/>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Tree>
    <p:extLst>
      <p:ext uri="{BB962C8B-B14F-4D97-AF65-F5344CB8AC3E}">
        <p14:creationId xmlns:p14="http://schemas.microsoft.com/office/powerpoint/2010/main" val="218868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7" r:id="rId6"/>
    <p:sldLayoutId id="2147483698" r:id="rId7"/>
    <p:sldLayoutId id="2147483699" r:id="rId8"/>
    <p:sldLayoutId id="2147483700" r:id="rId9"/>
  </p:sldLayoutIdLst>
  <p:transition>
    <p:fade/>
  </p:transition>
  <p:hf hdr="0" dt="0"/>
  <p:txStyles>
    <p:title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200528"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lang="en-US" sz="1200" kern="1200" baseline="0" dirty="0" smtClean="0">
          <a:solidFill>
            <a:schemeClr val="tx1">
              <a:lumMod val="65000"/>
              <a:lumOff val="35000"/>
            </a:schemeClr>
          </a:solidFill>
          <a:latin typeface="+mn-lt"/>
          <a:ea typeface="+mn-ea"/>
          <a:cs typeface="+mn-cs"/>
        </a:defRPr>
      </a:lvl2pPr>
      <a:lvl3pPr marL="401056"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3pPr>
      <a:lvl4pPr marL="604369" indent="-199136"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4pPr>
      <a:lvl5pPr marL="802112"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5pPr>
      <a:lvl6pPr marL="999854"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baseline="0">
          <a:solidFill>
            <a:schemeClr val="tx1">
              <a:lumMod val="65000"/>
              <a:lumOff val="35000"/>
            </a:schemeClr>
          </a:solidFill>
          <a:latin typeface="+mn-lt"/>
        </a:defRPr>
      </a:lvl6pPr>
      <a:lvl7pPr marL="1485781" indent="-147627" algn="l" rtl="0" eaLnBrk="1" fontAlgn="base" hangingPunct="1">
        <a:spcBef>
          <a:spcPct val="50000"/>
        </a:spcBef>
        <a:spcAft>
          <a:spcPct val="0"/>
        </a:spcAft>
        <a:buChar char="»"/>
        <a:defRPr sz="1200">
          <a:solidFill>
            <a:schemeClr val="tx1"/>
          </a:solidFill>
          <a:latin typeface="+mn-lt"/>
        </a:defRPr>
      </a:lvl7pPr>
      <a:lvl8pPr marL="1942945" indent="-147627" algn="l" rtl="0" eaLnBrk="1" fontAlgn="base" hangingPunct="1">
        <a:spcBef>
          <a:spcPct val="50000"/>
        </a:spcBef>
        <a:spcAft>
          <a:spcPct val="0"/>
        </a:spcAft>
        <a:buChar char="»"/>
        <a:defRPr sz="1200">
          <a:solidFill>
            <a:schemeClr val="tx1"/>
          </a:solidFill>
          <a:latin typeface="+mn-lt"/>
        </a:defRPr>
      </a:lvl8pPr>
      <a:lvl9pPr marL="2400109" indent="-147627"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1"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7" algn="l" defTabSz="914327" rtl="0" eaLnBrk="1" latinLnBrk="0" hangingPunct="1">
        <a:defRPr sz="1800" kern="1200">
          <a:solidFill>
            <a:schemeClr val="tx1"/>
          </a:solidFill>
          <a:latin typeface="+mn-lt"/>
          <a:ea typeface="+mn-ea"/>
          <a:cs typeface="+mn-cs"/>
        </a:defRPr>
      </a:lvl6pPr>
      <a:lvl7pPr marL="2742982" algn="l" defTabSz="914327" rtl="0" eaLnBrk="1" latinLnBrk="0" hangingPunct="1">
        <a:defRPr sz="1800" kern="1200">
          <a:solidFill>
            <a:schemeClr val="tx1"/>
          </a:solidFill>
          <a:latin typeface="+mn-lt"/>
          <a:ea typeface="+mn-ea"/>
          <a:cs typeface="+mn-cs"/>
        </a:defRPr>
      </a:lvl7pPr>
      <a:lvl8pPr marL="3200145"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5" userDrawn="1">
          <p15:clr>
            <a:srgbClr val="F26B43"/>
          </p15:clr>
        </p15:guide>
        <p15:guide id="3" pos="6345" userDrawn="1">
          <p15:clr>
            <a:srgbClr val="F26B43"/>
          </p15:clr>
        </p15:guide>
        <p15:guide id="4" orient="horz" pos="928" userDrawn="1">
          <p15:clr>
            <a:srgbClr val="F26B43"/>
          </p15:clr>
        </p15:guide>
        <p15:guide id="6" orient="horz" pos="765" userDrawn="1">
          <p15:clr>
            <a:srgbClr val="F26B43"/>
          </p15:clr>
        </p15:guide>
        <p15:guide id="7"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22"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1"/>
            <a:ext cx="8072469" cy="4569117"/>
          </a:xfrm>
          <a:prstGeom prst="rect">
            <a:avLst/>
          </a:prstGeom>
        </p:spPr>
        <p:txBody>
          <a:bodyPr vert="horz" lIns="0" tIns="40103" rIns="0" bIns="40103"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6"/>
            <a:ext cx="8072469" cy="709521"/>
          </a:xfrm>
          <a:prstGeom prst="rect">
            <a:avLst/>
          </a:prstGeom>
        </p:spPr>
        <p:txBody>
          <a:bodyPr vert="horz" lIns="0" tIns="40103" rIns="0" bIns="40103"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7"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1" y="6335821"/>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2"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1401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ransition>
    <p:fade/>
  </p:transition>
  <p:hf hdr="0" dt="0"/>
  <p:txStyles>
    <p:titleStyle>
      <a:lvl1pPr algn="l" rtl="0" eaLnBrk="1" fontAlgn="base" hangingPunct="1">
        <a:spcBef>
          <a:spcPct val="0"/>
        </a:spcBef>
        <a:spcAft>
          <a:spcPct val="0"/>
        </a:spcAft>
        <a:defRPr lang="en-GB" sz="2100" b="0" dirty="0">
          <a:solidFill>
            <a:schemeClr val="tx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26" algn="l" rtl="0" eaLnBrk="1" fontAlgn="base" hangingPunct="1">
        <a:spcBef>
          <a:spcPct val="0"/>
        </a:spcBef>
        <a:spcAft>
          <a:spcPct val="0"/>
        </a:spcAft>
        <a:defRPr sz="1600" b="1">
          <a:solidFill>
            <a:schemeClr val="tx2"/>
          </a:solidFill>
          <a:latin typeface="Arial" charset="0"/>
        </a:defRPr>
      </a:lvl6pPr>
      <a:lvl7pPr marL="914254" algn="l" rtl="0" eaLnBrk="1" fontAlgn="base" hangingPunct="1">
        <a:spcBef>
          <a:spcPct val="0"/>
        </a:spcBef>
        <a:spcAft>
          <a:spcPct val="0"/>
        </a:spcAft>
        <a:defRPr sz="1600" b="1">
          <a:solidFill>
            <a:schemeClr val="tx2"/>
          </a:solidFill>
          <a:latin typeface="Arial" charset="0"/>
        </a:defRPr>
      </a:lvl7pPr>
      <a:lvl8pPr marL="1371382" algn="l" rtl="0" eaLnBrk="1" fontAlgn="base" hangingPunct="1">
        <a:spcBef>
          <a:spcPct val="0"/>
        </a:spcBef>
        <a:spcAft>
          <a:spcPct val="0"/>
        </a:spcAft>
        <a:defRPr sz="1600" b="1">
          <a:solidFill>
            <a:schemeClr val="tx2"/>
          </a:solidFill>
          <a:latin typeface="Arial" charset="0"/>
        </a:defRPr>
      </a:lvl8pPr>
      <a:lvl9pPr marL="1828508"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27" indent="-200512"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2pPr>
      <a:lvl3pPr marL="401024" indent="-200512"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3pPr>
      <a:lvl4pPr marL="604321" indent="-199120"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4pPr>
      <a:lvl5pPr marL="802048" indent="-197727"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5pPr>
      <a:lvl6pPr marL="999775" indent="-197727"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6pPr>
      <a:lvl7pPr marL="1485663" indent="-147615" algn="l" rtl="0" eaLnBrk="1" fontAlgn="base" hangingPunct="1">
        <a:spcBef>
          <a:spcPct val="50000"/>
        </a:spcBef>
        <a:spcAft>
          <a:spcPct val="0"/>
        </a:spcAft>
        <a:buChar char="»"/>
        <a:defRPr sz="1200">
          <a:solidFill>
            <a:schemeClr val="tx1"/>
          </a:solidFill>
          <a:latin typeface="+mn-lt"/>
        </a:defRPr>
      </a:lvl7pPr>
      <a:lvl8pPr marL="1942790" indent="-147615" algn="l" rtl="0" eaLnBrk="1" fontAlgn="base" hangingPunct="1">
        <a:spcBef>
          <a:spcPct val="50000"/>
        </a:spcBef>
        <a:spcAft>
          <a:spcPct val="0"/>
        </a:spcAft>
        <a:buChar char="»"/>
        <a:defRPr sz="1200">
          <a:solidFill>
            <a:schemeClr val="tx1"/>
          </a:solidFill>
          <a:latin typeface="+mn-lt"/>
        </a:defRPr>
      </a:lvl8pPr>
      <a:lvl9pPr marL="2399917" indent="-147615"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254" rtl="0" eaLnBrk="1" latinLnBrk="0" hangingPunct="1">
        <a:defRPr sz="1800" kern="1200">
          <a:solidFill>
            <a:schemeClr val="tx1"/>
          </a:solidFill>
          <a:latin typeface="+mn-lt"/>
          <a:ea typeface="+mn-ea"/>
          <a:cs typeface="+mn-cs"/>
        </a:defRPr>
      </a:lvl1pPr>
      <a:lvl2pPr marL="457126"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2" algn="l" defTabSz="914254" rtl="0" eaLnBrk="1" latinLnBrk="0" hangingPunct="1">
        <a:defRPr sz="1800" kern="1200">
          <a:solidFill>
            <a:schemeClr val="tx1"/>
          </a:solidFill>
          <a:latin typeface="+mn-lt"/>
          <a:ea typeface="+mn-ea"/>
          <a:cs typeface="+mn-cs"/>
        </a:defRPr>
      </a:lvl4pPr>
      <a:lvl5pPr marL="1828508" algn="l" defTabSz="914254" rtl="0" eaLnBrk="1" latinLnBrk="0" hangingPunct="1">
        <a:defRPr sz="1800" kern="1200">
          <a:solidFill>
            <a:schemeClr val="tx1"/>
          </a:solidFill>
          <a:latin typeface="+mn-lt"/>
          <a:ea typeface="+mn-ea"/>
          <a:cs typeface="+mn-cs"/>
        </a:defRPr>
      </a:lvl5pPr>
      <a:lvl6pPr marL="2285635" algn="l" defTabSz="914254" rtl="0" eaLnBrk="1" latinLnBrk="0" hangingPunct="1">
        <a:defRPr sz="1800" kern="1200">
          <a:solidFill>
            <a:schemeClr val="tx1"/>
          </a:solidFill>
          <a:latin typeface="+mn-lt"/>
          <a:ea typeface="+mn-ea"/>
          <a:cs typeface="+mn-cs"/>
        </a:defRPr>
      </a:lvl6pPr>
      <a:lvl7pPr marL="2742763" algn="l" defTabSz="914254" rtl="0" eaLnBrk="1" latinLnBrk="0" hangingPunct="1">
        <a:defRPr sz="1800" kern="1200">
          <a:solidFill>
            <a:schemeClr val="tx1"/>
          </a:solidFill>
          <a:latin typeface="+mn-lt"/>
          <a:ea typeface="+mn-ea"/>
          <a:cs typeface="+mn-cs"/>
        </a:defRPr>
      </a:lvl7pPr>
      <a:lvl8pPr marL="3199890" algn="l" defTabSz="914254" rtl="0" eaLnBrk="1" latinLnBrk="0" hangingPunct="1">
        <a:defRPr sz="1800" kern="1200">
          <a:solidFill>
            <a:schemeClr val="tx1"/>
          </a:solidFill>
          <a:latin typeface="+mn-lt"/>
          <a:ea typeface="+mn-ea"/>
          <a:cs typeface="+mn-cs"/>
        </a:defRPr>
      </a:lvl8pPr>
      <a:lvl9pPr marL="3657016" algn="l" defTabSz="9142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46"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2"/>
            <a:ext cx="8072469" cy="4569117"/>
          </a:xfrm>
          <a:prstGeom prst="rect">
            <a:avLst/>
          </a:prstGeom>
        </p:spPr>
        <p:txBody>
          <a:bodyPr vert="horz" lIns="0" tIns="40099" rIns="0" bIns="40099"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7"/>
            <a:ext cx="8072469" cy="709521"/>
          </a:xfrm>
          <a:prstGeom prst="rect">
            <a:avLst/>
          </a:prstGeom>
        </p:spPr>
        <p:txBody>
          <a:bodyPr vert="horz" lIns="0" tIns="40099" rIns="0" bIns="40099"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2" y="6335822"/>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0136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ransition>
    <p:fade/>
  </p:transition>
  <p:hf hdr="0" dt="0"/>
  <p:txStyles>
    <p:titleStyle>
      <a:lvl1pPr algn="l" rtl="0" eaLnBrk="1" fontAlgn="base" hangingPunct="1">
        <a:spcBef>
          <a:spcPct val="0"/>
        </a:spcBef>
        <a:spcAft>
          <a:spcPct val="0"/>
        </a:spcAft>
        <a:defRPr lang="en-GB" sz="2100" b="0" dirty="0">
          <a:solidFill>
            <a:schemeClr val="accent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90" algn="l" rtl="0" eaLnBrk="1" fontAlgn="base" hangingPunct="1">
        <a:spcBef>
          <a:spcPct val="0"/>
        </a:spcBef>
        <a:spcAft>
          <a:spcPct val="0"/>
        </a:spcAft>
        <a:defRPr sz="1600" b="1">
          <a:solidFill>
            <a:schemeClr val="tx2"/>
          </a:solidFill>
          <a:latin typeface="Arial" charset="0"/>
        </a:defRPr>
      </a:lvl6pPr>
      <a:lvl7pPr marL="914181" algn="l" rtl="0" eaLnBrk="1" fontAlgn="base" hangingPunct="1">
        <a:spcBef>
          <a:spcPct val="0"/>
        </a:spcBef>
        <a:spcAft>
          <a:spcPct val="0"/>
        </a:spcAft>
        <a:defRPr sz="1600" b="1">
          <a:solidFill>
            <a:schemeClr val="tx2"/>
          </a:solidFill>
          <a:latin typeface="Arial" charset="0"/>
        </a:defRPr>
      </a:lvl7pPr>
      <a:lvl8pPr marL="1371272" algn="l" rtl="0" eaLnBrk="1" fontAlgn="base" hangingPunct="1">
        <a:spcBef>
          <a:spcPct val="0"/>
        </a:spcBef>
        <a:spcAft>
          <a:spcPct val="0"/>
        </a:spcAft>
        <a:defRPr sz="1600" b="1">
          <a:solidFill>
            <a:schemeClr val="tx2"/>
          </a:solidFill>
          <a:latin typeface="Arial" charset="0"/>
        </a:defRPr>
      </a:lvl8pPr>
      <a:lvl9pPr marL="1828362"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11" indent="-200496"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2pPr>
      <a:lvl3pPr marL="400992" indent="-200496"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3pPr>
      <a:lvl4pPr marL="604273" indent="-199104"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4pPr>
      <a:lvl5pPr marL="801984" indent="-197711"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5pPr>
      <a:lvl6pPr marL="999696" indent="-197711"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6pPr>
      <a:lvl7pPr marL="1485544" indent="-147603" algn="l" rtl="0" eaLnBrk="1" fontAlgn="base" hangingPunct="1">
        <a:spcBef>
          <a:spcPct val="50000"/>
        </a:spcBef>
        <a:spcAft>
          <a:spcPct val="0"/>
        </a:spcAft>
        <a:buChar char="»"/>
        <a:defRPr sz="1200">
          <a:solidFill>
            <a:schemeClr val="tx1"/>
          </a:solidFill>
          <a:latin typeface="+mn-lt"/>
        </a:defRPr>
      </a:lvl7pPr>
      <a:lvl8pPr marL="1942635" indent="-147603" algn="l" rtl="0" eaLnBrk="1" fontAlgn="base" hangingPunct="1">
        <a:spcBef>
          <a:spcPct val="50000"/>
        </a:spcBef>
        <a:spcAft>
          <a:spcPct val="0"/>
        </a:spcAft>
        <a:buChar char="»"/>
        <a:defRPr sz="1200">
          <a:solidFill>
            <a:schemeClr val="tx1"/>
          </a:solidFill>
          <a:latin typeface="+mn-lt"/>
        </a:defRPr>
      </a:lvl8pPr>
      <a:lvl9pPr marL="2399725" indent="-147603"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81" rtl="0" eaLnBrk="1" latinLnBrk="0" hangingPunct="1">
        <a:defRPr sz="1800" kern="1200">
          <a:solidFill>
            <a:schemeClr val="tx1"/>
          </a:solidFill>
          <a:latin typeface="+mn-lt"/>
          <a:ea typeface="+mn-ea"/>
          <a:cs typeface="+mn-cs"/>
        </a:defRPr>
      </a:lvl1pPr>
      <a:lvl2pPr marL="457090" algn="l" defTabSz="914181" rtl="0" eaLnBrk="1" latinLnBrk="0" hangingPunct="1">
        <a:defRPr sz="1800" kern="1200">
          <a:solidFill>
            <a:schemeClr val="tx1"/>
          </a:solidFill>
          <a:latin typeface="+mn-lt"/>
          <a:ea typeface="+mn-ea"/>
          <a:cs typeface="+mn-cs"/>
        </a:defRPr>
      </a:lvl2pPr>
      <a:lvl3pPr marL="914181" algn="l" defTabSz="914181" rtl="0" eaLnBrk="1" latinLnBrk="0" hangingPunct="1">
        <a:defRPr sz="1800" kern="1200">
          <a:solidFill>
            <a:schemeClr val="tx1"/>
          </a:solidFill>
          <a:latin typeface="+mn-lt"/>
          <a:ea typeface="+mn-ea"/>
          <a:cs typeface="+mn-cs"/>
        </a:defRPr>
      </a:lvl3pPr>
      <a:lvl4pPr marL="1371272" algn="l" defTabSz="914181" rtl="0" eaLnBrk="1" latinLnBrk="0" hangingPunct="1">
        <a:defRPr sz="1800" kern="1200">
          <a:solidFill>
            <a:schemeClr val="tx1"/>
          </a:solidFill>
          <a:latin typeface="+mn-lt"/>
          <a:ea typeface="+mn-ea"/>
          <a:cs typeface="+mn-cs"/>
        </a:defRPr>
      </a:lvl4pPr>
      <a:lvl5pPr marL="1828362" algn="l" defTabSz="914181" rtl="0" eaLnBrk="1" latinLnBrk="0" hangingPunct="1">
        <a:defRPr sz="1800" kern="1200">
          <a:solidFill>
            <a:schemeClr val="tx1"/>
          </a:solidFill>
          <a:latin typeface="+mn-lt"/>
          <a:ea typeface="+mn-ea"/>
          <a:cs typeface="+mn-cs"/>
        </a:defRPr>
      </a:lvl5pPr>
      <a:lvl6pPr marL="2285452" algn="l" defTabSz="914181" rtl="0" eaLnBrk="1" latinLnBrk="0" hangingPunct="1">
        <a:defRPr sz="1800" kern="1200">
          <a:solidFill>
            <a:schemeClr val="tx1"/>
          </a:solidFill>
          <a:latin typeface="+mn-lt"/>
          <a:ea typeface="+mn-ea"/>
          <a:cs typeface="+mn-cs"/>
        </a:defRPr>
      </a:lvl6pPr>
      <a:lvl7pPr marL="2742545" algn="l" defTabSz="914181" rtl="0" eaLnBrk="1" latinLnBrk="0" hangingPunct="1">
        <a:defRPr sz="1800" kern="1200">
          <a:solidFill>
            <a:schemeClr val="tx1"/>
          </a:solidFill>
          <a:latin typeface="+mn-lt"/>
          <a:ea typeface="+mn-ea"/>
          <a:cs typeface="+mn-cs"/>
        </a:defRPr>
      </a:lvl7pPr>
      <a:lvl8pPr marL="3199635" algn="l" defTabSz="914181" rtl="0" eaLnBrk="1" latinLnBrk="0" hangingPunct="1">
        <a:defRPr sz="1800" kern="1200">
          <a:solidFill>
            <a:schemeClr val="tx1"/>
          </a:solidFill>
          <a:latin typeface="+mn-lt"/>
          <a:ea typeface="+mn-ea"/>
          <a:cs typeface="+mn-cs"/>
        </a:defRPr>
      </a:lvl8pPr>
      <a:lvl9pPr marL="3656725" algn="l" defTabSz="914181"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4">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guide id="9" orient="horz" pos="410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70"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3"/>
            <a:ext cx="8072469" cy="4569117"/>
          </a:xfrm>
          <a:prstGeom prst="rect">
            <a:avLst/>
          </a:prstGeom>
        </p:spPr>
        <p:txBody>
          <a:bodyPr vert="horz" lIns="0" tIns="40096" rIns="0" bIns="40096"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8"/>
            <a:ext cx="8072469" cy="709521"/>
          </a:xfrm>
          <a:prstGeom prst="rect">
            <a:avLst/>
          </a:prstGeom>
        </p:spPr>
        <p:txBody>
          <a:bodyPr vert="horz" lIns="0" tIns="40096" rIns="0" bIns="40096"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3" y="6335823"/>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ransition>
    <p:fade/>
  </p:transition>
  <p:hf hdr="0" dt="0"/>
  <p:txStyles>
    <p:titleStyle>
      <a:lvl1pPr algn="l" rtl="0" eaLnBrk="1" fontAlgn="base" hangingPunct="1">
        <a:spcBef>
          <a:spcPct val="0"/>
        </a:spcBef>
        <a:spcAft>
          <a:spcPct val="0"/>
        </a:spcAft>
        <a:defRPr lang="en-GB" sz="2100" b="0" dirty="0">
          <a:solidFill>
            <a:srgbClr val="47254B"/>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54" algn="l" rtl="0" eaLnBrk="1" fontAlgn="base" hangingPunct="1">
        <a:spcBef>
          <a:spcPct val="0"/>
        </a:spcBef>
        <a:spcAft>
          <a:spcPct val="0"/>
        </a:spcAft>
        <a:defRPr sz="1600" b="1">
          <a:solidFill>
            <a:schemeClr val="tx2"/>
          </a:solidFill>
          <a:latin typeface="Arial" charset="0"/>
        </a:defRPr>
      </a:lvl6pPr>
      <a:lvl7pPr marL="914108" algn="l" rtl="0" eaLnBrk="1" fontAlgn="base" hangingPunct="1">
        <a:spcBef>
          <a:spcPct val="0"/>
        </a:spcBef>
        <a:spcAft>
          <a:spcPct val="0"/>
        </a:spcAft>
        <a:defRPr sz="1600" b="1">
          <a:solidFill>
            <a:schemeClr val="tx2"/>
          </a:solidFill>
          <a:latin typeface="Arial" charset="0"/>
        </a:defRPr>
      </a:lvl7pPr>
      <a:lvl8pPr marL="1371163" algn="l" rtl="0" eaLnBrk="1" fontAlgn="base" hangingPunct="1">
        <a:spcBef>
          <a:spcPct val="0"/>
        </a:spcBef>
        <a:spcAft>
          <a:spcPct val="0"/>
        </a:spcAft>
        <a:defRPr sz="1600" b="1">
          <a:solidFill>
            <a:schemeClr val="tx2"/>
          </a:solidFill>
          <a:latin typeface="Arial" charset="0"/>
        </a:defRPr>
      </a:lvl8pPr>
      <a:lvl9pPr marL="1828216"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695" indent="-200480"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2pPr>
      <a:lvl3pPr marL="400960" indent="-200480"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3pPr>
      <a:lvl4pPr marL="604225" indent="-199088"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4pPr>
      <a:lvl5pPr marL="801920" indent="-197695"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5pPr>
      <a:lvl6pPr marL="999616" indent="-197695"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6pPr>
      <a:lvl7pPr marL="1485426" indent="-147592" algn="l" rtl="0" eaLnBrk="1" fontAlgn="base" hangingPunct="1">
        <a:spcBef>
          <a:spcPct val="50000"/>
        </a:spcBef>
        <a:spcAft>
          <a:spcPct val="0"/>
        </a:spcAft>
        <a:buChar char="»"/>
        <a:defRPr sz="1200">
          <a:solidFill>
            <a:schemeClr val="tx1"/>
          </a:solidFill>
          <a:latin typeface="+mn-lt"/>
        </a:defRPr>
      </a:lvl7pPr>
      <a:lvl8pPr marL="1942480" indent="-147592" algn="l" rtl="0" eaLnBrk="1" fontAlgn="base" hangingPunct="1">
        <a:spcBef>
          <a:spcPct val="50000"/>
        </a:spcBef>
        <a:spcAft>
          <a:spcPct val="0"/>
        </a:spcAft>
        <a:buChar char="»"/>
        <a:defRPr sz="1200">
          <a:solidFill>
            <a:schemeClr val="tx1"/>
          </a:solidFill>
          <a:latin typeface="+mn-lt"/>
        </a:defRPr>
      </a:lvl8pPr>
      <a:lvl9pPr marL="2399534" indent="-147592"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08" rtl="0" eaLnBrk="1" latinLnBrk="0" hangingPunct="1">
        <a:defRPr sz="1800" kern="1200">
          <a:solidFill>
            <a:schemeClr val="tx1"/>
          </a:solidFill>
          <a:latin typeface="+mn-lt"/>
          <a:ea typeface="+mn-ea"/>
          <a:cs typeface="+mn-cs"/>
        </a:defRPr>
      </a:lvl1pPr>
      <a:lvl2pPr marL="457054"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3" algn="l" defTabSz="914108" rtl="0" eaLnBrk="1" latinLnBrk="0" hangingPunct="1">
        <a:defRPr sz="1800" kern="1200">
          <a:solidFill>
            <a:schemeClr val="tx1"/>
          </a:solidFill>
          <a:latin typeface="+mn-lt"/>
          <a:ea typeface="+mn-ea"/>
          <a:cs typeface="+mn-cs"/>
        </a:defRPr>
      </a:lvl4pPr>
      <a:lvl5pPr marL="1828216" algn="l" defTabSz="914108" rtl="0" eaLnBrk="1" latinLnBrk="0" hangingPunct="1">
        <a:defRPr sz="1800" kern="1200">
          <a:solidFill>
            <a:schemeClr val="tx1"/>
          </a:solidFill>
          <a:latin typeface="+mn-lt"/>
          <a:ea typeface="+mn-ea"/>
          <a:cs typeface="+mn-cs"/>
        </a:defRPr>
      </a:lvl5pPr>
      <a:lvl6pPr marL="2285270" algn="l" defTabSz="914108" rtl="0" eaLnBrk="1" latinLnBrk="0" hangingPunct="1">
        <a:defRPr sz="1800" kern="1200">
          <a:solidFill>
            <a:schemeClr val="tx1"/>
          </a:solidFill>
          <a:latin typeface="+mn-lt"/>
          <a:ea typeface="+mn-ea"/>
          <a:cs typeface="+mn-cs"/>
        </a:defRPr>
      </a:lvl6pPr>
      <a:lvl7pPr marL="2742326" algn="l" defTabSz="914108" rtl="0" eaLnBrk="1" latinLnBrk="0" hangingPunct="1">
        <a:defRPr sz="1800" kern="1200">
          <a:solidFill>
            <a:schemeClr val="tx1"/>
          </a:solidFill>
          <a:latin typeface="+mn-lt"/>
          <a:ea typeface="+mn-ea"/>
          <a:cs typeface="+mn-cs"/>
        </a:defRPr>
      </a:lvl7pPr>
      <a:lvl8pPr marL="3199380" algn="l" defTabSz="914108" rtl="0" eaLnBrk="1" latinLnBrk="0" hangingPunct="1">
        <a:defRPr sz="1800" kern="1200">
          <a:solidFill>
            <a:schemeClr val="tx1"/>
          </a:solidFill>
          <a:latin typeface="+mn-lt"/>
          <a:ea typeface="+mn-ea"/>
          <a:cs typeface="+mn-cs"/>
        </a:defRPr>
      </a:lvl8pPr>
      <a:lvl9pPr marL="3656434" algn="l" defTabSz="91410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machinelearning/learn/lecture/5683408#overview"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machinelearning/learn/lecture/5765878#overview"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machinelearning/learn/lecture/6270024#overview"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machinelearning/learn/lecture/5714410#overview"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udemy.com/machinelearning/learn/lecture/5765940#overview"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udemy.com/machinelearning/learn/lecture/5922118#overview"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udemy.com/machinelearning/learn/lecture/6052110#overview"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udemy.com/machinelearning/learn/lecture/6118430#overview"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rstudio.com/products/rstudio/download/" TargetMode="External"/><Relationship Id="rId7" Type="http://schemas.openxmlformats.org/officeDocument/2006/relationships/hyperlink" Target="https://www.linkedin.com/in/keremenko/?originalSubdomain=au" TargetMode="External"/><Relationship Id="rId2" Type="http://schemas.openxmlformats.org/officeDocument/2006/relationships/hyperlink" Target="https://www.udemy.com/machinelearning/" TargetMode="External"/><Relationship Id="rId1" Type="http://schemas.openxmlformats.org/officeDocument/2006/relationships/slideLayout" Target="../slideLayouts/slideLayout8.xml"/><Relationship Id="rId6" Type="http://schemas.openxmlformats.org/officeDocument/2006/relationships/hyperlink" Target="https://www.linkedin.com/in/hadelin-de-ponteves-1425ba5b/" TargetMode="External"/><Relationship Id="rId5" Type="http://schemas.openxmlformats.org/officeDocument/2006/relationships/hyperlink" Target="https://www.superdatascience.com/pages/machine-learning" TargetMode="External"/><Relationship Id="rId4" Type="http://schemas.openxmlformats.org/officeDocument/2006/relationships/hyperlink" Target="https://www.anaconda.com/distribution/" TargetMode="External"/><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uperdatascience.com/machine-learning"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uperdatascience.com/machine-learning"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26544566"/>
              </p:ext>
            </p:extLst>
          </p:nvPr>
        </p:nvGraphicFramePr>
        <p:xfrm>
          <a:off x="1359" y="1442"/>
          <a:ext cx="1358" cy="1441"/>
        </p:xfrm>
        <a:graphic>
          <a:graphicData uri="http://schemas.openxmlformats.org/presentationml/2006/ole">
            <mc:AlternateContent xmlns:mc="http://schemas.openxmlformats.org/markup-compatibility/2006">
              <mc:Choice xmlns:v="urn:schemas-microsoft-com:vml" Requires="v">
                <p:oleObj spid="_x0000_s133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9" y="1442"/>
                        <a:ext cx="1358" cy="1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a:t>Machine Learning A-Z™: Hands-On Python &amp; R In Data Science</a:t>
            </a:r>
            <a:endParaRPr lang="en-GB" dirty="0"/>
          </a:p>
        </p:txBody>
      </p:sp>
      <p:sp>
        <p:nvSpPr>
          <p:cNvPr id="3" name="Subtitle 2"/>
          <p:cNvSpPr>
            <a:spLocks noGrp="1"/>
          </p:cNvSpPr>
          <p:nvPr>
            <p:ph type="body" sz="quarter" idx="10"/>
          </p:nvPr>
        </p:nvSpPr>
        <p:spPr/>
        <p:txBody>
          <a:bodyPr/>
          <a:lstStyle/>
          <a:p>
            <a:r>
              <a:rPr lang="en-GB" dirty="0" smtClean="0"/>
              <a:t>Data Pre-processing</a:t>
            </a:r>
            <a:endParaRPr lang="en-GB" dirty="0"/>
          </a:p>
        </p:txBody>
      </p:sp>
      <p:sp>
        <p:nvSpPr>
          <p:cNvPr id="14" name="Text Placeholder 13"/>
          <p:cNvSpPr>
            <a:spLocks noGrp="1"/>
          </p:cNvSpPr>
          <p:nvPr>
            <p:ph type="body" sz="quarter" idx="11"/>
          </p:nvPr>
        </p:nvSpPr>
        <p:spPr/>
        <p:txBody>
          <a:bodyPr/>
          <a:lstStyle/>
          <a:p>
            <a:r>
              <a:rPr lang="en-US" dirty="0"/>
              <a:t>May 24, 2019</a:t>
            </a:r>
          </a:p>
        </p:txBody>
      </p:sp>
      <p:sp>
        <p:nvSpPr>
          <p:cNvPr id="16" name="Text Placeholder 15"/>
          <p:cNvSpPr>
            <a:spLocks noGrp="1"/>
          </p:cNvSpPr>
          <p:nvPr>
            <p:ph type="body" sz="quarter" idx="13"/>
          </p:nvPr>
        </p:nvSpPr>
        <p:spPr>
          <a:xfrm>
            <a:off x="551969" y="4247441"/>
            <a:ext cx="4969073" cy="818814"/>
          </a:xfrm>
        </p:spPr>
        <p:txBody>
          <a:bodyPr/>
          <a:lstStyle/>
          <a:p>
            <a:r>
              <a:rPr lang="en-US" dirty="0"/>
              <a:t>Ariel Capetillo</a:t>
            </a:r>
          </a:p>
          <a:p>
            <a:r>
              <a:rPr lang="en-US" dirty="0"/>
              <a:t>Juan Carlos Urrutia</a:t>
            </a:r>
          </a:p>
        </p:txBody>
      </p:sp>
    </p:spTree>
    <p:extLst>
      <p:ext uri="{BB962C8B-B14F-4D97-AF65-F5344CB8AC3E}">
        <p14:creationId xmlns:p14="http://schemas.microsoft.com/office/powerpoint/2010/main" val="2544827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E2653"/>
                </a:solidFill>
              </a:rPr>
              <a:t>Extra example 	</a:t>
            </a:r>
            <a:endParaRPr lang="en-US" dirty="0">
              <a:solidFill>
                <a:srgbClr val="EE2653"/>
              </a:solidFill>
            </a:endParaRPr>
          </a:p>
        </p:txBody>
      </p:sp>
      <p:sp>
        <p:nvSpPr>
          <p:cNvPr id="3" name="Slide Number Placeholder 2"/>
          <p:cNvSpPr>
            <a:spLocks noGrp="1"/>
          </p:cNvSpPr>
          <p:nvPr>
            <p:ph type="sldNum" sz="quarter" idx="10"/>
          </p:nvPr>
        </p:nvSpPr>
        <p:spPr/>
        <p:txBody>
          <a:bodyPr/>
          <a:lstStyle/>
          <a:p>
            <a:fld id="{E20330FD-FE2A-483E-B0C7-29AD7FB3CAEB}" type="slidenum">
              <a:rPr lang="en-GB" smtClean="0"/>
              <a:pPr/>
              <a:t>10</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Text Placeholder 4"/>
          <p:cNvSpPr>
            <a:spLocks noGrp="1"/>
          </p:cNvSpPr>
          <p:nvPr>
            <p:ph type="body" sz="quarter" idx="12"/>
          </p:nvPr>
        </p:nvSpPr>
        <p:spPr>
          <a:xfrm>
            <a:off x="914400" y="1353439"/>
            <a:ext cx="3657600" cy="551561"/>
          </a:xfrm>
        </p:spPr>
        <p:txBody>
          <a:bodyPr/>
          <a:lstStyle/>
          <a:p>
            <a:r>
              <a:rPr lang="en-US" dirty="0" err="1" smtClean="0"/>
              <a:t>ave</a:t>
            </a:r>
            <a:r>
              <a:rPr lang="en-US" dirty="0" smtClean="0"/>
              <a:t>() function can be tricky. Let’s check it in deeper detail</a:t>
            </a:r>
            <a:r>
              <a:rPr lang="en-US" dirty="0"/>
              <a:t>.</a:t>
            </a:r>
          </a:p>
        </p:txBody>
      </p:sp>
      <p:sp>
        <p:nvSpPr>
          <p:cNvPr id="10" name="Rectángulo: esquinas redondeadas 4">
            <a:extLst>
              <a:ext uri="{FF2B5EF4-FFF2-40B4-BE49-F238E27FC236}">
                <a16:creationId xmlns:a16="http://schemas.microsoft.com/office/drawing/2014/main" xmlns="" id="{333098D8-A758-4FCC-9741-B14948CEEB34}"/>
              </a:ext>
            </a:extLst>
          </p:cNvPr>
          <p:cNvSpPr/>
          <p:nvPr/>
        </p:nvSpPr>
        <p:spPr bwMode="auto">
          <a:xfrm>
            <a:off x="914400" y="1846634"/>
            <a:ext cx="3657600" cy="4389066"/>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r>
              <a:rPr lang="en-US" sz="1600" dirty="0" smtClean="0"/>
              <a:t>library(</a:t>
            </a:r>
            <a:r>
              <a:rPr lang="en-US" sz="1600" dirty="0" err="1" smtClean="0"/>
              <a:t>tidyr</a:t>
            </a:r>
            <a:r>
              <a:rPr lang="en-US" sz="1600" dirty="0" smtClean="0"/>
              <a:t>)</a:t>
            </a:r>
          </a:p>
          <a:p>
            <a:r>
              <a:rPr lang="en-US" sz="1600" dirty="0" smtClean="0"/>
              <a:t>x </a:t>
            </a:r>
            <a:r>
              <a:rPr lang="en-US" sz="1600" dirty="0"/>
              <a:t>&lt;- c(1,NA,2,23,NA,4)</a:t>
            </a:r>
          </a:p>
          <a:p>
            <a:endParaRPr lang="en-US" sz="1600" dirty="0"/>
          </a:p>
          <a:p>
            <a:r>
              <a:rPr lang="en-US" sz="1600" dirty="0"/>
              <a:t>x %&gt;% is.na() #</a:t>
            </a:r>
          </a:p>
          <a:p>
            <a:r>
              <a:rPr lang="en-US" sz="1600" dirty="0"/>
              <a:t>x %&gt;% mean #NA</a:t>
            </a:r>
          </a:p>
          <a:p>
            <a:r>
              <a:rPr lang="en-US" sz="1600" dirty="0"/>
              <a:t>c(1,2,23,4) %&gt;% mean</a:t>
            </a:r>
          </a:p>
          <a:p>
            <a:endParaRPr lang="en-US" sz="1600" dirty="0"/>
          </a:p>
          <a:p>
            <a:r>
              <a:rPr lang="en-US" sz="1600" dirty="0"/>
              <a:t>y&lt;- </a:t>
            </a:r>
            <a:r>
              <a:rPr lang="en-US" sz="1600" dirty="0" err="1"/>
              <a:t>ave</a:t>
            </a:r>
            <a:r>
              <a:rPr lang="en-US" sz="1600" dirty="0"/>
              <a:t>(x, FUN=function(y) mean(y,na.rm = TRUE))</a:t>
            </a:r>
          </a:p>
          <a:p>
            <a:r>
              <a:rPr lang="en-US" sz="1600" dirty="0"/>
              <a:t>y2 &lt;- </a:t>
            </a:r>
            <a:r>
              <a:rPr lang="en-US" sz="1600" dirty="0" err="1"/>
              <a:t>ifelse</a:t>
            </a:r>
            <a:r>
              <a:rPr lang="en-US" sz="1600" dirty="0"/>
              <a:t>(is.na(x),</a:t>
            </a:r>
          </a:p>
          <a:p>
            <a:r>
              <a:rPr lang="en-US" sz="1600" dirty="0"/>
              <a:t>       </a:t>
            </a:r>
            <a:r>
              <a:rPr lang="en-US" sz="1600" dirty="0" err="1"/>
              <a:t>ave</a:t>
            </a:r>
            <a:r>
              <a:rPr lang="en-US" sz="1600" dirty="0"/>
              <a:t>(x, FUN = function(a) mean(a, na.rm = TRUE)),</a:t>
            </a:r>
          </a:p>
          <a:p>
            <a:r>
              <a:rPr lang="en-US" sz="1600" dirty="0"/>
              <a:t>       x)</a:t>
            </a:r>
            <a:endParaRPr lang="en-US" sz="1600" dirty="0" smtClean="0"/>
          </a:p>
          <a:p>
            <a:endParaRPr lang="en-US" sz="1600" dirty="0"/>
          </a:p>
        </p:txBody>
      </p:sp>
      <p:pic>
        <p:nvPicPr>
          <p:cNvPr id="12" name="Picture 8" descr="https://s9783.pcdn.co/wp-content/uploads/2017/02/Machine-learning-icon-2x.png">
            <a:extLst>
              <a:ext uri="{FF2B5EF4-FFF2-40B4-BE49-F238E27FC236}">
                <a16:creationId xmlns:a16="http://schemas.microsoft.com/office/drawing/2014/main" xmlns="" id="{06989A5D-0312-42BA-A4F1-A164A5060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5593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652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E2653"/>
                </a:solidFill>
              </a:rPr>
              <a:t>Categorical data </a:t>
            </a:r>
            <a:endParaRPr lang="en-US" dirty="0"/>
          </a:p>
        </p:txBody>
      </p:sp>
      <p:sp>
        <p:nvSpPr>
          <p:cNvPr id="3" name="Slide Number Placeholder 2"/>
          <p:cNvSpPr>
            <a:spLocks noGrp="1"/>
          </p:cNvSpPr>
          <p:nvPr>
            <p:ph type="sldNum" sz="quarter" idx="10"/>
          </p:nvPr>
        </p:nvSpPr>
        <p:spPr/>
        <p:txBody>
          <a:bodyPr/>
          <a:lstStyle/>
          <a:p>
            <a:fld id="{E20330FD-FE2A-483E-B0C7-29AD7FB3CAEB}" type="slidenum">
              <a:rPr lang="en-GB" smtClean="0"/>
              <a:pPr/>
              <a:t>11</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Text Placeholder 4"/>
          <p:cNvSpPr>
            <a:spLocks noGrp="1"/>
          </p:cNvSpPr>
          <p:nvPr>
            <p:ph type="body" sz="quarter" idx="12"/>
          </p:nvPr>
        </p:nvSpPr>
        <p:spPr>
          <a:xfrm>
            <a:off x="863599" y="1353439"/>
            <a:ext cx="3683000" cy="1328359"/>
          </a:xfrm>
        </p:spPr>
        <p:txBody>
          <a:bodyPr/>
          <a:lstStyle/>
          <a:p>
            <a:r>
              <a:rPr lang="en-US" dirty="0" smtClean="0"/>
              <a:t>Categorical variables can take a limited, usually fixed number of possible values. </a:t>
            </a:r>
          </a:p>
          <a:p>
            <a:r>
              <a:rPr lang="en-US" dirty="0" smtClean="0"/>
              <a:t>ML algorithms are based on mathematical equations, so  we should mutate those values into numbers. </a:t>
            </a:r>
            <a:endParaRPr lang="en-US" dirty="0"/>
          </a:p>
        </p:txBody>
      </p:sp>
      <p:sp>
        <p:nvSpPr>
          <p:cNvPr id="8" name="Rectángulo: esquinas redondeadas 4">
            <a:extLst>
              <a:ext uri="{FF2B5EF4-FFF2-40B4-BE49-F238E27FC236}">
                <a16:creationId xmlns:a16="http://schemas.microsoft.com/office/drawing/2014/main" xmlns="" id="{333098D8-A758-4FCC-9741-B14948CEEB34}"/>
              </a:ext>
            </a:extLst>
          </p:cNvPr>
          <p:cNvSpPr/>
          <p:nvPr/>
        </p:nvSpPr>
        <p:spPr bwMode="auto">
          <a:xfrm>
            <a:off x="863600" y="2286000"/>
            <a:ext cx="3682999" cy="2268166"/>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r>
              <a:rPr lang="en-US" sz="1400" dirty="0" err="1"/>
              <a:t>df$Country</a:t>
            </a:r>
            <a:r>
              <a:rPr lang="en-US" sz="1400" dirty="0"/>
              <a:t> &lt;- </a:t>
            </a:r>
            <a:r>
              <a:rPr lang="en-US" sz="1400" dirty="0" smtClean="0"/>
              <a:t>factor(</a:t>
            </a:r>
            <a:r>
              <a:rPr lang="en-US" sz="1400" dirty="0" err="1" smtClean="0"/>
              <a:t>dataset$Country</a:t>
            </a:r>
            <a:r>
              <a:rPr lang="en-US" sz="1400" dirty="0"/>
              <a:t>,</a:t>
            </a:r>
          </a:p>
          <a:p>
            <a:r>
              <a:rPr lang="en-US" sz="1400" dirty="0"/>
              <a:t>                     levels = c('</a:t>
            </a:r>
            <a:r>
              <a:rPr lang="en-US" sz="1400" dirty="0" err="1"/>
              <a:t>France','Germany','Spain</a:t>
            </a:r>
            <a:r>
              <a:rPr lang="en-US" sz="1400" dirty="0"/>
              <a:t>'),</a:t>
            </a:r>
          </a:p>
          <a:p>
            <a:r>
              <a:rPr lang="en-US" sz="1400" dirty="0"/>
              <a:t>                     labels = c(1,2,3))</a:t>
            </a:r>
          </a:p>
          <a:p>
            <a:endParaRPr lang="en-US" sz="1400" dirty="0"/>
          </a:p>
          <a:p>
            <a:r>
              <a:rPr lang="en-US" sz="1400" dirty="0" err="1"/>
              <a:t>df$Purchased</a:t>
            </a:r>
            <a:r>
              <a:rPr lang="en-US" sz="1400" dirty="0"/>
              <a:t> &lt;- </a:t>
            </a:r>
            <a:r>
              <a:rPr lang="en-US" sz="1400" dirty="0" smtClean="0"/>
              <a:t>factor(</a:t>
            </a:r>
            <a:r>
              <a:rPr lang="en-US" sz="1400" dirty="0" err="1" smtClean="0"/>
              <a:t>dataset$Purchased</a:t>
            </a:r>
            <a:r>
              <a:rPr lang="en-US" sz="1400" dirty="0" smtClean="0"/>
              <a:t>,</a:t>
            </a:r>
            <a:endParaRPr lang="en-US" sz="1400" dirty="0"/>
          </a:p>
          <a:p>
            <a:r>
              <a:rPr lang="en-US" sz="1400" dirty="0"/>
              <a:t>                       levels = c('</a:t>
            </a:r>
            <a:r>
              <a:rPr lang="en-US" sz="1400" dirty="0" err="1"/>
              <a:t>No','Yes</a:t>
            </a:r>
            <a:r>
              <a:rPr lang="en-US" sz="1400" dirty="0"/>
              <a:t>'),</a:t>
            </a:r>
          </a:p>
          <a:p>
            <a:r>
              <a:rPr lang="en-US" sz="1400" dirty="0"/>
              <a:t>                       labels = c(1,2)</a:t>
            </a:r>
          </a:p>
          <a:p>
            <a:r>
              <a:rPr lang="en-US" sz="1400" dirty="0"/>
              <a:t>                        )</a:t>
            </a:r>
          </a:p>
        </p:txBody>
      </p:sp>
      <p:sp>
        <p:nvSpPr>
          <p:cNvPr id="12" name="Rectángulo: una sola esquina cortada 5">
            <a:extLst>
              <a:ext uri="{FF2B5EF4-FFF2-40B4-BE49-F238E27FC236}">
                <a16:creationId xmlns:a16="http://schemas.microsoft.com/office/drawing/2014/main" xmlns="" id="{30AE1668-D5E2-4439-A2B5-1C2CF1168C30}"/>
              </a:ext>
            </a:extLst>
          </p:cNvPr>
          <p:cNvSpPr/>
          <p:nvPr/>
        </p:nvSpPr>
        <p:spPr bwMode="auto">
          <a:xfrm>
            <a:off x="863600" y="4800600"/>
            <a:ext cx="3683000" cy="137160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endParaRPr lang="en-US" sz="1600" dirty="0" smtClean="0">
              <a:latin typeface="+mj-lt"/>
              <a:ea typeface="Verdana" pitchFamily="34" charset="0"/>
              <a:cs typeface="Verdana" pitchFamily="34" charset="0"/>
            </a:endParaRPr>
          </a:p>
          <a:p>
            <a:endParaRPr lang="en-US" sz="1600" dirty="0">
              <a:latin typeface="+mj-lt"/>
              <a:ea typeface="Verdana" pitchFamily="34" charset="0"/>
              <a:cs typeface="Verdana" pitchFamily="34" charset="0"/>
            </a:endParaRPr>
          </a:p>
          <a:p>
            <a:r>
              <a:rPr lang="en-US" sz="1600" b="1" dirty="0" smtClean="0">
                <a:latin typeface="+mj-lt"/>
                <a:ea typeface="Verdana" pitchFamily="34" charset="0"/>
                <a:cs typeface="Verdana" pitchFamily="34" charset="0"/>
              </a:rPr>
              <a:t>What </a:t>
            </a:r>
            <a:r>
              <a:rPr lang="en-US" sz="1600" b="1" dirty="0">
                <a:latin typeface="+mj-lt"/>
                <a:ea typeface="Verdana" pitchFamily="34" charset="0"/>
                <a:cs typeface="Verdana" pitchFamily="34" charset="0"/>
              </a:rPr>
              <a:t>if there are too many categories?</a:t>
            </a:r>
          </a:p>
          <a:p>
            <a:r>
              <a:rPr lang="en-US" sz="1600" dirty="0">
                <a:latin typeface="+mj-lt"/>
                <a:ea typeface="Verdana" pitchFamily="34" charset="0"/>
                <a:cs typeface="Verdana" pitchFamily="34" charset="0"/>
              </a:rPr>
              <a:t>lev&lt;- </a:t>
            </a:r>
            <a:r>
              <a:rPr lang="en-US" sz="1600" dirty="0" err="1" smtClean="0">
                <a:latin typeface="+mj-lt"/>
                <a:ea typeface="Verdana" pitchFamily="34" charset="0"/>
                <a:cs typeface="Verdana" pitchFamily="34" charset="0"/>
              </a:rPr>
              <a:t>dataset$Country</a:t>
            </a:r>
            <a:r>
              <a:rPr lang="en-US" sz="1600" dirty="0" smtClean="0">
                <a:latin typeface="+mj-lt"/>
                <a:ea typeface="Verdana" pitchFamily="34" charset="0"/>
                <a:cs typeface="Verdana" pitchFamily="34" charset="0"/>
              </a:rPr>
              <a:t> %&gt;% levels</a:t>
            </a:r>
            <a:endParaRPr lang="en-US" sz="1600" dirty="0">
              <a:latin typeface="+mj-lt"/>
              <a:ea typeface="Verdana" pitchFamily="34" charset="0"/>
              <a:cs typeface="Verdana" pitchFamily="34" charset="0"/>
            </a:endParaRPr>
          </a:p>
          <a:p>
            <a:r>
              <a:rPr lang="en-US" sz="1600" dirty="0">
                <a:latin typeface="+mj-lt"/>
                <a:ea typeface="Verdana" pitchFamily="34" charset="0"/>
                <a:cs typeface="Verdana" pitchFamily="34" charset="0"/>
              </a:rPr>
              <a:t>labels= c(1:length(lev</a:t>
            </a:r>
            <a:r>
              <a:rPr lang="en-US" sz="1600" dirty="0" smtClean="0">
                <a:latin typeface="+mj-lt"/>
                <a:ea typeface="Verdana" pitchFamily="34" charset="0"/>
                <a:cs typeface="Verdana" pitchFamily="34" charset="0"/>
              </a:rPr>
              <a:t>)) </a:t>
            </a:r>
            <a:endParaRPr lang="en-US" sz="1600" dirty="0">
              <a:latin typeface="+mj-lt"/>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627819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E2653"/>
                </a:solidFill>
              </a:rPr>
              <a:t>Splitting the dataset </a:t>
            </a:r>
            <a:endParaRPr lang="en-US" dirty="0"/>
          </a:p>
        </p:txBody>
      </p:sp>
      <p:sp>
        <p:nvSpPr>
          <p:cNvPr id="3" name="Slide Number Placeholder 2"/>
          <p:cNvSpPr>
            <a:spLocks noGrp="1"/>
          </p:cNvSpPr>
          <p:nvPr>
            <p:ph type="sldNum" sz="quarter" idx="10"/>
          </p:nvPr>
        </p:nvSpPr>
        <p:spPr/>
        <p:txBody>
          <a:bodyPr/>
          <a:lstStyle/>
          <a:p>
            <a:fld id="{E20330FD-FE2A-483E-B0C7-29AD7FB3CAEB}" type="slidenum">
              <a:rPr lang="en-GB" smtClean="0"/>
              <a:pPr/>
              <a:t>12</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Text Placeholder 4"/>
          <p:cNvSpPr>
            <a:spLocks noGrp="1"/>
          </p:cNvSpPr>
          <p:nvPr>
            <p:ph type="body" sz="quarter" idx="12"/>
          </p:nvPr>
        </p:nvSpPr>
        <p:spPr>
          <a:xfrm>
            <a:off x="863598" y="1353439"/>
            <a:ext cx="7975601" cy="1328359"/>
          </a:xfrm>
        </p:spPr>
        <p:txBody>
          <a:bodyPr/>
          <a:lstStyle/>
          <a:p>
            <a:r>
              <a:rPr lang="en-US" dirty="0" smtClean="0"/>
              <a:t>The spirit of splitting the dataset is to make possible to </a:t>
            </a:r>
            <a:r>
              <a:rPr lang="en-US" b="1" dirty="0" smtClean="0"/>
              <a:t>train</a:t>
            </a:r>
            <a:r>
              <a:rPr lang="en-US" dirty="0" smtClean="0"/>
              <a:t> a ML model and  then </a:t>
            </a:r>
            <a:r>
              <a:rPr lang="en-US" b="1" dirty="0" smtClean="0"/>
              <a:t>test</a:t>
            </a:r>
            <a:r>
              <a:rPr lang="en-US" dirty="0" smtClean="0"/>
              <a:t> its </a:t>
            </a:r>
            <a:r>
              <a:rPr lang="en-US" b="1" dirty="0" smtClean="0"/>
              <a:t>accuracy </a:t>
            </a:r>
            <a:r>
              <a:rPr lang="en-US" dirty="0" smtClean="0"/>
              <a:t>predicting the value of the </a:t>
            </a:r>
            <a:r>
              <a:rPr lang="en-US" b="1" dirty="0" err="1" smtClean="0"/>
              <a:t>dependant</a:t>
            </a:r>
            <a:r>
              <a:rPr lang="en-US" b="1" dirty="0" smtClean="0"/>
              <a:t> </a:t>
            </a:r>
            <a:r>
              <a:rPr lang="en-US" dirty="0" smtClean="0"/>
              <a:t>variable based on </a:t>
            </a:r>
            <a:r>
              <a:rPr lang="en-US" b="1" dirty="0" smtClean="0"/>
              <a:t>predictors</a:t>
            </a:r>
            <a:r>
              <a:rPr lang="en-US" dirty="0" smtClean="0"/>
              <a:t>.</a:t>
            </a:r>
            <a:endParaRPr lang="en-US" b="1" dirty="0"/>
          </a:p>
        </p:txBody>
      </p:sp>
      <p:sp>
        <p:nvSpPr>
          <p:cNvPr id="8" name="Rectángulo: esquinas redondeadas 4">
            <a:extLst>
              <a:ext uri="{FF2B5EF4-FFF2-40B4-BE49-F238E27FC236}">
                <a16:creationId xmlns:a16="http://schemas.microsoft.com/office/drawing/2014/main" xmlns="" id="{333098D8-A758-4FCC-9741-B14948CEEB34}"/>
              </a:ext>
            </a:extLst>
          </p:cNvPr>
          <p:cNvSpPr/>
          <p:nvPr/>
        </p:nvSpPr>
        <p:spPr bwMode="auto">
          <a:xfrm>
            <a:off x="885825" y="1946647"/>
            <a:ext cx="3682999" cy="2268166"/>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r>
              <a:rPr lang="en-US" sz="1200" dirty="0" smtClean="0"/>
              <a:t>library(</a:t>
            </a:r>
            <a:r>
              <a:rPr lang="en-US" sz="1200" dirty="0" err="1" smtClean="0"/>
              <a:t>caTools</a:t>
            </a:r>
            <a:r>
              <a:rPr lang="en-US" sz="1200" dirty="0"/>
              <a:t>)</a:t>
            </a:r>
          </a:p>
          <a:p>
            <a:endParaRPr lang="en-US" sz="1200" dirty="0"/>
          </a:p>
          <a:p>
            <a:r>
              <a:rPr lang="en-US" sz="1200" dirty="0" err="1"/>
              <a:t>set.seed</a:t>
            </a:r>
            <a:r>
              <a:rPr lang="en-US" sz="1200" dirty="0"/>
              <a:t>(123)</a:t>
            </a:r>
          </a:p>
          <a:p>
            <a:r>
              <a:rPr lang="en-US" sz="1200" dirty="0"/>
              <a:t>split  &lt;-  </a:t>
            </a:r>
            <a:r>
              <a:rPr lang="en-US" sz="1200" dirty="0" err="1"/>
              <a:t>sample.split</a:t>
            </a:r>
            <a:r>
              <a:rPr lang="en-US" sz="1200" dirty="0"/>
              <a:t>(</a:t>
            </a:r>
            <a:r>
              <a:rPr lang="en-US" sz="1200" dirty="0" err="1"/>
              <a:t>dataset$Purchased</a:t>
            </a:r>
            <a:r>
              <a:rPr lang="en-US" sz="1200" dirty="0"/>
              <a:t>, </a:t>
            </a:r>
            <a:r>
              <a:rPr lang="en-US" sz="1200" dirty="0" err="1"/>
              <a:t>SplitRatio</a:t>
            </a:r>
            <a:r>
              <a:rPr lang="en-US" sz="1200" dirty="0"/>
              <a:t> = 0.8)</a:t>
            </a:r>
          </a:p>
          <a:p>
            <a:r>
              <a:rPr lang="en-US" sz="1200" dirty="0" err="1"/>
              <a:t>training_set</a:t>
            </a:r>
            <a:r>
              <a:rPr lang="en-US" sz="1200" dirty="0"/>
              <a:t> &lt;-  subset(dataset, split == TRUE)</a:t>
            </a:r>
          </a:p>
          <a:p>
            <a:r>
              <a:rPr lang="en-US" sz="1200" dirty="0" err="1"/>
              <a:t>test_set</a:t>
            </a:r>
            <a:r>
              <a:rPr lang="en-US" sz="1200" dirty="0"/>
              <a:t> &lt;-  subset(dataset, split == FALSE)</a:t>
            </a:r>
          </a:p>
          <a:p>
            <a:endParaRPr lang="en-US" sz="1200" dirty="0"/>
          </a:p>
          <a:p>
            <a:r>
              <a:rPr lang="en-US" sz="1200" dirty="0" err="1"/>
              <a:t>training_set</a:t>
            </a:r>
            <a:endParaRPr lang="en-US" sz="1200" dirty="0"/>
          </a:p>
          <a:p>
            <a:r>
              <a:rPr lang="en-US" sz="1200" dirty="0" err="1"/>
              <a:t>test_set</a:t>
            </a:r>
            <a:endParaRPr lang="en-US" sz="1200" dirty="0"/>
          </a:p>
        </p:txBody>
      </p:sp>
      <p:sp>
        <p:nvSpPr>
          <p:cNvPr id="12" name="Rectángulo: una sola esquina cortada 5">
            <a:extLst>
              <a:ext uri="{FF2B5EF4-FFF2-40B4-BE49-F238E27FC236}">
                <a16:creationId xmlns:a16="http://schemas.microsoft.com/office/drawing/2014/main" xmlns="" id="{30AE1668-D5E2-4439-A2B5-1C2CF1168C30}"/>
              </a:ext>
            </a:extLst>
          </p:cNvPr>
          <p:cNvSpPr/>
          <p:nvPr/>
        </p:nvSpPr>
        <p:spPr bwMode="auto">
          <a:xfrm>
            <a:off x="889000" y="4343400"/>
            <a:ext cx="3683000" cy="137160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endParaRPr lang="en-US" sz="1600" dirty="0" smtClean="0">
              <a:latin typeface="+mj-lt"/>
              <a:ea typeface="Verdana" pitchFamily="34" charset="0"/>
              <a:cs typeface="Verdana" pitchFamily="34" charset="0"/>
            </a:endParaRPr>
          </a:p>
          <a:p>
            <a:endParaRPr lang="en-US" sz="1600" dirty="0">
              <a:latin typeface="+mj-lt"/>
              <a:ea typeface="Verdana" pitchFamily="34" charset="0"/>
              <a:cs typeface="Verdana" pitchFamily="34" charset="0"/>
            </a:endParaRPr>
          </a:p>
          <a:p>
            <a:r>
              <a:rPr lang="en-US" sz="1600" b="1" dirty="0" smtClean="0">
                <a:latin typeface="+mj-lt"/>
                <a:ea typeface="Verdana" pitchFamily="34" charset="0"/>
                <a:cs typeface="Verdana" pitchFamily="34" charset="0"/>
              </a:rPr>
              <a:t>What </a:t>
            </a:r>
            <a:r>
              <a:rPr lang="en-US" sz="1600" b="1" dirty="0">
                <a:latin typeface="+mj-lt"/>
                <a:ea typeface="Verdana" pitchFamily="34" charset="0"/>
                <a:cs typeface="Verdana" pitchFamily="34" charset="0"/>
              </a:rPr>
              <a:t>if there are too many categories?</a:t>
            </a:r>
          </a:p>
          <a:p>
            <a:r>
              <a:rPr lang="en-US" sz="1600" dirty="0">
                <a:latin typeface="+mj-lt"/>
                <a:ea typeface="Verdana" pitchFamily="34" charset="0"/>
                <a:cs typeface="Verdana" pitchFamily="34" charset="0"/>
              </a:rPr>
              <a:t>lev&lt;- </a:t>
            </a:r>
            <a:r>
              <a:rPr lang="en-US" sz="1600" dirty="0" err="1" smtClean="0">
                <a:latin typeface="+mj-lt"/>
                <a:ea typeface="Verdana" pitchFamily="34" charset="0"/>
                <a:cs typeface="Verdana" pitchFamily="34" charset="0"/>
              </a:rPr>
              <a:t>dataset$Country</a:t>
            </a:r>
            <a:r>
              <a:rPr lang="en-US" sz="1600" dirty="0" smtClean="0">
                <a:latin typeface="+mj-lt"/>
                <a:ea typeface="Verdana" pitchFamily="34" charset="0"/>
                <a:cs typeface="Verdana" pitchFamily="34" charset="0"/>
              </a:rPr>
              <a:t> %&gt;% levels</a:t>
            </a:r>
            <a:endParaRPr lang="en-US" sz="1600" dirty="0">
              <a:latin typeface="+mj-lt"/>
              <a:ea typeface="Verdana" pitchFamily="34" charset="0"/>
              <a:cs typeface="Verdana" pitchFamily="34" charset="0"/>
            </a:endParaRPr>
          </a:p>
          <a:p>
            <a:r>
              <a:rPr lang="en-US" sz="1600" dirty="0">
                <a:latin typeface="+mj-lt"/>
                <a:ea typeface="Verdana" pitchFamily="34" charset="0"/>
                <a:cs typeface="Verdana" pitchFamily="34" charset="0"/>
              </a:rPr>
              <a:t>labels= c(1:length(lev</a:t>
            </a:r>
            <a:r>
              <a:rPr lang="en-US" sz="1600" dirty="0" smtClean="0">
                <a:latin typeface="+mj-lt"/>
                <a:ea typeface="Verdana" pitchFamily="34" charset="0"/>
                <a:cs typeface="Verdana" pitchFamily="34" charset="0"/>
              </a:rPr>
              <a:t>)) </a:t>
            </a:r>
            <a:endParaRPr lang="en-US" sz="1600" dirty="0">
              <a:latin typeface="+mj-lt"/>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6" name="AutoShape 2" descr="Image result for train and test data joke"/>
          <p:cNvSpPr>
            <a:spLocks noChangeAspect="1" noChangeArrowheads="1"/>
          </p:cNvSpPr>
          <p:nvPr/>
        </p:nvSpPr>
        <p:spPr bwMode="auto">
          <a:xfrm>
            <a:off x="155575" y="-1874838"/>
            <a:ext cx="5143500" cy="3905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Image result for train and test data jo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933947"/>
            <a:ext cx="4191000" cy="318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6248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13</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Text Placeholder 4"/>
          <p:cNvSpPr>
            <a:spLocks noGrp="1"/>
          </p:cNvSpPr>
          <p:nvPr>
            <p:ph type="body" sz="quarter"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429636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14</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419100" y="1524000"/>
            <a:ext cx="8305800" cy="3416320"/>
          </a:xfrm>
          <a:prstGeom prst="rect">
            <a:avLst/>
          </a:prstGeom>
          <a:noFill/>
        </p:spPr>
        <p:txBody>
          <a:bodyPr wrap="square" rtlCol="0">
            <a:spAutoFit/>
          </a:bodyPr>
          <a:lstStyle/>
          <a:p>
            <a:pPr algn="l"/>
            <a:r>
              <a:rPr lang="en-US" sz="5400" dirty="0">
                <a:solidFill>
                  <a:srgbClr val="EE2653"/>
                </a:solidFill>
                <a:latin typeface="+mj-lt"/>
              </a:rPr>
              <a:t>Machine Learning Techniques</a:t>
            </a:r>
          </a:p>
          <a:p>
            <a:pPr algn="l"/>
            <a:endParaRPr lang="en-US" sz="5400" dirty="0">
              <a:solidFill>
                <a:srgbClr val="EE2653"/>
              </a:solidFill>
              <a:latin typeface="+mj-lt"/>
            </a:endParaRPr>
          </a:p>
          <a:p>
            <a:pPr algn="l"/>
            <a:r>
              <a:rPr lang="en-US" sz="5400" dirty="0">
                <a:solidFill>
                  <a:srgbClr val="EE2653"/>
                </a:solidFill>
                <a:latin typeface="+mj-lt"/>
              </a:rPr>
              <a:t>					</a:t>
            </a:r>
            <a:r>
              <a:rPr lang="en-US" dirty="0">
                <a:solidFill>
                  <a:srgbClr val="EE2653"/>
                </a:solidFill>
                <a:latin typeface="+mj-lt"/>
              </a:rPr>
              <a:t>Let’s make the complex simple…</a:t>
            </a:r>
          </a:p>
        </p:txBody>
      </p:sp>
    </p:spTree>
    <p:extLst>
      <p:ext uri="{BB962C8B-B14F-4D97-AF65-F5344CB8AC3E}">
        <p14:creationId xmlns:p14="http://schemas.microsoft.com/office/powerpoint/2010/main" val="3685694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496283"/>
            <a:ext cx="8072469" cy="709521"/>
          </a:xfrm>
        </p:spPr>
        <p:txBody>
          <a:bodyPr/>
          <a:lstStyle/>
          <a:p>
            <a:r>
              <a:rPr lang="en-US" b="1" dirty="0"/>
              <a:t>1: Data Preprocessing</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15</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29200" y="1490892"/>
            <a:ext cx="3733800" cy="3352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This piece of work has to be applied on every one of the ML Models for every business case dealt with them.</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540213"/>
            <a:ext cx="4267200" cy="441399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Experienced Data Scientists recommend to take a serious approach on dealing with this section.</a:t>
            </a:r>
          </a:p>
          <a:p>
            <a:endParaRPr lang="en-US" sz="1400" dirty="0"/>
          </a:p>
          <a:p>
            <a:r>
              <a:rPr lang="en-US" sz="1400" dirty="0"/>
              <a:t>This include (among other things): </a:t>
            </a:r>
          </a:p>
          <a:p>
            <a:r>
              <a:rPr lang="en-US" sz="1400" dirty="0"/>
              <a:t>Get and import a dataset</a:t>
            </a:r>
          </a:p>
          <a:p>
            <a:r>
              <a:rPr lang="en-US" sz="1400" dirty="0"/>
              <a:t>Import libraries</a:t>
            </a:r>
          </a:p>
          <a:p>
            <a:r>
              <a:rPr lang="en-US" sz="1400" dirty="0"/>
              <a:t>Deal with missing values</a:t>
            </a:r>
          </a:p>
          <a:p>
            <a:r>
              <a:rPr lang="en-US" sz="1400" dirty="0"/>
              <a:t>Identify Categorical data</a:t>
            </a:r>
          </a:p>
          <a:p>
            <a:r>
              <a:rPr lang="en-US" sz="1400" dirty="0"/>
              <a:t>Splitting a dataset into training and testing sets</a:t>
            </a:r>
          </a:p>
          <a:p>
            <a:r>
              <a:rPr lang="en-US" sz="1400" dirty="0"/>
              <a:t>Feature Scaling.</a:t>
            </a:r>
          </a:p>
          <a:p>
            <a:pPr algn="l"/>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s-CL" sz="1600" dirty="0"/>
              <a:t>1hr 43min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pic>
        <p:nvPicPr>
          <p:cNvPr id="10" name="Picture 8" descr="https://s9783.pcdn.co/wp-content/uploads/2017/02/Machine-learning-icon-2x.png">
            <a:extLst>
              <a:ext uri="{FF2B5EF4-FFF2-40B4-BE49-F238E27FC236}">
                <a16:creationId xmlns:a16="http://schemas.microsoft.com/office/drawing/2014/main" xmlns="" id="{560CD311-8EB9-4750-848F-6EDC0EACC9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128" y="4872560"/>
            <a:ext cx="922879" cy="92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22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16</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29200" y="1490892"/>
            <a:ext cx="3733800" cy="33528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Even though the Simple and Multiple Regressions are not widely applied on Business Cases, they are often considered the first type of models to start learning from.</a:t>
            </a:r>
          </a:p>
          <a:p>
            <a:endParaRPr lang="en-US" sz="1400" dirty="0">
              <a:ea typeface="Verdana" pitchFamily="34" charset="0"/>
              <a:cs typeface="Verdana" pitchFamily="34" charset="0"/>
            </a:endParaRPr>
          </a:p>
          <a:p>
            <a:r>
              <a:rPr lang="en-US" sz="1400" dirty="0">
                <a:ea typeface="Verdana" pitchFamily="34" charset="0"/>
                <a:cs typeface="Verdana" pitchFamily="34" charset="0"/>
              </a:rPr>
              <a:t>Useful for simple datasets and examples.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3400" y="1541015"/>
            <a:ext cx="4267200" cy="4413990"/>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By definition and simplicity,  Regression for Numerical data is considered the base lesson for dealing with models. </a:t>
            </a:r>
          </a:p>
          <a:p>
            <a:endParaRPr lang="en-US" sz="1400" dirty="0"/>
          </a:p>
          <a:p>
            <a:r>
              <a:rPr lang="en-US" sz="1400" dirty="0"/>
              <a:t>Consists on defining a dependent variable (Y) which value can be obtained from the formula</a:t>
            </a:r>
          </a:p>
          <a:p>
            <a:endParaRPr lang="en-US" sz="1400" dirty="0"/>
          </a:p>
          <a:p>
            <a:endParaRPr lang="en-US" sz="1400" dirty="0"/>
          </a:p>
          <a:p>
            <a:endParaRPr lang="en-US" sz="1400" dirty="0"/>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s-CL" sz="1600" dirty="0"/>
              <a:t>3hr 46min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kern="0" dirty="0"/>
              <a:t>2: Linear and Multiple Regression</a:t>
            </a:r>
            <a:br>
              <a:rPr lang="en-US" b="1" kern="0" dirty="0"/>
            </a:br>
            <a:endParaRPr lang="en-US" kern="0" dirty="0"/>
          </a:p>
        </p:txBody>
      </p:sp>
      <p:pic>
        <p:nvPicPr>
          <p:cNvPr id="13" name="Imagen 12">
            <a:extLst>
              <a:ext uri="{FF2B5EF4-FFF2-40B4-BE49-F238E27FC236}">
                <a16:creationId xmlns:a16="http://schemas.microsoft.com/office/drawing/2014/main" xmlns="" id="{BDA24D72-51E3-4F1A-92C0-C6DD05363211}"/>
              </a:ext>
            </a:extLst>
          </p:cNvPr>
          <p:cNvPicPr>
            <a:picLocks noChangeAspect="1"/>
          </p:cNvPicPr>
          <p:nvPr/>
        </p:nvPicPr>
        <p:blipFill>
          <a:blip r:embed="rId3"/>
          <a:stretch>
            <a:fillRect/>
          </a:stretch>
        </p:blipFill>
        <p:spPr>
          <a:xfrm>
            <a:off x="1447800" y="4661130"/>
            <a:ext cx="1809750" cy="561975"/>
          </a:xfrm>
          <a:prstGeom prst="rect">
            <a:avLst/>
          </a:prstGeom>
        </p:spPr>
      </p:pic>
    </p:spTree>
    <p:extLst>
      <p:ext uri="{BB962C8B-B14F-4D97-AF65-F5344CB8AC3E}">
        <p14:creationId xmlns:p14="http://schemas.microsoft.com/office/powerpoint/2010/main" val="3266302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17</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29200" y="1490892"/>
            <a:ext cx="3733800" cy="3352800"/>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By default, this technique is used for almost 80% of Business Cases for two main reasons: </a:t>
            </a:r>
          </a:p>
          <a:p>
            <a:endParaRPr lang="en-US" sz="1400" dirty="0">
              <a:ea typeface="Verdana" pitchFamily="34" charset="0"/>
              <a:cs typeface="Verdana" pitchFamily="34" charset="0"/>
            </a:endParaRPr>
          </a:p>
          <a:p>
            <a:r>
              <a:rPr lang="en-US" sz="1400" dirty="0">
                <a:ea typeface="Verdana" pitchFamily="34" charset="0"/>
                <a:cs typeface="Verdana" pitchFamily="34" charset="0"/>
              </a:rPr>
              <a:t>Even though its formulation is not quite simple, it is understandable and can deal with any type of data. </a:t>
            </a:r>
          </a:p>
          <a:p>
            <a:endParaRPr lang="en-US" sz="1400" dirty="0">
              <a:ea typeface="Verdana" pitchFamily="34" charset="0"/>
              <a:cs typeface="Verdana" pitchFamily="34" charset="0"/>
            </a:endParaRPr>
          </a:p>
          <a:p>
            <a:r>
              <a:rPr lang="en-US" sz="1400" dirty="0">
                <a:ea typeface="Verdana" pitchFamily="34" charset="0"/>
                <a:cs typeface="Verdana" pitchFamily="34" charset="0"/>
              </a:rPr>
              <a:t>And it is stable. The real precision tends to be near from the base logistic regression model.</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524000"/>
            <a:ext cx="4267200" cy="4413990"/>
          </a:xfrm>
          <a:prstGeom prst="snip1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This model consists on dealing with the Odds probabilities on a formula which can deal not only with numerical, but also categorical data. </a:t>
            </a:r>
          </a:p>
          <a:p>
            <a:endParaRPr lang="en-US" sz="1400" dirty="0"/>
          </a:p>
          <a:p>
            <a:endParaRPr lang="en-US" sz="1400" dirty="0"/>
          </a:p>
          <a:p>
            <a:r>
              <a:rPr lang="en-US" sz="1400" dirty="0"/>
              <a:t>By default, the formula is: </a:t>
            </a:r>
          </a:p>
          <a:p>
            <a:endParaRPr lang="en-US" sz="1400" dirty="0"/>
          </a:p>
          <a:p>
            <a:endParaRPr lang="en-US" sz="1400" dirty="0"/>
          </a:p>
          <a:p>
            <a:endParaRPr lang="en-US" sz="1400" dirty="0"/>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s-CL" sz="1600" dirty="0"/>
              <a:t>1hr 43min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20F00D9-2916-4494-8DBE-006640BFF989}"/>
              </a:ext>
            </a:extLst>
          </p:cNvPr>
          <p:cNvSpPr txBox="1">
            <a:spLocks/>
          </p:cNvSpPr>
          <p:nvPr/>
        </p:nvSpPr>
        <p:spPr>
          <a:xfrm>
            <a:off x="539553" y="544721"/>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kern="0" dirty="0"/>
              <a:t>3: Logistic Regression</a:t>
            </a:r>
            <a:br>
              <a:rPr lang="en-US" b="1" kern="0" dirty="0"/>
            </a:br>
            <a:endParaRPr lang="en-US" kern="0" dirty="0"/>
          </a:p>
        </p:txBody>
      </p:sp>
      <p:pic>
        <p:nvPicPr>
          <p:cNvPr id="18436" name="Picture 4" descr="Image result for logistic regression formula">
            <a:extLst>
              <a:ext uri="{FF2B5EF4-FFF2-40B4-BE49-F238E27FC236}">
                <a16:creationId xmlns:a16="http://schemas.microsoft.com/office/drawing/2014/main" xmlns="" id="{B7846F7B-93B6-4C8F-9177-3EF5CA105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78468"/>
            <a:ext cx="3449452" cy="57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1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18</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06357" y="1287442"/>
            <a:ext cx="3956247" cy="3577673"/>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A typical application would be used to classify data into a predefined target field. </a:t>
            </a:r>
          </a:p>
          <a:p>
            <a:endParaRPr lang="en-US" sz="1400" dirty="0">
              <a:ea typeface="Verdana" pitchFamily="34" charset="0"/>
              <a:cs typeface="Verdana" pitchFamily="34" charset="0"/>
            </a:endParaRPr>
          </a:p>
          <a:p>
            <a:r>
              <a:rPr lang="en-US" sz="1400" dirty="0">
                <a:ea typeface="Verdana" pitchFamily="34" charset="0"/>
                <a:cs typeface="Verdana" pitchFamily="34" charset="0"/>
              </a:rPr>
              <a:t>An example field might be high probability of churn or even a numeric value such as an estimated price in the case of regression trees. </a:t>
            </a:r>
          </a:p>
          <a:p>
            <a:endParaRPr lang="en-US" sz="1400" dirty="0">
              <a:ea typeface="Verdana" pitchFamily="34" charset="0"/>
              <a:cs typeface="Verdana" pitchFamily="34" charset="0"/>
            </a:endParaRPr>
          </a:p>
          <a:p>
            <a:r>
              <a:rPr lang="en-US" sz="1400" dirty="0">
                <a:ea typeface="Verdana" pitchFamily="34" charset="0"/>
                <a:cs typeface="Verdana" pitchFamily="34" charset="0"/>
              </a:rPr>
              <a:t>Decision trees are also used to explore which are the most important fields for a particular data set, which then can be used in other algorithms and Business rules.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276436"/>
            <a:ext cx="4267200" cy="4661554"/>
          </a:xfrm>
          <a:prstGeom prst="snip1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endParaRPr lang="en-US" sz="1400" dirty="0"/>
          </a:p>
          <a:p>
            <a:r>
              <a:rPr lang="en-US" sz="1400" dirty="0"/>
              <a:t>Classification algorithms. Decision trees work by splitting data up along its dimensions into smaller data cells, with the aim of decreasing the overall entropy of the data within each cell. </a:t>
            </a:r>
          </a:p>
          <a:p>
            <a:endParaRPr lang="en-US" sz="1400" dirty="0"/>
          </a:p>
          <a:p>
            <a:r>
              <a:rPr lang="en-US" sz="1400" dirty="0"/>
              <a:t>Random Forests follow that principle, but instead of using just one "Tree", it consists on computing, randomly, a series of multiple trees to improve the accuracy of the model. </a:t>
            </a:r>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s-CL" sz="1600" dirty="0"/>
              <a:t>1hr 32min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0" name="1 Título">
            <a:extLst>
              <a:ext uri="{FF2B5EF4-FFF2-40B4-BE49-F238E27FC236}">
                <a16:creationId xmlns:a16="http://schemas.microsoft.com/office/drawing/2014/main" xmlns="" id="{B989D8CB-5CA6-45F6-9469-BD307408E7AF}"/>
              </a:ext>
            </a:extLst>
          </p:cNvPr>
          <p:cNvSpPr>
            <a:spLocks noGrp="1"/>
          </p:cNvSpPr>
          <p:nvPr>
            <p:ph type="title"/>
          </p:nvPr>
        </p:nvSpPr>
        <p:spPr>
          <a:xfrm>
            <a:off x="535765" y="566915"/>
            <a:ext cx="8072469" cy="709521"/>
          </a:xfrm>
        </p:spPr>
        <p:txBody>
          <a:bodyPr/>
          <a:lstStyle/>
          <a:p>
            <a:r>
              <a:rPr lang="en-US" b="1" dirty="0"/>
              <a:t>4: Decision Trees and Random Forests </a:t>
            </a:r>
            <a:endParaRPr lang="en-US" dirty="0"/>
          </a:p>
        </p:txBody>
      </p:sp>
      <p:pic>
        <p:nvPicPr>
          <p:cNvPr id="19460" name="Picture 4" descr="Image result for decision trees and random forests">
            <a:extLst>
              <a:ext uri="{FF2B5EF4-FFF2-40B4-BE49-F238E27FC236}">
                <a16:creationId xmlns:a16="http://schemas.microsoft.com/office/drawing/2014/main" xmlns="" id="{2CAEF8A7-EBDE-47F0-B751-9593AE3CC5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447800"/>
            <a:ext cx="225138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736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19</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953000" y="1524000"/>
            <a:ext cx="4038600" cy="3319692"/>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sz="1400" dirty="0">
              <a:ea typeface="Verdana" pitchFamily="34" charset="0"/>
              <a:cs typeface="Verdana" pitchFamily="34" charset="0"/>
            </a:endParaRPr>
          </a:p>
          <a:p>
            <a:r>
              <a:rPr lang="en-US" sz="1400" dirty="0">
                <a:ea typeface="Verdana" pitchFamily="34" charset="0"/>
                <a:cs typeface="Verdana" pitchFamily="34" charset="0"/>
              </a:rPr>
              <a:t>Clusters essentially breaks a complex problem up into much smaller manageable pieces where a human can then easily identify the underlying pattern. </a:t>
            </a:r>
          </a:p>
          <a:p>
            <a:endParaRPr lang="en-US" sz="1400" dirty="0">
              <a:ea typeface="Verdana" pitchFamily="34" charset="0"/>
              <a:cs typeface="Verdana" pitchFamily="34" charset="0"/>
            </a:endParaRPr>
          </a:p>
          <a:p>
            <a:r>
              <a:rPr lang="en-US" sz="1400" dirty="0">
                <a:ea typeface="Verdana" pitchFamily="34" charset="0"/>
                <a:cs typeface="Verdana" pitchFamily="34" charset="0"/>
              </a:rPr>
              <a:t>In marketing, clusters are nearly always called segments, which is a popular application of the clustering technique.</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284712"/>
            <a:ext cx="4267200" cy="489496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Cluster detection is simply the automation of finding meaningful patterns within a data set. </a:t>
            </a:r>
          </a:p>
          <a:p>
            <a:endParaRPr lang="en-US" sz="1400" dirty="0"/>
          </a:p>
          <a:p>
            <a:r>
              <a:rPr lang="en-US" sz="1400" dirty="0"/>
              <a:t>Often the problem in data mining is not a lack of patterns but identifying which patterns are useful amongst the noise of possibly hundreds of competing patterns within the data. </a:t>
            </a:r>
          </a:p>
          <a:p>
            <a:endParaRPr lang="en-US" sz="1400" dirty="0"/>
          </a:p>
          <a:p>
            <a:r>
              <a:rPr lang="en-US" sz="1400" dirty="0"/>
              <a:t>These techniques penetrate this noise by finding clusters of data that form natural groupings within the data set. </a:t>
            </a:r>
          </a:p>
          <a:p>
            <a:endParaRPr lang="en-US" sz="1400" dirty="0"/>
          </a:p>
          <a:p>
            <a:r>
              <a:rPr lang="en-US" sz="1400" dirty="0">
                <a:ea typeface="Verdana" pitchFamily="34" charset="0"/>
                <a:cs typeface="Verdana" pitchFamily="34" charset="0"/>
              </a:rPr>
              <a:t>After clusters have been detected, they are often themselves the object of study.</a:t>
            </a:r>
          </a:p>
          <a:p>
            <a:endParaRPr lang="en-US" sz="1400" dirty="0"/>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s-CL" sz="1600" dirty="0"/>
              <a:t>2hr 34min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3" name="1 Título">
            <a:extLst>
              <a:ext uri="{FF2B5EF4-FFF2-40B4-BE49-F238E27FC236}">
                <a16:creationId xmlns:a16="http://schemas.microsoft.com/office/drawing/2014/main" xmlns="" id="{BC36D896-FDC5-4FE6-B611-C0CB1E3994F9}"/>
              </a:ext>
            </a:extLst>
          </p:cNvPr>
          <p:cNvSpPr>
            <a:spLocks noGrp="1"/>
          </p:cNvSpPr>
          <p:nvPr>
            <p:ph type="title"/>
          </p:nvPr>
        </p:nvSpPr>
        <p:spPr>
          <a:xfrm>
            <a:off x="539553" y="575191"/>
            <a:ext cx="8072469" cy="709521"/>
          </a:xfrm>
        </p:spPr>
        <p:txBody>
          <a:bodyPr/>
          <a:lstStyle/>
          <a:p>
            <a:r>
              <a:rPr lang="en-US" b="1" dirty="0"/>
              <a:t>5: Clustering</a:t>
            </a:r>
            <a:endParaRPr lang="en-US" dirty="0"/>
          </a:p>
        </p:txBody>
      </p:sp>
      <p:pic>
        <p:nvPicPr>
          <p:cNvPr id="20482" name="Picture 2" descr="Image result for Clustering">
            <a:extLst>
              <a:ext uri="{FF2B5EF4-FFF2-40B4-BE49-F238E27FC236}">
                <a16:creationId xmlns:a16="http://schemas.microsoft.com/office/drawing/2014/main" xmlns="" id="{40A381F6-A79D-48E7-9BA7-D6DEA24761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071" y="1676400"/>
            <a:ext cx="1892393" cy="130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53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Contents</a:t>
            </a:r>
            <a:endParaRPr lang="en-US" dirty="0"/>
          </a:p>
        </p:txBody>
      </p:sp>
      <p:sp>
        <p:nvSpPr>
          <p:cNvPr id="7" name="Footer Placeholder 6"/>
          <p:cNvSpPr>
            <a:spLocks noGrp="1"/>
          </p:cNvSpPr>
          <p:nvPr>
            <p:ph type="ftr" sz="quarter" idx="12"/>
          </p:nvPr>
        </p:nvSpPr>
        <p:spPr/>
        <p:txBody>
          <a:bodyPr/>
          <a:lstStyle/>
          <a:p>
            <a:r>
              <a:rPr lang="en-US" dirty="0"/>
              <a:t>©2017 </a:t>
            </a:r>
            <a:r>
              <a:rPr lang="en-US" dirty="0" err="1"/>
              <a:t>Evalueserve</a:t>
            </a:r>
            <a:r>
              <a:rPr lang="en-US" dirty="0"/>
              <a:t>. All rights reserved.</a:t>
            </a:r>
            <a:endParaRPr lang="en-GB" dirty="0"/>
          </a:p>
        </p:txBody>
      </p:sp>
      <p:sp>
        <p:nvSpPr>
          <p:cNvPr id="8" name="Slide Number Placeholder 7"/>
          <p:cNvSpPr>
            <a:spLocks noGrp="1"/>
          </p:cNvSpPr>
          <p:nvPr>
            <p:ph type="sldNum" sz="quarter" idx="13"/>
          </p:nvPr>
        </p:nvSpPr>
        <p:spPr/>
        <p:txBody>
          <a:bodyPr/>
          <a:lstStyle/>
          <a:p>
            <a:fld id="{E20330FD-FE2A-483E-B0C7-29AD7FB3CAEB}" type="slidenum">
              <a:rPr lang="en-GB" smtClean="0"/>
              <a:pPr/>
              <a:t>2</a:t>
            </a:fld>
            <a:r>
              <a:rPr lang="en-GB"/>
              <a:t> /  evalueserve.com</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245849634"/>
              </p:ext>
            </p:extLst>
          </p:nvPr>
        </p:nvGraphicFramePr>
        <p:xfrm>
          <a:off x="525545" y="1600200"/>
          <a:ext cx="3861372" cy="2669270"/>
        </p:xfrm>
        <a:graphic>
          <a:graphicData uri="http://schemas.openxmlformats.org/drawingml/2006/table">
            <a:tbl>
              <a:tblPr firstRow="1" bandRow="1"/>
              <a:tblGrid>
                <a:gridCol w="549045">
                  <a:extLst>
                    <a:ext uri="{9D8B030D-6E8A-4147-A177-3AD203B41FA5}">
                      <a16:colId xmlns:a16="http://schemas.microsoft.com/office/drawing/2014/main" xmlns="" val="20000"/>
                    </a:ext>
                  </a:extLst>
                </a:gridCol>
                <a:gridCol w="116857">
                  <a:extLst>
                    <a:ext uri="{9D8B030D-6E8A-4147-A177-3AD203B41FA5}">
                      <a16:colId xmlns:a16="http://schemas.microsoft.com/office/drawing/2014/main" xmlns="" val="20001"/>
                    </a:ext>
                  </a:extLst>
                </a:gridCol>
                <a:gridCol w="3195470">
                  <a:extLst>
                    <a:ext uri="{9D8B030D-6E8A-4147-A177-3AD203B41FA5}">
                      <a16:colId xmlns:a16="http://schemas.microsoft.com/office/drawing/2014/main" xmlns="" val="20002"/>
                    </a:ext>
                  </a:extLst>
                </a:gridCol>
              </a:tblGrid>
              <a:tr h="533854">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EE2653"/>
                          </a:solidFill>
                          <a:latin typeface="+mj-lt"/>
                        </a:rPr>
                        <a:t>01</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Introduction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chemeClr val="accent2"/>
                          </a:solidFill>
                          <a:latin typeface="+mj-lt"/>
                        </a:rPr>
                        <a:t>02</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smtClean="0">
                          <a:solidFill>
                            <a:schemeClr val="tx1">
                              <a:lumMod val="65000"/>
                              <a:lumOff val="35000"/>
                            </a:schemeClr>
                          </a:solidFill>
                          <a:latin typeface="+mn-lt"/>
                        </a:rPr>
                        <a:t>Getting the dataset</a:t>
                      </a:r>
                      <a:endParaRPr lang="en-US" sz="1300" b="0" noProof="0" dirty="0">
                        <a:solidFill>
                          <a:schemeClr val="tx1">
                            <a:lumMod val="65000"/>
                            <a:lumOff val="35000"/>
                          </a:schemeClr>
                        </a:solidFill>
                        <a:latin typeface="+mn-lt"/>
                      </a:endParaRP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47254B"/>
                          </a:solidFill>
                          <a:latin typeface="+mj-lt"/>
                        </a:rPr>
                        <a:t>03</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Data Preprocessing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EE2653"/>
                          </a:solidFill>
                          <a:latin typeface="+mj-lt"/>
                        </a:rPr>
                        <a:t>04</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Linear and Multiple Regression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chemeClr val="accent2"/>
                          </a:solidFill>
                          <a:latin typeface="+mj-lt"/>
                        </a:rPr>
                        <a:t>05</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Logistic Regression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graphicFrame>
        <p:nvGraphicFramePr>
          <p:cNvPr id="2" name="Tabla 1">
            <a:extLst>
              <a:ext uri="{FF2B5EF4-FFF2-40B4-BE49-F238E27FC236}">
                <a16:creationId xmlns:a16="http://schemas.microsoft.com/office/drawing/2014/main" xmlns="" id="{E6992CE9-7A9A-479E-9FD7-3F5D46C8424B}"/>
              </a:ext>
            </a:extLst>
          </p:cNvPr>
          <p:cNvGraphicFramePr>
            <a:graphicFrameLocks noGrp="1"/>
          </p:cNvGraphicFramePr>
          <p:nvPr>
            <p:extLst>
              <p:ext uri="{D42A27DB-BD31-4B8C-83A1-F6EECF244321}">
                <p14:modId xmlns:p14="http://schemas.microsoft.com/office/powerpoint/2010/main" val="1165922566"/>
              </p:ext>
            </p:extLst>
          </p:nvPr>
        </p:nvGraphicFramePr>
        <p:xfrm>
          <a:off x="4558332" y="2662466"/>
          <a:ext cx="3861372" cy="1601562"/>
        </p:xfrm>
        <a:graphic>
          <a:graphicData uri="http://schemas.openxmlformats.org/drawingml/2006/table">
            <a:tbl>
              <a:tblPr firstRow="1" bandRow="1"/>
              <a:tblGrid>
                <a:gridCol w="549045">
                  <a:extLst>
                    <a:ext uri="{9D8B030D-6E8A-4147-A177-3AD203B41FA5}">
                      <a16:colId xmlns:a16="http://schemas.microsoft.com/office/drawing/2014/main" xmlns="" val="2530755116"/>
                    </a:ext>
                  </a:extLst>
                </a:gridCol>
                <a:gridCol w="116857">
                  <a:extLst>
                    <a:ext uri="{9D8B030D-6E8A-4147-A177-3AD203B41FA5}">
                      <a16:colId xmlns:a16="http://schemas.microsoft.com/office/drawing/2014/main" xmlns="" val="1200891826"/>
                    </a:ext>
                  </a:extLst>
                </a:gridCol>
                <a:gridCol w="3195470">
                  <a:extLst>
                    <a:ext uri="{9D8B030D-6E8A-4147-A177-3AD203B41FA5}">
                      <a16:colId xmlns:a16="http://schemas.microsoft.com/office/drawing/2014/main" xmlns="" val="2619862757"/>
                    </a:ext>
                  </a:extLst>
                </a:gridCol>
              </a:tblGrid>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chemeClr val="accent2"/>
                          </a:solidFill>
                          <a:latin typeface="+mj-lt"/>
                        </a:rPr>
                        <a:t>08</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Association Rules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943156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47254B"/>
                          </a:solidFill>
                          <a:latin typeface="+mj-lt"/>
                        </a:rPr>
                        <a:t>09</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Natural Language Processing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8148555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200" b="1" noProof="0" dirty="0">
                          <a:solidFill>
                            <a:srgbClr val="EE2653"/>
                          </a:solidFill>
                          <a:latin typeface="+mj-lt"/>
                        </a:rPr>
                        <a:t>1</a:t>
                      </a:r>
                      <a:r>
                        <a:rPr lang="en-US" sz="2200" b="1" noProof="0" dirty="0">
                          <a:solidFill>
                            <a:srgbClr val="EE2653"/>
                          </a:solidFill>
                          <a:latin typeface="+mj-lt"/>
                        </a:rPr>
                        <a:t>0</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kern="1200" noProof="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noProof="0" dirty="0">
                          <a:solidFill>
                            <a:schemeClr val="tx1">
                              <a:lumMod val="65000"/>
                              <a:lumOff val="35000"/>
                            </a:schemeClr>
                          </a:solidFill>
                          <a:latin typeface="+mn-lt"/>
                          <a:ea typeface="+mn-ea"/>
                          <a:cs typeface="+mn-cs"/>
                        </a:rPr>
                        <a:t>Artificial Neural Networks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79570910"/>
                  </a:ext>
                </a:extLst>
              </a:tr>
            </a:tbl>
          </a:graphicData>
        </a:graphic>
      </p:graphicFrame>
      <p:graphicFrame>
        <p:nvGraphicFramePr>
          <p:cNvPr id="4" name="Tabla 3">
            <a:extLst>
              <a:ext uri="{FF2B5EF4-FFF2-40B4-BE49-F238E27FC236}">
                <a16:creationId xmlns:a16="http://schemas.microsoft.com/office/drawing/2014/main" xmlns="" id="{BFA293D0-210C-4354-BB5D-E6F1D669A551}"/>
              </a:ext>
            </a:extLst>
          </p:cNvPr>
          <p:cNvGraphicFramePr>
            <a:graphicFrameLocks noGrp="1"/>
          </p:cNvGraphicFramePr>
          <p:nvPr>
            <p:extLst>
              <p:ext uri="{D42A27DB-BD31-4B8C-83A1-F6EECF244321}">
                <p14:modId xmlns:p14="http://schemas.microsoft.com/office/powerpoint/2010/main" val="3007461501"/>
              </p:ext>
            </p:extLst>
          </p:nvPr>
        </p:nvGraphicFramePr>
        <p:xfrm>
          <a:off x="4558332" y="1594758"/>
          <a:ext cx="3861372" cy="1067708"/>
        </p:xfrm>
        <a:graphic>
          <a:graphicData uri="http://schemas.openxmlformats.org/drawingml/2006/table">
            <a:tbl>
              <a:tblPr firstRow="1" bandRow="1"/>
              <a:tblGrid>
                <a:gridCol w="549045">
                  <a:extLst>
                    <a:ext uri="{9D8B030D-6E8A-4147-A177-3AD203B41FA5}">
                      <a16:colId xmlns:a16="http://schemas.microsoft.com/office/drawing/2014/main" xmlns="" val="2331290239"/>
                    </a:ext>
                  </a:extLst>
                </a:gridCol>
                <a:gridCol w="116857">
                  <a:extLst>
                    <a:ext uri="{9D8B030D-6E8A-4147-A177-3AD203B41FA5}">
                      <a16:colId xmlns:a16="http://schemas.microsoft.com/office/drawing/2014/main" xmlns="" val="2966098500"/>
                    </a:ext>
                  </a:extLst>
                </a:gridCol>
                <a:gridCol w="3195470">
                  <a:extLst>
                    <a:ext uri="{9D8B030D-6E8A-4147-A177-3AD203B41FA5}">
                      <a16:colId xmlns:a16="http://schemas.microsoft.com/office/drawing/2014/main" xmlns="" val="154611114"/>
                    </a:ext>
                  </a:extLst>
                </a:gridCol>
              </a:tblGrid>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47254B"/>
                          </a:solidFill>
                          <a:latin typeface="+mj-lt"/>
                        </a:rPr>
                        <a:t>06</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Decision Trees and Random Forests </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7223217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EE2653"/>
                          </a:solidFill>
                          <a:latin typeface="+mj-lt"/>
                        </a:rPr>
                        <a:t>07</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kern="1200" noProof="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noProof="0" dirty="0">
                          <a:solidFill>
                            <a:schemeClr val="tx1">
                              <a:lumMod val="65000"/>
                              <a:lumOff val="35000"/>
                            </a:schemeClr>
                          </a:solidFill>
                          <a:latin typeface="+mn-lt"/>
                          <a:ea typeface="+mn-ea"/>
                          <a:cs typeface="+mn-cs"/>
                        </a:rPr>
                        <a:t>Clustering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68567"/>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343400"/>
            <a:ext cx="6477000" cy="1925595"/>
          </a:xfrm>
          <a:prstGeom prst="rect">
            <a:avLst/>
          </a:prstGeom>
        </p:spPr>
      </p:pic>
    </p:spTree>
    <p:extLst>
      <p:ext uri="{BB962C8B-B14F-4D97-AF65-F5344CB8AC3E}">
        <p14:creationId xmlns:p14="http://schemas.microsoft.com/office/powerpoint/2010/main" val="1212369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20</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876800" y="1330510"/>
            <a:ext cx="4191000" cy="351318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Areas where association rules are applied has been particularly successful: </a:t>
            </a:r>
          </a:p>
          <a:p>
            <a:endParaRPr lang="en-US" sz="1400" dirty="0">
              <a:ea typeface="Verdana" pitchFamily="34" charset="0"/>
              <a:cs typeface="Verdana" pitchFamily="34" charset="0"/>
            </a:endParaRPr>
          </a:p>
          <a:p>
            <a:r>
              <a:rPr lang="en-US" sz="1400" dirty="0">
                <a:ea typeface="Verdana" pitchFamily="34" charset="0"/>
                <a:cs typeface="Verdana" pitchFamily="34" charset="0"/>
              </a:rPr>
              <a:t>This include identifying key sources of information on the web by analyzing links between pages, finding influential customers from call pattern data to recruit new subscribers from competing networks, </a:t>
            </a:r>
            <a:r>
              <a:rPr lang="en-US" sz="1400" dirty="0" err="1">
                <a:ea typeface="Verdana" pitchFamily="34" charset="0"/>
                <a:cs typeface="Verdana" pitchFamily="34" charset="0"/>
              </a:rPr>
              <a:t>etc</a:t>
            </a:r>
            <a:r>
              <a:rPr lang="en-US" sz="1400" dirty="0">
                <a:ea typeface="Verdana" pitchFamily="34" charset="0"/>
                <a:cs typeface="Verdana" pitchFamily="34" charset="0"/>
              </a:rPr>
              <a:t>…</a:t>
            </a:r>
          </a:p>
          <a:p>
            <a:endParaRPr lang="en-US" sz="1400" dirty="0">
              <a:ea typeface="Verdana" pitchFamily="34" charset="0"/>
              <a:cs typeface="Verdana" pitchFamily="34" charset="0"/>
            </a:endParaRPr>
          </a:p>
          <a:p>
            <a:r>
              <a:rPr lang="en-US" sz="1400" dirty="0">
                <a:ea typeface="Verdana" pitchFamily="34" charset="0"/>
                <a:cs typeface="Verdana" pitchFamily="34" charset="0"/>
              </a:rPr>
              <a:t>Other sources of information may only imply an implicit link between objects, in these cases the data scientists challenge is to identify the links.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319503"/>
            <a:ext cx="4267200" cy="4894961"/>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Link analysis is part of a subset of mathematics called graph theory,  which represents the relationship between objects as edges and the objects themselves as nodes.</a:t>
            </a:r>
          </a:p>
          <a:p>
            <a:endParaRPr lang="en-US" sz="1400" dirty="0"/>
          </a:p>
          <a:p>
            <a:r>
              <a:rPr lang="en-US" sz="1400" dirty="0"/>
              <a:t>This analysis falls under the category of both direct and undirected data mining. </a:t>
            </a:r>
          </a:p>
          <a:p>
            <a:endParaRPr lang="en-US" sz="1400" dirty="0"/>
          </a:p>
          <a:p>
            <a:r>
              <a:rPr lang="en-US" sz="1400" dirty="0"/>
              <a:t>A popular use of link analysis is to create new variables to be used by other modelling techniques, but link analysis can also be used in an undirected way by exploring the properties of the data itself.</a:t>
            </a:r>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s-CL" sz="1600" dirty="0"/>
              <a:t>2hr 21min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dirty="0"/>
              <a:t>6: Association Rules</a:t>
            </a:r>
            <a:r>
              <a:rPr lang="en-US" b="1" kern="0" dirty="0"/>
              <a:t/>
            </a:r>
            <a:br>
              <a:rPr lang="en-US" b="1" kern="0" dirty="0"/>
            </a:br>
            <a:endParaRPr lang="en-US" kern="0" dirty="0"/>
          </a:p>
        </p:txBody>
      </p:sp>
      <p:pic>
        <p:nvPicPr>
          <p:cNvPr id="21508" name="Picture 4" descr="https://www.saedsayad.com/images/AR_2.png">
            <a:extLst>
              <a:ext uri="{FF2B5EF4-FFF2-40B4-BE49-F238E27FC236}">
                <a16:creationId xmlns:a16="http://schemas.microsoft.com/office/drawing/2014/main" xmlns="" id="{00D8FC47-032A-412D-A4E6-52CB44E37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6" y="1600200"/>
            <a:ext cx="2160814"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1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496283"/>
            <a:ext cx="8072469" cy="709521"/>
          </a:xfrm>
        </p:spPr>
        <p:txBody>
          <a:bodyPr/>
          <a:lstStyle/>
          <a:p>
            <a:r>
              <a:rPr lang="en-US" b="1" dirty="0"/>
              <a:t>7: Natural Language Processing</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21</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876800" y="1304229"/>
            <a:ext cx="4114800" cy="3860169"/>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In sentiment analysis, typical target fields would be negative, neutral and positive sentiment. </a:t>
            </a:r>
          </a:p>
          <a:p>
            <a:endParaRPr lang="en-US" sz="1400" dirty="0">
              <a:ea typeface="Verdana" pitchFamily="34" charset="0"/>
              <a:cs typeface="Verdana" pitchFamily="34" charset="0"/>
            </a:endParaRPr>
          </a:p>
          <a:p>
            <a:r>
              <a:rPr lang="en-US" sz="1400" dirty="0">
                <a:ea typeface="Verdana" pitchFamily="34" charset="0"/>
                <a:cs typeface="Verdana" pitchFamily="34" charset="0"/>
              </a:rPr>
              <a:t>Another example of target fields would be to classify news articles on whether you expect them to have or not to have an influence on the stock market. </a:t>
            </a:r>
          </a:p>
          <a:p>
            <a:endParaRPr lang="en-US" sz="1400" dirty="0">
              <a:ea typeface="Verdana" pitchFamily="34" charset="0"/>
              <a:cs typeface="Verdana" pitchFamily="34" charset="0"/>
            </a:endParaRPr>
          </a:p>
          <a:p>
            <a:r>
              <a:rPr lang="en-US" sz="1400" dirty="0">
                <a:ea typeface="Verdana" pitchFamily="34" charset="0"/>
                <a:cs typeface="Verdana" pitchFamily="34" charset="0"/>
              </a:rPr>
              <a:t>Naïve Bayes is perhaps the popular algorithm for text analytics. Bayes formula was made famous for its use in determining the probability of medical tests false positive and false negatives rates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304229"/>
            <a:ext cx="4267200" cy="4894961"/>
          </a:xfrm>
          <a:prstGeom prst="snip1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With the amount of text being generated in organizations, both internally on reports or CV’s and online in the social media sphere and news reports it has become humanly impossible to read all these documents. </a:t>
            </a:r>
          </a:p>
          <a:p>
            <a:endParaRPr lang="en-US" sz="1400" dirty="0"/>
          </a:p>
          <a:p>
            <a:r>
              <a:rPr lang="en-US" sz="1400" dirty="0"/>
              <a:t>Text analytics algorithms heavily</a:t>
            </a:r>
          </a:p>
          <a:p>
            <a:r>
              <a:rPr lang="en-US" sz="1400" dirty="0"/>
              <a:t>rely on probability theory and the rarity and occurrence of certain words, which can be used to predict the meanings and themes of the text.</a:t>
            </a:r>
          </a:p>
          <a:p>
            <a:endParaRPr lang="en-US" sz="1400" dirty="0"/>
          </a:p>
          <a:p>
            <a:r>
              <a:rPr lang="en-US" sz="1400" dirty="0"/>
              <a:t>Text analytic techniques are a form of classification algorithm so a target field for the algorithm is clearly defined. </a:t>
            </a:r>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911266" y="5251819"/>
            <a:ext cx="1539562" cy="995871"/>
          </a:xfrm>
          <a:prstGeom prst="verticalScroll">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s-CL" sz="1600" dirty="0"/>
              <a:t>3hr 1min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36681" y="5251819"/>
            <a:ext cx="1066800" cy="995101"/>
          </a:xfrm>
          <a:prstGeom prst="actionButtonForwardNex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pic>
        <p:nvPicPr>
          <p:cNvPr id="22532" name="Picture 4" descr="Image result for natural language processing">
            <a:extLst>
              <a:ext uri="{FF2B5EF4-FFF2-40B4-BE49-F238E27FC236}">
                <a16:creationId xmlns:a16="http://schemas.microsoft.com/office/drawing/2014/main" xmlns="" id="{1B32F421-01C8-40A0-B57C-F5A9F6F001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4519" y="1600200"/>
            <a:ext cx="2273270" cy="12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17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22</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953000" y="1329740"/>
            <a:ext cx="4038600" cy="3802204"/>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Neural networks are a classification type algorithm. The target field would typically be a scoring function, such as the customer’s propensity towards a particular product, or an estimated value for a house. </a:t>
            </a:r>
          </a:p>
          <a:p>
            <a:endParaRPr lang="en-US" sz="1400" dirty="0">
              <a:ea typeface="Verdana" pitchFamily="34" charset="0"/>
              <a:cs typeface="Verdana" pitchFamily="34" charset="0"/>
            </a:endParaRPr>
          </a:p>
          <a:p>
            <a:r>
              <a:rPr lang="en-US" sz="1400" dirty="0">
                <a:ea typeface="Verdana" pitchFamily="34" charset="0"/>
                <a:cs typeface="Verdana" pitchFamily="34" charset="0"/>
              </a:rPr>
              <a:t>The algorithms are, however, considered a black box, as they cannot tell you why a certain result was produced. This can restrict the use of neural networks when the question is why does person/ event A lead to action B, but they are exceptionally powerful in answering what is the most likely action B given person/event A.</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329740"/>
            <a:ext cx="4267200" cy="4894960"/>
          </a:xfrm>
          <a:prstGeom prst="snip1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They are based on the neural networks found in biology and the human brain, where nodes are activated by a signal that in turn transmits a response signal to activate other nodes. </a:t>
            </a:r>
          </a:p>
          <a:p>
            <a:endParaRPr lang="en-US" sz="1400" dirty="0"/>
          </a:p>
          <a:p>
            <a:r>
              <a:rPr lang="en-US" sz="1400" dirty="0"/>
              <a:t>In artificial neural networks, each node is comprised of a combination function that receives various incoming signals and calculates the total received signal based on a set of weights.</a:t>
            </a:r>
          </a:p>
          <a:p>
            <a:endParaRPr lang="en-US" sz="1400" dirty="0"/>
          </a:p>
          <a:p>
            <a:r>
              <a:rPr lang="en-US" sz="1400" dirty="0"/>
              <a:t>A transfer function then outputs a signal based on the total revived signal from the combination function. </a:t>
            </a: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2719" y="5253299"/>
            <a:ext cx="1539562" cy="995871"/>
          </a:xfrm>
          <a:prstGeom prst="verticalScroll">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s-CL" sz="1600" dirty="0"/>
              <a:t>3hr 47min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36681" y="5253299"/>
            <a:ext cx="1066800" cy="995101"/>
          </a:xfrm>
          <a:prstGeom prst="actionButtonForwardNex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dirty="0"/>
              <a:t>8: Artificial Neural Networks</a:t>
            </a:r>
            <a:r>
              <a:rPr lang="en-US" b="1" kern="0" dirty="0"/>
              <a:t/>
            </a:r>
            <a:br>
              <a:rPr lang="en-US" b="1" kern="0" dirty="0"/>
            </a:br>
            <a:endParaRPr lang="en-US" kern="0" dirty="0"/>
          </a:p>
        </p:txBody>
      </p:sp>
      <p:pic>
        <p:nvPicPr>
          <p:cNvPr id="23558" name="Picture 6" descr="Image result for artificial neural network">
            <a:extLst>
              <a:ext uri="{FF2B5EF4-FFF2-40B4-BE49-F238E27FC236}">
                <a16:creationId xmlns:a16="http://schemas.microsoft.com/office/drawing/2014/main" xmlns="" id="{F7B2C2A8-29E1-45F4-AEF5-E76AF8C49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3417" y="1676400"/>
            <a:ext cx="2471737" cy="121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494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23</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457200" y="2514600"/>
            <a:ext cx="6172200" cy="923330"/>
          </a:xfrm>
          <a:prstGeom prst="rect">
            <a:avLst/>
          </a:prstGeom>
          <a:noFill/>
        </p:spPr>
        <p:txBody>
          <a:bodyPr wrap="square" rtlCol="0">
            <a:spAutoFit/>
          </a:bodyPr>
          <a:lstStyle/>
          <a:p>
            <a:pPr algn="l"/>
            <a:r>
              <a:rPr lang="en-US" sz="5400" dirty="0">
                <a:solidFill>
                  <a:srgbClr val="EE2653"/>
                </a:solidFill>
                <a:latin typeface="+mj-lt"/>
              </a:rPr>
              <a:t>Appendix</a:t>
            </a:r>
          </a:p>
        </p:txBody>
      </p:sp>
    </p:spTree>
    <p:extLst>
      <p:ext uri="{BB962C8B-B14F-4D97-AF65-F5344CB8AC3E}">
        <p14:creationId xmlns:p14="http://schemas.microsoft.com/office/powerpoint/2010/main" val="883273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Download links</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4" name="Slide Number Placeholder 3">
            <a:extLst>
              <a:ext uri="{FF2B5EF4-FFF2-40B4-BE49-F238E27FC236}">
                <a16:creationId xmlns:a16="http://schemas.microsoft.com/office/drawing/2014/main" xmlns="" id="{7CFE7E92-5228-46A7-BC94-3A88926FB018}"/>
              </a:ext>
            </a:extLst>
          </p:cNvPr>
          <p:cNvSpPr>
            <a:spLocks noGrp="1"/>
          </p:cNvSpPr>
          <p:nvPr>
            <p:ph type="sldNum" sz="quarter" idx="10"/>
          </p:nvPr>
        </p:nvSpPr>
        <p:spPr/>
        <p:txBody>
          <a:bodyPr/>
          <a:lstStyle/>
          <a:p>
            <a:fld id="{E20330FD-FE2A-483E-B0C7-29AD7FB3CAEB}" type="slidenum">
              <a:rPr lang="en-GB" smtClean="0"/>
              <a:pPr/>
              <a:t>24</a:t>
            </a:fld>
            <a:r>
              <a:rPr lang="en-GB"/>
              <a:t> /  evalueserve.com</a:t>
            </a:r>
            <a:endParaRPr lang="en-GB" dirty="0"/>
          </a:p>
        </p:txBody>
      </p:sp>
      <p:sp>
        <p:nvSpPr>
          <p:cNvPr id="5" name="TextBox 4"/>
          <p:cNvSpPr txBox="1"/>
          <p:nvPr/>
        </p:nvSpPr>
        <p:spPr>
          <a:xfrm>
            <a:off x="533400" y="1524000"/>
            <a:ext cx="6934200" cy="2308324"/>
          </a:xfrm>
          <a:prstGeom prst="rect">
            <a:avLst/>
          </a:prstGeom>
          <a:noFill/>
        </p:spPr>
        <p:txBody>
          <a:bodyPr wrap="square" rtlCol="0">
            <a:spAutoFit/>
          </a:bodyPr>
          <a:lstStyle/>
          <a:p>
            <a:r>
              <a:rPr lang="en-US" sz="1200" dirty="0" err="1">
                <a:latin typeface="+mj-lt"/>
              </a:rPr>
              <a:t>Udemy</a:t>
            </a:r>
            <a:r>
              <a:rPr lang="en-US" sz="1200" dirty="0">
                <a:latin typeface="+mj-lt"/>
              </a:rPr>
              <a:t> Course: </a:t>
            </a:r>
            <a:r>
              <a:rPr lang="en-US" sz="1200" dirty="0">
                <a:latin typeface="+mj-lt"/>
                <a:hlinkClick r:id="rId2"/>
              </a:rPr>
              <a:t>https://www.udemy.com/machinelearning/</a:t>
            </a:r>
            <a:endParaRPr lang="en-US" sz="1200" dirty="0">
              <a:latin typeface="+mj-lt"/>
            </a:endParaRPr>
          </a:p>
          <a:p>
            <a:r>
              <a:rPr lang="en-US" sz="1200" dirty="0">
                <a:latin typeface="+mj-lt"/>
              </a:rPr>
              <a:t>Download </a:t>
            </a:r>
            <a:r>
              <a:rPr lang="en-US" sz="1200" dirty="0" err="1">
                <a:latin typeface="+mj-lt"/>
              </a:rPr>
              <a:t>Rstudio</a:t>
            </a:r>
            <a:r>
              <a:rPr lang="en-US" sz="1200" dirty="0">
                <a:latin typeface="+mj-lt"/>
              </a:rPr>
              <a:t>: </a:t>
            </a:r>
            <a:r>
              <a:rPr lang="en-US" sz="1200" dirty="0">
                <a:latin typeface="+mj-lt"/>
                <a:hlinkClick r:id="rId3"/>
              </a:rPr>
              <a:t>https://www.rstudio.com/products/rstudio/download/</a:t>
            </a:r>
            <a:endParaRPr lang="en-US" sz="1200" dirty="0">
              <a:latin typeface="+mj-lt"/>
            </a:endParaRPr>
          </a:p>
          <a:p>
            <a:r>
              <a:rPr lang="en-US" sz="1200" dirty="0">
                <a:latin typeface="+mj-lt"/>
              </a:rPr>
              <a:t>Download Anaconda: </a:t>
            </a:r>
            <a:r>
              <a:rPr lang="en-US" sz="1200" dirty="0">
                <a:latin typeface="+mj-lt"/>
                <a:hlinkClick r:id="rId4"/>
              </a:rPr>
              <a:t>https://www.anaconda.com/distribution/</a:t>
            </a:r>
            <a:r>
              <a:rPr lang="en-US" sz="1200" dirty="0">
                <a:latin typeface="+mj-lt"/>
              </a:rPr>
              <a:t> </a:t>
            </a:r>
          </a:p>
          <a:p>
            <a:r>
              <a:rPr lang="en-US" sz="1200" dirty="0"/>
              <a:t>Extra material (pass inside ml course): </a:t>
            </a:r>
            <a:r>
              <a:rPr lang="en-US" sz="1200" dirty="0">
                <a:hlinkClick r:id="rId5"/>
              </a:rPr>
              <a:t>https://www.superdatascience.com/pages/machine-learning</a:t>
            </a:r>
            <a:endParaRPr lang="en-US" sz="1200" dirty="0"/>
          </a:p>
          <a:p>
            <a:endParaRPr lang="en-US" sz="1200" dirty="0"/>
          </a:p>
          <a:p>
            <a:r>
              <a:rPr lang="en-US" sz="1200" dirty="0"/>
              <a:t>Teachers profiles in </a:t>
            </a:r>
            <a:r>
              <a:rPr lang="en-US" sz="1200" dirty="0" err="1"/>
              <a:t>Linkedin</a:t>
            </a:r>
            <a:r>
              <a:rPr lang="en-US" sz="1200" dirty="0"/>
              <a:t>:</a:t>
            </a:r>
          </a:p>
          <a:p>
            <a:endParaRPr lang="en-US" sz="1200" dirty="0"/>
          </a:p>
          <a:p>
            <a:r>
              <a:rPr lang="en-US" sz="1200" dirty="0" err="1"/>
              <a:t>Hadelin</a:t>
            </a:r>
            <a:endParaRPr lang="en-US" sz="1200" dirty="0"/>
          </a:p>
          <a:p>
            <a:r>
              <a:rPr lang="en-US" sz="1200" dirty="0">
                <a:hlinkClick r:id="rId6"/>
              </a:rPr>
              <a:t>https://www.linkedin.com/in/hadelin-de-ponteves-1425ba5b/</a:t>
            </a:r>
            <a:endParaRPr lang="en-US" sz="1200" dirty="0"/>
          </a:p>
          <a:p>
            <a:endParaRPr lang="en-US" sz="1200" dirty="0"/>
          </a:p>
          <a:p>
            <a:r>
              <a:rPr lang="en-US" sz="1200" dirty="0"/>
              <a:t>Kirill</a:t>
            </a:r>
          </a:p>
          <a:p>
            <a:r>
              <a:rPr lang="en-US" sz="1200" dirty="0">
                <a:hlinkClick r:id="rId7"/>
              </a:rPr>
              <a:t>https://www.linkedin.com/in/keremenko/?originalSubdomain=au</a:t>
            </a:r>
            <a:endParaRPr lang="en-US" sz="1200" dirty="0"/>
          </a:p>
        </p:txBody>
      </p:sp>
      <p:sp>
        <p:nvSpPr>
          <p:cNvPr id="6" name="Oval 3">
            <a:extLst>
              <a:ext uri="{FF2B5EF4-FFF2-40B4-BE49-F238E27FC236}">
                <a16:creationId xmlns:a16="http://schemas.microsoft.com/office/drawing/2014/main" xmlns="" id="{9A80EAD1-A30C-42CF-8FDD-41FE0A037BC2}"/>
              </a:ext>
            </a:extLst>
          </p:cNvPr>
          <p:cNvSpPr/>
          <p:nvPr/>
        </p:nvSpPr>
        <p:spPr bwMode="auto">
          <a:xfrm>
            <a:off x="4876800" y="4192565"/>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7" name="Oval 12">
            <a:extLst>
              <a:ext uri="{FF2B5EF4-FFF2-40B4-BE49-F238E27FC236}">
                <a16:creationId xmlns:a16="http://schemas.microsoft.com/office/drawing/2014/main" xmlns="" id="{6192A3A0-B233-4E0B-A882-92195E331121}"/>
              </a:ext>
            </a:extLst>
          </p:cNvPr>
          <p:cNvSpPr/>
          <p:nvPr/>
        </p:nvSpPr>
        <p:spPr bwMode="auto">
          <a:xfrm>
            <a:off x="2023682" y="4160095"/>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cxnSp>
        <p:nvCxnSpPr>
          <p:cNvPr id="8" name="Straight Arrow Connector 6">
            <a:extLst>
              <a:ext uri="{FF2B5EF4-FFF2-40B4-BE49-F238E27FC236}">
                <a16:creationId xmlns:a16="http://schemas.microsoft.com/office/drawing/2014/main" xmlns="" id="{27725B98-885C-4665-950E-B6D70A92EC58}"/>
              </a:ext>
            </a:extLst>
          </p:cNvPr>
          <p:cNvCxnSpPr>
            <a:stCxn id="7" idx="6"/>
          </p:cNvCxnSpPr>
          <p:nvPr/>
        </p:nvCxnSpPr>
        <p:spPr bwMode="auto">
          <a:xfrm>
            <a:off x="3852482" y="5074495"/>
            <a:ext cx="1024318"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9" name="Picture 2" descr="Image result for MACHINE LEARNING PREDICTING ICON">
            <a:extLst>
              <a:ext uri="{FF2B5EF4-FFF2-40B4-BE49-F238E27FC236}">
                <a16:creationId xmlns:a16="http://schemas.microsoft.com/office/drawing/2014/main" xmlns="" id="{847059B4-7326-40B0-9DBC-10FDE2710D0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385" t="12668" r="13237" b="11714"/>
          <a:stretch/>
        </p:blipFill>
        <p:spPr bwMode="auto">
          <a:xfrm>
            <a:off x="5174205" y="4479686"/>
            <a:ext cx="1233990" cy="12545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s9783.pcdn.co/wp-content/uploads/2017/02/Machine-learning-icon-2x.png">
            <a:extLst>
              <a:ext uri="{FF2B5EF4-FFF2-40B4-BE49-F238E27FC236}">
                <a16:creationId xmlns:a16="http://schemas.microsoft.com/office/drawing/2014/main" xmlns="" id="{06989A5D-0312-42BA-A4F1-A164A50609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9882" y="426876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25</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544880" y="762000"/>
            <a:ext cx="8599120" cy="1754326"/>
          </a:xfrm>
          <a:prstGeom prst="rect">
            <a:avLst/>
          </a:prstGeom>
          <a:noFill/>
        </p:spPr>
        <p:txBody>
          <a:bodyPr wrap="square" rtlCol="0">
            <a:spAutoFit/>
          </a:bodyPr>
          <a:lstStyle/>
          <a:p>
            <a:pPr algn="l"/>
            <a:r>
              <a:rPr lang="en-US" sz="5400" dirty="0">
                <a:solidFill>
                  <a:srgbClr val="EE2653"/>
                </a:solidFill>
                <a:latin typeface="+mj-lt"/>
              </a:rPr>
              <a:t>Enjoy Machine Learning </a:t>
            </a:r>
          </a:p>
          <a:p>
            <a:pPr algn="l"/>
            <a:r>
              <a:rPr lang="en-US" sz="5400" dirty="0">
                <a:solidFill>
                  <a:srgbClr val="EE2653"/>
                </a:solidFill>
                <a:latin typeface="+mj-lt"/>
              </a:rPr>
              <a:t>				;)</a:t>
            </a:r>
          </a:p>
        </p:txBody>
      </p:sp>
      <p:pic>
        <p:nvPicPr>
          <p:cNvPr id="24578" name="Picture 2" descr="Related image">
            <a:extLst>
              <a:ext uri="{FF2B5EF4-FFF2-40B4-BE49-F238E27FC236}">
                <a16:creationId xmlns:a16="http://schemas.microsoft.com/office/drawing/2014/main" xmlns="" id="{77DD4E2E-978D-4034-AA8C-08B2FC92A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79076"/>
            <a:ext cx="609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70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Introduction</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5" name="4 Marcador de texto"/>
          <p:cNvSpPr>
            <a:spLocks noGrp="1"/>
          </p:cNvSpPr>
          <p:nvPr>
            <p:ph type="body" sz="quarter" idx="12"/>
          </p:nvPr>
        </p:nvSpPr>
        <p:spPr>
          <a:xfrm>
            <a:off x="539556" y="1429643"/>
            <a:ext cx="7892727" cy="1846957"/>
          </a:xfrm>
        </p:spPr>
        <p:txBody>
          <a:bodyPr>
            <a:normAutofit/>
          </a:bodyPr>
          <a:lstStyle/>
          <a:p>
            <a:r>
              <a:rPr lang="en-US" sz="1600" dirty="0"/>
              <a:t>Data in real world </a:t>
            </a:r>
            <a:r>
              <a:rPr lang="en-US" sz="1600" dirty="0" smtClean="0"/>
              <a:t>hardly appears clear and homogeneous. </a:t>
            </a:r>
            <a:r>
              <a:rPr lang="en-US" sz="1600" dirty="0"/>
              <a:t>Typically, they tend to be incomplete, noisy, and </a:t>
            </a:r>
            <a:r>
              <a:rPr lang="en-US" sz="1600" dirty="0" smtClean="0"/>
              <a:t>inconsistent. How to solve that problem?</a:t>
            </a:r>
          </a:p>
          <a:p>
            <a:r>
              <a:rPr lang="en-US" sz="1600" dirty="0" smtClean="0"/>
              <a:t> Today we will work on how to preprocess numerical variables and categorical variables inside a dataset to prepare it for a machine learning algorithm</a:t>
            </a:r>
          </a:p>
          <a:p>
            <a:endParaRPr lang="en-US" sz="1600" dirty="0"/>
          </a:p>
          <a:p>
            <a:endParaRPr lang="en-US" sz="1600" dirty="0" smtClean="0"/>
          </a:p>
          <a:p>
            <a:endParaRPr lang="en-US" sz="1600" dirty="0"/>
          </a:p>
        </p:txBody>
      </p:sp>
      <p:sp>
        <p:nvSpPr>
          <p:cNvPr id="9" name="Slide Number Placeholder 8">
            <a:extLst>
              <a:ext uri="{FF2B5EF4-FFF2-40B4-BE49-F238E27FC236}">
                <a16:creationId xmlns:a16="http://schemas.microsoft.com/office/drawing/2014/main" xmlns="" id="{976AFA67-7C8B-4EA0-933E-747485AFD1C4}"/>
              </a:ext>
            </a:extLst>
          </p:cNvPr>
          <p:cNvSpPr>
            <a:spLocks noGrp="1"/>
          </p:cNvSpPr>
          <p:nvPr>
            <p:ph type="sldNum" sz="quarter" idx="10"/>
          </p:nvPr>
        </p:nvSpPr>
        <p:spPr/>
        <p:txBody>
          <a:bodyPr/>
          <a:lstStyle/>
          <a:p>
            <a:fld id="{E20330FD-FE2A-483E-B0C7-29AD7FB3CAEB}" type="slidenum">
              <a:rPr lang="en-GB" smtClean="0"/>
              <a:pPr/>
              <a:t>3</a:t>
            </a:fld>
            <a:r>
              <a:rPr lang="en-GB"/>
              <a:t> /  evalueserve.com</a:t>
            </a:r>
            <a:endParaRPr lang="en-GB" dirty="0"/>
          </a:p>
        </p:txBody>
      </p:sp>
      <p:sp>
        <p:nvSpPr>
          <p:cNvPr id="6" name="AutoShape 4" descr="https://www.attivio.com/sites/default/files/styles/original/public/OEM-Icon_0.png?itok=2Hj564m1"/>
          <p:cNvSpPr>
            <a:spLocks noChangeAspect="1" noChangeArrowheads="1"/>
          </p:cNvSpPr>
          <p:nvPr/>
        </p:nvSpPr>
        <p:spPr bwMode="auto">
          <a:xfrm>
            <a:off x="155575" y="-8842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www.attivio.com/sites/default/files/styles/original/public/OEM-Icon_0.png?itok=2Hj564m1"/>
          <p:cNvSpPr>
            <a:spLocks noChangeAspect="1" noChangeArrowheads="1"/>
          </p:cNvSpPr>
          <p:nvPr/>
        </p:nvSpPr>
        <p:spPr bwMode="auto">
          <a:xfrm>
            <a:off x="307975" y="-7318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1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345046"/>
            <a:ext cx="2857500" cy="1600200"/>
          </a:xfrm>
          <a:prstGeom prst="rect">
            <a:avLst/>
          </a:prstGeom>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50" y="2699992"/>
            <a:ext cx="24669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6422" y="2971800"/>
            <a:ext cx="2037864" cy="1349693"/>
          </a:xfrm>
          <a:prstGeom prst="rect">
            <a:avLst/>
          </a:prstGeom>
        </p:spPr>
      </p:pic>
    </p:spTree>
    <p:extLst>
      <p:ext uri="{BB962C8B-B14F-4D97-AF65-F5344CB8AC3E}">
        <p14:creationId xmlns:p14="http://schemas.microsoft.com/office/powerpoint/2010/main" val="399002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esquinas redondeadas 4">
            <a:extLst>
              <a:ext uri="{FF2B5EF4-FFF2-40B4-BE49-F238E27FC236}">
                <a16:creationId xmlns:a16="http://schemas.microsoft.com/office/drawing/2014/main" xmlns="" id="{333098D8-A758-4FCC-9741-B14948CEEB34}"/>
              </a:ext>
            </a:extLst>
          </p:cNvPr>
          <p:cNvSpPr/>
          <p:nvPr/>
        </p:nvSpPr>
        <p:spPr bwMode="auto">
          <a:xfrm>
            <a:off x="3657600" y="2133600"/>
            <a:ext cx="3352800" cy="1606964"/>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endParaRPr lang="en-US" sz="1600" b="1" dirty="0"/>
          </a:p>
        </p:txBody>
      </p:sp>
      <p:sp>
        <p:nvSpPr>
          <p:cNvPr id="7" name="Title 6"/>
          <p:cNvSpPr>
            <a:spLocks noGrp="1"/>
          </p:cNvSpPr>
          <p:nvPr>
            <p:ph type="title"/>
          </p:nvPr>
        </p:nvSpPr>
        <p:spPr/>
        <p:txBody>
          <a:bodyPr/>
          <a:lstStyle/>
          <a:p>
            <a:r>
              <a:rPr lang="en-US" dirty="0" smtClean="0"/>
              <a:t>Getting the dataset</a:t>
            </a:r>
            <a:endParaRPr lang="en-US" dirty="0"/>
          </a:p>
        </p:txBody>
      </p:sp>
      <p:sp>
        <p:nvSpPr>
          <p:cNvPr id="3" name="Slide Number Placeholder 2"/>
          <p:cNvSpPr>
            <a:spLocks noGrp="1"/>
          </p:cNvSpPr>
          <p:nvPr>
            <p:ph type="sldNum" sz="quarter" idx="10"/>
          </p:nvPr>
        </p:nvSpPr>
        <p:spPr/>
        <p:txBody>
          <a:bodyPr/>
          <a:lstStyle/>
          <a:p>
            <a:fld id="{E20330FD-FE2A-483E-B0C7-29AD7FB3CAEB}" type="slidenum">
              <a:rPr lang="en-GB" smtClean="0"/>
              <a:pPr/>
              <a:t>4</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8" name="Text Placeholder 7"/>
          <p:cNvSpPr>
            <a:spLocks noGrp="1"/>
          </p:cNvSpPr>
          <p:nvPr>
            <p:ph type="body" sz="quarter" idx="12"/>
          </p:nvPr>
        </p:nvSpPr>
        <p:spPr/>
        <p:txBody>
          <a:bodyPr/>
          <a:lstStyle/>
          <a:p>
            <a:r>
              <a:rPr lang="en-US" dirty="0"/>
              <a:t>Inside </a:t>
            </a:r>
            <a:r>
              <a:rPr lang="en-US" dirty="0">
                <a:hlinkClick r:id="rId2"/>
              </a:rPr>
              <a:t>https://</a:t>
            </a:r>
            <a:r>
              <a:rPr lang="en-US" dirty="0" smtClean="0">
                <a:hlinkClick r:id="rId2"/>
              </a:rPr>
              <a:t>www.superdatascience.com/machine-learning</a:t>
            </a:r>
            <a:endParaRPr lang="en-US" dirty="0"/>
          </a:p>
          <a:p>
            <a:r>
              <a:rPr lang="en-US" dirty="0" smtClean="0"/>
              <a:t>Give your Email, then: </a:t>
            </a:r>
          </a:p>
          <a:p>
            <a:endParaRPr lang="en-US" dirty="0"/>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28" t="49602" r="54521" b="36136"/>
          <a:stretch/>
        </p:blipFill>
        <p:spPr bwMode="auto">
          <a:xfrm>
            <a:off x="3754877" y="2208179"/>
            <a:ext cx="3151761" cy="1391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4802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esquinas redondeadas 4">
            <a:extLst>
              <a:ext uri="{FF2B5EF4-FFF2-40B4-BE49-F238E27FC236}">
                <a16:creationId xmlns:a16="http://schemas.microsoft.com/office/drawing/2014/main" xmlns="" id="{333098D8-A758-4FCC-9741-B14948CEEB34}"/>
              </a:ext>
            </a:extLst>
          </p:cNvPr>
          <p:cNvSpPr/>
          <p:nvPr/>
        </p:nvSpPr>
        <p:spPr bwMode="auto">
          <a:xfrm>
            <a:off x="3657600" y="2133600"/>
            <a:ext cx="3352800" cy="1606964"/>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endParaRPr lang="en-US" sz="1600" b="1" dirty="0"/>
          </a:p>
        </p:txBody>
      </p:sp>
      <p:sp>
        <p:nvSpPr>
          <p:cNvPr id="7" name="Title 6"/>
          <p:cNvSpPr>
            <a:spLocks noGrp="1"/>
          </p:cNvSpPr>
          <p:nvPr>
            <p:ph type="title"/>
          </p:nvPr>
        </p:nvSpPr>
        <p:spPr/>
        <p:txBody>
          <a:bodyPr/>
          <a:lstStyle/>
          <a:p>
            <a:r>
              <a:rPr lang="en-US" dirty="0" smtClean="0"/>
              <a:t>Getting the dataset</a:t>
            </a:r>
            <a:endParaRPr lang="en-US" dirty="0"/>
          </a:p>
        </p:txBody>
      </p:sp>
      <p:sp>
        <p:nvSpPr>
          <p:cNvPr id="3" name="Slide Number Placeholder 2"/>
          <p:cNvSpPr>
            <a:spLocks noGrp="1"/>
          </p:cNvSpPr>
          <p:nvPr>
            <p:ph type="sldNum" sz="quarter" idx="10"/>
          </p:nvPr>
        </p:nvSpPr>
        <p:spPr/>
        <p:txBody>
          <a:bodyPr/>
          <a:lstStyle/>
          <a:p>
            <a:fld id="{E20330FD-FE2A-483E-B0C7-29AD7FB3CAEB}" type="slidenum">
              <a:rPr lang="en-GB" smtClean="0"/>
              <a:pPr/>
              <a:t>5</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8" name="Text Placeholder 7"/>
          <p:cNvSpPr>
            <a:spLocks noGrp="1"/>
          </p:cNvSpPr>
          <p:nvPr>
            <p:ph type="body" sz="quarter" idx="12"/>
          </p:nvPr>
        </p:nvSpPr>
        <p:spPr/>
        <p:txBody>
          <a:bodyPr/>
          <a:lstStyle/>
          <a:p>
            <a:r>
              <a:rPr lang="en-US" dirty="0"/>
              <a:t>Inside </a:t>
            </a:r>
            <a:r>
              <a:rPr lang="en-US" dirty="0">
                <a:hlinkClick r:id="rId2"/>
              </a:rPr>
              <a:t>https://</a:t>
            </a:r>
            <a:r>
              <a:rPr lang="en-US" dirty="0" smtClean="0">
                <a:hlinkClick r:id="rId2"/>
              </a:rPr>
              <a:t>www.superdatascience.com/machine-learning</a:t>
            </a:r>
            <a:endParaRPr lang="en-US" dirty="0"/>
          </a:p>
          <a:p>
            <a:r>
              <a:rPr lang="en-US" dirty="0" smtClean="0"/>
              <a:t>Give your Email, then: </a:t>
            </a:r>
          </a:p>
          <a:p>
            <a:endParaRPr lang="en-US" dirty="0"/>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28" t="49602" r="54521" b="36136"/>
          <a:stretch/>
        </p:blipFill>
        <p:spPr bwMode="auto">
          <a:xfrm>
            <a:off x="3754877" y="2208179"/>
            <a:ext cx="3151761" cy="1391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Left Arrow 8"/>
          <p:cNvSpPr/>
          <p:nvPr/>
        </p:nvSpPr>
        <p:spPr bwMode="auto">
          <a:xfrm rot="1271041">
            <a:off x="5638559" y="3561182"/>
            <a:ext cx="923351" cy="358764"/>
          </a:xfrm>
          <a:prstGeom prst="leftArrow">
            <a:avLst/>
          </a:prstGeom>
          <a:solidFill>
            <a:srgbClr val="003250"/>
          </a:solidFill>
          <a:ln w="9525">
            <a:noFill/>
            <a:miter lim="800000"/>
            <a:headEnd/>
            <a:tailEnd/>
          </a:ln>
          <a:effectLst/>
        </p:spPr>
        <p:txBody>
          <a:bodyPr lIns="108000" tIns="108000" rIns="108000" bIns="108000" rtlCol="0" anchor="ctr">
            <a:noAutofit/>
          </a:bodyPr>
          <a:lstStyle/>
          <a:p>
            <a:pPr algn="l"/>
            <a:endParaRPr lang="en-US"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27189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code!</a:t>
            </a:r>
            <a:endParaRPr lang="en-US" dirty="0"/>
          </a:p>
        </p:txBody>
      </p:sp>
      <p:sp>
        <p:nvSpPr>
          <p:cNvPr id="3" name="Slide Number Placeholder 2"/>
          <p:cNvSpPr>
            <a:spLocks noGrp="1"/>
          </p:cNvSpPr>
          <p:nvPr>
            <p:ph type="sldNum" sz="quarter" idx="10"/>
          </p:nvPr>
        </p:nvSpPr>
        <p:spPr/>
        <p:txBody>
          <a:bodyPr/>
          <a:lstStyle/>
          <a:p>
            <a:fld id="{E20330FD-FE2A-483E-B0C7-29AD7FB3CAEB}" type="slidenum">
              <a:rPr lang="en-GB" smtClean="0"/>
              <a:pPr/>
              <a:t>6</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AutoShape 2" descr="Image result for rstudio"/>
          <p:cNvSpPr>
            <a:spLocks noChangeAspect="1" noChangeArrowheads="1"/>
          </p:cNvSpPr>
          <p:nvPr/>
        </p:nvSpPr>
        <p:spPr bwMode="auto">
          <a:xfrm>
            <a:off x="155575" y="-1173163"/>
            <a:ext cx="7000875" cy="2457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Image result for r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1195388"/>
            <a:ext cx="3810000" cy="1547812"/>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Image result for rstudio 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2895600"/>
            <a:ext cx="3341394" cy="3348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python logo"/>
          <p:cNvPicPr>
            <a:picLocks noChangeAspect="1" noChangeArrowheads="1"/>
          </p:cNvPicPr>
          <p:nvPr/>
        </p:nvPicPr>
        <p:blipFill rotWithShape="1">
          <a:blip r:embed="rId4">
            <a:extLst>
              <a:ext uri="{28A0092B-C50C-407E-A947-70E740481C1C}">
                <a14:useLocalDpi xmlns:a14="http://schemas.microsoft.com/office/drawing/2010/main" val="0"/>
              </a:ext>
            </a:extLst>
          </a:blip>
          <a:srcRect l="12147"/>
          <a:stretch/>
        </p:blipFill>
        <p:spPr bwMode="auto">
          <a:xfrm>
            <a:off x="4584700" y="1231900"/>
            <a:ext cx="4038600" cy="16637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700" y="2895600"/>
            <a:ext cx="4038600" cy="2677015"/>
          </a:xfrm>
          <a:prstGeom prst="rect">
            <a:avLst/>
          </a:prstGeom>
        </p:spPr>
      </p:pic>
    </p:spTree>
    <p:extLst>
      <p:ext uri="{BB962C8B-B14F-4D97-AF65-F5344CB8AC3E}">
        <p14:creationId xmlns:p14="http://schemas.microsoft.com/office/powerpoint/2010/main" val="5003643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E2653"/>
                </a:solidFill>
              </a:rPr>
              <a:t>Importing </a:t>
            </a:r>
            <a:r>
              <a:rPr lang="en-US" dirty="0">
                <a:solidFill>
                  <a:srgbClr val="EE2653"/>
                </a:solidFill>
              </a:rPr>
              <a:t>the Dataset (R)</a:t>
            </a:r>
            <a:br>
              <a:rPr lang="en-US" dirty="0">
                <a:solidFill>
                  <a:srgbClr val="EE2653"/>
                </a:solidFill>
              </a:rPr>
            </a:br>
            <a:endParaRPr lang="en-US" dirty="0">
              <a:solidFill>
                <a:srgbClr val="EE2653"/>
              </a:solidFill>
            </a:endParaRPr>
          </a:p>
        </p:txBody>
      </p:sp>
      <p:sp>
        <p:nvSpPr>
          <p:cNvPr id="3" name="Slide Number Placeholder 2"/>
          <p:cNvSpPr>
            <a:spLocks noGrp="1"/>
          </p:cNvSpPr>
          <p:nvPr>
            <p:ph type="sldNum" sz="quarter" idx="10"/>
          </p:nvPr>
        </p:nvSpPr>
        <p:spPr/>
        <p:txBody>
          <a:bodyPr/>
          <a:lstStyle/>
          <a:p>
            <a:fld id="{E20330FD-FE2A-483E-B0C7-29AD7FB3CAEB}" type="slidenum">
              <a:rPr lang="en-GB" smtClean="0"/>
              <a:pPr/>
              <a:t>7</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9" name="Text Placeholder 8"/>
          <p:cNvSpPr>
            <a:spLocks noGrp="1"/>
          </p:cNvSpPr>
          <p:nvPr>
            <p:ph type="body" sz="quarter" idx="12"/>
          </p:nvPr>
        </p:nvSpPr>
        <p:spPr>
          <a:xfrm>
            <a:off x="317502" y="1143000"/>
            <a:ext cx="4203700" cy="1028700"/>
          </a:xfrm>
        </p:spPr>
        <p:txBody>
          <a:bodyPr>
            <a:normAutofit fontScale="92500" lnSpcReduction="10000"/>
          </a:bodyPr>
          <a:lstStyle/>
          <a:p>
            <a:r>
              <a:rPr lang="en-US" dirty="0" smtClean="0"/>
              <a:t>It’s important to first import the dataset and select the libraries you will need. </a:t>
            </a:r>
          </a:p>
          <a:p>
            <a:r>
              <a:rPr lang="en-US" dirty="0" smtClean="0"/>
              <a:t>This example code includes useful tips.</a:t>
            </a:r>
            <a:br>
              <a:rPr lang="en-US" dirty="0" smtClean="0"/>
            </a:br>
            <a:r>
              <a:rPr lang="en-US" dirty="0" smtClean="0"/>
              <a:t>*Recommendation for R: Always import </a:t>
            </a:r>
            <a:r>
              <a:rPr lang="en-US" dirty="0" err="1" smtClean="0"/>
              <a:t>tidyr</a:t>
            </a:r>
            <a:r>
              <a:rPr lang="en-US" dirty="0" smtClean="0"/>
              <a:t> to use the %&gt;% operator.</a:t>
            </a:r>
          </a:p>
          <a:p>
            <a:endParaRPr lang="en-US" dirty="0"/>
          </a:p>
          <a:p>
            <a:endParaRPr lang="en-US" dirty="0"/>
          </a:p>
        </p:txBody>
      </p:sp>
      <p:sp>
        <p:nvSpPr>
          <p:cNvPr id="12" name="Rectángulo: esquinas redondeadas 4">
            <a:extLst>
              <a:ext uri="{FF2B5EF4-FFF2-40B4-BE49-F238E27FC236}">
                <a16:creationId xmlns:a16="http://schemas.microsoft.com/office/drawing/2014/main" xmlns="" id="{333098D8-A758-4FCC-9741-B14948CEEB34}"/>
              </a:ext>
            </a:extLst>
          </p:cNvPr>
          <p:cNvSpPr/>
          <p:nvPr/>
        </p:nvSpPr>
        <p:spPr bwMode="auto">
          <a:xfrm>
            <a:off x="292101" y="2171700"/>
            <a:ext cx="4229100" cy="400050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r>
              <a:rPr lang="en-US" sz="1200" dirty="0"/>
              <a:t># Clear plots</a:t>
            </a:r>
          </a:p>
          <a:p>
            <a:r>
              <a:rPr lang="en-US" sz="1200" dirty="0"/>
              <a:t>if(!</a:t>
            </a:r>
            <a:r>
              <a:rPr lang="en-US" sz="1200" dirty="0" err="1"/>
              <a:t>is.null</a:t>
            </a:r>
            <a:r>
              <a:rPr lang="en-US" sz="1200" dirty="0"/>
              <a:t>(</a:t>
            </a:r>
            <a:r>
              <a:rPr lang="en-US" sz="1200" dirty="0" err="1"/>
              <a:t>dev.list</a:t>
            </a:r>
            <a:r>
              <a:rPr lang="en-US" sz="1200" dirty="0"/>
              <a:t>())) </a:t>
            </a:r>
            <a:r>
              <a:rPr lang="en-US" sz="1200" dirty="0" err="1"/>
              <a:t>dev.off</a:t>
            </a:r>
            <a:r>
              <a:rPr lang="en-US" sz="1200" dirty="0"/>
              <a:t>()</a:t>
            </a:r>
          </a:p>
          <a:p>
            <a:r>
              <a:rPr lang="en-US" sz="1200" dirty="0"/>
              <a:t># A clean workspace is a happy workspace</a:t>
            </a:r>
          </a:p>
          <a:p>
            <a:r>
              <a:rPr lang="en-US" sz="1200" dirty="0" err="1"/>
              <a:t>rm</a:t>
            </a:r>
            <a:r>
              <a:rPr lang="en-US" sz="1200" dirty="0"/>
              <a:t>(list=ls())</a:t>
            </a:r>
          </a:p>
          <a:p>
            <a:r>
              <a:rPr lang="en-US" sz="1200" dirty="0"/>
              <a:t># Set working directory</a:t>
            </a:r>
          </a:p>
          <a:p>
            <a:r>
              <a:rPr lang="en-US" sz="1200" dirty="0" err="1"/>
              <a:t>setwd</a:t>
            </a:r>
            <a:r>
              <a:rPr lang="en-US" sz="1200" dirty="0"/>
              <a:t>("~/ML A-z/Part 1 - Data Preprocessing/preprocessing/</a:t>
            </a:r>
            <a:r>
              <a:rPr lang="en-US" sz="1200" dirty="0" err="1"/>
              <a:t>Data_Preprocessing</a:t>
            </a:r>
            <a:r>
              <a:rPr lang="en-US" sz="1200" dirty="0"/>
              <a:t>")</a:t>
            </a:r>
          </a:p>
          <a:p>
            <a:r>
              <a:rPr lang="en-US" sz="1200" dirty="0"/>
              <a:t># Clear console</a:t>
            </a:r>
          </a:p>
          <a:p>
            <a:r>
              <a:rPr lang="en-US" sz="1200" dirty="0"/>
              <a:t>cat("\014") </a:t>
            </a:r>
          </a:p>
          <a:p>
            <a:endParaRPr lang="en-US" sz="1200" b="1" dirty="0"/>
          </a:p>
          <a:p>
            <a:r>
              <a:rPr lang="en-US" sz="1200" dirty="0"/>
              <a:t>library(</a:t>
            </a:r>
            <a:r>
              <a:rPr lang="en-US" sz="1200" dirty="0" err="1"/>
              <a:t>tidyr</a:t>
            </a:r>
            <a:r>
              <a:rPr lang="en-US" sz="1200" dirty="0"/>
              <a:t>)</a:t>
            </a:r>
          </a:p>
          <a:p>
            <a:r>
              <a:rPr lang="en-US" sz="1200" b="1" dirty="0" smtClean="0"/>
              <a:t>dataset </a:t>
            </a:r>
            <a:r>
              <a:rPr lang="en-US" sz="1200" b="1" dirty="0"/>
              <a:t>&lt;- read.csv('Data.csv')  #This is actually the one line you need, it assigns the .csv file to a variable.</a:t>
            </a:r>
          </a:p>
        </p:txBody>
      </p:sp>
    </p:spTree>
    <p:extLst>
      <p:ext uri="{BB962C8B-B14F-4D97-AF65-F5344CB8AC3E}">
        <p14:creationId xmlns:p14="http://schemas.microsoft.com/office/powerpoint/2010/main" val="2655154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E2653"/>
                </a:solidFill>
              </a:rPr>
              <a:t>Importing the </a:t>
            </a:r>
            <a:r>
              <a:rPr lang="en-US" dirty="0" smtClean="0">
                <a:solidFill>
                  <a:srgbClr val="EE2653"/>
                </a:solidFill>
              </a:rPr>
              <a:t>libraries</a:t>
            </a:r>
            <a:endParaRPr lang="en-US" dirty="0">
              <a:solidFill>
                <a:srgbClr val="EE2653"/>
              </a:solidFill>
            </a:endParaRPr>
          </a:p>
        </p:txBody>
      </p:sp>
      <p:sp>
        <p:nvSpPr>
          <p:cNvPr id="3" name="Slide Number Placeholder 2"/>
          <p:cNvSpPr>
            <a:spLocks noGrp="1"/>
          </p:cNvSpPr>
          <p:nvPr>
            <p:ph type="sldNum" sz="quarter" idx="10"/>
          </p:nvPr>
        </p:nvSpPr>
        <p:spPr/>
        <p:txBody>
          <a:bodyPr/>
          <a:lstStyle/>
          <a:p>
            <a:fld id="{E20330FD-FE2A-483E-B0C7-29AD7FB3CAEB}" type="slidenum">
              <a:rPr lang="en-GB" smtClean="0"/>
              <a:pPr/>
              <a:t>8</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Text Placeholder 4"/>
          <p:cNvSpPr>
            <a:spLocks noGrp="1"/>
          </p:cNvSpPr>
          <p:nvPr>
            <p:ph type="body" sz="quarter" idx="12"/>
          </p:nvPr>
        </p:nvSpPr>
        <p:spPr>
          <a:xfrm>
            <a:off x="927099" y="1143001"/>
            <a:ext cx="3644901" cy="762000"/>
          </a:xfrm>
        </p:spPr>
        <p:txBody>
          <a:bodyPr>
            <a:normAutofit/>
          </a:bodyPr>
          <a:lstStyle/>
          <a:p>
            <a:r>
              <a:rPr lang="en-US" dirty="0" smtClean="0"/>
              <a:t>Using </a:t>
            </a:r>
            <a:r>
              <a:rPr lang="en-US" dirty="0" err="1" smtClean="0"/>
              <a:t>Rstudio</a:t>
            </a:r>
            <a:r>
              <a:rPr lang="en-US" dirty="0" smtClean="0"/>
              <a:t>, you can download and import the libraries manually and by code. </a:t>
            </a:r>
            <a:br>
              <a:rPr lang="en-US" dirty="0" smtClean="0"/>
            </a:br>
            <a:r>
              <a:rPr lang="en-US" dirty="0" smtClean="0"/>
              <a:t>For </a:t>
            </a:r>
            <a:r>
              <a:rPr lang="en-US" dirty="0" err="1" smtClean="0"/>
              <a:t>standarizing</a:t>
            </a:r>
            <a:r>
              <a:rPr lang="en-US" dirty="0" smtClean="0"/>
              <a:t> code, it’s better to use code. </a:t>
            </a:r>
            <a:endParaRPr lang="en-US" dirty="0"/>
          </a:p>
        </p:txBody>
      </p:sp>
      <p:sp>
        <p:nvSpPr>
          <p:cNvPr id="6" name="Text Placeholder 5"/>
          <p:cNvSpPr>
            <a:spLocks noGrp="1"/>
          </p:cNvSpPr>
          <p:nvPr>
            <p:ph type="body" sz="quarter" idx="13"/>
          </p:nvPr>
        </p:nvSpPr>
        <p:spPr>
          <a:xfrm>
            <a:off x="927100" y="1828800"/>
            <a:ext cx="7677535" cy="4093757"/>
          </a:xfrm>
        </p:spPr>
        <p:txBody>
          <a:bodyPr/>
          <a:lstStyle/>
          <a:p>
            <a:r>
              <a:rPr lang="en-US" b="1" dirty="0" err="1" smtClean="0"/>
              <a:t>install.packages</a:t>
            </a:r>
            <a:r>
              <a:rPr lang="en-US" b="1" dirty="0" smtClean="0"/>
              <a:t>(‘</a:t>
            </a:r>
            <a:r>
              <a:rPr lang="en-US" b="1" dirty="0" err="1" smtClean="0"/>
              <a:t>libraryname</a:t>
            </a:r>
            <a:r>
              <a:rPr lang="en-US" b="1" dirty="0" smtClean="0"/>
              <a:t>’)</a:t>
            </a:r>
          </a:p>
          <a:p>
            <a:r>
              <a:rPr lang="en-US" b="1" dirty="0" smtClean="0"/>
              <a:t>library(</a:t>
            </a:r>
            <a:r>
              <a:rPr lang="en-US" b="1" dirty="0" err="1" smtClean="0"/>
              <a:t>libraryname</a:t>
            </a:r>
            <a:r>
              <a:rPr lang="en-US" b="1" dirty="0"/>
              <a:t>)</a:t>
            </a: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500" t="35938" b="40441"/>
          <a:stretch/>
        </p:blipFill>
        <p:spPr bwMode="auto">
          <a:xfrm>
            <a:off x="533400" y="4191000"/>
            <a:ext cx="4114800" cy="1942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esquinas redondeadas 4">
            <a:extLst>
              <a:ext uri="{FF2B5EF4-FFF2-40B4-BE49-F238E27FC236}">
                <a16:creationId xmlns:a16="http://schemas.microsoft.com/office/drawing/2014/main" xmlns="" id="{333098D8-A758-4FCC-9741-B14948CEEB34}"/>
              </a:ext>
            </a:extLst>
          </p:cNvPr>
          <p:cNvSpPr/>
          <p:nvPr/>
        </p:nvSpPr>
        <p:spPr bwMode="auto">
          <a:xfrm>
            <a:off x="927100" y="2514600"/>
            <a:ext cx="2514600" cy="167640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r>
              <a:rPr lang="en-US" sz="1600" b="1" dirty="0"/>
              <a:t>Libraries in this part of the </a:t>
            </a:r>
            <a:r>
              <a:rPr lang="en-US" sz="1600" b="1" dirty="0" smtClean="0"/>
              <a:t>course:</a:t>
            </a:r>
            <a:endParaRPr lang="en-US" sz="1600" b="1"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err="1"/>
              <a:t>caTools</a:t>
            </a:r>
            <a:endParaRPr lang="en-US" sz="1600" dirty="0"/>
          </a:p>
          <a:p>
            <a:pPr marL="171450" indent="-171450">
              <a:buFont typeface="Arial" panose="020B0604020202020204" pitchFamily="34" charset="0"/>
              <a:buChar char="•"/>
            </a:pPr>
            <a:r>
              <a:rPr lang="en-US" sz="1600" dirty="0" err="1"/>
              <a:t>tidyr</a:t>
            </a:r>
            <a:endParaRPr lang="en-US" sz="1600" dirty="0"/>
          </a:p>
        </p:txBody>
      </p:sp>
    </p:spTree>
    <p:extLst>
      <p:ext uri="{BB962C8B-B14F-4D97-AF65-F5344CB8AC3E}">
        <p14:creationId xmlns:p14="http://schemas.microsoft.com/office/powerpoint/2010/main" val="2927157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E2653"/>
                </a:solidFill>
              </a:rPr>
              <a:t>Missing data: Numeri</a:t>
            </a:r>
            <a:r>
              <a:rPr lang="en-US" dirty="0">
                <a:solidFill>
                  <a:srgbClr val="EE2653"/>
                </a:solidFill>
              </a:rPr>
              <a:t>c</a:t>
            </a:r>
          </a:p>
        </p:txBody>
      </p:sp>
      <p:sp>
        <p:nvSpPr>
          <p:cNvPr id="3" name="Slide Number Placeholder 2"/>
          <p:cNvSpPr>
            <a:spLocks noGrp="1"/>
          </p:cNvSpPr>
          <p:nvPr>
            <p:ph type="sldNum" sz="quarter" idx="10"/>
          </p:nvPr>
        </p:nvSpPr>
        <p:spPr/>
        <p:txBody>
          <a:bodyPr/>
          <a:lstStyle/>
          <a:p>
            <a:fld id="{E20330FD-FE2A-483E-B0C7-29AD7FB3CAEB}" type="slidenum">
              <a:rPr lang="en-GB" smtClean="0"/>
              <a:pPr/>
              <a:t>9</a:t>
            </a:fld>
            <a:r>
              <a:rPr lang="en-GB" smtClean="0"/>
              <a:t> /  evalueserve.com</a:t>
            </a:r>
            <a:endParaRPr lang="en-GB" dirty="0"/>
          </a:p>
        </p:txBody>
      </p:sp>
      <p:sp>
        <p:nvSpPr>
          <p:cNvPr id="4" name="Footer Placeholder 3"/>
          <p:cNvSpPr>
            <a:spLocks noGrp="1"/>
          </p:cNvSpPr>
          <p:nvPr>
            <p:ph type="ftr" sz="quarter" idx="11"/>
          </p:nvPr>
        </p:nvSpPr>
        <p:spPr/>
        <p:txBody>
          <a:bodyPr/>
          <a:lstStyle/>
          <a:p>
            <a:r>
              <a:rPr lang="en-US" smtClean="0"/>
              <a:t>©2017 Evalueserve. All rights reserved.</a:t>
            </a:r>
            <a:endParaRPr lang="en-GB" dirty="0"/>
          </a:p>
        </p:txBody>
      </p:sp>
      <p:sp>
        <p:nvSpPr>
          <p:cNvPr id="5" name="Text Placeholder 4"/>
          <p:cNvSpPr>
            <a:spLocks noGrp="1"/>
          </p:cNvSpPr>
          <p:nvPr>
            <p:ph type="body" sz="quarter" idx="12"/>
          </p:nvPr>
        </p:nvSpPr>
        <p:spPr>
          <a:xfrm>
            <a:off x="557191" y="1143000"/>
            <a:ext cx="8065286" cy="551561"/>
          </a:xfrm>
        </p:spPr>
        <p:txBody>
          <a:bodyPr/>
          <a:lstStyle/>
          <a:p>
            <a:r>
              <a:rPr lang="en-US" dirty="0" smtClean="0"/>
              <a:t>ML Algorithms have problems with null values. A method for dealing with them inside numerical variables is replacing them with the mean.</a:t>
            </a:r>
            <a:endParaRPr lang="en-US" dirty="0"/>
          </a:p>
        </p:txBody>
      </p:sp>
      <p:sp>
        <p:nvSpPr>
          <p:cNvPr id="10" name="Rectángulo: esquinas redondeadas 4">
            <a:extLst>
              <a:ext uri="{FF2B5EF4-FFF2-40B4-BE49-F238E27FC236}">
                <a16:creationId xmlns:a16="http://schemas.microsoft.com/office/drawing/2014/main" xmlns="" id="{333098D8-A758-4FCC-9741-B14948CEEB34}"/>
              </a:ext>
            </a:extLst>
          </p:cNvPr>
          <p:cNvSpPr/>
          <p:nvPr/>
        </p:nvSpPr>
        <p:spPr bwMode="auto">
          <a:xfrm>
            <a:off x="897917" y="2761034"/>
            <a:ext cx="3675434" cy="1810966"/>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r>
              <a:rPr lang="en-US" sz="1200" dirty="0">
                <a:latin typeface="Verdana" pitchFamily="34" charset="0"/>
                <a:ea typeface="Verdana" pitchFamily="34" charset="0"/>
                <a:cs typeface="Verdana" pitchFamily="34" charset="0"/>
              </a:rPr>
              <a:t>dataset &lt;- read.csv('Data.csv')</a:t>
            </a:r>
          </a:p>
          <a:p>
            <a:endParaRPr lang="en-US" sz="1200" dirty="0">
              <a:latin typeface="Verdana" pitchFamily="34" charset="0"/>
              <a:ea typeface="Verdana" pitchFamily="34" charset="0"/>
              <a:cs typeface="Verdana" pitchFamily="34" charset="0"/>
            </a:endParaRPr>
          </a:p>
          <a:p>
            <a:r>
              <a:rPr lang="en-US" sz="1200" dirty="0">
                <a:latin typeface="Verdana" pitchFamily="34" charset="0"/>
                <a:ea typeface="Verdana" pitchFamily="34" charset="0"/>
                <a:cs typeface="Verdana" pitchFamily="34" charset="0"/>
              </a:rPr>
              <a:t># Taking care of missing data</a:t>
            </a:r>
          </a:p>
          <a:p>
            <a:r>
              <a:rPr lang="en-US" sz="1200" dirty="0" err="1">
                <a:latin typeface="Verdana" pitchFamily="34" charset="0"/>
                <a:ea typeface="Verdana" pitchFamily="34" charset="0"/>
                <a:cs typeface="Verdana" pitchFamily="34" charset="0"/>
              </a:rPr>
              <a:t>dataset$Age</a:t>
            </a:r>
            <a:r>
              <a:rPr lang="en-US" sz="1200" dirty="0">
                <a:latin typeface="Verdana" pitchFamily="34" charset="0"/>
                <a:ea typeface="Verdana" pitchFamily="34" charset="0"/>
                <a:cs typeface="Verdana" pitchFamily="34" charset="0"/>
              </a:rPr>
              <a:t> &lt;- </a:t>
            </a:r>
            <a:r>
              <a:rPr lang="en-US" sz="1200" dirty="0" err="1">
                <a:latin typeface="Verdana" pitchFamily="34" charset="0"/>
                <a:ea typeface="Verdana" pitchFamily="34" charset="0"/>
                <a:cs typeface="Verdana" pitchFamily="34" charset="0"/>
              </a:rPr>
              <a:t>ifelse</a:t>
            </a:r>
            <a:r>
              <a:rPr lang="en-US" sz="1200" dirty="0">
                <a:latin typeface="Verdana" pitchFamily="34" charset="0"/>
                <a:ea typeface="Verdana" pitchFamily="34" charset="0"/>
                <a:cs typeface="Verdana" pitchFamily="34" charset="0"/>
              </a:rPr>
              <a:t>(is.na(</a:t>
            </a:r>
            <a:r>
              <a:rPr lang="en-US" sz="1200" dirty="0" err="1">
                <a:latin typeface="Verdana" pitchFamily="34" charset="0"/>
                <a:ea typeface="Verdana" pitchFamily="34" charset="0"/>
                <a:cs typeface="Verdana" pitchFamily="34" charset="0"/>
              </a:rPr>
              <a:t>dataset$Age</a:t>
            </a:r>
            <a:r>
              <a:rPr lang="en-US" sz="1200" dirty="0">
                <a:latin typeface="Verdana" pitchFamily="34" charset="0"/>
                <a:ea typeface="Verdana" pitchFamily="34" charset="0"/>
                <a:cs typeface="Verdana" pitchFamily="34" charset="0"/>
              </a:rPr>
              <a:t>),</a:t>
            </a:r>
          </a:p>
          <a:p>
            <a:r>
              <a:rPr lang="en-US" sz="1200" dirty="0">
                <a:latin typeface="Verdana" pitchFamily="34" charset="0"/>
                <a:ea typeface="Verdana" pitchFamily="34" charset="0"/>
                <a:cs typeface="Verdana" pitchFamily="34" charset="0"/>
              </a:rPr>
              <a:t>                     </a:t>
            </a:r>
            <a:r>
              <a:rPr lang="en-US" sz="1200" dirty="0" err="1">
                <a:latin typeface="Verdana" pitchFamily="34" charset="0"/>
                <a:ea typeface="Verdana" pitchFamily="34" charset="0"/>
                <a:cs typeface="Verdana" pitchFamily="34" charset="0"/>
              </a:rPr>
              <a:t>ave</a:t>
            </a:r>
            <a:r>
              <a:rPr lang="en-US" sz="1200" dirty="0">
                <a:latin typeface="Verdana" pitchFamily="34" charset="0"/>
                <a:ea typeface="Verdana" pitchFamily="34" charset="0"/>
                <a:cs typeface="Verdana" pitchFamily="34" charset="0"/>
              </a:rPr>
              <a:t>(</a:t>
            </a:r>
            <a:r>
              <a:rPr lang="en-US" sz="1200" dirty="0" err="1">
                <a:latin typeface="Verdana" pitchFamily="34" charset="0"/>
                <a:ea typeface="Verdana" pitchFamily="34" charset="0"/>
                <a:cs typeface="Verdana" pitchFamily="34" charset="0"/>
              </a:rPr>
              <a:t>dataset$Age</a:t>
            </a:r>
            <a:r>
              <a:rPr lang="en-US" sz="1200" dirty="0">
                <a:latin typeface="Verdana" pitchFamily="34" charset="0"/>
                <a:ea typeface="Verdana" pitchFamily="34" charset="0"/>
                <a:cs typeface="Verdana" pitchFamily="34" charset="0"/>
              </a:rPr>
              <a:t>, FUN = function(x) mean(x, na.rm = TRUE)),</a:t>
            </a:r>
          </a:p>
          <a:p>
            <a:r>
              <a:rPr lang="en-US" sz="1200" dirty="0">
                <a:latin typeface="Verdana" pitchFamily="34" charset="0"/>
                <a:ea typeface="Verdana" pitchFamily="34" charset="0"/>
                <a:cs typeface="Verdana" pitchFamily="34" charset="0"/>
              </a:rPr>
              <a:t>                     </a:t>
            </a:r>
            <a:r>
              <a:rPr lang="en-US" sz="1200" dirty="0" err="1">
                <a:latin typeface="Verdana" pitchFamily="34" charset="0"/>
                <a:ea typeface="Verdana" pitchFamily="34" charset="0"/>
                <a:cs typeface="Verdana" pitchFamily="34" charset="0"/>
              </a:rPr>
              <a:t>dataset$Age</a:t>
            </a:r>
            <a:r>
              <a:rPr lang="en-US" sz="1200" dirty="0">
                <a:latin typeface="Verdana" pitchFamily="34" charset="0"/>
                <a:ea typeface="Verdana" pitchFamily="34" charset="0"/>
                <a:cs typeface="Verdana" pitchFamily="34" charset="0"/>
              </a:rPr>
              <a:t>)</a:t>
            </a:r>
          </a:p>
        </p:txBody>
      </p:sp>
      <p:sp>
        <p:nvSpPr>
          <p:cNvPr id="11" name="Rectángulo: una sola esquina cortada 5">
            <a:extLst>
              <a:ext uri="{FF2B5EF4-FFF2-40B4-BE49-F238E27FC236}">
                <a16:creationId xmlns:a16="http://schemas.microsoft.com/office/drawing/2014/main" xmlns="" id="{30AE1668-D5E2-4439-A2B5-1C2CF1168C30}"/>
              </a:ext>
            </a:extLst>
          </p:cNvPr>
          <p:cNvSpPr/>
          <p:nvPr/>
        </p:nvSpPr>
        <p:spPr bwMode="auto">
          <a:xfrm>
            <a:off x="932234" y="4724399"/>
            <a:ext cx="3657600" cy="1295401"/>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r>
              <a:rPr lang="en-US" sz="1600" b="1" dirty="0" smtClean="0">
                <a:latin typeface="+mj-lt"/>
                <a:ea typeface="Verdana" pitchFamily="34" charset="0"/>
                <a:cs typeface="Verdana" pitchFamily="34" charset="0"/>
              </a:rPr>
              <a:t>Tip</a:t>
            </a:r>
            <a:endParaRPr lang="en-US" sz="1600" b="1" dirty="0">
              <a:latin typeface="+mj-lt"/>
              <a:ea typeface="Verdana" pitchFamily="34" charset="0"/>
              <a:cs typeface="Verdana" pitchFamily="34" charset="0"/>
            </a:endParaRPr>
          </a:p>
          <a:p>
            <a:pPr algn="l"/>
            <a:r>
              <a:rPr lang="es-CL" sz="1200" dirty="0" smtClean="0">
                <a:latin typeface="Verdana" pitchFamily="34" charset="0"/>
                <a:ea typeface="Verdana" pitchFamily="34" charset="0"/>
                <a:cs typeface="Verdana" pitchFamily="34" charset="0"/>
              </a:rPr>
              <a:t>To </a:t>
            </a:r>
            <a:r>
              <a:rPr lang="es-CL" sz="1200" dirty="0" err="1" smtClean="0">
                <a:latin typeface="Verdana" pitchFamily="34" charset="0"/>
                <a:ea typeface="Verdana" pitchFamily="34" charset="0"/>
                <a:cs typeface="Verdana" pitchFamily="34" charset="0"/>
              </a:rPr>
              <a:t>know</a:t>
            </a:r>
            <a:r>
              <a:rPr lang="es-CL" sz="1200" dirty="0" smtClean="0">
                <a:latin typeface="Verdana" pitchFamily="34" charset="0"/>
                <a:ea typeface="Verdana" pitchFamily="34" charset="0"/>
                <a:cs typeface="Verdana" pitchFamily="34" charset="0"/>
              </a:rPr>
              <a:t> </a:t>
            </a:r>
            <a:r>
              <a:rPr lang="es-CL" sz="1200" dirty="0" err="1" smtClean="0">
                <a:latin typeface="Verdana" pitchFamily="34" charset="0"/>
                <a:ea typeface="Verdana" pitchFamily="34" charset="0"/>
                <a:cs typeface="Verdana" pitchFamily="34" charset="0"/>
              </a:rPr>
              <a:t>how</a:t>
            </a:r>
            <a:r>
              <a:rPr lang="es-CL" sz="1200" dirty="0" smtClean="0">
                <a:latin typeface="Verdana" pitchFamily="34" charset="0"/>
                <a:ea typeface="Verdana" pitchFamily="34" charset="0"/>
                <a:cs typeface="Verdana" pitchFamily="34" charset="0"/>
              </a:rPr>
              <a:t> a </a:t>
            </a:r>
            <a:r>
              <a:rPr lang="es-CL" sz="1200" dirty="0" err="1" smtClean="0">
                <a:latin typeface="Verdana" pitchFamily="34" charset="0"/>
                <a:ea typeface="Verdana" pitchFamily="34" charset="0"/>
                <a:cs typeface="Verdana" pitchFamily="34" charset="0"/>
              </a:rPr>
              <a:t>function</a:t>
            </a:r>
            <a:r>
              <a:rPr lang="es-CL" sz="1200" dirty="0" smtClean="0">
                <a:latin typeface="Verdana" pitchFamily="34" charset="0"/>
                <a:ea typeface="Verdana" pitchFamily="34" charset="0"/>
                <a:cs typeface="Verdana" pitchFamily="34" charset="0"/>
              </a:rPr>
              <a:t> </a:t>
            </a:r>
            <a:r>
              <a:rPr lang="es-CL" sz="1200" dirty="0" err="1" smtClean="0">
                <a:latin typeface="Verdana" pitchFamily="34" charset="0"/>
                <a:ea typeface="Verdana" pitchFamily="34" charset="0"/>
                <a:cs typeface="Verdana" pitchFamily="34" charset="0"/>
              </a:rPr>
              <a:t>works</a:t>
            </a:r>
            <a:r>
              <a:rPr lang="es-CL" sz="1200" dirty="0" smtClean="0">
                <a:latin typeface="Verdana" pitchFamily="34" charset="0"/>
                <a:ea typeface="Verdana" pitchFamily="34" charset="0"/>
                <a:cs typeface="Verdana" pitchFamily="34" charset="0"/>
              </a:rPr>
              <a:t>, use </a:t>
            </a:r>
            <a:r>
              <a:rPr lang="es-CL" sz="1200" dirty="0" err="1" smtClean="0">
                <a:latin typeface="Verdana" pitchFamily="34" charset="0"/>
                <a:ea typeface="Verdana" pitchFamily="34" charset="0"/>
                <a:cs typeface="Verdana" pitchFamily="34" charset="0"/>
              </a:rPr>
              <a:t>the</a:t>
            </a:r>
            <a:r>
              <a:rPr lang="es-CL" sz="1200" dirty="0" smtClean="0">
                <a:latin typeface="Verdana" pitchFamily="34" charset="0"/>
                <a:ea typeface="Verdana" pitchFamily="34" charset="0"/>
                <a:cs typeface="Verdana" pitchFamily="34" charset="0"/>
              </a:rPr>
              <a:t> </a:t>
            </a:r>
            <a:r>
              <a:rPr lang="es-CL" sz="1200" dirty="0" err="1" smtClean="0">
                <a:latin typeface="Verdana" pitchFamily="34" charset="0"/>
                <a:ea typeface="Verdana" pitchFamily="34" charset="0"/>
                <a:cs typeface="Verdana" pitchFamily="34" charset="0"/>
              </a:rPr>
              <a:t>interrogation</a:t>
            </a:r>
            <a:r>
              <a:rPr lang="es-CL" sz="1200" dirty="0" smtClean="0">
                <a:latin typeface="Verdana" pitchFamily="34" charset="0"/>
                <a:ea typeface="Verdana" pitchFamily="34" charset="0"/>
                <a:cs typeface="Verdana" pitchFamily="34" charset="0"/>
              </a:rPr>
              <a:t> </a:t>
            </a:r>
            <a:r>
              <a:rPr lang="es-CL" sz="1200" dirty="0" err="1" smtClean="0">
                <a:latin typeface="Verdana" pitchFamily="34" charset="0"/>
                <a:ea typeface="Verdana" pitchFamily="34" charset="0"/>
                <a:cs typeface="Verdana" pitchFamily="34" charset="0"/>
              </a:rPr>
              <a:t>mark</a:t>
            </a:r>
            <a:r>
              <a:rPr lang="es-CL" sz="1200" dirty="0" smtClean="0">
                <a:latin typeface="Verdana" pitchFamily="34" charset="0"/>
                <a:ea typeface="Verdana" pitchFamily="34" charset="0"/>
                <a:cs typeface="Verdana" pitchFamily="34" charset="0"/>
              </a:rPr>
              <a:t> to look </a:t>
            </a:r>
            <a:r>
              <a:rPr lang="es-CL" sz="1200" dirty="0" err="1" smtClean="0">
                <a:latin typeface="Verdana" pitchFamily="34" charset="0"/>
                <a:ea typeface="Verdana" pitchFamily="34" charset="0"/>
                <a:cs typeface="Verdana" pitchFamily="34" charset="0"/>
              </a:rPr>
              <a:t>for</a:t>
            </a:r>
            <a:r>
              <a:rPr lang="es-CL" sz="1200" dirty="0" smtClean="0">
                <a:latin typeface="Verdana" pitchFamily="34" charset="0"/>
                <a:ea typeface="Verdana" pitchFamily="34" charset="0"/>
                <a:cs typeface="Verdana" pitchFamily="34" charset="0"/>
              </a:rPr>
              <a:t> </a:t>
            </a:r>
            <a:r>
              <a:rPr lang="es-CL" sz="1200" dirty="0" err="1" smtClean="0">
                <a:latin typeface="Verdana" pitchFamily="34" charset="0"/>
                <a:ea typeface="Verdana" pitchFamily="34" charset="0"/>
                <a:cs typeface="Verdana" pitchFamily="34" charset="0"/>
              </a:rPr>
              <a:t>it</a:t>
            </a:r>
            <a:r>
              <a:rPr lang="es-CL" sz="1200" dirty="0" smtClean="0">
                <a:latin typeface="Verdana" pitchFamily="34" charset="0"/>
                <a:ea typeface="Verdana" pitchFamily="34" charset="0"/>
                <a:cs typeface="Verdana" pitchFamily="34" charset="0"/>
              </a:rPr>
              <a:t> in R  </a:t>
            </a:r>
            <a:r>
              <a:rPr lang="es-CL" sz="1200" dirty="0" err="1" smtClean="0">
                <a:latin typeface="Verdana" pitchFamily="34" charset="0"/>
                <a:ea typeface="Verdana" pitchFamily="34" charset="0"/>
                <a:cs typeface="Verdana" pitchFamily="34" charset="0"/>
              </a:rPr>
              <a:t>documentation</a:t>
            </a:r>
            <a:r>
              <a:rPr lang="es-CL" sz="1200" dirty="0">
                <a:latin typeface="Verdana" pitchFamily="34" charset="0"/>
                <a:ea typeface="Verdana" pitchFamily="34" charset="0"/>
                <a:cs typeface="Verdana" pitchFamily="34" charset="0"/>
              </a:rPr>
              <a:t>:</a:t>
            </a:r>
            <a:endParaRPr lang="es-CL" sz="1200" dirty="0" smtClean="0">
              <a:latin typeface="Verdana" pitchFamily="34" charset="0"/>
              <a:ea typeface="Verdana" pitchFamily="34" charset="0"/>
              <a:cs typeface="Verdana" pitchFamily="34" charset="0"/>
            </a:endParaRPr>
          </a:p>
          <a:p>
            <a:pPr marL="171450" indent="-171450" algn="l">
              <a:buFont typeface="Arial" panose="020B0604020202020204" pitchFamily="34" charset="0"/>
              <a:buChar char="•"/>
            </a:pPr>
            <a:r>
              <a:rPr lang="es-CL" sz="1200" dirty="0" smtClean="0">
                <a:latin typeface="Verdana" pitchFamily="34" charset="0"/>
                <a:ea typeface="Verdana" pitchFamily="34" charset="0"/>
                <a:cs typeface="Verdana" pitchFamily="34" charset="0"/>
              </a:rPr>
              <a:t>?</a:t>
            </a:r>
            <a:r>
              <a:rPr lang="es-CL" sz="1200" dirty="0" err="1" smtClean="0">
                <a:latin typeface="Verdana" pitchFamily="34" charset="0"/>
                <a:ea typeface="Verdana" pitchFamily="34" charset="0"/>
                <a:cs typeface="Verdana" pitchFamily="34" charset="0"/>
              </a:rPr>
              <a:t>ifelse</a:t>
            </a:r>
            <a:r>
              <a:rPr lang="es-CL" sz="1200" dirty="0" smtClean="0">
                <a:latin typeface="Verdana" pitchFamily="34" charset="0"/>
                <a:ea typeface="Verdana" pitchFamily="34" charset="0"/>
                <a:cs typeface="Verdana" pitchFamily="34" charset="0"/>
              </a:rPr>
              <a:t>()</a:t>
            </a:r>
          </a:p>
          <a:p>
            <a:pPr marL="171450" indent="-171450" algn="l">
              <a:buFont typeface="Arial" panose="020B0604020202020204" pitchFamily="34" charset="0"/>
              <a:buChar char="•"/>
            </a:pPr>
            <a:r>
              <a:rPr lang="es-CL" sz="1200" dirty="0" smtClean="0">
                <a:latin typeface="Verdana" pitchFamily="34" charset="0"/>
                <a:ea typeface="Verdana" pitchFamily="34" charset="0"/>
                <a:cs typeface="Verdana" pitchFamily="34" charset="0"/>
              </a:rPr>
              <a:t>?ave()</a:t>
            </a:r>
          </a:p>
        </p:txBody>
      </p:sp>
      <p:pic>
        <p:nvPicPr>
          <p:cNvPr id="12" name="Picture 8" descr="https://s9783.pcdn.co/wp-content/uploads/2017/02/Machine-learning-icon-2x.png">
            <a:extLst>
              <a:ext uri="{FF2B5EF4-FFF2-40B4-BE49-F238E27FC236}">
                <a16:creationId xmlns:a16="http://schemas.microsoft.com/office/drawing/2014/main" xmlns="" id="{06989A5D-0312-42BA-A4F1-A164A5060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esquinas redondeadas 4">
            <a:extLst>
              <a:ext uri="{FF2B5EF4-FFF2-40B4-BE49-F238E27FC236}">
                <a16:creationId xmlns:a16="http://schemas.microsoft.com/office/drawing/2014/main" xmlns="" id="{333098D8-A758-4FCC-9741-B14948CEEB34}"/>
              </a:ext>
            </a:extLst>
          </p:cNvPr>
          <p:cNvSpPr/>
          <p:nvPr/>
        </p:nvSpPr>
        <p:spPr bwMode="auto">
          <a:xfrm>
            <a:off x="897917" y="1828800"/>
            <a:ext cx="3657600" cy="76200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t">
            <a:noAutofit/>
          </a:bodyPr>
          <a:lstStyle/>
          <a:p>
            <a:pPr lvl="0" fontAlgn="base">
              <a:spcBef>
                <a:spcPts val="526"/>
              </a:spcBef>
              <a:spcAft>
                <a:spcPts val="263"/>
              </a:spcAft>
              <a:buClr>
                <a:srgbClr val="000000"/>
              </a:buClr>
            </a:pPr>
            <a:r>
              <a:rPr lang="en-US" sz="1200" b="1" kern="0" dirty="0" err="1">
                <a:solidFill>
                  <a:srgbClr val="000000">
                    <a:lumMod val="65000"/>
                    <a:lumOff val="35000"/>
                  </a:srgbClr>
                </a:solidFill>
              </a:rPr>
              <a:t>install.packages</a:t>
            </a:r>
            <a:r>
              <a:rPr lang="en-US" sz="1200" b="1" kern="0" dirty="0">
                <a:solidFill>
                  <a:srgbClr val="000000">
                    <a:lumMod val="65000"/>
                    <a:lumOff val="35000"/>
                  </a:srgbClr>
                </a:solidFill>
              </a:rPr>
              <a:t>(‘</a:t>
            </a:r>
            <a:r>
              <a:rPr lang="en-US" sz="1200" b="1" kern="0" dirty="0" err="1">
                <a:solidFill>
                  <a:srgbClr val="000000">
                    <a:lumMod val="65000"/>
                    <a:lumOff val="35000"/>
                  </a:srgbClr>
                </a:solidFill>
              </a:rPr>
              <a:t>libraryname</a:t>
            </a:r>
            <a:r>
              <a:rPr lang="en-US" sz="1200" b="1" kern="0" dirty="0">
                <a:solidFill>
                  <a:srgbClr val="000000">
                    <a:lumMod val="65000"/>
                    <a:lumOff val="35000"/>
                  </a:srgbClr>
                </a:solidFill>
              </a:rPr>
              <a:t>’)</a:t>
            </a:r>
          </a:p>
          <a:p>
            <a:pPr lvl="0" fontAlgn="base">
              <a:spcBef>
                <a:spcPts val="526"/>
              </a:spcBef>
              <a:spcAft>
                <a:spcPts val="263"/>
              </a:spcAft>
              <a:buClr>
                <a:srgbClr val="000000"/>
              </a:buClr>
            </a:pPr>
            <a:r>
              <a:rPr lang="en-US" sz="1200" b="1" kern="0" dirty="0">
                <a:solidFill>
                  <a:srgbClr val="000000">
                    <a:lumMod val="65000"/>
                    <a:lumOff val="35000"/>
                  </a:srgbClr>
                </a:solidFill>
              </a:rPr>
              <a:t>library(</a:t>
            </a:r>
            <a:r>
              <a:rPr lang="en-US" sz="1200" b="1" kern="0" dirty="0" err="1">
                <a:solidFill>
                  <a:srgbClr val="000000">
                    <a:lumMod val="65000"/>
                    <a:lumOff val="35000"/>
                  </a:srgbClr>
                </a:solidFill>
              </a:rPr>
              <a:t>libraryname</a:t>
            </a:r>
            <a:r>
              <a:rPr lang="en-US" sz="1200" b="1" kern="0" dirty="0">
                <a:solidFill>
                  <a:srgbClr val="000000">
                    <a:lumMod val="65000"/>
                    <a:lumOff val="35000"/>
                  </a:srgbClr>
                </a:solidFill>
              </a:rPr>
              <a:t>)</a:t>
            </a:r>
          </a:p>
        </p:txBody>
      </p:sp>
      <p:sp>
        <p:nvSpPr>
          <p:cNvPr id="7" name="Text Placeholder 6"/>
          <p:cNvSpPr>
            <a:spLocks noGrp="1"/>
          </p:cNvSpPr>
          <p:nvPr>
            <p:ph type="body" sz="quarter" idx="13"/>
          </p:nvPr>
        </p:nvSpPr>
        <p:spPr>
          <a:xfrm>
            <a:off x="4724400" y="2758487"/>
            <a:ext cx="3880235" cy="3164070"/>
          </a:xfrm>
        </p:spPr>
        <p:txBody>
          <a:bodyPr/>
          <a:lstStyle/>
          <a:p>
            <a:endParaRPr lang="en-US" dirty="0"/>
          </a:p>
        </p:txBody>
      </p:sp>
    </p:spTree>
    <p:extLst>
      <p:ext uri="{BB962C8B-B14F-4D97-AF65-F5344CB8AC3E}">
        <p14:creationId xmlns:p14="http://schemas.microsoft.com/office/powerpoint/2010/main" val="1745253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valueserve Common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16D2F853-B6A7-41A7-A66D-EDC45D59D9A1}"/>
    </a:ext>
  </a:extLst>
</a:theme>
</file>

<file path=ppt/theme/theme2.xml><?xml version="1.0" encoding="utf-8"?>
<a:theme xmlns:a="http://schemas.openxmlformats.org/drawingml/2006/main" name="Evalueserve Pink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95F03569-6932-431F-A78E-9F755726E304}"/>
    </a:ext>
  </a:extLst>
</a:theme>
</file>

<file path=ppt/theme/theme3.xml><?xml version="1.0" encoding="utf-8"?>
<a:theme xmlns:a="http://schemas.openxmlformats.org/drawingml/2006/main" name="Evalueserve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8915B2CC-3F9C-4D74-AAC3-2B584A303086}"/>
    </a:ext>
  </a:extLst>
</a:theme>
</file>

<file path=ppt/theme/theme4.xml><?xml version="1.0" encoding="utf-8"?>
<a:theme xmlns:a="http://schemas.openxmlformats.org/drawingml/2006/main" name="Evalueserve Dark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1EF3E39D-FC65-4436-9B55-05D49828E21E}"/>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Evalueserve PowerPoint Template</Template>
  <TotalTime>7590</TotalTime>
  <Words>2026</Words>
  <Application>Microsoft Office PowerPoint</Application>
  <PresentationFormat>On-screen Show (4:3)</PresentationFormat>
  <Paragraphs>373</Paragraphs>
  <Slides>25</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25</vt:i4>
      </vt:variant>
    </vt:vector>
  </HeadingPairs>
  <TitlesOfParts>
    <vt:vector size="30" baseType="lpstr">
      <vt:lpstr>Evalueserve Common Layout</vt:lpstr>
      <vt:lpstr>Evalueserve Pink Theme</vt:lpstr>
      <vt:lpstr>Evalueserve Purple Theme</vt:lpstr>
      <vt:lpstr>Evalueserve Dark Purple Theme</vt:lpstr>
      <vt:lpstr>think-cell Slide</vt:lpstr>
      <vt:lpstr>Machine Learning A-Z™: Hands-On Python &amp; R In Data Science</vt:lpstr>
      <vt:lpstr>Contents</vt:lpstr>
      <vt:lpstr>Introduction</vt:lpstr>
      <vt:lpstr>Getting the dataset</vt:lpstr>
      <vt:lpstr>Getting the dataset</vt:lpstr>
      <vt:lpstr>Hands on code!</vt:lpstr>
      <vt:lpstr>Importing the Dataset (R) </vt:lpstr>
      <vt:lpstr>Importing the libraries</vt:lpstr>
      <vt:lpstr>Missing data: Numeric</vt:lpstr>
      <vt:lpstr>Extra example  </vt:lpstr>
      <vt:lpstr>Categorical data </vt:lpstr>
      <vt:lpstr>Splitting the dataset </vt:lpstr>
      <vt:lpstr>PowerPoint Presentation</vt:lpstr>
      <vt:lpstr>PowerPoint Presentation</vt:lpstr>
      <vt:lpstr>1: Data Preprocessing </vt:lpstr>
      <vt:lpstr>PowerPoint Presentation</vt:lpstr>
      <vt:lpstr>PowerPoint Presentation</vt:lpstr>
      <vt:lpstr>4: Decision Trees and Random Forests </vt:lpstr>
      <vt:lpstr>5: Clustering</vt:lpstr>
      <vt:lpstr>PowerPoint Presentation</vt:lpstr>
      <vt:lpstr>7: Natural Language Processing </vt:lpstr>
      <vt:lpstr>PowerPoint Presentation</vt:lpstr>
      <vt:lpstr>PowerPoint Presentation</vt:lpstr>
      <vt:lpstr>Download links</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Profitability</dc:title>
  <dc:creator>Erick</dc:creator>
  <cp:lastModifiedBy>Juan Carlos Urrutia</cp:lastModifiedBy>
  <cp:revision>135</cp:revision>
  <dcterms:created xsi:type="dcterms:W3CDTF">2015-08-27T23:57:25Z</dcterms:created>
  <dcterms:modified xsi:type="dcterms:W3CDTF">2019-05-30T22:52:11Z</dcterms:modified>
</cp:coreProperties>
</file>