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7" r:id="rId3"/>
    <p:sldMasterId id="2147483687" r:id="rId4"/>
  </p:sldMasterIdLst>
  <p:notesMasterIdLst>
    <p:notesMasterId r:id="rId21"/>
  </p:notesMasterIdLst>
  <p:sldIdLst>
    <p:sldId id="273" r:id="rId5"/>
    <p:sldId id="258" r:id="rId6"/>
    <p:sldId id="282" r:id="rId7"/>
    <p:sldId id="308" r:id="rId8"/>
    <p:sldId id="298" r:id="rId9"/>
    <p:sldId id="301" r:id="rId10"/>
    <p:sldId id="306" r:id="rId11"/>
    <p:sldId id="296" r:id="rId12"/>
    <p:sldId id="295" r:id="rId13"/>
    <p:sldId id="299" r:id="rId14"/>
    <p:sldId id="303" r:id="rId15"/>
    <p:sldId id="300" r:id="rId16"/>
    <p:sldId id="307" r:id="rId17"/>
    <p:sldId id="304" r:id="rId18"/>
    <p:sldId id="287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>
      <p:cViewPr varScale="1">
        <p:scale>
          <a:sx n="86" d="100"/>
          <a:sy n="86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C587E-D380-4F97-BEA9-06851DDE65E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64DBE-7402-488B-B662-60A15DD400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E2601-95AE-4257-9668-B4375FD1C93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E2601-95AE-4257-9668-B4375FD1C9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8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jpeg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41470" y="560855"/>
            <a:ext cx="4659986" cy="5741604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536578" y="1618752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6578" y="4221087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1577" y="1700810"/>
            <a:ext cx="4979465" cy="18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1969" y="3634979"/>
            <a:ext cx="4969073" cy="288033"/>
          </a:xfrm>
        </p:spPr>
        <p:txBody>
          <a:bodyPr anchor="ctr">
            <a:noAutofit/>
          </a:bodyPr>
          <a:lstStyle>
            <a:lvl1pPr marL="0" marR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11967" y="3933063"/>
            <a:ext cx="1296665" cy="288033"/>
          </a:xfrm>
        </p:spPr>
        <p:txBody>
          <a:bodyPr anchor="ctr">
            <a:noAutofit/>
          </a:bodyPr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7795" r="5170" b="27021"/>
          <a:stretch/>
        </p:blipFill>
        <p:spPr>
          <a:xfrm>
            <a:off x="6073205" y="5126499"/>
            <a:ext cx="2581452" cy="9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2285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93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2285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4818710" cy="132835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3" y="2758487"/>
            <a:ext cx="4818710" cy="3164070"/>
          </a:xfrm>
        </p:spPr>
        <p:txBody>
          <a:bodyPr numCol="2" spcCol="280693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1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1972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1"/>
            <a:ext cx="4818710" cy="4569117"/>
          </a:xfrm>
        </p:spPr>
        <p:txBody>
          <a:bodyPr numCol="2" spcCol="280693"/>
          <a:lstStyle>
            <a:lvl1pPr marL="0" marR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1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423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5" y="1353441"/>
            <a:ext cx="2550161" cy="4569117"/>
          </a:xfrm>
        </p:spPr>
        <p:txBody>
          <a:bodyPr numCol="1" spcCol="280693"/>
          <a:lstStyle>
            <a:lvl1pPr marL="0" marR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1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429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1"/>
            <a:ext cx="2190323" cy="4569117"/>
          </a:xfrm>
        </p:spPr>
        <p:txBody>
          <a:bodyPr numCol="1" spcCol="280693"/>
          <a:lstStyle>
            <a:lvl1pPr marL="0" marR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252811" y="1353441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109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539553" y="1353442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03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39553" y="1353442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6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9554" y="1353443"/>
            <a:ext cx="8072469" cy="45691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33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6074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er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209064" y="1028804"/>
            <a:ext cx="7446789" cy="5829202"/>
            <a:chOff x="735726" y="1020138"/>
            <a:chExt cx="7922092" cy="5847385"/>
          </a:xfrm>
        </p:grpSpPr>
        <p:sp>
          <p:nvSpPr>
            <p:cNvPr id="16" name="Rectangle 3"/>
            <p:cNvSpPr/>
            <p:nvPr userDrawn="1"/>
          </p:nvSpPr>
          <p:spPr>
            <a:xfrm rot="2700000">
              <a:off x="3801387" y="742685"/>
              <a:ext cx="1790769" cy="7922092"/>
            </a:xfrm>
            <a:custGeom>
              <a:avLst/>
              <a:gdLst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0 w 1771355"/>
                <a:gd name="connsiteY3" fmla="*/ 8124148 h 8124148"/>
                <a:gd name="connsiteX4" fmla="*/ 0 w 1771355"/>
                <a:gd name="connsiteY4" fmla="*/ 0 h 8124148"/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6736 w 1771355"/>
                <a:gd name="connsiteY3" fmla="*/ 7922092 h 8124148"/>
                <a:gd name="connsiteX4" fmla="*/ 0 w 1771355"/>
                <a:gd name="connsiteY4" fmla="*/ 0 h 8124148"/>
                <a:gd name="connsiteX0" fmla="*/ 0 w 1771355"/>
                <a:gd name="connsiteY0" fmla="*/ 0 h 7922092"/>
                <a:gd name="connsiteX1" fmla="*/ 1771355 w 1771355"/>
                <a:gd name="connsiteY1" fmla="*/ 0 h 7922092"/>
                <a:gd name="connsiteX2" fmla="*/ 1771355 w 1771355"/>
                <a:gd name="connsiteY2" fmla="*/ 6144002 h 7922092"/>
                <a:gd name="connsiteX3" fmla="*/ 6736 w 1771355"/>
                <a:gd name="connsiteY3" fmla="*/ 7922092 h 7922092"/>
                <a:gd name="connsiteX4" fmla="*/ 0 w 1771355"/>
                <a:gd name="connsiteY4" fmla="*/ 0 h 79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355" h="7922092">
                  <a:moveTo>
                    <a:pt x="0" y="0"/>
                  </a:moveTo>
                  <a:lnTo>
                    <a:pt x="1771355" y="0"/>
                  </a:lnTo>
                  <a:lnTo>
                    <a:pt x="1771355" y="6144002"/>
                  </a:lnTo>
                  <a:lnTo>
                    <a:pt x="6736" y="7922092"/>
                  </a:lnTo>
                  <a:cubicBezTo>
                    <a:pt x="4491" y="5281395"/>
                    <a:pt x="2245" y="2640697"/>
                    <a:pt x="0" y="0"/>
                  </a:cubicBezTo>
                  <a:close/>
                </a:path>
              </a:pathLst>
            </a:custGeom>
            <a:solidFill>
              <a:srgbClr val="9999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57963" y="1958405"/>
              <a:ext cx="1760399" cy="4909118"/>
            </a:xfrm>
            <a:prstGeom prst="rect">
              <a:avLst/>
            </a:prstGeom>
            <a:solidFill>
              <a:srgbClr val="5BB7E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6557963" y="1842338"/>
              <a:ext cx="1550195" cy="2233614"/>
            </a:xfrm>
            <a:custGeom>
              <a:avLst/>
              <a:gdLst>
                <a:gd name="connsiteX0" fmla="*/ 114300 w 1543050"/>
                <a:gd name="connsiteY0" fmla="*/ 1590675 h 2200275"/>
                <a:gd name="connsiteX1" fmla="*/ 0 w 1543050"/>
                <a:gd name="connsiteY1" fmla="*/ 0 h 2200275"/>
                <a:gd name="connsiteX2" fmla="*/ 1543050 w 1543050"/>
                <a:gd name="connsiteY2" fmla="*/ 666750 h 2200275"/>
                <a:gd name="connsiteX3" fmla="*/ 0 w 1543050"/>
                <a:gd name="connsiteY3" fmla="*/ 2200275 h 2200275"/>
                <a:gd name="connsiteX4" fmla="*/ 0 w 1543050"/>
                <a:gd name="connsiteY4" fmla="*/ 9525 h 2200275"/>
                <a:gd name="connsiteX5" fmla="*/ 0 w 1543050"/>
                <a:gd name="connsiteY5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0 h 2200275"/>
                <a:gd name="connsiteX0" fmla="*/ 0 w 1552575"/>
                <a:gd name="connsiteY0" fmla="*/ 0 h 2200275"/>
                <a:gd name="connsiteX1" fmla="*/ 1552575 w 1552575"/>
                <a:gd name="connsiteY1" fmla="*/ 647984 h 2200275"/>
                <a:gd name="connsiteX2" fmla="*/ 0 w 1552575"/>
                <a:gd name="connsiteY2" fmla="*/ 2200275 h 2200275"/>
                <a:gd name="connsiteX3" fmla="*/ 0 w 1552575"/>
                <a:gd name="connsiteY3" fmla="*/ 9525 h 2200275"/>
                <a:gd name="connsiteX4" fmla="*/ 0 w 1552575"/>
                <a:gd name="connsiteY4" fmla="*/ 0 h 2200275"/>
                <a:gd name="connsiteX0" fmla="*/ 0 w 1547813"/>
                <a:gd name="connsiteY0" fmla="*/ 0 h 2200275"/>
                <a:gd name="connsiteX1" fmla="*/ 1547813 w 1547813"/>
                <a:gd name="connsiteY1" fmla="*/ 647984 h 2200275"/>
                <a:gd name="connsiteX2" fmla="*/ 0 w 1547813"/>
                <a:gd name="connsiteY2" fmla="*/ 2200275 h 2200275"/>
                <a:gd name="connsiteX3" fmla="*/ 0 w 1547813"/>
                <a:gd name="connsiteY3" fmla="*/ 9525 h 2200275"/>
                <a:gd name="connsiteX4" fmla="*/ 0 w 1547813"/>
                <a:gd name="connsiteY4" fmla="*/ 0 h 2200275"/>
                <a:gd name="connsiteX0" fmla="*/ 0 w 1550195"/>
                <a:gd name="connsiteY0" fmla="*/ 0 h 2200275"/>
                <a:gd name="connsiteX1" fmla="*/ 1550195 w 1550195"/>
                <a:gd name="connsiteY1" fmla="*/ 647984 h 2200275"/>
                <a:gd name="connsiteX2" fmla="*/ 0 w 1550195"/>
                <a:gd name="connsiteY2" fmla="*/ 2200275 h 2200275"/>
                <a:gd name="connsiteX3" fmla="*/ 0 w 1550195"/>
                <a:gd name="connsiteY3" fmla="*/ 9525 h 2200275"/>
                <a:gd name="connsiteX4" fmla="*/ 0 w 1550195"/>
                <a:gd name="connsiteY4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195" h="2200275">
                  <a:moveTo>
                    <a:pt x="0" y="0"/>
                  </a:moveTo>
                  <a:lnTo>
                    <a:pt x="1550195" y="647984"/>
                  </a:lnTo>
                  <a:lnTo>
                    <a:pt x="0" y="220027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FB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556290" y="1020138"/>
              <a:ext cx="1762072" cy="1790769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2370" y="1648900"/>
            <a:ext cx="4975735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Divider 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36578" y="4273000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376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71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0088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4818710" cy="132835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3" y="2758487"/>
            <a:ext cx="4818710" cy="3164070"/>
          </a:xfrm>
        </p:spPr>
        <p:txBody>
          <a:bodyPr numCol="2" spcCol="280671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2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505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2"/>
            <a:ext cx="4818710" cy="4569117"/>
          </a:xfrm>
        </p:spPr>
        <p:txBody>
          <a:bodyPr numCol="2" spcCol="280671"/>
          <a:lstStyle>
            <a:lvl1pPr marL="0" marR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2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098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6" y="1353442"/>
            <a:ext cx="2550161" cy="4569117"/>
          </a:xfrm>
        </p:spPr>
        <p:txBody>
          <a:bodyPr numCol="1" spcCol="280671"/>
          <a:lstStyle>
            <a:lvl1pPr marL="0" marR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2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3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2"/>
            <a:ext cx="2190323" cy="4569117"/>
          </a:xfrm>
        </p:spPr>
        <p:txBody>
          <a:bodyPr numCol="1" spcCol="280671"/>
          <a:lstStyle>
            <a:lvl1pPr marL="0" marR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252811" y="1353442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369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539553" y="1353443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40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39553" y="1353443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049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9554" y="1353444"/>
            <a:ext cx="8072469" cy="45691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729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64122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49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006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4" y="395345"/>
            <a:ext cx="8072469" cy="70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0106" rIns="0" bIns="4010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050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4818710" cy="1328359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3" y="2758487"/>
            <a:ext cx="4818710" cy="3164070"/>
          </a:xfrm>
        </p:spPr>
        <p:txBody>
          <a:bodyPr numCol="2" spcCol="280649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3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188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3"/>
            <a:ext cx="4818710" cy="4569117"/>
          </a:xfrm>
        </p:spPr>
        <p:txBody>
          <a:bodyPr numCol="2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3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863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6" y="1353443"/>
            <a:ext cx="2550161" cy="4569117"/>
          </a:xfrm>
        </p:spPr>
        <p:txBody>
          <a:bodyPr numCol="1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3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88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3"/>
            <a:ext cx="2190323" cy="4569117"/>
          </a:xfrm>
        </p:spPr>
        <p:txBody>
          <a:bodyPr numCol="1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252811" y="1353443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27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539553" y="1353444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69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39553" y="1353444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60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0" y="6335820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1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652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lank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0" y="6335820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1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30287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6" y="1353443"/>
            <a:ext cx="2550161" cy="4569117"/>
          </a:xfrm>
        </p:spPr>
        <p:txBody>
          <a:bodyPr numCol="1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3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1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49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70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 userDrawn="1"/>
        </p:nvGrpSpPr>
        <p:grpSpPr>
          <a:xfrm>
            <a:off x="2741470" y="560855"/>
            <a:ext cx="4659986" cy="5741604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536578" y="1618752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36578" y="4221087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1577" y="1700810"/>
            <a:ext cx="4979465" cy="18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1969" y="3634979"/>
            <a:ext cx="4969073" cy="288033"/>
          </a:xfrm>
        </p:spPr>
        <p:txBody>
          <a:bodyPr anchor="ctr">
            <a:noAutofit/>
          </a:bodyPr>
          <a:lstStyle>
            <a:lvl1pPr marL="0" marR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366" y="3933063"/>
            <a:ext cx="1571266" cy="288033"/>
          </a:xfrm>
        </p:spPr>
        <p:txBody>
          <a:bodyPr anchor="ctr">
            <a:noAutofit/>
          </a:bodyPr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mmmm</a:t>
            </a:r>
            <a:r>
              <a:rPr lang="en-US" dirty="0"/>
              <a:t> d, </a:t>
            </a:r>
            <a:r>
              <a:rPr lang="en-US" dirty="0" err="1"/>
              <a:t>yyyy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7795" r="5170" b="27021"/>
          <a:stretch/>
        </p:blipFill>
        <p:spPr>
          <a:xfrm>
            <a:off x="6073205" y="5126499"/>
            <a:ext cx="2581452" cy="97623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48121" y="5447237"/>
            <a:ext cx="1386607" cy="557807"/>
          </a:xfrm>
        </p:spPr>
        <p:txBody>
          <a:bodyPr anchor="ctr">
            <a:normAutofit/>
          </a:bodyPr>
          <a:lstStyle>
            <a:lvl1pPr>
              <a:defRPr sz="1100"/>
            </a:lvl1pPr>
          </a:lstStyle>
          <a:p>
            <a:r>
              <a:rPr lang="en-GB" dirty="0"/>
              <a:t>‘Space for client logo, delete if not needed’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1969" y="4247441"/>
            <a:ext cx="4969073" cy="288033"/>
          </a:xfrm>
        </p:spPr>
        <p:txBody>
          <a:bodyPr anchor="ctr">
            <a:noAutofit/>
          </a:bodyPr>
          <a:lstStyle>
            <a:lvl1pPr marL="0" marR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GB" sz="1600" kern="0" dirty="0">
                <a:solidFill>
                  <a:srgbClr val="939598"/>
                </a:solidFill>
              </a:rPr>
              <a:t>Presenter’s Name</a:t>
            </a:r>
          </a:p>
        </p:txBody>
      </p:sp>
    </p:spTree>
    <p:extLst>
      <p:ext uri="{BB962C8B-B14F-4D97-AF65-F5344CB8AC3E}">
        <p14:creationId xmlns:p14="http://schemas.microsoft.com/office/powerpoint/2010/main" val="189737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9554" y="1353442"/>
            <a:ext cx="8072469" cy="45691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710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oleObject" Target="../embeddings/oleObject8.bin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vmlDrawing" Target="../drawings/vmlDrawing8.v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oleObject" Target="../embeddings/oleObject9.bin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ags" Target="../tags/tag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vmlDrawing" Target="../drawings/vmlDrawing9.v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oleObject" Target="../embeddings/oleObject10.bin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ags" Target="../tags/tag10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vmlDrawing" Target="../drawings/vmlDrawing10.vml"/><Relationship Id="rId5" Type="http://schemas.openxmlformats.org/officeDocument/2006/relationships/slideLayout" Target="../slideLayouts/slideLayout3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1"/>
            </p:custDataLst>
            <p:extLst/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think-cell Slide" r:id="rId12" imgW="0" imgH="0" progId="TCLayout.ActiveDocument.1">
                  <p:embed/>
                </p:oleObj>
              </mc:Choice>
              <mc:Fallback>
                <p:oleObj name="think-cell Slide" r:id="rId12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39"/>
            <a:ext cx="8072469" cy="4569117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sz="1200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5"/>
            <a:ext cx="8072469" cy="709521"/>
          </a:xfrm>
          <a:prstGeom prst="rect">
            <a:avLst/>
          </a:prstGeom>
        </p:spPr>
        <p:txBody>
          <a:bodyPr vert="horz" lIns="0" tIns="40106" rIns="0" bIns="40106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0" y="6335820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1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©2017 Evalueserve. All rights reserved.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8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97" r:id="rId6"/>
    <p:sldLayoutId id="2147483698" r:id="rId7"/>
    <p:sldLayoutId id="2147483700" r:id="rId8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163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327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491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654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00528" indent="-200528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12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01056" indent="-200528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369" indent="-199136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2112" indent="-197743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854" indent="-197743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781" indent="-147627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945" indent="-147627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400109" indent="-147627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7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1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7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2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5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5" userDrawn="1">
          <p15:clr>
            <a:srgbClr val="F26B43"/>
          </p15:clr>
        </p15:guide>
        <p15:guide id="3" pos="6345" userDrawn="1">
          <p15:clr>
            <a:srgbClr val="F26B43"/>
          </p15:clr>
        </p15:guide>
        <p15:guide id="4" orient="horz" pos="928" userDrawn="1">
          <p15:clr>
            <a:srgbClr val="F26B43"/>
          </p15:clr>
        </p15:guide>
        <p15:guide id="6" orient="horz" pos="765" userDrawn="1">
          <p15:clr>
            <a:srgbClr val="F26B43"/>
          </p15:clr>
        </p15:guide>
        <p15:guide id="7" orient="horz" pos="410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41"/>
            <a:ext cx="8072469" cy="4569117"/>
          </a:xfrm>
          <a:prstGeom prst="rect">
            <a:avLst/>
          </a:prstGeom>
        </p:spPr>
        <p:txBody>
          <a:bodyPr vert="horz" lIns="0" tIns="40103" rIns="0" bIns="4010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6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7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1" y="6335821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‹Nº›</a:t>
            </a:fld>
            <a:r>
              <a:rPr lang="en-GB" dirty="0"/>
              <a:t> /  evalueserve.com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2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4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chemeClr val="tx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126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254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382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97727" indent="-200512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01024" indent="-200512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321" indent="-199120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2048" indent="-197727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775" indent="-197727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663" indent="-147615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790" indent="-147615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399917" indent="-147615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6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2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3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6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42"/>
            <a:ext cx="8072469" cy="4569117"/>
          </a:xfrm>
          <a:prstGeom prst="rect">
            <a:avLst/>
          </a:prstGeom>
        </p:spPr>
        <p:txBody>
          <a:bodyPr vert="horz" lIns="0" tIns="40099" rIns="0" bIns="4009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7"/>
            <a:ext cx="8072469" cy="709521"/>
          </a:xfrm>
          <a:prstGeom prst="rect">
            <a:avLst/>
          </a:prstGeom>
        </p:spPr>
        <p:txBody>
          <a:bodyPr vert="horz" lIns="0" tIns="40099" rIns="0" bIns="40099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8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2" y="6335822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‹Nº›</a:t>
            </a:fld>
            <a:r>
              <a:rPr lang="en-GB" dirty="0"/>
              <a:t> /  evalueserve.com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3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chemeClr val="accent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09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181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272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362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97711" indent="-200496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00992" indent="-200496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273" indent="-199104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1984" indent="-197711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696" indent="-197711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544" indent="-147603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635" indent="-147603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399725" indent="-147603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1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2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2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5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5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5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  <p15:guide id="9" orient="horz" pos="410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43"/>
            <a:ext cx="8072469" cy="4569117"/>
          </a:xfrm>
          <a:prstGeom prst="rect">
            <a:avLst/>
          </a:prstGeom>
        </p:spPr>
        <p:txBody>
          <a:bodyPr vert="horz" lIns="0" tIns="40096" rIns="0" bIns="4009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8"/>
            <a:ext cx="8072469" cy="709521"/>
          </a:xfrm>
          <a:prstGeom prst="rect">
            <a:avLst/>
          </a:prstGeom>
        </p:spPr>
        <p:txBody>
          <a:bodyPr vert="horz" lIns="0" tIns="40096" rIns="0" bIns="40096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8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3" y="6335823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‹Nº›</a:t>
            </a:fld>
            <a:r>
              <a:rPr lang="en-GB" dirty="0"/>
              <a:t> /  evalueserve.com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3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9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rgbClr val="47254B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054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108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163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216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97695" indent="-200480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00960" indent="-200480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225" indent="-199088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1920" indent="-197695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616" indent="-197695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426" indent="-147592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480" indent="-147592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399534" indent="-147592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4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3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6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6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8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4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superdatascience.com/machine-learning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superdatascience.com/machine-learning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6544566"/>
              </p:ext>
            </p:extLst>
          </p:nvPr>
        </p:nvGraphicFramePr>
        <p:xfrm>
          <a:off x="1359" y="1442"/>
          <a:ext cx="1358" cy="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" y="1442"/>
                        <a:ext cx="1358" cy="1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A-Z™: Hands-On Python &amp; R In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 Pre-processing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24, 2019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51969" y="4247441"/>
            <a:ext cx="4969073" cy="818814"/>
          </a:xfrm>
        </p:spPr>
        <p:txBody>
          <a:bodyPr/>
          <a:lstStyle/>
          <a:p>
            <a:r>
              <a:rPr lang="en-US" dirty="0"/>
              <a:t>Ariel Capetillo</a:t>
            </a:r>
          </a:p>
          <a:p>
            <a:r>
              <a:rPr lang="en-US" dirty="0"/>
              <a:t>Juan Carlos Urrutia</a:t>
            </a:r>
          </a:p>
        </p:txBody>
      </p:sp>
    </p:spTree>
    <p:extLst>
      <p:ext uri="{BB962C8B-B14F-4D97-AF65-F5344CB8AC3E}">
        <p14:creationId xmlns:p14="http://schemas.microsoft.com/office/powerpoint/2010/main" val="25448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638" y="488258"/>
            <a:ext cx="8072469" cy="70952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Missing data: Numeric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10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3448" y="1197778"/>
            <a:ext cx="3682753" cy="1088222"/>
          </a:xfrm>
        </p:spPr>
        <p:txBody>
          <a:bodyPr>
            <a:normAutofit/>
          </a:bodyPr>
          <a:lstStyle/>
          <a:p>
            <a:r>
              <a:rPr lang="en-US" sz="1400" dirty="0"/>
              <a:t>ML Algorithms have problems with null values. A method for dealing with them inside numerical variables is replacing them with the mean.</a:t>
            </a:r>
          </a:p>
        </p:txBody>
      </p:sp>
      <p:sp>
        <p:nvSpPr>
          <p:cNvPr id="10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164080" y="3064911"/>
            <a:ext cx="3675434" cy="181096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dataset &lt;- read.csv('Data.csv')</a:t>
            </a:r>
          </a:p>
          <a:p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# Taking care of missing data</a:t>
            </a:r>
          </a:p>
          <a:p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dataset$Age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&lt;- </a:t>
            </a:r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ifelse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(is.na(</a:t>
            </a:r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dataset$Age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),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</a:t>
            </a:r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ave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dataset$Age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, FUN = function(x) mean(x, na.rm = TRUE)),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</a:t>
            </a:r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dataset$Age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1" name="Rectángulo: una sola esquina cortada 5">
            <a:extLst>
              <a:ext uri="{FF2B5EF4-FFF2-40B4-BE49-F238E27FC236}">
                <a16:creationId xmlns:a16="http://schemas.microsoft.com/office/drawing/2014/main" id="{30AE1668-D5E2-4439-A2B5-1C2CF1168C30}"/>
              </a:ext>
            </a:extLst>
          </p:cNvPr>
          <p:cNvSpPr/>
          <p:nvPr/>
        </p:nvSpPr>
        <p:spPr bwMode="auto">
          <a:xfrm>
            <a:off x="248601" y="4948560"/>
            <a:ext cx="3657600" cy="1295401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r>
              <a:rPr lang="en-US" sz="1600" b="1" dirty="0">
                <a:latin typeface="+mj-lt"/>
                <a:ea typeface="Verdana" pitchFamily="34" charset="0"/>
                <a:cs typeface="Verdana" pitchFamily="34" charset="0"/>
              </a:rPr>
              <a:t>Tip</a:t>
            </a:r>
          </a:p>
          <a:p>
            <a:pPr algn="l"/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know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how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function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works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, use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interrogation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mark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to look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R 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documentation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ifelse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?ave()</a:t>
            </a:r>
          </a:p>
        </p:txBody>
      </p:sp>
      <p:sp>
        <p:nvSpPr>
          <p:cNvPr id="13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172997" y="2208833"/>
            <a:ext cx="3657600" cy="762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lvl="0" fontAlgn="base">
              <a:spcBef>
                <a:spcPts val="526"/>
              </a:spcBef>
              <a:spcAft>
                <a:spcPts val="263"/>
              </a:spcAft>
              <a:buClr>
                <a:srgbClr val="000000"/>
              </a:buClr>
            </a:pPr>
            <a:r>
              <a:rPr lang="en-US" sz="1200" b="1" kern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install.packages</a:t>
            </a:r>
            <a:r>
              <a:rPr lang="en-US" sz="1200" b="1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(‘</a:t>
            </a:r>
            <a:r>
              <a:rPr lang="en-US" sz="1200" b="1" kern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libraryname</a:t>
            </a:r>
            <a:r>
              <a:rPr lang="en-US" sz="1200" b="1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’)</a:t>
            </a:r>
          </a:p>
          <a:p>
            <a:pPr lvl="0" fontAlgn="base">
              <a:spcBef>
                <a:spcPts val="526"/>
              </a:spcBef>
              <a:spcAft>
                <a:spcPts val="263"/>
              </a:spcAft>
              <a:buClr>
                <a:srgbClr val="000000"/>
              </a:buClr>
            </a:pPr>
            <a:r>
              <a:rPr lang="en-US" sz="1200" b="1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library(</a:t>
            </a:r>
            <a:r>
              <a:rPr lang="en-US" sz="1200" b="1" kern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libraryname</a:t>
            </a:r>
            <a:r>
              <a:rPr lang="en-US" sz="1200" b="1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)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60A9010-5936-4598-A0BF-805BC8E6C1EB}"/>
              </a:ext>
            </a:extLst>
          </p:cNvPr>
          <p:cNvSpPr/>
          <p:nvPr/>
        </p:nvSpPr>
        <p:spPr bwMode="auto">
          <a:xfrm>
            <a:off x="4156040" y="3314700"/>
            <a:ext cx="4823880" cy="27051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Imputer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class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allows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us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to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take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care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of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missing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data in a simple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way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.</a:t>
            </a:r>
          </a:p>
          <a:p>
            <a:pPr algn="l"/>
            <a:endParaRPr lang="es-CL" sz="1400" dirty="0">
              <a:ea typeface="Verdana" pitchFamily="34" charset="0"/>
              <a:cs typeface="Verdana" pitchFamily="34" charset="0"/>
            </a:endParaRPr>
          </a:p>
          <a:p>
            <a:pPr algn="l"/>
            <a:r>
              <a:rPr lang="es-CL" sz="1400" dirty="0">
                <a:ea typeface="Verdana" pitchFamily="34" charset="0"/>
                <a:cs typeface="Verdana" pitchFamily="34" charset="0"/>
              </a:rPr>
              <a:t>Use CTRL+I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to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open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object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inspector and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study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parameters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.</a:t>
            </a:r>
          </a:p>
          <a:p>
            <a:pPr algn="l"/>
            <a:endParaRPr lang="es-CL" sz="1400" dirty="0">
              <a:ea typeface="Verdana" pitchFamily="34" charset="0"/>
              <a:cs typeface="Verdana" pitchFamily="34" charset="0"/>
            </a:endParaRPr>
          </a:p>
          <a:p>
            <a:pPr algn="l"/>
            <a:r>
              <a:rPr lang="es-CL" sz="1400" dirty="0">
                <a:ea typeface="Verdana" pitchFamily="34" charset="0"/>
                <a:cs typeface="Verdana" pitchFamily="34" charset="0"/>
              </a:rPr>
              <a:t>Do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you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see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any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error in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code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?</a:t>
            </a:r>
          </a:p>
          <a:p>
            <a:pPr algn="l"/>
            <a:endParaRPr lang="es-CL" sz="1400" dirty="0">
              <a:ea typeface="Verdana" pitchFamily="34" charset="0"/>
              <a:cs typeface="Verdana" pitchFamily="34" charset="0"/>
            </a:endParaRPr>
          </a:p>
          <a:p>
            <a:pPr algn="l"/>
            <a:r>
              <a:rPr lang="es-CL" sz="1400" dirty="0" err="1">
                <a:ea typeface="Verdana" pitchFamily="34" charset="0"/>
                <a:cs typeface="Verdana" pitchFamily="34" charset="0"/>
              </a:rPr>
              <a:t>Why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were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not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imputed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all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columns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in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this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example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?</a:t>
            </a:r>
          </a:p>
          <a:p>
            <a:pPr algn="l"/>
            <a:endParaRPr lang="es-CL" sz="1400" dirty="0">
              <a:ea typeface="Verdana" pitchFamily="34" charset="0"/>
              <a:cs typeface="Verdana" pitchFamily="34" charset="0"/>
            </a:endParaRPr>
          </a:p>
          <a:p>
            <a:pPr algn="l"/>
            <a:r>
              <a:rPr lang="es-CL" sz="1400" dirty="0" err="1">
                <a:ea typeface="Verdana" pitchFamily="34" charset="0"/>
                <a:cs typeface="Verdana" pitchFamily="34" charset="0"/>
              </a:rPr>
              <a:t>With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Python,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upper-bound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is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excluded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.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What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does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that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mean?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6CA360D-4213-48C0-8A14-7FC4E50A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32" y="2061249"/>
            <a:ext cx="4734920" cy="1057168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4FFA9E7-58EE-4B7F-8B9C-55E06E781A13}"/>
              </a:ext>
            </a:extLst>
          </p:cNvPr>
          <p:cNvSpPr txBox="1">
            <a:spLocks/>
          </p:cNvSpPr>
          <p:nvPr/>
        </p:nvSpPr>
        <p:spPr>
          <a:xfrm>
            <a:off x="4185632" y="1232581"/>
            <a:ext cx="3682753" cy="1088222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CL" sz="1400" kern="0" dirty="0"/>
              <a:t>In Python, </a:t>
            </a:r>
            <a:r>
              <a:rPr lang="es-CL" sz="1400" kern="0" dirty="0" err="1"/>
              <a:t>the</a:t>
            </a:r>
            <a:r>
              <a:rPr lang="es-CL" sz="1400" kern="0" dirty="0"/>
              <a:t> </a:t>
            </a:r>
            <a:r>
              <a:rPr lang="es-CL" sz="1400" kern="0" dirty="0" err="1"/>
              <a:t>sklearn</a:t>
            </a:r>
            <a:r>
              <a:rPr lang="es-CL" sz="1400" kern="0" dirty="0"/>
              <a:t> </a:t>
            </a:r>
            <a:r>
              <a:rPr lang="es-CL" sz="1400" kern="0" dirty="0" err="1"/>
              <a:t>library</a:t>
            </a:r>
            <a:r>
              <a:rPr lang="es-CL" sz="1400" kern="0" dirty="0"/>
              <a:t> </a:t>
            </a:r>
            <a:r>
              <a:rPr lang="es-CL" sz="1400" kern="0" dirty="0" err="1"/>
              <a:t>is</a:t>
            </a:r>
            <a:r>
              <a:rPr lang="es-CL" sz="1400" kern="0" dirty="0"/>
              <a:t> a </a:t>
            </a:r>
            <a:r>
              <a:rPr lang="es-CL" sz="1400" kern="0" dirty="0" err="1"/>
              <a:t>known</a:t>
            </a:r>
            <a:r>
              <a:rPr lang="es-CL" sz="1400" kern="0" dirty="0"/>
              <a:t> </a:t>
            </a:r>
            <a:r>
              <a:rPr lang="es-CL" sz="1400" kern="0" dirty="0" err="1"/>
              <a:t>tool</a:t>
            </a:r>
            <a:r>
              <a:rPr lang="es-CL" sz="1400" kern="0" dirty="0"/>
              <a:t> </a:t>
            </a:r>
            <a:r>
              <a:rPr lang="es-CL" sz="1400" kern="0" dirty="0" err="1"/>
              <a:t>for</a:t>
            </a:r>
            <a:r>
              <a:rPr lang="es-CL" sz="1400" kern="0" dirty="0"/>
              <a:t> </a:t>
            </a:r>
            <a:r>
              <a:rPr lang="es-CL" sz="1400" kern="0" dirty="0" err="1"/>
              <a:t>working</a:t>
            </a:r>
            <a:r>
              <a:rPr lang="es-CL" sz="1400" kern="0" dirty="0"/>
              <a:t> </a:t>
            </a:r>
            <a:r>
              <a:rPr lang="es-CL" sz="1400" kern="0" dirty="0" err="1"/>
              <a:t>with</a:t>
            </a:r>
            <a:r>
              <a:rPr lang="es-CL" sz="1400" kern="0" dirty="0"/>
              <a:t> ML </a:t>
            </a:r>
            <a:r>
              <a:rPr lang="es-CL" sz="1400" kern="0" dirty="0" err="1"/>
              <a:t>techniques</a:t>
            </a:r>
            <a:r>
              <a:rPr lang="es-CL" sz="1400" kern="0" dirty="0"/>
              <a:t>, </a:t>
            </a:r>
            <a:r>
              <a:rPr lang="es-CL" sz="1400" kern="0" dirty="0" err="1"/>
              <a:t>including</a:t>
            </a:r>
            <a:r>
              <a:rPr lang="es-CL" sz="1400" kern="0" dirty="0"/>
              <a:t> </a:t>
            </a:r>
            <a:r>
              <a:rPr lang="es-CL" sz="1400" kern="0" dirty="0" err="1"/>
              <a:t>the</a:t>
            </a:r>
            <a:r>
              <a:rPr lang="es-CL" sz="1400" kern="0" dirty="0"/>
              <a:t> </a:t>
            </a:r>
            <a:r>
              <a:rPr lang="es-CL" sz="1400" kern="0" dirty="0" err="1"/>
              <a:t>preprocessing</a:t>
            </a:r>
            <a:r>
              <a:rPr lang="es-CL" sz="1400" kern="0" dirty="0"/>
              <a:t> </a:t>
            </a:r>
            <a:r>
              <a:rPr lang="es-CL" sz="1400" kern="0" dirty="0" err="1"/>
              <a:t>steps</a:t>
            </a:r>
            <a:r>
              <a:rPr lang="es-CL" sz="1400" kern="0" dirty="0"/>
              <a:t>.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7452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365" y="577177"/>
            <a:ext cx="8072469" cy="70952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Extra considerations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11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14400" y="1353439"/>
            <a:ext cx="8382000" cy="551561"/>
          </a:xfrm>
        </p:spPr>
        <p:txBody>
          <a:bodyPr>
            <a:normAutofit/>
          </a:bodyPr>
          <a:lstStyle/>
          <a:p>
            <a:r>
              <a:rPr lang="en-US" sz="1400" dirty="0" err="1"/>
              <a:t>ave</a:t>
            </a:r>
            <a:r>
              <a:rPr lang="en-US" sz="1400" dirty="0"/>
              <a:t>() function can be tricky. Let’s check it in deeper detail.</a:t>
            </a:r>
          </a:p>
        </p:txBody>
      </p:sp>
      <p:sp>
        <p:nvSpPr>
          <p:cNvPr id="10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914400" y="1846634"/>
            <a:ext cx="7010400" cy="295396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400" dirty="0"/>
              <a:t>library(</a:t>
            </a:r>
            <a:r>
              <a:rPr lang="en-US" sz="1400" dirty="0" err="1"/>
              <a:t>tidyr</a:t>
            </a:r>
            <a:r>
              <a:rPr lang="en-US" sz="1400" dirty="0"/>
              <a:t>)</a:t>
            </a:r>
          </a:p>
          <a:p>
            <a:r>
              <a:rPr lang="en-US" sz="1400" dirty="0"/>
              <a:t>x &lt;- c(1,NA,2,23,NA,4)</a:t>
            </a:r>
          </a:p>
          <a:p>
            <a:endParaRPr lang="en-US" sz="1400" dirty="0"/>
          </a:p>
          <a:p>
            <a:r>
              <a:rPr lang="en-US" sz="1400" dirty="0"/>
              <a:t>x %&gt;% is.na() #</a:t>
            </a:r>
          </a:p>
          <a:p>
            <a:r>
              <a:rPr lang="en-US" sz="1400" dirty="0"/>
              <a:t>x %&gt;% mean #NA</a:t>
            </a:r>
          </a:p>
          <a:p>
            <a:r>
              <a:rPr lang="en-US" sz="1400" dirty="0"/>
              <a:t>c(1,2,23,4) %&gt;% mean</a:t>
            </a:r>
          </a:p>
          <a:p>
            <a:endParaRPr lang="en-US" sz="1400" dirty="0"/>
          </a:p>
          <a:p>
            <a:r>
              <a:rPr lang="en-US" sz="1400" dirty="0"/>
              <a:t>y&lt;- </a:t>
            </a:r>
            <a:r>
              <a:rPr lang="en-US" sz="1400" dirty="0" err="1"/>
              <a:t>ave</a:t>
            </a:r>
            <a:r>
              <a:rPr lang="en-US" sz="1400" dirty="0"/>
              <a:t>(x, FUN=function(y) mean(y,na.rm = TRUE))</a:t>
            </a:r>
          </a:p>
          <a:p>
            <a:endParaRPr lang="en-US" sz="1400" dirty="0"/>
          </a:p>
          <a:p>
            <a:r>
              <a:rPr lang="en-US" sz="1400" dirty="0"/>
              <a:t>y2 &lt;- </a:t>
            </a:r>
            <a:r>
              <a:rPr lang="en-US" sz="1400" dirty="0" err="1"/>
              <a:t>ifelse</a:t>
            </a:r>
            <a:r>
              <a:rPr lang="en-US" sz="1400" dirty="0"/>
              <a:t>(is.na(x), </a:t>
            </a:r>
            <a:r>
              <a:rPr lang="en-US" sz="1400" dirty="0" err="1"/>
              <a:t>ave</a:t>
            </a:r>
            <a:r>
              <a:rPr lang="en-US" sz="1400" dirty="0"/>
              <a:t>(x, FUN = function(a) mean(a, na.rm = TRUE)),x)</a:t>
            </a:r>
          </a:p>
          <a:p>
            <a:endParaRPr lang="en-US" sz="16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27E3936-87ED-4F65-B81B-F930E32F6458}"/>
              </a:ext>
            </a:extLst>
          </p:cNvPr>
          <p:cNvSpPr txBox="1">
            <a:spLocks/>
          </p:cNvSpPr>
          <p:nvPr/>
        </p:nvSpPr>
        <p:spPr>
          <a:xfrm>
            <a:off x="914400" y="4952261"/>
            <a:ext cx="8382000" cy="551561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400" kern="0" dirty="0"/>
          </a:p>
        </p:txBody>
      </p:sp>
      <p:sp>
        <p:nvSpPr>
          <p:cNvPr id="6" name="Rectángulo: una sola esquina redondeada 5">
            <a:extLst>
              <a:ext uri="{FF2B5EF4-FFF2-40B4-BE49-F238E27FC236}">
                <a16:creationId xmlns:a16="http://schemas.microsoft.com/office/drawing/2014/main" id="{39BF86A3-8386-4AB3-B584-2C16B35D9D60}"/>
              </a:ext>
            </a:extLst>
          </p:cNvPr>
          <p:cNvSpPr/>
          <p:nvPr/>
        </p:nvSpPr>
        <p:spPr bwMode="auto">
          <a:xfrm>
            <a:off x="914400" y="4952261"/>
            <a:ext cx="7010400" cy="1219939"/>
          </a:xfrm>
          <a:prstGeom prst="round1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r>
              <a:rPr lang="es-CL" kern="0" dirty="0"/>
              <a:t>F</a:t>
            </a:r>
            <a:r>
              <a:rPr lang="en-US" kern="0" dirty="0"/>
              <a:t>or Python:</a:t>
            </a:r>
          </a:p>
          <a:p>
            <a:endParaRPr lang="en-US" kern="0" dirty="0"/>
          </a:p>
          <a:p>
            <a:r>
              <a:rPr lang="en-US" kern="0" dirty="0"/>
              <a:t>What are the Imputer other options as “strategy”?</a:t>
            </a:r>
          </a:p>
          <a:p>
            <a:r>
              <a:rPr lang="en-US" kern="0" dirty="0"/>
              <a:t>When do we have to choose one over the other(s)?</a:t>
            </a:r>
          </a:p>
        </p:txBody>
      </p:sp>
    </p:spTree>
    <p:extLst>
      <p:ext uri="{BB962C8B-B14F-4D97-AF65-F5344CB8AC3E}">
        <p14:creationId xmlns:p14="http://schemas.microsoft.com/office/powerpoint/2010/main" val="39966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62" y="580114"/>
            <a:ext cx="8072469" cy="70952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Categorical data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12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63599" y="1353439"/>
            <a:ext cx="3683000" cy="1328359"/>
          </a:xfrm>
        </p:spPr>
        <p:txBody>
          <a:bodyPr/>
          <a:lstStyle/>
          <a:p>
            <a:r>
              <a:rPr lang="en-US" dirty="0"/>
              <a:t>Categorical variables can take a limited, usually fixed number of possible values. </a:t>
            </a:r>
          </a:p>
          <a:p>
            <a:r>
              <a:rPr lang="en-US" dirty="0"/>
              <a:t>ML algorithms are based on mathematical equations, so  we should mutate those values into numbers. </a:t>
            </a:r>
          </a:p>
        </p:txBody>
      </p:sp>
      <p:sp>
        <p:nvSpPr>
          <p:cNvPr id="8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863601" y="2286000"/>
            <a:ext cx="3479800" cy="2057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200" dirty="0" err="1"/>
              <a:t>df$Country</a:t>
            </a:r>
            <a:r>
              <a:rPr lang="en-US" sz="1200" dirty="0"/>
              <a:t> &lt;- factor(</a:t>
            </a:r>
            <a:r>
              <a:rPr lang="en-US" sz="1200" dirty="0" err="1"/>
              <a:t>dataset$Country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levels = c('</a:t>
            </a:r>
            <a:r>
              <a:rPr lang="en-US" sz="1200" dirty="0" err="1"/>
              <a:t>France','Germany','Spain</a:t>
            </a:r>
            <a:r>
              <a:rPr lang="en-US" sz="1200" dirty="0"/>
              <a:t>'),</a:t>
            </a:r>
          </a:p>
          <a:p>
            <a:r>
              <a:rPr lang="en-US" sz="1200" dirty="0"/>
              <a:t>                     labels = c(1,2,3))</a:t>
            </a:r>
          </a:p>
          <a:p>
            <a:endParaRPr lang="en-US" sz="1200" dirty="0"/>
          </a:p>
          <a:p>
            <a:r>
              <a:rPr lang="en-US" sz="1200" dirty="0" err="1"/>
              <a:t>df$Purchased</a:t>
            </a:r>
            <a:r>
              <a:rPr lang="en-US" sz="1200" dirty="0"/>
              <a:t> &lt;- factor(</a:t>
            </a:r>
            <a:r>
              <a:rPr lang="en-US" sz="1200" dirty="0" err="1"/>
              <a:t>dataset$Purchased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  levels = c('</a:t>
            </a:r>
            <a:r>
              <a:rPr lang="en-US" sz="1200" dirty="0" err="1"/>
              <a:t>No','Yes</a:t>
            </a:r>
            <a:r>
              <a:rPr lang="en-US" sz="1200" dirty="0"/>
              <a:t>'),</a:t>
            </a:r>
          </a:p>
          <a:p>
            <a:r>
              <a:rPr lang="en-US" sz="1200" dirty="0"/>
              <a:t>                       labels = c(1,2)</a:t>
            </a:r>
          </a:p>
          <a:p>
            <a:r>
              <a:rPr lang="en-US" sz="1200" dirty="0"/>
              <a:t>                        )</a:t>
            </a:r>
          </a:p>
        </p:txBody>
      </p:sp>
      <p:sp>
        <p:nvSpPr>
          <p:cNvPr id="12" name="Rectángulo: una sola esquina cortada 5">
            <a:extLst>
              <a:ext uri="{FF2B5EF4-FFF2-40B4-BE49-F238E27FC236}">
                <a16:creationId xmlns:a16="http://schemas.microsoft.com/office/drawing/2014/main" id="{30AE1668-D5E2-4439-A2B5-1C2CF1168C30}"/>
              </a:ext>
            </a:extLst>
          </p:cNvPr>
          <p:cNvSpPr/>
          <p:nvPr/>
        </p:nvSpPr>
        <p:spPr bwMode="auto">
          <a:xfrm>
            <a:off x="863107" y="4590161"/>
            <a:ext cx="3683000" cy="1371600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endParaRPr lang="en-US" sz="1600" dirty="0">
              <a:latin typeface="+mj-lt"/>
              <a:ea typeface="Verdana" pitchFamily="34" charset="0"/>
              <a:cs typeface="Verdana" pitchFamily="34" charset="0"/>
            </a:endParaRPr>
          </a:p>
          <a:p>
            <a:endParaRPr lang="en-US" sz="1600" dirty="0">
              <a:latin typeface="+mj-lt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>
                <a:latin typeface="+mj-lt"/>
                <a:ea typeface="Verdana" pitchFamily="34" charset="0"/>
                <a:cs typeface="Verdana" pitchFamily="34" charset="0"/>
              </a:rPr>
              <a:t>What if there are too many categories?</a:t>
            </a:r>
          </a:p>
          <a:p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lev&lt;- </a:t>
            </a:r>
            <a:r>
              <a:rPr lang="en-US" sz="1600" dirty="0" err="1">
                <a:latin typeface="+mj-lt"/>
                <a:ea typeface="Verdana" pitchFamily="34" charset="0"/>
                <a:cs typeface="Verdana" pitchFamily="34" charset="0"/>
              </a:rPr>
              <a:t>dataset$Country</a:t>
            </a:r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 %&gt;% levels</a:t>
            </a:r>
          </a:p>
          <a:p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labels= c(1:length(lev)) </a:t>
            </a:r>
          </a:p>
          <a:p>
            <a:pPr algn="l"/>
            <a:endParaRPr lang="es-C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s-C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76E7452-4159-41AF-81FA-CBBB09D4198F}"/>
              </a:ext>
            </a:extLst>
          </p:cNvPr>
          <p:cNvSpPr txBox="1">
            <a:spLocks/>
          </p:cNvSpPr>
          <p:nvPr/>
        </p:nvSpPr>
        <p:spPr>
          <a:xfrm>
            <a:off x="4800600" y="1353438"/>
            <a:ext cx="4145269" cy="1328359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CL" kern="0" dirty="0"/>
              <a:t>In Python, </a:t>
            </a:r>
            <a:r>
              <a:rPr lang="es-CL" kern="0" dirty="0" err="1"/>
              <a:t>we</a:t>
            </a:r>
            <a:r>
              <a:rPr lang="es-CL" kern="0" dirty="0"/>
              <a:t> </a:t>
            </a:r>
            <a:r>
              <a:rPr lang="es-CL" kern="0" dirty="0" err="1"/>
              <a:t>start</a:t>
            </a:r>
            <a:r>
              <a:rPr lang="es-CL" kern="0" dirty="0"/>
              <a:t> </a:t>
            </a:r>
            <a:r>
              <a:rPr lang="es-CL" kern="0" dirty="0" err="1"/>
              <a:t>importing</a:t>
            </a:r>
            <a:r>
              <a:rPr lang="es-CL" kern="0" dirty="0"/>
              <a:t> L</a:t>
            </a:r>
            <a:r>
              <a:rPr lang="en-US" kern="0" dirty="0" err="1"/>
              <a:t>abel</a:t>
            </a:r>
            <a:r>
              <a:rPr lang="en-US" kern="0" dirty="0"/>
              <a:t> Encoder, which  is a Class used for </a:t>
            </a:r>
            <a:r>
              <a:rPr lang="en-US" kern="0" dirty="0" err="1"/>
              <a:t>Hadelin</a:t>
            </a:r>
            <a:r>
              <a:rPr lang="en-US" kern="0" dirty="0"/>
              <a:t> to transform the Country variable to a numerical value. How?</a:t>
            </a:r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0093DF-FA33-41A1-AA0E-9589DD23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21" y="2285845"/>
            <a:ext cx="4145269" cy="791903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E6CEAE6-E038-4D77-A1A1-04BFB7AAD25D}"/>
              </a:ext>
            </a:extLst>
          </p:cNvPr>
          <p:cNvSpPr txBox="1">
            <a:spLocks/>
          </p:cNvSpPr>
          <p:nvPr/>
        </p:nvSpPr>
        <p:spPr>
          <a:xfrm>
            <a:off x="4800600" y="5476449"/>
            <a:ext cx="4145268" cy="1328359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CL" kern="0" dirty="0" err="1"/>
              <a:t>Let’s</a:t>
            </a:r>
            <a:r>
              <a:rPr lang="es-CL" kern="0" dirty="0"/>
              <a:t> </a:t>
            </a:r>
            <a:r>
              <a:rPr lang="es-CL" kern="0" dirty="0" err="1"/>
              <a:t>see</a:t>
            </a:r>
            <a:r>
              <a:rPr lang="es-CL" kern="0" dirty="0"/>
              <a:t> </a:t>
            </a:r>
            <a:r>
              <a:rPr lang="es-CL" kern="0" dirty="0" err="1"/>
              <a:t>an</a:t>
            </a:r>
            <a:r>
              <a:rPr lang="es-CL" kern="0" dirty="0"/>
              <a:t> </a:t>
            </a:r>
            <a:r>
              <a:rPr lang="es-CL" kern="0" dirty="0" err="1"/>
              <a:t>example</a:t>
            </a:r>
            <a:r>
              <a:rPr lang="es-CL" kern="0" dirty="0"/>
              <a:t> in </a:t>
            </a:r>
            <a:r>
              <a:rPr lang="es-CL" kern="0" dirty="0" err="1"/>
              <a:t>the</a:t>
            </a:r>
            <a:r>
              <a:rPr lang="es-CL" kern="0" dirty="0"/>
              <a:t> </a:t>
            </a:r>
            <a:r>
              <a:rPr lang="es-CL" kern="0" dirty="0" err="1"/>
              <a:t>whiteboard</a:t>
            </a:r>
            <a:r>
              <a:rPr lang="es-CL" kern="0" dirty="0"/>
              <a:t>!</a:t>
            </a:r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E99943-DBD8-4FA3-948D-006CD53E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378503"/>
            <a:ext cx="4177820" cy="897458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1E5A3F9-431A-4D7F-999B-5F158509262D}"/>
              </a:ext>
            </a:extLst>
          </p:cNvPr>
          <p:cNvSpPr txBox="1">
            <a:spLocks/>
          </p:cNvSpPr>
          <p:nvPr/>
        </p:nvSpPr>
        <p:spPr>
          <a:xfrm>
            <a:off x="4800600" y="3320843"/>
            <a:ext cx="4145268" cy="1328359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CL" kern="0" dirty="0"/>
              <a:t>Do </a:t>
            </a:r>
            <a:r>
              <a:rPr lang="es-CL" kern="0" dirty="0" err="1"/>
              <a:t>you</a:t>
            </a:r>
            <a:r>
              <a:rPr lang="es-CL" kern="0" dirty="0"/>
              <a:t> </a:t>
            </a:r>
            <a:r>
              <a:rPr lang="es-CL" kern="0" dirty="0" err="1"/>
              <a:t>suspect</a:t>
            </a:r>
            <a:r>
              <a:rPr lang="es-CL" kern="0" dirty="0"/>
              <a:t> </a:t>
            </a:r>
            <a:r>
              <a:rPr lang="es-CL" kern="0" dirty="0" err="1"/>
              <a:t>any</a:t>
            </a:r>
            <a:r>
              <a:rPr lang="es-CL" kern="0" dirty="0"/>
              <a:t> </a:t>
            </a:r>
            <a:r>
              <a:rPr lang="es-CL" kern="0" dirty="0" err="1"/>
              <a:t>problem</a:t>
            </a:r>
            <a:r>
              <a:rPr lang="es-CL" kern="0" dirty="0"/>
              <a:t> </a:t>
            </a:r>
            <a:r>
              <a:rPr lang="es-CL" kern="0" dirty="0" err="1"/>
              <a:t>that</a:t>
            </a:r>
            <a:r>
              <a:rPr lang="es-CL" kern="0" dirty="0"/>
              <a:t> </a:t>
            </a:r>
            <a:r>
              <a:rPr lang="es-CL" kern="0" dirty="0" err="1"/>
              <a:t>could</a:t>
            </a:r>
            <a:r>
              <a:rPr lang="es-CL" kern="0" dirty="0"/>
              <a:t> </a:t>
            </a:r>
            <a:r>
              <a:rPr lang="es-CL" kern="0" dirty="0" err="1"/>
              <a:t>happen</a:t>
            </a:r>
            <a:r>
              <a:rPr lang="es-CL" kern="0" dirty="0"/>
              <a:t> </a:t>
            </a:r>
            <a:r>
              <a:rPr lang="es-CL" kern="0" dirty="0" err="1"/>
              <a:t>with</a:t>
            </a:r>
            <a:r>
              <a:rPr lang="es-CL" kern="0" dirty="0"/>
              <a:t> </a:t>
            </a:r>
            <a:r>
              <a:rPr lang="es-CL" kern="0" dirty="0" err="1"/>
              <a:t>this</a:t>
            </a:r>
            <a:r>
              <a:rPr lang="es-CL" kern="0" dirty="0"/>
              <a:t>?</a:t>
            </a:r>
          </a:p>
          <a:p>
            <a:endParaRPr lang="es-CL" kern="0" dirty="0"/>
          </a:p>
          <a:p>
            <a:r>
              <a:rPr lang="es-CL" kern="0" dirty="0" err="1"/>
              <a:t>The</a:t>
            </a:r>
            <a:r>
              <a:rPr lang="es-CL" kern="0" dirty="0"/>
              <a:t> </a:t>
            </a:r>
            <a:r>
              <a:rPr lang="es-CL" kern="0" dirty="0" err="1"/>
              <a:t>solution</a:t>
            </a:r>
            <a:r>
              <a:rPr lang="es-CL" kern="0" dirty="0"/>
              <a:t> </a:t>
            </a:r>
            <a:r>
              <a:rPr lang="es-CL" kern="0" dirty="0" err="1"/>
              <a:t>proposed</a:t>
            </a:r>
            <a:r>
              <a:rPr lang="es-CL" kern="0" dirty="0"/>
              <a:t> </a:t>
            </a:r>
            <a:r>
              <a:rPr lang="es-CL" kern="0" dirty="0" err="1"/>
              <a:t>by</a:t>
            </a:r>
            <a:r>
              <a:rPr lang="es-CL" kern="0" dirty="0"/>
              <a:t> </a:t>
            </a:r>
            <a:r>
              <a:rPr lang="es-CL" kern="0" dirty="0" err="1"/>
              <a:t>Hadelin</a:t>
            </a:r>
            <a:r>
              <a:rPr lang="es-CL" kern="0" dirty="0"/>
              <a:t> </a:t>
            </a:r>
            <a:r>
              <a:rPr lang="es-CL" kern="0" dirty="0" err="1"/>
              <a:t>is</a:t>
            </a:r>
            <a:r>
              <a:rPr lang="es-CL" kern="0" dirty="0"/>
              <a:t>: “</a:t>
            </a:r>
            <a:r>
              <a:rPr lang="es-CL" kern="0" dirty="0" err="1"/>
              <a:t>The</a:t>
            </a:r>
            <a:r>
              <a:rPr lang="es-CL" kern="0" dirty="0"/>
              <a:t> </a:t>
            </a:r>
            <a:r>
              <a:rPr lang="es-CL" kern="0" dirty="0" err="1"/>
              <a:t>Dummy</a:t>
            </a:r>
            <a:r>
              <a:rPr lang="es-CL" kern="0" dirty="0"/>
              <a:t> </a:t>
            </a:r>
            <a:r>
              <a:rPr lang="es-CL" kern="0" dirty="0" err="1"/>
              <a:t>Encoding</a:t>
            </a:r>
            <a:r>
              <a:rPr lang="es-CL" kern="0" dirty="0"/>
              <a:t>”</a:t>
            </a:r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627819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65" y="524883"/>
            <a:ext cx="8072469" cy="70952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Splitting the dataset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13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4810" y="1243857"/>
            <a:ext cx="7568683" cy="1328359"/>
          </a:xfrm>
        </p:spPr>
        <p:txBody>
          <a:bodyPr/>
          <a:lstStyle/>
          <a:p>
            <a:r>
              <a:rPr lang="en-US" dirty="0"/>
              <a:t>The spirit of splitting the dataset is to make possible to </a:t>
            </a:r>
            <a:r>
              <a:rPr lang="en-US" b="1" dirty="0"/>
              <a:t>train</a:t>
            </a:r>
            <a:r>
              <a:rPr lang="en-US" dirty="0"/>
              <a:t> a ML model and  then </a:t>
            </a:r>
            <a:r>
              <a:rPr lang="en-US" b="1" dirty="0"/>
              <a:t>test</a:t>
            </a:r>
            <a:r>
              <a:rPr lang="en-US" dirty="0"/>
              <a:t> its </a:t>
            </a:r>
            <a:r>
              <a:rPr lang="en-US" b="1" dirty="0"/>
              <a:t>accuracy </a:t>
            </a:r>
            <a:r>
              <a:rPr lang="en-US" dirty="0"/>
              <a:t>predicting the value of the </a:t>
            </a:r>
            <a:r>
              <a:rPr lang="en-US" b="1" dirty="0" err="1"/>
              <a:t>dependant</a:t>
            </a:r>
            <a:r>
              <a:rPr lang="en-US" b="1" dirty="0"/>
              <a:t> </a:t>
            </a:r>
            <a:r>
              <a:rPr lang="en-US" dirty="0"/>
              <a:t>variable based on </a:t>
            </a:r>
            <a:r>
              <a:rPr lang="en-US" b="1" dirty="0"/>
              <a:t>predictors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8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163713" y="1908037"/>
            <a:ext cx="3682999" cy="226816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200" dirty="0"/>
              <a:t>library(</a:t>
            </a:r>
            <a:r>
              <a:rPr lang="en-US" sz="1200" dirty="0" err="1"/>
              <a:t>caTools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 err="1"/>
              <a:t>set.seed</a:t>
            </a:r>
            <a:r>
              <a:rPr lang="en-US" sz="1200" dirty="0"/>
              <a:t>(123)</a:t>
            </a:r>
          </a:p>
          <a:p>
            <a:r>
              <a:rPr lang="en-US" sz="1200" dirty="0"/>
              <a:t>split  &lt;-  </a:t>
            </a:r>
            <a:r>
              <a:rPr lang="en-US" sz="1200" dirty="0" err="1"/>
              <a:t>sample.split</a:t>
            </a:r>
            <a:r>
              <a:rPr lang="en-US" sz="1200" dirty="0"/>
              <a:t>(</a:t>
            </a:r>
            <a:r>
              <a:rPr lang="en-US" sz="1200" dirty="0" err="1"/>
              <a:t>dataset$Purchased</a:t>
            </a:r>
            <a:r>
              <a:rPr lang="en-US" sz="1200" dirty="0"/>
              <a:t>, </a:t>
            </a:r>
            <a:r>
              <a:rPr lang="en-US" sz="1200" dirty="0" err="1"/>
              <a:t>SplitRatio</a:t>
            </a:r>
            <a:r>
              <a:rPr lang="en-US" sz="1200" dirty="0"/>
              <a:t> = 0.8)</a:t>
            </a:r>
          </a:p>
          <a:p>
            <a:r>
              <a:rPr lang="en-US" sz="1200" dirty="0" err="1"/>
              <a:t>training_set</a:t>
            </a:r>
            <a:r>
              <a:rPr lang="en-US" sz="1200" dirty="0"/>
              <a:t> &lt;-  subset(dataset, split == TRUE)</a:t>
            </a:r>
          </a:p>
          <a:p>
            <a:r>
              <a:rPr lang="en-US" sz="1200" dirty="0" err="1"/>
              <a:t>test_set</a:t>
            </a:r>
            <a:r>
              <a:rPr lang="en-US" sz="1200" dirty="0"/>
              <a:t> &lt;-  subset(dataset, split == FALSE)</a:t>
            </a:r>
          </a:p>
          <a:p>
            <a:endParaRPr lang="en-US" sz="1200" dirty="0"/>
          </a:p>
          <a:p>
            <a:r>
              <a:rPr lang="en-US" sz="1200" dirty="0" err="1"/>
              <a:t>training_set</a:t>
            </a:r>
            <a:endParaRPr lang="en-US" sz="1200" dirty="0"/>
          </a:p>
          <a:p>
            <a:r>
              <a:rPr lang="en-US" sz="1200" dirty="0" err="1"/>
              <a:t>test_set</a:t>
            </a:r>
            <a:endParaRPr lang="en-US" sz="1200" dirty="0"/>
          </a:p>
        </p:txBody>
      </p:sp>
      <p:sp>
        <p:nvSpPr>
          <p:cNvPr id="12" name="Rectángulo: una sola esquina cortada 5">
            <a:extLst>
              <a:ext uri="{FF2B5EF4-FFF2-40B4-BE49-F238E27FC236}">
                <a16:creationId xmlns:a16="http://schemas.microsoft.com/office/drawing/2014/main" id="{30AE1668-D5E2-4439-A2B5-1C2CF1168C30}"/>
              </a:ext>
            </a:extLst>
          </p:cNvPr>
          <p:cNvSpPr/>
          <p:nvPr/>
        </p:nvSpPr>
        <p:spPr bwMode="auto">
          <a:xfrm>
            <a:off x="163712" y="4409981"/>
            <a:ext cx="3683000" cy="1371600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endParaRPr lang="en-US" sz="1600" dirty="0">
              <a:latin typeface="+mj-lt"/>
              <a:ea typeface="Verdana" pitchFamily="34" charset="0"/>
              <a:cs typeface="Verdana" pitchFamily="34" charset="0"/>
            </a:endParaRPr>
          </a:p>
          <a:p>
            <a:endParaRPr lang="en-US" sz="1600" dirty="0">
              <a:latin typeface="+mj-lt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>
                <a:latin typeface="+mj-lt"/>
                <a:ea typeface="Verdana" pitchFamily="34" charset="0"/>
                <a:cs typeface="Verdana" pitchFamily="34" charset="0"/>
              </a:rPr>
              <a:t>What if there are too many categories?</a:t>
            </a:r>
          </a:p>
          <a:p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lev&lt;- </a:t>
            </a:r>
            <a:r>
              <a:rPr lang="en-US" sz="1600" dirty="0" err="1">
                <a:latin typeface="+mj-lt"/>
                <a:ea typeface="Verdana" pitchFamily="34" charset="0"/>
                <a:cs typeface="Verdana" pitchFamily="34" charset="0"/>
              </a:rPr>
              <a:t>dataset$Country</a:t>
            </a:r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 %&gt;% levels</a:t>
            </a:r>
          </a:p>
          <a:p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labels= c(1:length(lev)) </a:t>
            </a:r>
          </a:p>
          <a:p>
            <a:pPr algn="l"/>
            <a:endParaRPr lang="es-C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s-C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AutoShape 2" descr="Image result for train and test data joke"/>
          <p:cNvSpPr>
            <a:spLocks noChangeAspect="1" noChangeArrowheads="1"/>
          </p:cNvSpPr>
          <p:nvPr/>
        </p:nvSpPr>
        <p:spPr bwMode="auto">
          <a:xfrm>
            <a:off x="155575" y="-1874838"/>
            <a:ext cx="5143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D201D0-1859-43B4-9169-BD82AF101A7C}"/>
              </a:ext>
            </a:extLst>
          </p:cNvPr>
          <p:cNvSpPr/>
          <p:nvPr/>
        </p:nvSpPr>
        <p:spPr bwMode="auto">
          <a:xfrm>
            <a:off x="4108882" y="4409981"/>
            <a:ext cx="4871405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Splitting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dataset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Python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straightforward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but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there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way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better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ways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this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that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we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will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cover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last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sessions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(K-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Fold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Bootstrap). 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F073A12-D5BE-48F3-9091-2C046D2F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82" y="1908038"/>
            <a:ext cx="4871405" cy="22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48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14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L" sz="1400" dirty="0" err="1"/>
              <a:t>What</a:t>
            </a:r>
            <a:r>
              <a:rPr lang="es-CL" sz="1400" dirty="0"/>
              <a:t> </a:t>
            </a:r>
            <a:r>
              <a:rPr lang="es-CL" sz="1400" dirty="0" err="1"/>
              <a:t>happens</a:t>
            </a:r>
            <a:r>
              <a:rPr lang="es-CL" sz="1400" dirty="0"/>
              <a:t> </a:t>
            </a:r>
            <a:r>
              <a:rPr lang="es-CL" sz="1400" dirty="0" err="1"/>
              <a:t>if</a:t>
            </a:r>
            <a:r>
              <a:rPr lang="es-CL" sz="1400" dirty="0"/>
              <a:t> </a:t>
            </a:r>
            <a:r>
              <a:rPr lang="es-CL" sz="1400" dirty="0" err="1"/>
              <a:t>we</a:t>
            </a:r>
            <a:r>
              <a:rPr lang="es-CL" sz="1400" dirty="0"/>
              <a:t> </a:t>
            </a:r>
            <a:r>
              <a:rPr lang="es-CL" sz="1400" dirty="0" err="1"/>
              <a:t>have</a:t>
            </a:r>
            <a:r>
              <a:rPr lang="es-CL" sz="1400" dirty="0"/>
              <a:t> </a:t>
            </a:r>
            <a:r>
              <a:rPr lang="es-CL" sz="1400" dirty="0" err="1"/>
              <a:t>two</a:t>
            </a:r>
            <a:r>
              <a:rPr lang="es-CL" sz="1400" dirty="0"/>
              <a:t> col</a:t>
            </a:r>
            <a:r>
              <a:rPr lang="en-US" sz="1400" dirty="0" err="1"/>
              <a:t>umns</a:t>
            </a:r>
            <a:r>
              <a:rPr lang="en-US" sz="1400" dirty="0"/>
              <a:t> with different level of numerical values?</a:t>
            </a:r>
          </a:p>
          <a:p>
            <a:r>
              <a:rPr lang="en-US" sz="1400" dirty="0"/>
              <a:t>Example: Age and Salary</a:t>
            </a:r>
          </a:p>
          <a:p>
            <a:endParaRPr lang="es-C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B562BC-2E5E-4E3A-BB4B-26B759EB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61" y="566676"/>
            <a:ext cx="8072438" cy="7096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Feature Scaling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BE6C8E-502D-42FE-84C5-194CC3C8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1" y="2015646"/>
            <a:ext cx="2592478" cy="16482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B84EB0-16F0-4EDB-8BD9-5F92011B4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72" y="1857747"/>
            <a:ext cx="3719547" cy="16208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F1D091B-D90C-4AEA-87D6-BAC15E8F9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077" y="4663366"/>
            <a:ext cx="4671195" cy="152400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EAD1B76-DEFB-4796-A5A6-413C41545137}"/>
              </a:ext>
            </a:extLst>
          </p:cNvPr>
          <p:cNvSpPr txBox="1">
            <a:spLocks/>
          </p:cNvSpPr>
          <p:nvPr/>
        </p:nvSpPr>
        <p:spPr>
          <a:xfrm>
            <a:off x="554615" y="3973167"/>
            <a:ext cx="3026785" cy="1041588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CL" sz="1400" kern="0" dirty="0" err="1"/>
              <a:t>But</a:t>
            </a:r>
            <a:r>
              <a:rPr lang="es-CL" sz="1400" kern="0" dirty="0"/>
              <a:t>… </a:t>
            </a:r>
            <a:r>
              <a:rPr lang="es-CL" sz="1400" kern="0" dirty="0" err="1"/>
              <a:t>What</a:t>
            </a:r>
            <a:r>
              <a:rPr lang="es-CL" sz="1400" kern="0" dirty="0"/>
              <a:t> </a:t>
            </a:r>
            <a:r>
              <a:rPr lang="es-CL" sz="1400" kern="0" dirty="0" err="1"/>
              <a:t>could</a:t>
            </a:r>
            <a:r>
              <a:rPr lang="es-CL" sz="1400" kern="0" dirty="0"/>
              <a:t> </a:t>
            </a:r>
            <a:r>
              <a:rPr lang="es-CL" sz="1400" kern="0" dirty="0" err="1"/>
              <a:t>happen</a:t>
            </a:r>
            <a:r>
              <a:rPr lang="es-CL" sz="1400" kern="0" dirty="0"/>
              <a:t> </a:t>
            </a:r>
            <a:r>
              <a:rPr lang="es-CL" sz="1400" kern="0" dirty="0" err="1"/>
              <a:t>with</a:t>
            </a:r>
            <a:r>
              <a:rPr lang="es-CL" sz="1400" kern="0" dirty="0"/>
              <a:t> </a:t>
            </a:r>
            <a:r>
              <a:rPr lang="es-CL" sz="1400" kern="0" dirty="0" err="1"/>
              <a:t>the</a:t>
            </a:r>
            <a:r>
              <a:rPr lang="es-CL" sz="1400" kern="0" dirty="0"/>
              <a:t> </a:t>
            </a:r>
            <a:r>
              <a:rPr lang="es-CL" sz="1400" kern="0" dirty="0" err="1"/>
              <a:t>interpretation</a:t>
            </a:r>
            <a:r>
              <a:rPr lang="es-CL" sz="1400" kern="0" dirty="0"/>
              <a:t>?</a:t>
            </a:r>
          </a:p>
          <a:p>
            <a:r>
              <a:rPr lang="es-CL" sz="1400" kern="0" dirty="0" err="1"/>
              <a:t>What</a:t>
            </a:r>
            <a:r>
              <a:rPr lang="es-CL" sz="1400" kern="0" dirty="0"/>
              <a:t> are </a:t>
            </a:r>
            <a:r>
              <a:rPr lang="es-CL" sz="1400" kern="0" dirty="0" err="1"/>
              <a:t>the</a:t>
            </a:r>
            <a:r>
              <a:rPr lang="es-CL" sz="1400" kern="0" dirty="0"/>
              <a:t> </a:t>
            </a:r>
            <a:r>
              <a:rPr lang="es-CL" sz="1400" kern="0" dirty="0" err="1"/>
              <a:t>main</a:t>
            </a:r>
            <a:r>
              <a:rPr lang="es-CL" sz="1400" kern="0" dirty="0"/>
              <a:t> </a:t>
            </a:r>
            <a:r>
              <a:rPr lang="es-CL" sz="1400" kern="0" dirty="0" err="1"/>
              <a:t>advantages</a:t>
            </a:r>
            <a:r>
              <a:rPr lang="es-CL" sz="1400" kern="0" dirty="0"/>
              <a:t>?</a:t>
            </a:r>
            <a:endParaRPr lang="en-US" sz="1400" kern="0" dirty="0"/>
          </a:p>
          <a:p>
            <a:endParaRPr lang="es-CL" kern="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570E1C6-365D-45D8-813D-AA8CE19F4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422" y="3413638"/>
            <a:ext cx="2043736" cy="1044576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5505AF6-146C-4875-800F-71181EE3D543}"/>
              </a:ext>
            </a:extLst>
          </p:cNvPr>
          <p:cNvSpPr/>
          <p:nvPr/>
        </p:nvSpPr>
        <p:spPr bwMode="auto">
          <a:xfrm>
            <a:off x="5447509" y="3889488"/>
            <a:ext cx="263371" cy="157855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FF70127-E7F5-4B24-8BB4-A848ADCA4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626" y="3455093"/>
            <a:ext cx="2043737" cy="10488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5C5F9FD-0CC8-47E9-955E-01540EF70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4952763"/>
            <a:ext cx="3446462" cy="65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636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AB11E1-93EA-42B1-9A68-9B0FF2D2DF95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" y="152400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Next Session: </a:t>
            </a:r>
          </a:p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Simple and Multiple Regression</a:t>
            </a:r>
          </a:p>
          <a:p>
            <a:pPr algn="l"/>
            <a:endParaRPr lang="en-US" sz="5400" dirty="0">
              <a:solidFill>
                <a:srgbClr val="EE2653"/>
              </a:solidFill>
              <a:latin typeface="+mj-lt"/>
            </a:endParaRPr>
          </a:p>
          <a:p>
            <a:pPr algn="l"/>
            <a:r>
              <a:rPr lang="en-US" sz="4800" dirty="0">
                <a:solidFill>
                  <a:srgbClr val="EE2653"/>
                </a:solidFill>
                <a:latin typeface="+mj-lt"/>
              </a:rPr>
              <a:t>Thanks!	</a:t>
            </a:r>
            <a:r>
              <a:rPr lang="en-US" sz="5400" dirty="0">
                <a:solidFill>
                  <a:srgbClr val="EE2653"/>
                </a:solidFill>
                <a:latin typeface="+mj-lt"/>
              </a:rPr>
              <a:t>		</a:t>
            </a:r>
            <a:r>
              <a:rPr lang="en-US" dirty="0">
                <a:solidFill>
                  <a:srgbClr val="EE2653"/>
                </a:solidFill>
                <a:latin typeface="+mj-lt"/>
              </a:rPr>
              <a:t>Let’s make the complex simple…</a:t>
            </a:r>
          </a:p>
        </p:txBody>
      </p:sp>
    </p:spTree>
    <p:extLst>
      <p:ext uri="{BB962C8B-B14F-4D97-AF65-F5344CB8AC3E}">
        <p14:creationId xmlns:p14="http://schemas.microsoft.com/office/powerpoint/2010/main" val="36856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AB11E1-93EA-42B1-9A68-9B0FF2D2DF95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880" y="762000"/>
            <a:ext cx="859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Enjoy Machine Learning </a:t>
            </a:r>
          </a:p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				;)</a:t>
            </a:r>
          </a:p>
        </p:txBody>
      </p:sp>
      <p:pic>
        <p:nvPicPr>
          <p:cNvPr id="24578" name="Picture 2" descr="Related image">
            <a:extLst>
              <a:ext uri="{FF2B5EF4-FFF2-40B4-BE49-F238E27FC236}">
                <a16:creationId xmlns:a16="http://schemas.microsoft.com/office/drawing/2014/main" id="{77DD4E2E-978D-4034-AA8C-08B2FC92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79076"/>
            <a:ext cx="609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©2017 </a:t>
            </a:r>
            <a:r>
              <a:rPr lang="en-US" dirty="0" err="1"/>
              <a:t>Evalueserve</a:t>
            </a:r>
            <a:r>
              <a:rPr lang="en-US" dirty="0"/>
              <a:t>. All rights reserved.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</a:t>
            </a:fld>
            <a:r>
              <a:rPr lang="en-GB"/>
              <a:t> /  evalueserve.com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16184"/>
              </p:ext>
            </p:extLst>
          </p:nvPr>
        </p:nvGraphicFramePr>
        <p:xfrm>
          <a:off x="525545" y="1600200"/>
          <a:ext cx="3861372" cy="2669270"/>
        </p:xfrm>
        <a:graphic>
          <a:graphicData uri="http://schemas.openxmlformats.org/drawingml/2006/table">
            <a:tbl>
              <a:tblPr firstRow="1" bandRow="1"/>
              <a:tblGrid>
                <a:gridCol w="54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rgbClr val="EE2653"/>
                          </a:solidFill>
                          <a:latin typeface="+mj-lt"/>
                        </a:rPr>
                        <a:t>01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Introduction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>
                          <a:solidFill>
                            <a:schemeClr val="accent2"/>
                          </a:solidFill>
                          <a:latin typeface="+mj-lt"/>
                        </a:rPr>
                        <a:t>02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Getting and importing the dataset and libraries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>
                          <a:solidFill>
                            <a:srgbClr val="47254B"/>
                          </a:solidFill>
                          <a:latin typeface="+mj-lt"/>
                        </a:rPr>
                        <a:t>03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Dealing</a:t>
                      </a: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s-CL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with</a:t>
                      </a: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s-CL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missing</a:t>
                      </a: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data</a:t>
                      </a:r>
                      <a:endParaRPr lang="en-US" sz="13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>
                          <a:solidFill>
                            <a:srgbClr val="EE2653"/>
                          </a:solidFill>
                          <a:latin typeface="+mj-lt"/>
                        </a:rPr>
                        <a:t>04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About categorical data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chemeClr val="accent2"/>
                          </a:solidFill>
                          <a:latin typeface="+mj-lt"/>
                        </a:rPr>
                        <a:t>05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Splitting the dataset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FA293D0-210C-4354-BB5D-E6F1D669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89721"/>
              </p:ext>
            </p:extLst>
          </p:nvPr>
        </p:nvGraphicFramePr>
        <p:xfrm>
          <a:off x="525545" y="4269470"/>
          <a:ext cx="3861372" cy="533854"/>
        </p:xfrm>
        <a:graphic>
          <a:graphicData uri="http://schemas.openxmlformats.org/drawingml/2006/table">
            <a:tbl>
              <a:tblPr firstRow="1" bandRow="1"/>
              <a:tblGrid>
                <a:gridCol w="549045">
                  <a:extLst>
                    <a:ext uri="{9D8B030D-6E8A-4147-A177-3AD203B41FA5}">
                      <a16:colId xmlns:a16="http://schemas.microsoft.com/office/drawing/2014/main" val="2331290239"/>
                    </a:ext>
                  </a:extLst>
                </a:gridCol>
                <a:gridCol w="116857">
                  <a:extLst>
                    <a:ext uri="{9D8B030D-6E8A-4147-A177-3AD203B41FA5}">
                      <a16:colId xmlns:a16="http://schemas.microsoft.com/office/drawing/2014/main" val="2966098500"/>
                    </a:ext>
                  </a:extLst>
                </a:gridCol>
                <a:gridCol w="3195470">
                  <a:extLst>
                    <a:ext uri="{9D8B030D-6E8A-4147-A177-3AD203B41FA5}">
                      <a16:colId xmlns:a16="http://schemas.microsoft.com/office/drawing/2014/main" val="154611114"/>
                    </a:ext>
                  </a:extLst>
                </a:gridCol>
              </a:tblGrid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rgbClr val="47254B"/>
                          </a:solidFill>
                          <a:latin typeface="+mj-lt"/>
                        </a:rPr>
                        <a:t>06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F</a:t>
                      </a:r>
                      <a:r>
                        <a:rPr lang="en-US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eature</a:t>
                      </a: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Scaling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232170"/>
                  </a:ext>
                </a:extLst>
              </a:tr>
            </a:tbl>
          </a:graphicData>
        </a:graphic>
      </p:graphicFrame>
      <p:pic>
        <p:nvPicPr>
          <p:cNvPr id="14338" name="Picture 2" descr="Image result for data preprocessing meme">
            <a:extLst>
              <a:ext uri="{FF2B5EF4-FFF2-40B4-BE49-F238E27FC236}">
                <a16:creationId xmlns:a16="http://schemas.microsoft.com/office/drawing/2014/main" id="{E263BB6C-7D4A-4987-A90A-76BA23242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05313"/>
            <a:ext cx="1981200" cy="199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data preprocessing meme">
            <a:extLst>
              <a:ext uri="{FF2B5EF4-FFF2-40B4-BE49-F238E27FC236}">
                <a16:creationId xmlns:a16="http://schemas.microsoft.com/office/drawing/2014/main" id="{BFB0779D-CE4E-40A5-948F-AAFF83C8E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51" y="3589341"/>
            <a:ext cx="2963497" cy="17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3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>
          <a:xfrm>
            <a:off x="539556" y="1429643"/>
            <a:ext cx="7892727" cy="1846957"/>
          </a:xfrm>
        </p:spPr>
        <p:txBody>
          <a:bodyPr>
            <a:normAutofit/>
          </a:bodyPr>
          <a:lstStyle/>
          <a:p>
            <a:r>
              <a:rPr lang="en-US" sz="1600" dirty="0"/>
              <a:t>Data in real world hardly appears clear and homogeneous. Typically, they tend to be incomplete, noisy, and inconsistent. How to solve that problem?</a:t>
            </a:r>
          </a:p>
          <a:p>
            <a:r>
              <a:rPr lang="en-US" sz="1600" dirty="0"/>
              <a:t> Today we will work on how to preprocess numerical variables and categorical variables inside a dataset to prepare it for a machine learning algorithm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3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45046"/>
            <a:ext cx="2857500" cy="160020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0" y="2699992"/>
            <a:ext cx="24669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22" y="2971800"/>
            <a:ext cx="2037864" cy="1349693"/>
          </a:xfrm>
          <a:prstGeom prst="rect">
            <a:avLst/>
          </a:prstGeom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39554" y="395346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kern="0" dirty="0">
                <a:solidFill>
                  <a:srgbClr val="EE2653"/>
                </a:solidFill>
                <a:latin typeface="Arial" panose="020B0604020202020204"/>
              </a:rPr>
              <a:t>I</a:t>
            </a:r>
            <a:r>
              <a:rPr lang="en-US" kern="0" dirty="0" err="1">
                <a:solidFill>
                  <a:srgbClr val="EE2653"/>
                </a:solidFill>
                <a:latin typeface="Arial" panose="020B0604020202020204"/>
              </a:rPr>
              <a:t>ntroduction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>
          <a:xfrm>
            <a:off x="539556" y="1429643"/>
            <a:ext cx="7876475" cy="110328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 the Python tutorials, there is required a basic understanding of some concepts, as this is an Object-Oriented programming language. The concepts are classes, objects and methods.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4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39554" y="395346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kern="0" dirty="0" err="1">
                <a:solidFill>
                  <a:srgbClr val="EE2653"/>
                </a:solidFill>
                <a:latin typeface="Arial" panose="020B0604020202020204"/>
              </a:rPr>
              <a:t>Introduction</a:t>
            </a:r>
            <a:endParaRPr lang="es-CL" kern="0" dirty="0">
              <a:solidFill>
                <a:srgbClr val="EE2653"/>
              </a:solidFill>
              <a:latin typeface="Arial" panose="020B060402020202020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kern="0" dirty="0" err="1">
                <a:solidFill>
                  <a:srgbClr val="EE2653"/>
                </a:solidFill>
                <a:latin typeface="Arial" panose="020B0604020202020204"/>
              </a:rPr>
              <a:t>For</a:t>
            </a:r>
            <a:r>
              <a:rPr lang="es-CL" kern="0" dirty="0">
                <a:solidFill>
                  <a:srgbClr val="EE2653"/>
                </a:solidFill>
                <a:latin typeface="Arial" panose="020B0604020202020204"/>
              </a:rPr>
              <a:t> Python </a:t>
            </a:r>
            <a:r>
              <a:rPr lang="es-CL" kern="0" dirty="0" err="1">
                <a:solidFill>
                  <a:srgbClr val="EE2653"/>
                </a:solidFill>
                <a:latin typeface="Arial" panose="020B0604020202020204"/>
              </a:rPr>
              <a:t>Learners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15362" name="Picture 2" descr="Image result for house construction plans">
            <a:extLst>
              <a:ext uri="{FF2B5EF4-FFF2-40B4-BE49-F238E27FC236}">
                <a16:creationId xmlns:a16="http://schemas.microsoft.com/office/drawing/2014/main" id="{BA046BF5-94F4-4C43-8A48-C0C6F93D6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63156"/>
            <a:ext cx="1905000" cy="136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C31F290-F919-46C4-8971-A9752B080EBB}"/>
              </a:ext>
            </a:extLst>
          </p:cNvPr>
          <p:cNvSpPr txBox="1"/>
          <p:nvPr/>
        </p:nvSpPr>
        <p:spPr>
          <a:xfrm>
            <a:off x="457200" y="250289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class is the model of something we want to build (a house construction plan, for example).  </a:t>
            </a:r>
          </a:p>
          <a:p>
            <a:pPr algn="l"/>
            <a:endParaRPr lang="en-US" sz="1200" dirty="0"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CA50BD-9752-4878-AF4E-A6804E8FFEC3}"/>
              </a:ext>
            </a:extLst>
          </p:cNvPr>
          <p:cNvSpPr txBox="1"/>
          <p:nvPr/>
        </p:nvSpPr>
        <p:spPr>
          <a:xfrm>
            <a:off x="457200" y="3533171"/>
            <a:ext cx="425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Object is described as an instance of the Class, as it follows its instructions. So then, can we have many objects from the same Class?</a:t>
            </a:r>
          </a:p>
          <a:p>
            <a:pPr algn="l"/>
            <a:endParaRPr lang="en-US" sz="1200" dirty="0">
              <a:latin typeface="+mj-lt"/>
            </a:endParaRPr>
          </a:p>
        </p:txBody>
      </p:sp>
      <p:pic>
        <p:nvPicPr>
          <p:cNvPr id="15364" name="Picture 4" descr="Image result for house">
            <a:extLst>
              <a:ext uri="{FF2B5EF4-FFF2-40B4-BE49-F238E27FC236}">
                <a16:creationId xmlns:a16="http://schemas.microsoft.com/office/drawing/2014/main" id="{30525793-65FB-4E63-B50B-D65DDF673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61" y="3490190"/>
            <a:ext cx="1637620" cy="10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54264E8-EFD6-4B5A-923F-760728390A6E}"/>
              </a:ext>
            </a:extLst>
          </p:cNvPr>
          <p:cNvSpPr txBox="1"/>
          <p:nvPr/>
        </p:nvSpPr>
        <p:spPr>
          <a:xfrm>
            <a:off x="457200" y="4719052"/>
            <a:ext cx="4800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method is a tool we can use in an object to complete a specific action (open the main door of the house when a guess is coming). Also, it can be seen as a function that is applied onto the object, get a specific item and return something else.</a:t>
            </a:r>
          </a:p>
          <a:p>
            <a:pPr algn="l"/>
            <a:endParaRPr lang="en-US" sz="1200" dirty="0">
              <a:latin typeface="+mj-lt"/>
            </a:endParaRPr>
          </a:p>
        </p:txBody>
      </p:sp>
      <p:pic>
        <p:nvPicPr>
          <p:cNvPr id="15366" name="Picture 6" descr="Image result for open a door">
            <a:extLst>
              <a:ext uri="{FF2B5EF4-FFF2-40B4-BE49-F238E27FC236}">
                <a16:creationId xmlns:a16="http://schemas.microsoft.com/office/drawing/2014/main" id="{8B64B6CC-8318-43EB-93D5-935FB7342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99" y="4750144"/>
            <a:ext cx="1675585" cy="12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5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3657600" y="2133600"/>
            <a:ext cx="3352800" cy="160696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endParaRPr lang="en-US" sz="16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the dataset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5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>
                <a:hlinkClick r:id="rId2"/>
              </a:rPr>
              <a:t>https://www.superdatascience.com/machine-learning</a:t>
            </a:r>
            <a:endParaRPr lang="en-US" dirty="0"/>
          </a:p>
          <a:p>
            <a:r>
              <a:rPr lang="en-US" dirty="0"/>
              <a:t>Give your Email, then: 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 t="49602" r="54521" b="36136"/>
          <a:stretch/>
        </p:blipFill>
        <p:spPr bwMode="auto">
          <a:xfrm>
            <a:off x="3754877" y="2208179"/>
            <a:ext cx="3151761" cy="139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8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3657600" y="2133600"/>
            <a:ext cx="3352800" cy="160696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endParaRPr lang="en-US" sz="16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the dataset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6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>
                <a:hlinkClick r:id="rId2"/>
              </a:rPr>
              <a:t>https://www.superdatascience.com/machine-learning</a:t>
            </a:r>
            <a:endParaRPr lang="en-US" dirty="0"/>
          </a:p>
          <a:p>
            <a:r>
              <a:rPr lang="en-US" dirty="0"/>
              <a:t>Give your Email, then: 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 t="49602" r="54521" b="36136"/>
          <a:stretch/>
        </p:blipFill>
        <p:spPr bwMode="auto">
          <a:xfrm>
            <a:off x="3754877" y="2208179"/>
            <a:ext cx="3151761" cy="139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/>
          <p:nvPr/>
        </p:nvSpPr>
        <p:spPr bwMode="auto">
          <a:xfrm rot="1271041">
            <a:off x="5638559" y="3561182"/>
            <a:ext cx="923351" cy="358764"/>
          </a:xfrm>
          <a:prstGeom prst="leftArrow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8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Hands on code!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7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AutoShape 2" descr="Image result for rstudio"/>
          <p:cNvSpPr>
            <a:spLocks noChangeAspect="1" noChangeArrowheads="1"/>
          </p:cNvSpPr>
          <p:nvPr/>
        </p:nvSpPr>
        <p:spPr bwMode="auto">
          <a:xfrm>
            <a:off x="155575" y="-1173163"/>
            <a:ext cx="70008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0" name="Picture 4" descr="Image result for 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195388"/>
            <a:ext cx="3810000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mage result for rstudio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895600"/>
            <a:ext cx="3341394" cy="334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python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7"/>
          <a:stretch/>
        </p:blipFill>
        <p:spPr bwMode="auto">
          <a:xfrm>
            <a:off x="4584700" y="1231900"/>
            <a:ext cx="40386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895600"/>
            <a:ext cx="4038600" cy="26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Importing the libraries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8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33400" y="1200691"/>
            <a:ext cx="3962400" cy="762000"/>
          </a:xfrm>
        </p:spPr>
        <p:txBody>
          <a:bodyPr>
            <a:normAutofit/>
          </a:bodyPr>
          <a:lstStyle/>
          <a:p>
            <a:r>
              <a:rPr lang="en-US" sz="1400" dirty="0"/>
              <a:t>Using </a:t>
            </a:r>
            <a:r>
              <a:rPr lang="en-US" sz="1400" dirty="0" err="1"/>
              <a:t>Rstudio</a:t>
            </a:r>
            <a:r>
              <a:rPr lang="en-US" sz="1400" dirty="0"/>
              <a:t>, you can download and import the libraries manually and by code. </a:t>
            </a:r>
            <a:br>
              <a:rPr lang="en-US" sz="1400" dirty="0"/>
            </a:br>
            <a:r>
              <a:rPr lang="en-US" sz="1400" dirty="0"/>
              <a:t>For </a:t>
            </a:r>
            <a:r>
              <a:rPr lang="en-US" sz="1400" dirty="0" err="1"/>
              <a:t>standarizing</a:t>
            </a:r>
            <a:r>
              <a:rPr lang="en-US" sz="1400" dirty="0"/>
              <a:t> code, it’s better to use code.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400" y="1924081"/>
            <a:ext cx="8902700" cy="4093757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install.packages</a:t>
            </a:r>
            <a:r>
              <a:rPr lang="en-US" sz="1400" b="1" dirty="0"/>
              <a:t>(‘</a:t>
            </a:r>
            <a:r>
              <a:rPr lang="en-US" sz="1400" b="1" dirty="0" err="1"/>
              <a:t>libraryname</a:t>
            </a:r>
            <a:r>
              <a:rPr lang="en-US" sz="1400" b="1" dirty="0"/>
              <a:t>’)</a:t>
            </a:r>
          </a:p>
          <a:p>
            <a:r>
              <a:rPr lang="en-US" sz="1400" b="1" dirty="0"/>
              <a:t>library(</a:t>
            </a:r>
            <a:r>
              <a:rPr lang="en-US" sz="1400" b="1" dirty="0" err="1"/>
              <a:t>libraryname</a:t>
            </a:r>
            <a:r>
              <a:rPr lang="en-US" sz="1400" b="1" dirty="0"/>
              <a:t>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0" t="35938" b="40441"/>
          <a:stretch/>
        </p:blipFill>
        <p:spPr bwMode="auto">
          <a:xfrm>
            <a:off x="533400" y="4267200"/>
            <a:ext cx="3962400" cy="190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544880" y="2590800"/>
            <a:ext cx="3962400" cy="1676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600" b="1" dirty="0"/>
              <a:t>R Libraries in this part of the course: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readr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caTools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tidyr</a:t>
            </a:r>
            <a:endParaRPr lang="en-US" sz="16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295A3F4-6A5A-40B8-8BA6-68B6CE7A0A89}"/>
              </a:ext>
            </a:extLst>
          </p:cNvPr>
          <p:cNvSpPr txBox="1">
            <a:spLocks/>
          </p:cNvSpPr>
          <p:nvPr/>
        </p:nvSpPr>
        <p:spPr>
          <a:xfrm>
            <a:off x="4648200" y="1206700"/>
            <a:ext cx="3644901" cy="762000"/>
          </a:xfrm>
          <a:prstGeom prst="rect">
            <a:avLst/>
          </a:prstGeom>
        </p:spPr>
        <p:txBody>
          <a:bodyPr vert="horz" lIns="0" tIns="40106" rIns="0" bIns="40106" rtlCol="0">
            <a:normAutofit lnSpcReduction="10000"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With Python Spyder, you’ll need the following libraries:</a:t>
            </a:r>
          </a:p>
          <a:p>
            <a:r>
              <a:rPr lang="en-US" kern="0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F408F4-5A44-4431-B3C8-7D34024AB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191673"/>
            <a:ext cx="3962400" cy="1599528"/>
          </a:xfrm>
          <a:prstGeom prst="rect">
            <a:avLst/>
          </a:prstGeom>
        </p:spPr>
      </p:pic>
      <p:sp>
        <p:nvSpPr>
          <p:cNvPr id="12" name="Rectángulo: esquinas redondeadas 4">
            <a:extLst>
              <a:ext uri="{FF2B5EF4-FFF2-40B4-BE49-F238E27FC236}">
                <a16:creationId xmlns:a16="http://schemas.microsoft.com/office/drawing/2014/main" id="{B49F0AFD-BD4B-4582-90B9-DF91F7454748}"/>
              </a:ext>
            </a:extLst>
          </p:cNvPr>
          <p:cNvSpPr/>
          <p:nvPr/>
        </p:nvSpPr>
        <p:spPr bwMode="auto">
          <a:xfrm>
            <a:off x="4648200" y="1730756"/>
            <a:ext cx="3962400" cy="213192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400" b="1" dirty="0"/>
              <a:t>Python libraries for pre-processing: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Numpy</a:t>
            </a:r>
            <a:r>
              <a:rPr lang="en-US" sz="1400" kern="0" dirty="0"/>
              <a:t>: Mathematics library. Useful for making calculations.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Pyplot</a:t>
            </a:r>
            <a:r>
              <a:rPr lang="en-US" sz="1400" kern="0" dirty="0"/>
              <a:t>: Sub-library of matplotlib. Useful for plotting nice charts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/>
              <a:t>Pandas: Most famous library for importing and managing datasets. </a:t>
            </a:r>
          </a:p>
        </p:txBody>
      </p:sp>
    </p:spTree>
    <p:extLst>
      <p:ext uri="{BB962C8B-B14F-4D97-AF65-F5344CB8AC3E}">
        <p14:creationId xmlns:p14="http://schemas.microsoft.com/office/powerpoint/2010/main" val="29271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Importing the Dataset</a:t>
            </a:r>
            <a:br>
              <a:rPr lang="en-US" dirty="0">
                <a:solidFill>
                  <a:srgbClr val="EE2653"/>
                </a:solidFill>
              </a:rPr>
            </a:br>
            <a:endParaRPr lang="en-US" dirty="0">
              <a:solidFill>
                <a:srgbClr val="EE265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9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17502" y="1142999"/>
            <a:ext cx="4102099" cy="15240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It’s important to first import the dataset and select the libraries you will need.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This example code includes useful tips.</a:t>
            </a:r>
            <a:br>
              <a:rPr lang="en-US" sz="1400" dirty="0"/>
            </a:br>
            <a:r>
              <a:rPr lang="en-US" sz="1400" dirty="0"/>
              <a:t>*Recommendation for R: Always import </a:t>
            </a:r>
            <a:r>
              <a:rPr lang="en-US" sz="1400" dirty="0" err="1"/>
              <a:t>tidyr</a:t>
            </a:r>
            <a:r>
              <a:rPr lang="en-US" sz="1400" dirty="0"/>
              <a:t> to use the %&gt;% operator.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200192" y="2901212"/>
            <a:ext cx="4519769" cy="3200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200" dirty="0"/>
              <a:t># Clear plots</a:t>
            </a:r>
          </a:p>
          <a:p>
            <a:r>
              <a:rPr lang="en-US" sz="1200" dirty="0"/>
              <a:t>if(!</a:t>
            </a:r>
            <a:r>
              <a:rPr lang="en-US" sz="1200" dirty="0" err="1"/>
              <a:t>is.null</a:t>
            </a:r>
            <a:r>
              <a:rPr lang="en-US" sz="1200" dirty="0"/>
              <a:t>(</a:t>
            </a:r>
            <a:r>
              <a:rPr lang="en-US" sz="1200" dirty="0" err="1"/>
              <a:t>dev.list</a:t>
            </a:r>
            <a:r>
              <a:rPr lang="en-US" sz="1200" dirty="0"/>
              <a:t>())) </a:t>
            </a:r>
            <a:r>
              <a:rPr lang="en-US" sz="1200" dirty="0" err="1"/>
              <a:t>dev.off</a:t>
            </a:r>
            <a:r>
              <a:rPr lang="en-US" sz="1200" dirty="0"/>
              <a:t>()</a:t>
            </a:r>
          </a:p>
          <a:p>
            <a:r>
              <a:rPr lang="en-US" sz="1200" dirty="0"/>
              <a:t># A clean workspace is a happy workspace</a:t>
            </a:r>
          </a:p>
          <a:p>
            <a:r>
              <a:rPr lang="en-US" sz="1200" dirty="0" err="1"/>
              <a:t>rm</a:t>
            </a:r>
            <a:r>
              <a:rPr lang="en-US" sz="1200" dirty="0"/>
              <a:t>(list=ls())</a:t>
            </a:r>
          </a:p>
          <a:p>
            <a:r>
              <a:rPr lang="en-US" sz="1200" dirty="0"/>
              <a:t># Set working directory</a:t>
            </a:r>
          </a:p>
          <a:p>
            <a:r>
              <a:rPr lang="en-US" sz="1200" dirty="0" err="1"/>
              <a:t>setwd</a:t>
            </a:r>
            <a:r>
              <a:rPr lang="en-US" sz="1200" dirty="0"/>
              <a:t>("~/ML A-z/Part 1 - Data Preprocessing/preprocessing/</a:t>
            </a:r>
            <a:r>
              <a:rPr lang="en-US" sz="1200" dirty="0" err="1"/>
              <a:t>Data_Preprocessing</a:t>
            </a:r>
            <a:r>
              <a:rPr lang="en-US" sz="1200" dirty="0"/>
              <a:t>")</a:t>
            </a:r>
          </a:p>
          <a:p>
            <a:r>
              <a:rPr lang="en-US" sz="1200" dirty="0"/>
              <a:t># Clear console</a:t>
            </a:r>
          </a:p>
          <a:p>
            <a:r>
              <a:rPr lang="en-US" sz="1200" dirty="0"/>
              <a:t>cat("\014") </a:t>
            </a:r>
          </a:p>
          <a:p>
            <a:endParaRPr lang="en-US" sz="1200" b="1" dirty="0"/>
          </a:p>
          <a:p>
            <a:r>
              <a:rPr lang="en-US" sz="1200" dirty="0"/>
              <a:t>library(</a:t>
            </a:r>
            <a:r>
              <a:rPr lang="en-US" sz="1200" dirty="0" err="1"/>
              <a:t>tidyr</a:t>
            </a:r>
            <a:r>
              <a:rPr lang="en-US" sz="1200" dirty="0"/>
              <a:t>)</a:t>
            </a:r>
          </a:p>
          <a:p>
            <a:r>
              <a:rPr lang="en-US" sz="1200" b="1" dirty="0"/>
              <a:t>dataset &lt;- read.csv('Data.csv')  #This is actually the one line you need, it assigns the .csv file to a variable.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2CFE30-5B1A-4DBB-AEC2-9E53599C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32" y="3746470"/>
            <a:ext cx="3195033" cy="25479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72A035-D5C5-44E1-A325-17D7D683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5" y="2785293"/>
            <a:ext cx="3476625" cy="885825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7311ED9-7934-423A-B631-9DC2BD27E7D4}"/>
              </a:ext>
            </a:extLst>
          </p:cNvPr>
          <p:cNvSpPr txBox="1">
            <a:spLocks/>
          </p:cNvSpPr>
          <p:nvPr/>
        </p:nvSpPr>
        <p:spPr>
          <a:xfrm>
            <a:off x="4724400" y="1142999"/>
            <a:ext cx="3887624" cy="1676401"/>
          </a:xfrm>
          <a:prstGeom prst="rect">
            <a:avLst/>
          </a:prstGeom>
        </p:spPr>
        <p:txBody>
          <a:bodyPr vert="horz" lIns="0" tIns="40096" rIns="0" bIns="4009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97695" indent="-200480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rgbClr val="47254B"/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400960" indent="-200480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rgbClr val="47254B"/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604225" indent="-19908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rgbClr val="47254B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801920" indent="-197695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rgbClr val="47254B"/>
              </a:buClr>
              <a:buSzPct val="100000"/>
              <a:buFont typeface="Arial" panose="020B0604020202020204" pitchFamily="34" charset="0"/>
              <a:buChar char="–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999616" indent="-197695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rgbClr val="47254B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426" indent="-147592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480" indent="-147592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399534" indent="-147592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1400" kern="0" dirty="0"/>
              <a:t>For python, we import the csv file. Then, we standardize it at our convenience (in this case, as arrays for the dependent and independent 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/>
              <a:t>”pd” is the 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iloc</a:t>
            </a:r>
            <a:r>
              <a:rPr lang="en-US" sz="1400" kern="0" dirty="0"/>
              <a:t> is used for specifying an index</a:t>
            </a:r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551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valueserve Common Layout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16D2F853-B6A7-41A7-A66D-EDC45D59D9A1}"/>
    </a:ext>
  </a:extLst>
</a:theme>
</file>

<file path=ppt/theme/theme2.xml><?xml version="1.0" encoding="utf-8"?>
<a:theme xmlns:a="http://schemas.openxmlformats.org/drawingml/2006/main" name="Evalueserve Pink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95F03569-6932-431F-A78E-9F755726E304}"/>
    </a:ext>
  </a:extLst>
</a:theme>
</file>

<file path=ppt/theme/theme3.xml><?xml version="1.0" encoding="utf-8"?>
<a:theme xmlns:a="http://schemas.openxmlformats.org/drawingml/2006/main" name="Evalueserve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8915B2CC-3F9C-4D74-AAC3-2B584A303086}"/>
    </a:ext>
  </a:extLst>
</a:theme>
</file>

<file path=ppt/theme/theme4.xml><?xml version="1.0" encoding="utf-8"?>
<a:theme xmlns:a="http://schemas.openxmlformats.org/drawingml/2006/main" name="Evalueserve Dark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1EF3E39D-FC65-4436-9B55-05D49828E21E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Evalueserve PowerPoint Template</Template>
  <TotalTime>7728</TotalTime>
  <Words>1437</Words>
  <Application>Microsoft Office PowerPoint</Application>
  <PresentationFormat>Presentación en pantalla (4:3)</PresentationFormat>
  <Paragraphs>198</Paragraphs>
  <Slides>16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Segoe UI</vt:lpstr>
      <vt:lpstr>Verdana</vt:lpstr>
      <vt:lpstr>Evalueserve Common Layout</vt:lpstr>
      <vt:lpstr>Evalueserve Pink Theme</vt:lpstr>
      <vt:lpstr>Evalueserve Purple Theme</vt:lpstr>
      <vt:lpstr>Evalueserve Dark Purple Theme</vt:lpstr>
      <vt:lpstr>think-cell Slide</vt:lpstr>
      <vt:lpstr>Machine Learning A-Z™: Hands-On Python &amp; R In Data Science</vt:lpstr>
      <vt:lpstr>Contents</vt:lpstr>
      <vt:lpstr>Presentación de PowerPoint</vt:lpstr>
      <vt:lpstr>Presentación de PowerPoint</vt:lpstr>
      <vt:lpstr>Getting the dataset</vt:lpstr>
      <vt:lpstr>Getting the dataset</vt:lpstr>
      <vt:lpstr>Hands on code!</vt:lpstr>
      <vt:lpstr>Importing the libraries</vt:lpstr>
      <vt:lpstr>Importing the Dataset </vt:lpstr>
      <vt:lpstr>Missing data: Numeric</vt:lpstr>
      <vt:lpstr>Extra considerations</vt:lpstr>
      <vt:lpstr>Categorical data </vt:lpstr>
      <vt:lpstr>Splitting the dataset </vt:lpstr>
      <vt:lpstr>Feature Scaling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Profitability</dc:title>
  <dc:creator>Erick</dc:creator>
  <cp:lastModifiedBy>Juan Carlos Urrutia Jimenez</cp:lastModifiedBy>
  <cp:revision>150</cp:revision>
  <dcterms:created xsi:type="dcterms:W3CDTF">2015-08-27T23:57:25Z</dcterms:created>
  <dcterms:modified xsi:type="dcterms:W3CDTF">2019-05-31T09:15:36Z</dcterms:modified>
</cp:coreProperties>
</file>