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73C380-82DF-48F3-91A2-28E49C942DBE}">
          <p14:sldIdLst>
            <p14:sldId id="256"/>
            <p14:sldId id="257"/>
            <p14:sldId id="258"/>
          </p14:sldIdLst>
        </p14:section>
        <p14:section name="Untitled Section" id="{CB092ECB-AB56-4096-969A-6524C0C2A171}">
          <p14:sldIdLst>
            <p14:sldId id="259"/>
            <p14:sldId id="260"/>
            <p14:sldId id="263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25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AD2DC-7C76-4D04-85F2-5AB59A00F64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0C729-5FCC-4935-9D91-5714646D34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2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0C729-5FCC-4935-9D91-5714646D34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7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EDDF-141E-4710-A447-FFFC4E6BD870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200C-9512-45C4-AD70-EA15912ED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05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EDDF-141E-4710-A447-FFFC4E6BD870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200C-9512-45C4-AD70-EA15912ED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10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EDDF-141E-4710-A447-FFFC4E6BD870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200C-9512-45C4-AD70-EA15912ED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8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EDDF-141E-4710-A447-FFFC4E6BD870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200C-9512-45C4-AD70-EA15912ED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24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EDDF-141E-4710-A447-FFFC4E6BD870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200C-9512-45C4-AD70-EA15912ED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45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EDDF-141E-4710-A447-FFFC4E6BD870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200C-9512-45C4-AD70-EA15912ED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EDDF-141E-4710-A447-FFFC4E6BD870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200C-9512-45C4-AD70-EA15912ED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32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EDDF-141E-4710-A447-FFFC4E6BD870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200C-9512-45C4-AD70-EA15912ED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76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EDDF-141E-4710-A447-FFFC4E6BD870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200C-9512-45C4-AD70-EA15912ED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9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EDDF-141E-4710-A447-FFFC4E6BD870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200C-9512-45C4-AD70-EA15912ED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4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EDDF-141E-4710-A447-FFFC4E6BD870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200C-9512-45C4-AD70-EA15912ED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52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EDDF-141E-4710-A447-FFFC4E6BD870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2200C-9512-45C4-AD70-EA15912ED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9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891530"/>
          </a:xfrm>
        </p:spPr>
        <p:txBody>
          <a:bodyPr>
            <a:noAutofit/>
          </a:bodyPr>
          <a:lstStyle/>
          <a:p>
            <a:r>
              <a:rPr lang="en-US" sz="4000" b="1" dirty="0"/>
              <a:t>The 8-bit CPU</a:t>
            </a:r>
            <a:endParaRPr lang="en-GB" sz="40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852317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cs typeface="Helvetica" pitchFamily="34" charset="0"/>
              </a:rPr>
              <a:t>Group 10</a:t>
            </a:r>
            <a:endParaRPr lang="en-GB" sz="2800" b="1" dirty="0" smtClean="0">
              <a:cs typeface="Helvetica" pitchFamily="34" charset="0"/>
            </a:endParaRPr>
          </a:p>
          <a:p>
            <a:r>
              <a:rPr lang="en-GB" sz="2800" b="1" dirty="0" smtClean="0">
                <a:solidFill>
                  <a:schemeClr val="bg1">
                    <a:lumMod val="50000"/>
                  </a:schemeClr>
                </a:solidFill>
                <a:cs typeface="Helvetica" pitchFamily="34" charset="0"/>
              </a:rPr>
              <a:t>Computer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2008"/>
            <a:ext cx="9144000" cy="9807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-194"/>
            <a:ext cx="9144000" cy="98092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260648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KWAME NKRUMAH UNIVERSITY OF SCIENCE AND TECHNOLOGY</a:t>
            </a:r>
          </a:p>
          <a:p>
            <a:r>
              <a:rPr lang="en-GB" sz="12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KUMASI, GHANA</a:t>
            </a:r>
            <a:endParaRPr lang="en-GB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5" y="48296"/>
            <a:ext cx="606861" cy="8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467544" y="453012"/>
            <a:ext cx="2880320" cy="792088"/>
          </a:xfrm>
          <a:prstGeom prst="rightArrow">
            <a:avLst>
              <a:gd name="adj1" fmla="val 100000"/>
              <a:gd name="adj2" fmla="val 5342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27000" dist="50800" dir="36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6309320"/>
            <a:ext cx="9144000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tx2">
                    <a:lumMod val="50000"/>
                  </a:schemeClr>
                </a:solidFill>
              </a:rPr>
              <a:t>OUTLINE</a:t>
            </a:r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773016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Main Components</a:t>
            </a:r>
          </a:p>
          <a:p>
            <a:r>
              <a:rPr lang="en-US" sz="2800" dirty="0"/>
              <a:t>Schematics</a:t>
            </a:r>
          </a:p>
          <a:p>
            <a:r>
              <a:rPr lang="en-US" sz="2800" dirty="0"/>
              <a:t>The ISA</a:t>
            </a:r>
          </a:p>
          <a:p>
            <a:r>
              <a:rPr lang="en-US" sz="2800" dirty="0"/>
              <a:t>Conclusion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8132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588224" y="6381328"/>
            <a:ext cx="2555776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KNUST</a:t>
            </a:r>
            <a:endParaRPr lang="en-GB" sz="12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63" y="6381327"/>
            <a:ext cx="330157" cy="455521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8462882" y="6489340"/>
            <a:ext cx="286072" cy="28803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417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467544" y="476672"/>
            <a:ext cx="3384376" cy="792088"/>
          </a:xfrm>
          <a:prstGeom prst="rightArrow">
            <a:avLst>
              <a:gd name="adj1" fmla="val 100000"/>
              <a:gd name="adj2" fmla="val 5342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27000" dist="50800" dir="36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All computers have central processing unit (CPU). It is responsible for executing and processing data correctly. It performs a fetch-decode-execute cycle on the right data. </a:t>
            </a:r>
          </a:p>
          <a:p>
            <a:r>
              <a:rPr lang="en-US" sz="2800" dirty="0"/>
              <a:t>We are going to explore the inner workings of the 8-bit CPU we built and the various components that it is made up of. </a:t>
            </a:r>
          </a:p>
          <a:p>
            <a:r>
              <a:rPr lang="en-US" sz="2800" dirty="0"/>
              <a:t>This CPU was built using the von Neumann architecture.</a:t>
            </a:r>
          </a:p>
          <a:p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6309320"/>
            <a:ext cx="9144000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638132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588224" y="6381328"/>
            <a:ext cx="2555776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KNUST</a:t>
            </a:r>
            <a:endParaRPr lang="en-GB" sz="12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63" y="6381327"/>
            <a:ext cx="330157" cy="45552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8462882" y="6489340"/>
            <a:ext cx="286072" cy="28803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7993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Arrow 20"/>
          <p:cNvSpPr/>
          <p:nvPr/>
        </p:nvSpPr>
        <p:spPr>
          <a:xfrm>
            <a:off x="467544" y="476672"/>
            <a:ext cx="5256584" cy="792088"/>
          </a:xfrm>
          <a:prstGeom prst="rightArrow">
            <a:avLst>
              <a:gd name="adj1" fmla="val 100000"/>
              <a:gd name="adj2" fmla="val 5342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27000" dist="50800" dir="36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Main Components</a:t>
            </a:r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09320"/>
            <a:ext cx="9144000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638132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88224" y="6381328"/>
            <a:ext cx="2555776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KNUST</a:t>
            </a:r>
            <a:endParaRPr lang="en-GB" sz="12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63" y="6381327"/>
            <a:ext cx="330157" cy="45552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2882" y="6489340"/>
            <a:ext cx="286072" cy="28803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3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07904" y="1988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8" name="Content Placeholder 17"/>
          <p:cNvSpPr txBox="1">
            <a:spLocks noGrp="1"/>
          </p:cNvSpPr>
          <p:nvPr>
            <p:ph idx="1"/>
          </p:nvPr>
        </p:nvSpPr>
        <p:spPr>
          <a:xfrm>
            <a:off x="467544" y="1556792"/>
            <a:ext cx="8281410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Arithmetic logic unit</a:t>
            </a:r>
          </a:p>
          <a:p>
            <a:r>
              <a:rPr lang="en-US" sz="2800" dirty="0"/>
              <a:t>Control Unit</a:t>
            </a:r>
          </a:p>
          <a:p>
            <a:r>
              <a:rPr lang="en-US" sz="2800" dirty="0"/>
              <a:t>Memory unit</a:t>
            </a:r>
          </a:p>
        </p:txBody>
      </p:sp>
    </p:spTree>
    <p:extLst>
      <p:ext uri="{BB962C8B-B14F-4D97-AF65-F5344CB8AC3E}">
        <p14:creationId xmlns:p14="http://schemas.microsoft.com/office/powerpoint/2010/main" val="29054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467544" y="476672"/>
            <a:ext cx="3384376" cy="792088"/>
          </a:xfrm>
          <a:prstGeom prst="rightArrow">
            <a:avLst>
              <a:gd name="adj1" fmla="val 100000"/>
              <a:gd name="adj2" fmla="val 5342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27000" dist="50800" dir="36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Schematics</a:t>
            </a:r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09320"/>
            <a:ext cx="9144000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638132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88224" y="6381328"/>
            <a:ext cx="2555776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KNUST</a:t>
            </a:r>
            <a:endParaRPr lang="en-GB" sz="12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63" y="6381327"/>
            <a:ext cx="330157" cy="45552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2882" y="6489340"/>
            <a:ext cx="286072" cy="28803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4</a:t>
            </a:r>
            <a:endParaRPr lang="en-GB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80112" y="3573016"/>
            <a:ext cx="0" cy="64807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4" t="22907" r="22270" b="7090"/>
          <a:stretch/>
        </p:blipFill>
        <p:spPr>
          <a:xfrm>
            <a:off x="1191751" y="1424396"/>
            <a:ext cx="6260569" cy="4668900"/>
          </a:xfrm>
        </p:spPr>
      </p:pic>
    </p:spTree>
    <p:extLst>
      <p:ext uri="{BB962C8B-B14F-4D97-AF65-F5344CB8AC3E}">
        <p14:creationId xmlns:p14="http://schemas.microsoft.com/office/powerpoint/2010/main" val="22229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467544" y="476672"/>
            <a:ext cx="4680520" cy="792088"/>
          </a:xfrm>
          <a:prstGeom prst="rightArrow">
            <a:avLst>
              <a:gd name="adj1" fmla="val 100000"/>
              <a:gd name="adj2" fmla="val 5342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27000" dist="50800" dir="36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Schematics cont.</a:t>
            </a:r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09320"/>
            <a:ext cx="9144000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0" y="638132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588224" y="6381328"/>
            <a:ext cx="2555776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KNUST</a:t>
            </a:r>
            <a:endParaRPr lang="en-GB" sz="12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63" y="6381327"/>
            <a:ext cx="330157" cy="45552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8462882" y="6489340"/>
            <a:ext cx="286072" cy="28803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5</a:t>
            </a:r>
            <a:endParaRPr lang="en-GB" b="1" dirty="0"/>
          </a:p>
        </p:txBody>
      </p:sp>
      <p:pic>
        <p:nvPicPr>
          <p:cNvPr id="1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32" y="1447743"/>
            <a:ext cx="6987803" cy="4179498"/>
          </a:xfrm>
        </p:spPr>
      </p:pic>
      <p:sp>
        <p:nvSpPr>
          <p:cNvPr id="15" name="TextBox 14"/>
          <p:cNvSpPr txBox="1"/>
          <p:nvPr/>
        </p:nvSpPr>
        <p:spPr>
          <a:xfrm>
            <a:off x="3962400" y="5733256"/>
            <a:ext cx="145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Detailed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ight Arrow 85"/>
          <p:cNvSpPr/>
          <p:nvPr/>
        </p:nvSpPr>
        <p:spPr>
          <a:xfrm>
            <a:off x="467545" y="476672"/>
            <a:ext cx="2664296" cy="792088"/>
          </a:xfrm>
          <a:prstGeom prst="rightArrow">
            <a:avLst>
              <a:gd name="adj1" fmla="val 100000"/>
              <a:gd name="adj2" fmla="val 5342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27000" dist="50800" dir="36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2849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The ISA</a:t>
            </a:r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09320"/>
            <a:ext cx="9144000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638132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88224" y="6381328"/>
            <a:ext cx="2555776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KNUST</a:t>
            </a:r>
            <a:endParaRPr lang="en-GB" sz="12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63" y="6381327"/>
            <a:ext cx="330157" cy="45552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2882" y="6489340"/>
            <a:ext cx="286072" cy="28803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6</a:t>
            </a:r>
            <a:endParaRPr lang="en-GB" sz="1400" dirty="0"/>
          </a:p>
        </p:txBody>
      </p:sp>
      <p:graphicFrame>
        <p:nvGraphicFramePr>
          <p:cNvPr id="8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791767"/>
              </p:ext>
            </p:extLst>
          </p:nvPr>
        </p:nvGraphicFramePr>
        <p:xfrm>
          <a:off x="2209800" y="1524003"/>
          <a:ext cx="4876800" cy="4419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Mnemonic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Opcode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Subtract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0100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Divide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0110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0111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Halt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HLT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0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467544" y="476672"/>
            <a:ext cx="3096344" cy="792088"/>
          </a:xfrm>
          <a:prstGeom prst="rightArrow">
            <a:avLst>
              <a:gd name="adj1" fmla="val 100000"/>
              <a:gd name="adj2" fmla="val 5342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27000" dist="50800" dir="36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17032"/>
          </a:xfrm>
        </p:spPr>
        <p:txBody>
          <a:bodyPr>
            <a:normAutofit/>
          </a:bodyPr>
          <a:lstStyle/>
          <a:p>
            <a:r>
              <a:rPr lang="en-US" sz="2800" dirty="0"/>
              <a:t>This CPU implements microprogramming which is basically a program which asserts control lines so that a particular task will be carried out. </a:t>
            </a:r>
          </a:p>
          <a:p>
            <a:r>
              <a:rPr lang="en-US" sz="2800" dirty="0"/>
              <a:t>So the instructions are input into a microprogram which converts the instructions into control lines. </a:t>
            </a:r>
          </a:p>
          <a:p>
            <a:r>
              <a:rPr lang="en-US" sz="2800" dirty="0"/>
              <a:t>For the purpose of this CPU the microcode for the program (interpreter) is placed in a ROM.</a:t>
            </a:r>
          </a:p>
          <a:p>
            <a:endParaRPr lang="en-US" sz="2800" dirty="0"/>
          </a:p>
          <a:p>
            <a:endParaRPr lang="en-GB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309320"/>
            <a:ext cx="9144000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638132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88224" y="6381328"/>
            <a:ext cx="2555776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KNUST</a:t>
            </a:r>
            <a:endParaRPr lang="en-GB" sz="12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63" y="6381327"/>
            <a:ext cx="330157" cy="45552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62882" y="6489340"/>
            <a:ext cx="286072" cy="28803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7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0107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987824" y="3294112"/>
            <a:ext cx="3245532" cy="998984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b="1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/>
              </a:rPr>
              <a:t>THANK YOU</a:t>
            </a:r>
            <a:endParaRPr lang="en-GB" sz="4800" b="1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4064693" y="1582803"/>
            <a:ext cx="1083371" cy="1783317"/>
            <a:chOff x="3596641" y="1105623"/>
            <a:chExt cx="1423791" cy="2179361"/>
          </a:xfrm>
          <a:effectLst>
            <a:outerShdw blurRad="76200" dir="18900000" sy="23000" kx="-1200000" algn="bl" rotWithShape="0">
              <a:prstClr val="black">
                <a:alpha val="10000"/>
              </a:prstClr>
            </a:outerShdw>
          </a:effectLst>
        </p:grpSpPr>
        <p:sp>
          <p:nvSpPr>
            <p:cNvPr id="16" name="Oval 15"/>
            <p:cNvSpPr/>
            <p:nvPr/>
          </p:nvSpPr>
          <p:spPr>
            <a:xfrm>
              <a:off x="4247964" y="1175872"/>
              <a:ext cx="432048" cy="4320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ounded Rectangle 2"/>
            <p:cNvSpPr/>
            <p:nvPr/>
          </p:nvSpPr>
          <p:spPr>
            <a:xfrm rot="19019612">
              <a:off x="3596641" y="1835159"/>
              <a:ext cx="792087" cy="2160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4139952" y="1628800"/>
              <a:ext cx="648072" cy="9361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16200000">
              <a:off x="3923928" y="2780928"/>
              <a:ext cx="792088" cy="2160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6200000">
              <a:off x="4211960" y="2780928"/>
              <a:ext cx="792088" cy="2160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18515592">
              <a:off x="4516376" y="1393655"/>
              <a:ext cx="792088" cy="2160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6309320"/>
            <a:ext cx="9144000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0" y="6381328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1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216</Words>
  <Application>Microsoft Office PowerPoint</Application>
  <PresentationFormat>On-screen Show (4:3)</PresentationFormat>
  <Paragraphs>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Times New Roman</vt:lpstr>
      <vt:lpstr>Office Theme</vt:lpstr>
      <vt:lpstr>The 8-bit CPU</vt:lpstr>
      <vt:lpstr>OUTLINE</vt:lpstr>
      <vt:lpstr>Introduction</vt:lpstr>
      <vt:lpstr>Main Components</vt:lpstr>
      <vt:lpstr>Schematics</vt:lpstr>
      <vt:lpstr>Schematics cont.</vt:lpstr>
      <vt:lpstr>The ISA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 OF QUALITY OF WATER IN ODUMAN</dc:title>
  <dc:creator>OFORI</dc:creator>
  <cp:lastModifiedBy>OFORI</cp:lastModifiedBy>
  <cp:revision>54</cp:revision>
  <dcterms:created xsi:type="dcterms:W3CDTF">2018-07-18T18:39:09Z</dcterms:created>
  <dcterms:modified xsi:type="dcterms:W3CDTF">2019-12-17T09:47:21Z</dcterms:modified>
</cp:coreProperties>
</file>