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ED042-29D1-2180-BE88-8126F187A42F}" v="225" dt="2024-07-10T18:25:30.742"/>
    <p1510:client id="{FFBD5357-CAE8-F4ED-C5E8-F776F3462665}" v="197" dt="2024-07-10T17:56:14.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81" d="100"/>
          <a:sy n="81"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4043166929"/>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1699206799"/>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09958959"/>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33200589"/>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835585648"/>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742901757"/>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10.07.2024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024084034"/>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10.07.2024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440206447"/>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10.07.2024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087692832"/>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3453883237"/>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‹Nr.›</a:t>
            </a:fld>
            <a:endParaRPr lang="de-DE"/>
          </a:p>
        </p:txBody>
      </p:sp>
    </p:spTree>
    <p:extLst>
      <p:ext uri="{BB962C8B-B14F-4D97-AF65-F5344CB8AC3E}">
        <p14:creationId xmlns:p14="http://schemas.microsoft.com/office/powerpoint/2010/main" val="2509888776"/>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EB3054-B75A-4BD7-8B3E-8DC0F614FAF3}" type="datetimeFigureOut">
              <a:rPr lang="de-DE" smtClean="0"/>
              <a:t>10.07.2024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2006FE-6571-4354-8775-F8708372C227}" type="slidenum">
              <a:rPr lang="de-DE" smtClean="0"/>
              <a:t>‹Nr.›</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69AAE0-49D5-4C8B-8BA2-55898C00E0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fik 4" descr="Ein Bild, das Text, Screenshot, Software, Multimedia-Software enthält.&#10;&#10;Beschreibung automatisch generiert.">
            <a:extLst>
              <a:ext uri="{FF2B5EF4-FFF2-40B4-BE49-F238E27FC236}">
                <a16:creationId xmlns:a16="http://schemas.microsoft.com/office/drawing/2014/main" id="{65EBACBF-6CF8-AA4E-4DCB-D423522BC8AE}"/>
              </a:ext>
            </a:extLst>
          </p:cNvPr>
          <p:cNvPicPr>
            <a:picLocks noChangeAspect="1"/>
          </p:cNvPicPr>
          <p:nvPr/>
        </p:nvPicPr>
        <p:blipFill rotWithShape="1">
          <a:blip r:embed="rId2"/>
          <a:srcRect r="37650" b="-1"/>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2" name="Titel 1"/>
          <p:cNvSpPr>
            <a:spLocks noGrp="1"/>
          </p:cNvSpPr>
          <p:nvPr>
            <p:ph type="ctrTitle"/>
          </p:nvPr>
        </p:nvSpPr>
        <p:spPr>
          <a:xfrm>
            <a:off x="6343650" y="3962400"/>
            <a:ext cx="5505814" cy="1690409"/>
          </a:xfrm>
        </p:spPr>
        <p:txBody>
          <a:bodyPr anchor="b">
            <a:normAutofit/>
          </a:bodyPr>
          <a:lstStyle/>
          <a:p>
            <a:pPr algn="l"/>
            <a:r>
              <a:rPr lang="de-DE" sz="4400"/>
              <a:t>PROJEKTWOCHE</a:t>
            </a:r>
          </a:p>
        </p:txBody>
      </p:sp>
      <p:sp>
        <p:nvSpPr>
          <p:cNvPr id="3" name="Untertitel 2"/>
          <p:cNvSpPr>
            <a:spLocks noGrp="1"/>
          </p:cNvSpPr>
          <p:nvPr>
            <p:ph type="subTitle" idx="1"/>
          </p:nvPr>
        </p:nvSpPr>
        <p:spPr>
          <a:xfrm>
            <a:off x="6343650" y="5709565"/>
            <a:ext cx="5395975" cy="646785"/>
          </a:xfrm>
        </p:spPr>
        <p:txBody>
          <a:bodyPr vert="horz" lIns="91440" tIns="45720" rIns="91440" bIns="45720" rtlCol="0">
            <a:normAutofit/>
          </a:bodyPr>
          <a:lstStyle/>
          <a:p>
            <a:pPr algn="l"/>
            <a:r>
              <a:rPr lang="de-DE" dirty="0"/>
              <a:t>Einblick in PSB und in Programmierung</a:t>
            </a:r>
            <a:endParaRPr lang="de-DE"/>
          </a:p>
        </p:txBody>
      </p:sp>
      <p:pic>
        <p:nvPicPr>
          <p:cNvPr id="4" name="Grafik 3" descr="Ein Bild, das Baum, draußen, Gebäude, Städtebau enthält.&#10;&#10;Beschreibung automatisch generiert.">
            <a:extLst>
              <a:ext uri="{FF2B5EF4-FFF2-40B4-BE49-F238E27FC236}">
                <a16:creationId xmlns:a16="http://schemas.microsoft.com/office/drawing/2014/main" id="{43585C97-B6B6-2936-5FC6-212CF6BCE85B}"/>
              </a:ext>
            </a:extLst>
          </p:cNvPr>
          <p:cNvPicPr>
            <a:picLocks noChangeAspect="1"/>
          </p:cNvPicPr>
          <p:nvPr/>
        </p:nvPicPr>
        <p:blipFill rotWithShape="1">
          <a:blip r:embed="rId3"/>
          <a:srcRect l="19720" r="25557"/>
          <a:stretch/>
        </p:blipFill>
        <p:spPr>
          <a:xfrm>
            <a:off x="7653541" y="6"/>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spTree>
    <p:extLst>
      <p:ext uri="{BB962C8B-B14F-4D97-AF65-F5344CB8AC3E}">
        <p14:creationId xmlns:p14="http://schemas.microsoft.com/office/powerpoint/2010/main" val="1577499883"/>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el 1">
            <a:extLst>
              <a:ext uri="{FF2B5EF4-FFF2-40B4-BE49-F238E27FC236}">
                <a16:creationId xmlns:a16="http://schemas.microsoft.com/office/drawing/2014/main" id="{D4534C3F-368C-A7AA-0599-9C42C1504769}"/>
              </a:ext>
            </a:extLst>
          </p:cNvPr>
          <p:cNvSpPr>
            <a:spLocks noGrp="1"/>
          </p:cNvSpPr>
          <p:nvPr>
            <p:ph type="title"/>
          </p:nvPr>
        </p:nvSpPr>
        <p:spPr>
          <a:xfrm>
            <a:off x="838200" y="448721"/>
            <a:ext cx="4707671" cy="1225650"/>
          </a:xfrm>
        </p:spPr>
        <p:txBody>
          <a:bodyPr anchor="b">
            <a:normAutofit/>
          </a:bodyPr>
          <a:lstStyle/>
          <a:p>
            <a:r>
              <a:rPr lang="de-DE" sz="3800">
                <a:solidFill>
                  <a:schemeClr val="bg1"/>
                </a:solidFill>
              </a:rPr>
              <a:t>Unser Optik planung</a:t>
            </a:r>
          </a:p>
        </p:txBody>
      </p:sp>
      <p:cxnSp>
        <p:nvCxnSpPr>
          <p:cNvPr id="20"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F451F9EB-677D-7CCD-E733-61B65030C2DC}"/>
              </a:ext>
            </a:extLst>
          </p:cNvPr>
          <p:cNvSpPr>
            <a:spLocks noGrp="1"/>
          </p:cNvSpPr>
          <p:nvPr>
            <p:ph idx="1"/>
          </p:nvPr>
        </p:nvSpPr>
        <p:spPr>
          <a:xfrm>
            <a:off x="897769" y="1909192"/>
            <a:ext cx="4586513" cy="3647710"/>
          </a:xfrm>
        </p:spPr>
        <p:txBody>
          <a:bodyPr vert="horz" lIns="91440" tIns="45720" rIns="91440" bIns="45720" rtlCol="0" anchor="ctr">
            <a:normAutofit/>
          </a:bodyPr>
          <a:lstStyle/>
          <a:p>
            <a:pPr marL="0" indent="0">
              <a:buNone/>
            </a:pPr>
            <a:r>
              <a:rPr lang="de-DE" sz="2000" dirty="0">
                <a:solidFill>
                  <a:schemeClr val="bg1"/>
                </a:solidFill>
              </a:rPr>
              <a:t>In den </a:t>
            </a:r>
            <a:r>
              <a:rPr lang="de-DE" sz="2000" dirty="0" err="1">
                <a:solidFill>
                  <a:schemeClr val="bg1"/>
                </a:solidFill>
              </a:rPr>
              <a:t>Folgenden</a:t>
            </a:r>
            <a:r>
              <a:rPr lang="de-DE" sz="2000" dirty="0">
                <a:solidFill>
                  <a:schemeClr val="bg1"/>
                </a:solidFill>
              </a:rPr>
              <a:t> Bildern sieht ihr die Light-mode und </a:t>
            </a:r>
            <a:r>
              <a:rPr lang="de-DE" sz="2000" dirty="0" err="1">
                <a:solidFill>
                  <a:schemeClr val="bg1"/>
                </a:solidFill>
              </a:rPr>
              <a:t>dark</a:t>
            </a:r>
            <a:r>
              <a:rPr lang="de-DE" sz="2000" dirty="0">
                <a:solidFill>
                  <a:schemeClr val="bg1"/>
                </a:solidFill>
              </a:rPr>
              <a:t>-mode </a:t>
            </a:r>
            <a:r>
              <a:rPr lang="de-DE" sz="2000" dirty="0" err="1">
                <a:solidFill>
                  <a:schemeClr val="bg1"/>
                </a:solidFill>
              </a:rPr>
              <a:t>version</a:t>
            </a:r>
            <a:r>
              <a:rPr lang="de-DE" sz="2000" dirty="0">
                <a:solidFill>
                  <a:schemeClr val="bg1"/>
                </a:solidFill>
              </a:rPr>
              <a:t> von der Optik wie die Website hätte aussehen können</a:t>
            </a:r>
          </a:p>
          <a:p>
            <a:pPr marL="0" indent="0">
              <a:buNone/>
            </a:pPr>
            <a:endParaRPr lang="de-DE" sz="2000" dirty="0">
              <a:solidFill>
                <a:schemeClr val="bg1"/>
              </a:solidFill>
            </a:endParaRPr>
          </a:p>
          <a:p>
            <a:pPr marL="0" indent="0">
              <a:buNone/>
            </a:pPr>
            <a:r>
              <a:rPr lang="de-DE" sz="2000" dirty="0">
                <a:solidFill>
                  <a:schemeClr val="bg1"/>
                </a:solidFill>
              </a:rPr>
              <a:t>Oben: Light </a:t>
            </a:r>
            <a:r>
              <a:rPr lang="de-DE" sz="2000" dirty="0" err="1">
                <a:solidFill>
                  <a:schemeClr val="bg1"/>
                </a:solidFill>
              </a:rPr>
              <a:t>mode</a:t>
            </a:r>
          </a:p>
          <a:p>
            <a:pPr marL="0" indent="0">
              <a:buNone/>
            </a:pPr>
            <a:r>
              <a:rPr lang="de-DE" sz="2000" dirty="0">
                <a:solidFill>
                  <a:schemeClr val="bg1"/>
                </a:solidFill>
              </a:rPr>
              <a:t>Unten: Dark </a:t>
            </a:r>
            <a:r>
              <a:rPr lang="de-DE" sz="2000" dirty="0" err="1">
                <a:solidFill>
                  <a:schemeClr val="bg1"/>
                </a:solidFill>
              </a:rPr>
              <a:t>mode</a:t>
            </a:r>
          </a:p>
        </p:txBody>
      </p:sp>
      <p:pic>
        <p:nvPicPr>
          <p:cNvPr id="4" name="Grafik 3" descr="Ein Bild, das Text, Screenshot, Karte, Diagramm enthält.&#10;&#10;Beschreibung automatisch generiert.">
            <a:extLst>
              <a:ext uri="{FF2B5EF4-FFF2-40B4-BE49-F238E27FC236}">
                <a16:creationId xmlns:a16="http://schemas.microsoft.com/office/drawing/2014/main" id="{B3A49B42-D0C8-221F-9EC3-1E493F5601A8}"/>
              </a:ext>
            </a:extLst>
          </p:cNvPr>
          <p:cNvPicPr>
            <a:picLocks noChangeAspect="1"/>
          </p:cNvPicPr>
          <p:nvPr/>
        </p:nvPicPr>
        <p:blipFill rotWithShape="1">
          <a:blip r:embed="rId2"/>
          <a:srcRect t="1694" r="-3" b="-3"/>
          <a:stretch/>
        </p:blipFill>
        <p:spPr>
          <a:xfrm>
            <a:off x="6525453" y="1"/>
            <a:ext cx="5666547" cy="3398024"/>
          </a:xfrm>
          <a:prstGeom prst="rect">
            <a:avLst/>
          </a:prstGeom>
        </p:spPr>
      </p:pic>
      <p:cxnSp>
        <p:nvCxnSpPr>
          <p:cNvPr id="21" name="Straight Connector 13">
            <a:extLst>
              <a:ext uri="{FF2B5EF4-FFF2-40B4-BE49-F238E27FC236}">
                <a16:creationId xmlns:a16="http://schemas.microsoft.com/office/drawing/2014/main" id="{CA240C79-242E-4918-9F28-B101847D1CC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Grafik 4" descr="Ein Bild, das Text, Screenshot, Diagramm, Grafiksoftware enthält.&#10;&#10;Beschreibung automatisch generiert.">
            <a:extLst>
              <a:ext uri="{FF2B5EF4-FFF2-40B4-BE49-F238E27FC236}">
                <a16:creationId xmlns:a16="http://schemas.microsoft.com/office/drawing/2014/main" id="{50C2AC14-548E-7606-CD96-32F0E740CC2B}"/>
              </a:ext>
            </a:extLst>
          </p:cNvPr>
          <p:cNvPicPr>
            <a:picLocks noChangeAspect="1"/>
          </p:cNvPicPr>
          <p:nvPr/>
        </p:nvPicPr>
        <p:blipFill rotWithShape="1">
          <a:blip r:embed="rId3"/>
          <a:srcRect l="1121"/>
          <a:stretch/>
        </p:blipFill>
        <p:spPr>
          <a:xfrm>
            <a:off x="6522277" y="3398024"/>
            <a:ext cx="5669723" cy="3469076"/>
          </a:xfrm>
          <a:prstGeom prst="rect">
            <a:avLst/>
          </a:prstGeom>
        </p:spPr>
      </p:pic>
    </p:spTree>
    <p:extLst>
      <p:ext uri="{BB962C8B-B14F-4D97-AF65-F5344CB8AC3E}">
        <p14:creationId xmlns:p14="http://schemas.microsoft.com/office/powerpoint/2010/main" val="1735635755"/>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5D17726-F438-9092-EAD8-26D965D3631C}"/>
              </a:ext>
            </a:extLst>
          </p:cNvPr>
          <p:cNvSpPr>
            <a:spLocks noGrp="1"/>
          </p:cNvSpPr>
          <p:nvPr>
            <p:ph type="title"/>
          </p:nvPr>
        </p:nvSpPr>
        <p:spPr>
          <a:xfrm>
            <a:off x="838201" y="365125"/>
            <a:ext cx="5251316" cy="1807305"/>
          </a:xfrm>
        </p:spPr>
        <p:txBody>
          <a:bodyPr>
            <a:normAutofit/>
          </a:bodyPr>
          <a:lstStyle/>
          <a:p>
            <a:r>
              <a:rPr lang="de-DE"/>
              <a:t>Was ist PSB? </a:t>
            </a:r>
          </a:p>
        </p:txBody>
      </p:sp>
      <p:sp>
        <p:nvSpPr>
          <p:cNvPr id="3" name="Inhaltsplatzhalter 2">
            <a:extLst>
              <a:ext uri="{FF2B5EF4-FFF2-40B4-BE49-F238E27FC236}">
                <a16:creationId xmlns:a16="http://schemas.microsoft.com/office/drawing/2014/main" id="{AD0B31A5-29C6-1536-2FDD-9357912DEE2B}"/>
              </a:ext>
            </a:extLst>
          </p:cNvPr>
          <p:cNvSpPr>
            <a:spLocks noGrp="1"/>
          </p:cNvSpPr>
          <p:nvPr>
            <p:ph idx="1"/>
          </p:nvPr>
        </p:nvSpPr>
        <p:spPr>
          <a:xfrm>
            <a:off x="838200" y="2333297"/>
            <a:ext cx="5245922" cy="3843666"/>
          </a:xfrm>
        </p:spPr>
        <p:txBody>
          <a:bodyPr vert="horz" lIns="91440" tIns="45720" rIns="91440" bIns="45720" rtlCol="0" anchor="t">
            <a:noAutofit/>
          </a:bodyPr>
          <a:lstStyle/>
          <a:p>
            <a:r>
              <a:rPr lang="de-DE" sz="1400" b="1" dirty="0">
                <a:ea typeface="+mn-lt"/>
                <a:cs typeface="+mn-lt"/>
              </a:rPr>
              <a:t>Intralogistiklösungen</a:t>
            </a:r>
            <a:r>
              <a:rPr lang="de-DE" sz="1400" dirty="0">
                <a:ea typeface="+mn-lt"/>
                <a:cs typeface="+mn-lt"/>
              </a:rPr>
              <a:t>: PSB </a:t>
            </a:r>
            <a:r>
              <a:rPr lang="de-DE" sz="1400" err="1">
                <a:ea typeface="+mn-lt"/>
                <a:cs typeface="+mn-lt"/>
              </a:rPr>
              <a:t>Intralogistics</a:t>
            </a:r>
            <a:r>
              <a:rPr lang="de-DE" sz="1400" dirty="0">
                <a:ea typeface="+mn-lt"/>
                <a:cs typeface="+mn-lt"/>
              </a:rPr>
              <a:t> entwickelt und implementiert maßgeschneiderte Intralogistiklösungen, die den Materialfluss innerhalb von Betrieben optimieren.</a:t>
            </a:r>
            <a:endParaRPr lang="de-DE" sz="1400"/>
          </a:p>
          <a:p>
            <a:r>
              <a:rPr lang="de-DE" sz="1400" b="1" dirty="0">
                <a:ea typeface="+mn-lt"/>
                <a:cs typeface="+mn-lt"/>
              </a:rPr>
              <a:t>Automatisierung und Fördertechnik</a:t>
            </a:r>
            <a:r>
              <a:rPr lang="de-DE" sz="1400" dirty="0">
                <a:ea typeface="+mn-lt"/>
                <a:cs typeface="+mn-lt"/>
              </a:rPr>
              <a:t>: Das Unternehmen bietet eine breite Palette an Produkten und Dienstleistungen in den Bereichen Automatisierung und Fördertechnik, einschließlich Förderbänder, Sortiersysteme und Lagerverwaltungssysteme.</a:t>
            </a:r>
            <a:endParaRPr lang="de-DE" sz="1400"/>
          </a:p>
          <a:p>
            <a:r>
              <a:rPr lang="de-DE" sz="1400" b="1" dirty="0">
                <a:ea typeface="+mn-lt"/>
                <a:cs typeface="+mn-lt"/>
              </a:rPr>
              <a:t>Planung und Beratung</a:t>
            </a:r>
            <a:r>
              <a:rPr lang="de-DE" sz="1400" dirty="0">
                <a:ea typeface="+mn-lt"/>
                <a:cs typeface="+mn-lt"/>
              </a:rPr>
              <a:t>: PSB </a:t>
            </a:r>
            <a:r>
              <a:rPr lang="de-DE" sz="1400" err="1">
                <a:ea typeface="+mn-lt"/>
                <a:cs typeface="+mn-lt"/>
              </a:rPr>
              <a:t>Intralogistics</a:t>
            </a:r>
            <a:r>
              <a:rPr lang="de-DE" sz="1400" dirty="0">
                <a:ea typeface="+mn-lt"/>
                <a:cs typeface="+mn-lt"/>
              </a:rPr>
              <a:t> unterstützt seine Kunden mit umfassender Planung und Beratung, um effiziente und kostengünstige Lösungen zu entwickeln, die den spezifischen Anforderungen entsprechen.</a:t>
            </a:r>
            <a:endParaRPr lang="de-DE" sz="1400"/>
          </a:p>
          <a:p>
            <a:r>
              <a:rPr lang="de-DE" sz="1400" b="1" dirty="0">
                <a:ea typeface="+mn-lt"/>
                <a:cs typeface="+mn-lt"/>
              </a:rPr>
              <a:t>Innovative Technologien</a:t>
            </a:r>
            <a:r>
              <a:rPr lang="de-DE" sz="1400" dirty="0">
                <a:ea typeface="+mn-lt"/>
                <a:cs typeface="+mn-lt"/>
              </a:rPr>
              <a:t>: Das Unternehmen setzt auf moderne Technologien und innovative Ansätze, um die Effizienz und Flexibilität von Logistikprozessen zu erhöhen.</a:t>
            </a:r>
            <a:endParaRPr lang="de-DE" sz="1400"/>
          </a:p>
          <a:p>
            <a:r>
              <a:rPr lang="de-DE" sz="1400" b="1" dirty="0">
                <a:ea typeface="+mn-lt"/>
                <a:cs typeface="+mn-lt"/>
              </a:rPr>
              <a:t>Globaler Anbieter</a:t>
            </a:r>
            <a:r>
              <a:rPr lang="de-DE" sz="1400" dirty="0">
                <a:ea typeface="+mn-lt"/>
                <a:cs typeface="+mn-lt"/>
              </a:rPr>
              <a:t>: PSB </a:t>
            </a:r>
            <a:r>
              <a:rPr lang="de-DE" sz="1400" err="1">
                <a:ea typeface="+mn-lt"/>
                <a:cs typeface="+mn-lt"/>
              </a:rPr>
              <a:t>Intralogistics</a:t>
            </a:r>
            <a:r>
              <a:rPr lang="de-DE" sz="1400" dirty="0">
                <a:ea typeface="+mn-lt"/>
                <a:cs typeface="+mn-lt"/>
              </a:rPr>
              <a:t> agiert international und bedient Kunden in verschiedenen Branchen, darunter die Automobilindustrie, der Handel und die Lebensmittelindustrie.</a:t>
            </a:r>
            <a:endParaRPr lang="de-DE" sz="1400" dirty="0"/>
          </a:p>
          <a:p>
            <a:endParaRPr lang="de-DE" sz="1100"/>
          </a:p>
        </p:txBody>
      </p:sp>
      <p:pic>
        <p:nvPicPr>
          <p:cNvPr id="7" name="Grafik 6" descr="Ein Bild, das Symbol, Grafiken, gelb, Logo enthält.&#10;&#10;Beschreibung automatisch generiert.">
            <a:extLst>
              <a:ext uri="{FF2B5EF4-FFF2-40B4-BE49-F238E27FC236}">
                <a16:creationId xmlns:a16="http://schemas.microsoft.com/office/drawing/2014/main" id="{7734EF5A-BA4B-A5C9-FA33-FAE6B96F01B8}"/>
              </a:ext>
            </a:extLst>
          </p:cNvPr>
          <p:cNvPicPr>
            <a:picLocks noChangeAspect="1"/>
          </p:cNvPicPr>
          <p:nvPr/>
        </p:nvPicPr>
        <p:blipFill rotWithShape="1">
          <a:blip r:embed="rId2"/>
          <a:srcRect l="4958" r="809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917572"/>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4">
            <a:extLst>
              <a:ext uri="{FF2B5EF4-FFF2-40B4-BE49-F238E27FC236}">
                <a16:creationId xmlns:a16="http://schemas.microsoft.com/office/drawing/2014/main" id="{5A0118C5-4F8D-4CF4-BADD-53FEACC6C4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6">
            <a:extLst>
              <a:ext uri="{FF2B5EF4-FFF2-40B4-BE49-F238E27FC236}">
                <a16:creationId xmlns:a16="http://schemas.microsoft.com/office/drawing/2014/main" id="{3C1D1FA3-6212-4B97-9B1E-C7F81247C2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5" name="Freeform: Shape 18">
            <a:extLst>
              <a:ext uri="{FF2B5EF4-FFF2-40B4-BE49-F238E27FC236}">
                <a16:creationId xmlns:a16="http://schemas.microsoft.com/office/drawing/2014/main" id="{11C51958-04D4-4687-95A2-95DCDCF474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Freeform: Shape 20">
            <a:extLst>
              <a:ext uri="{FF2B5EF4-FFF2-40B4-BE49-F238E27FC236}">
                <a16:creationId xmlns:a16="http://schemas.microsoft.com/office/drawing/2014/main" id="{79AFCB35-9C04-4524-A0B1-57FF6865D0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7" name="Freeform: Shape 22">
            <a:extLst>
              <a:ext uri="{FF2B5EF4-FFF2-40B4-BE49-F238E27FC236}">
                <a16:creationId xmlns:a16="http://schemas.microsoft.com/office/drawing/2014/main" id="{D11AD2AD-0BA0-4DD3-8EEA-84686A0E71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itel 1">
            <a:extLst>
              <a:ext uri="{FF2B5EF4-FFF2-40B4-BE49-F238E27FC236}">
                <a16:creationId xmlns:a16="http://schemas.microsoft.com/office/drawing/2014/main" id="{2CF89CB3-43A9-4116-834D-CC595FF72E0E}"/>
              </a:ext>
            </a:extLst>
          </p:cNvPr>
          <p:cNvSpPr>
            <a:spLocks noGrp="1"/>
          </p:cNvSpPr>
          <p:nvPr>
            <p:ph type="title"/>
          </p:nvPr>
        </p:nvSpPr>
        <p:spPr>
          <a:xfrm>
            <a:off x="1861854" y="296579"/>
            <a:ext cx="4834021" cy="1314996"/>
          </a:xfrm>
        </p:spPr>
        <p:txBody>
          <a:bodyPr anchor="b">
            <a:normAutofit/>
          </a:bodyPr>
          <a:lstStyle/>
          <a:p>
            <a:r>
              <a:rPr lang="de-DE" sz="4100">
                <a:solidFill>
                  <a:schemeClr val="bg1"/>
                </a:solidFill>
              </a:rPr>
              <a:t>Die Geschichte von PSB Intralogistics</a:t>
            </a:r>
          </a:p>
        </p:txBody>
      </p:sp>
      <p:sp>
        <p:nvSpPr>
          <p:cNvPr id="3" name="Inhaltsplatzhalter 2">
            <a:extLst>
              <a:ext uri="{FF2B5EF4-FFF2-40B4-BE49-F238E27FC236}">
                <a16:creationId xmlns:a16="http://schemas.microsoft.com/office/drawing/2014/main" id="{424364AE-BA96-6AF7-9D5E-A1023691E1E6}"/>
              </a:ext>
            </a:extLst>
          </p:cNvPr>
          <p:cNvSpPr>
            <a:spLocks noGrp="1"/>
          </p:cNvSpPr>
          <p:nvPr>
            <p:ph idx="1"/>
          </p:nvPr>
        </p:nvSpPr>
        <p:spPr>
          <a:xfrm>
            <a:off x="743595" y="1947608"/>
            <a:ext cx="6397604" cy="4044463"/>
          </a:xfrm>
        </p:spPr>
        <p:txBody>
          <a:bodyPr vert="horz" lIns="91440" tIns="45720" rIns="91440" bIns="45720" rtlCol="0" anchor="t">
            <a:noAutofit/>
          </a:bodyPr>
          <a:lstStyle/>
          <a:p>
            <a:r>
              <a:rPr lang="de-DE" sz="1400" b="1" dirty="0">
                <a:solidFill>
                  <a:schemeClr val="bg1"/>
                </a:solidFill>
                <a:ea typeface="+mn-lt"/>
                <a:cs typeface="+mn-lt"/>
              </a:rPr>
              <a:t>Gründung und Ursprung</a:t>
            </a:r>
            <a:r>
              <a:rPr lang="de-DE" sz="1400" dirty="0">
                <a:solidFill>
                  <a:schemeClr val="bg1"/>
                </a:solidFill>
                <a:ea typeface="+mn-lt"/>
                <a:cs typeface="+mn-lt"/>
              </a:rPr>
              <a:t>: PSB </a:t>
            </a:r>
            <a:r>
              <a:rPr lang="de-DE" sz="1400" err="1">
                <a:solidFill>
                  <a:schemeClr val="bg1"/>
                </a:solidFill>
                <a:ea typeface="+mn-lt"/>
                <a:cs typeface="+mn-lt"/>
              </a:rPr>
              <a:t>Intralogistics</a:t>
            </a:r>
            <a:r>
              <a:rPr lang="de-DE" sz="1400" dirty="0">
                <a:solidFill>
                  <a:schemeClr val="bg1"/>
                </a:solidFill>
                <a:ea typeface="+mn-lt"/>
                <a:cs typeface="+mn-lt"/>
              </a:rPr>
              <a:t> wurde ursprünglich als Teil der Pirmasenser Maschinen- und Stahlbau GmbH (PMS) gegründet, die in den frühen Jahren auf Maschinen- und Stahlbau spezialisiert war.</a:t>
            </a:r>
            <a:endParaRPr lang="de-DE" sz="1400" dirty="0">
              <a:solidFill>
                <a:schemeClr val="bg1"/>
              </a:solidFill>
            </a:endParaRPr>
          </a:p>
          <a:p>
            <a:r>
              <a:rPr lang="de-DE" sz="1400" b="1" dirty="0">
                <a:solidFill>
                  <a:schemeClr val="bg1"/>
                </a:solidFill>
                <a:ea typeface="+mn-lt"/>
                <a:cs typeface="+mn-lt"/>
              </a:rPr>
              <a:t>Diversifikation</a:t>
            </a:r>
            <a:r>
              <a:rPr lang="de-DE" sz="1400" dirty="0">
                <a:solidFill>
                  <a:schemeClr val="bg1"/>
                </a:solidFill>
                <a:ea typeface="+mn-lt"/>
                <a:cs typeface="+mn-lt"/>
              </a:rPr>
              <a:t>: Im Laufe der Jahre hat sich das Unternehmen diversifiziert und spezialisierte sich zunehmend auf den Bereich der Intralogistik, um den wachsenden Bedarf an effizienten Materialflusslösungen zu bedienen.</a:t>
            </a:r>
            <a:endParaRPr lang="de-DE" sz="1400" dirty="0">
              <a:solidFill>
                <a:schemeClr val="bg1"/>
              </a:solidFill>
            </a:endParaRPr>
          </a:p>
          <a:p>
            <a:r>
              <a:rPr lang="de-DE" sz="1400" b="1" dirty="0">
                <a:solidFill>
                  <a:schemeClr val="bg1"/>
                </a:solidFill>
                <a:ea typeface="+mn-lt"/>
                <a:cs typeface="+mn-lt"/>
              </a:rPr>
              <a:t>Entwicklung von Fördertechnologien</a:t>
            </a:r>
            <a:r>
              <a:rPr lang="de-DE" sz="1400" dirty="0">
                <a:solidFill>
                  <a:schemeClr val="bg1"/>
                </a:solidFill>
                <a:ea typeface="+mn-lt"/>
                <a:cs typeface="+mn-lt"/>
              </a:rPr>
              <a:t>: PSB begann mit der Entwicklung eigener Fördertechnologien und automatisierten Systemen, die in verschiedenen Industrien eingesetzt werden können, um die Logistikprozesse zu optimieren.</a:t>
            </a:r>
            <a:endParaRPr lang="de-DE" sz="1400" dirty="0">
              <a:solidFill>
                <a:schemeClr val="bg1"/>
              </a:solidFill>
            </a:endParaRPr>
          </a:p>
          <a:p>
            <a:r>
              <a:rPr lang="de-DE" sz="1400" b="1" dirty="0">
                <a:solidFill>
                  <a:schemeClr val="bg1"/>
                </a:solidFill>
                <a:ea typeface="+mn-lt"/>
                <a:cs typeface="+mn-lt"/>
              </a:rPr>
              <a:t>Expansion und Internationalisierung</a:t>
            </a:r>
            <a:r>
              <a:rPr lang="de-DE" sz="1400" dirty="0">
                <a:solidFill>
                  <a:schemeClr val="bg1"/>
                </a:solidFill>
                <a:ea typeface="+mn-lt"/>
                <a:cs typeface="+mn-lt"/>
              </a:rPr>
              <a:t>: Durch den Erfolg und die hohe Nachfrage nach ihren Produkten und Dienstleistungen expandierte PSB </a:t>
            </a:r>
            <a:r>
              <a:rPr lang="de-DE" sz="1400" err="1">
                <a:solidFill>
                  <a:schemeClr val="bg1"/>
                </a:solidFill>
                <a:ea typeface="+mn-lt"/>
                <a:cs typeface="+mn-lt"/>
              </a:rPr>
              <a:t>Intralogistics</a:t>
            </a:r>
            <a:r>
              <a:rPr lang="de-DE" sz="1400" dirty="0">
                <a:solidFill>
                  <a:schemeClr val="bg1"/>
                </a:solidFill>
                <a:ea typeface="+mn-lt"/>
                <a:cs typeface="+mn-lt"/>
              </a:rPr>
              <a:t> und begann, international zu agieren, um Kunden weltweit zu bedienen.</a:t>
            </a:r>
            <a:endParaRPr lang="de-DE" sz="1400" dirty="0">
              <a:solidFill>
                <a:schemeClr val="bg1"/>
              </a:solidFill>
            </a:endParaRPr>
          </a:p>
          <a:p>
            <a:r>
              <a:rPr lang="de-DE" sz="1400" b="1" dirty="0">
                <a:solidFill>
                  <a:schemeClr val="bg1"/>
                </a:solidFill>
                <a:ea typeface="+mn-lt"/>
                <a:cs typeface="+mn-lt"/>
              </a:rPr>
              <a:t>Innovationen und Technologieintegration</a:t>
            </a:r>
            <a:r>
              <a:rPr lang="de-DE" sz="1400" dirty="0">
                <a:solidFill>
                  <a:schemeClr val="bg1"/>
                </a:solidFill>
                <a:ea typeface="+mn-lt"/>
                <a:cs typeface="+mn-lt"/>
              </a:rPr>
              <a:t>: PSB setzte verstärkt auf Innovationen und die Integration moderner Technologien wie Robotik, Automatisierung und IT-Lösungen, um ihre Produkte weiter zu verbessern und anzupassen.</a:t>
            </a:r>
            <a:endParaRPr lang="de-DE" sz="1400" dirty="0">
              <a:solidFill>
                <a:schemeClr val="bg1"/>
              </a:solidFill>
            </a:endParaRPr>
          </a:p>
          <a:p>
            <a:r>
              <a:rPr lang="de-DE" sz="1400" b="1" dirty="0">
                <a:solidFill>
                  <a:schemeClr val="bg1"/>
                </a:solidFill>
                <a:ea typeface="+mn-lt"/>
                <a:cs typeface="+mn-lt"/>
              </a:rPr>
              <a:t>Marktführerschaft und Branchenvielfalt</a:t>
            </a:r>
            <a:r>
              <a:rPr lang="de-DE" sz="1400" dirty="0">
                <a:solidFill>
                  <a:schemeClr val="bg1"/>
                </a:solidFill>
                <a:ea typeface="+mn-lt"/>
                <a:cs typeface="+mn-lt"/>
              </a:rPr>
              <a:t>: Heute gilt PSB </a:t>
            </a:r>
            <a:r>
              <a:rPr lang="de-DE" sz="1400" err="1">
                <a:solidFill>
                  <a:schemeClr val="bg1"/>
                </a:solidFill>
                <a:ea typeface="+mn-lt"/>
                <a:cs typeface="+mn-lt"/>
              </a:rPr>
              <a:t>Intralogistics</a:t>
            </a:r>
            <a:r>
              <a:rPr lang="de-DE" sz="1400" dirty="0">
                <a:solidFill>
                  <a:schemeClr val="bg1"/>
                </a:solidFill>
                <a:ea typeface="+mn-lt"/>
                <a:cs typeface="+mn-lt"/>
              </a:rPr>
              <a:t> als einer der führenden Anbieter im Bereich der Intralogistik und bedient eine Vielzahl von Branchen, darunter Automobil, Handel, Lebensmittel und viele mehr, mit maßgeschneiderten Logistiklösungen.</a:t>
            </a:r>
            <a:endParaRPr lang="de-DE" sz="1400" dirty="0">
              <a:solidFill>
                <a:schemeClr val="bg1"/>
              </a:solidFill>
            </a:endParaRPr>
          </a:p>
          <a:p>
            <a:endParaRPr lang="de-DE" sz="900">
              <a:solidFill>
                <a:schemeClr val="bg1"/>
              </a:solidFill>
            </a:endParaRPr>
          </a:p>
        </p:txBody>
      </p:sp>
      <p:pic>
        <p:nvPicPr>
          <p:cNvPr id="4" name="Grafik 3" descr="Ein Bild, das Himmel, draußen, Wolke, Gebäude enthält.&#10;&#10;Beschreibung automatisch generiert.">
            <a:extLst>
              <a:ext uri="{FF2B5EF4-FFF2-40B4-BE49-F238E27FC236}">
                <a16:creationId xmlns:a16="http://schemas.microsoft.com/office/drawing/2014/main" id="{F0D23A96-FBCD-76DE-DE16-D63559D4BDA9}"/>
              </a:ext>
            </a:extLst>
          </p:cNvPr>
          <p:cNvPicPr>
            <a:picLocks noChangeAspect="1"/>
          </p:cNvPicPr>
          <p:nvPr/>
        </p:nvPicPr>
        <p:blipFill>
          <a:blip r:embed="rId2"/>
          <a:stretch>
            <a:fillRect/>
          </a:stretch>
        </p:blipFill>
        <p:spPr>
          <a:xfrm>
            <a:off x="7542252" y="3075831"/>
            <a:ext cx="4072815" cy="1771674"/>
          </a:xfrm>
          <a:prstGeom prst="rect">
            <a:avLst/>
          </a:prstGeom>
        </p:spPr>
      </p:pic>
      <p:grpSp>
        <p:nvGrpSpPr>
          <p:cNvPr id="38"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9" name="Freeform: Shape 25">
              <a:extLst>
                <a:ext uri="{FF2B5EF4-FFF2-40B4-BE49-F238E27FC236}">
                  <a16:creationId xmlns:a16="http://schemas.microsoft.com/office/drawing/2014/main" id="{B7067280-C3E7-4DF6-A345-B9FEF6EF8D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26">
              <a:extLst>
                <a:ext uri="{FF2B5EF4-FFF2-40B4-BE49-F238E27FC236}">
                  <a16:creationId xmlns:a16="http://schemas.microsoft.com/office/drawing/2014/main" id="{A78365A8-666B-4417-9D3C-554E6E6B2C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71CAAFA-0A31-4308-AB9F-B1C84ABDF9D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28">
              <a:extLst>
                <a:ext uri="{FF2B5EF4-FFF2-40B4-BE49-F238E27FC236}">
                  <a16:creationId xmlns:a16="http://schemas.microsoft.com/office/drawing/2014/main" id="{96AB1D25-144D-4BB4-A45C-60B8A094F4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29">
              <a:extLst>
                <a:ext uri="{FF2B5EF4-FFF2-40B4-BE49-F238E27FC236}">
                  <a16:creationId xmlns:a16="http://schemas.microsoft.com/office/drawing/2014/main" id="{069F0FB4-779A-48FC-AC33-784F177C929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76855846"/>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el 1">
            <a:extLst>
              <a:ext uri="{FF2B5EF4-FFF2-40B4-BE49-F238E27FC236}">
                <a16:creationId xmlns:a16="http://schemas.microsoft.com/office/drawing/2014/main" id="{8BF733BD-815B-7899-AC76-6D735B786518}"/>
              </a:ext>
            </a:extLst>
          </p:cNvPr>
          <p:cNvSpPr>
            <a:spLocks noGrp="1"/>
          </p:cNvSpPr>
          <p:nvPr>
            <p:ph type="title"/>
          </p:nvPr>
        </p:nvSpPr>
        <p:spPr>
          <a:xfrm>
            <a:off x="1295400" y="669925"/>
            <a:ext cx="4800600" cy="1325563"/>
          </a:xfrm>
        </p:spPr>
        <p:txBody>
          <a:bodyPr anchor="b">
            <a:normAutofit/>
          </a:bodyPr>
          <a:lstStyle/>
          <a:p>
            <a:r>
              <a:rPr lang="de-DE">
                <a:solidFill>
                  <a:schemeClr val="bg1"/>
                </a:solidFill>
              </a:rPr>
              <a:t>Was macht PSB besonders?</a:t>
            </a:r>
          </a:p>
        </p:txBody>
      </p:sp>
      <p:cxnSp>
        <p:nvCxnSpPr>
          <p:cNvPr id="35"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C6C8BFEF-0FFA-6B15-2799-AD5224F2F920}"/>
              </a:ext>
            </a:extLst>
          </p:cNvPr>
          <p:cNvSpPr>
            <a:spLocks noGrp="1"/>
          </p:cNvSpPr>
          <p:nvPr>
            <p:ph idx="1"/>
          </p:nvPr>
        </p:nvSpPr>
        <p:spPr>
          <a:xfrm>
            <a:off x="1295400" y="2288833"/>
            <a:ext cx="4800600" cy="3711571"/>
          </a:xfrm>
        </p:spPr>
        <p:txBody>
          <a:bodyPr vert="horz" lIns="91440" tIns="45720" rIns="91440" bIns="45720" rtlCol="0">
            <a:normAutofit/>
          </a:bodyPr>
          <a:lstStyle/>
          <a:p>
            <a:r>
              <a:rPr lang="de-DE" sz="1100" b="1" dirty="0">
                <a:solidFill>
                  <a:schemeClr val="bg1"/>
                </a:solidFill>
                <a:ea typeface="+mn-lt"/>
                <a:cs typeface="+mn-lt"/>
              </a:rPr>
              <a:t>Individuelle Lösungen</a:t>
            </a:r>
            <a:r>
              <a:rPr lang="de-DE" sz="1100" dirty="0">
                <a:solidFill>
                  <a:schemeClr val="bg1"/>
                </a:solidFill>
                <a:ea typeface="+mn-lt"/>
                <a:cs typeface="+mn-lt"/>
              </a:rPr>
              <a:t>: PSB </a:t>
            </a:r>
            <a:r>
              <a:rPr lang="de-DE" sz="1100" dirty="0" err="1">
                <a:solidFill>
                  <a:schemeClr val="bg1"/>
                </a:solidFill>
                <a:ea typeface="+mn-lt"/>
                <a:cs typeface="+mn-lt"/>
              </a:rPr>
              <a:t>Intralogistics</a:t>
            </a:r>
            <a:r>
              <a:rPr lang="de-DE" sz="1100" dirty="0">
                <a:solidFill>
                  <a:schemeClr val="bg1"/>
                </a:solidFill>
                <a:ea typeface="+mn-lt"/>
                <a:cs typeface="+mn-lt"/>
              </a:rPr>
              <a:t> bietet maßgeschneiderte Intralogistiklösungen, die speziell auf die Bedürfnisse und Anforderungen ihrer Kunden abgestimmt sind, wodurch optimale Effizienz und Flexibilität gewährleistet werden.</a:t>
            </a:r>
            <a:endParaRPr lang="de-DE" sz="1100" dirty="0">
              <a:solidFill>
                <a:schemeClr val="bg1"/>
              </a:solidFill>
            </a:endParaRPr>
          </a:p>
          <a:p>
            <a:r>
              <a:rPr lang="de-DE" sz="1100" b="1" dirty="0">
                <a:solidFill>
                  <a:schemeClr val="bg1"/>
                </a:solidFill>
                <a:ea typeface="+mn-lt"/>
                <a:cs typeface="+mn-lt"/>
              </a:rPr>
              <a:t>Innovative Technologien</a:t>
            </a:r>
            <a:r>
              <a:rPr lang="de-DE" sz="1100" dirty="0">
                <a:solidFill>
                  <a:schemeClr val="bg1"/>
                </a:solidFill>
                <a:ea typeface="+mn-lt"/>
                <a:cs typeface="+mn-lt"/>
              </a:rPr>
              <a:t>: Das Unternehmen setzt auf modernste Technologien und innovative Ansätze, wie automatisierte Lagersysteme und fortschrittliche Fördertechnik, um den Materialfluss und die Lagerlogistik zu optimieren.</a:t>
            </a:r>
            <a:endParaRPr lang="de-DE" sz="1100" dirty="0">
              <a:solidFill>
                <a:schemeClr val="bg1"/>
              </a:solidFill>
            </a:endParaRPr>
          </a:p>
          <a:p>
            <a:r>
              <a:rPr lang="de-DE" sz="1100" b="1" dirty="0">
                <a:solidFill>
                  <a:schemeClr val="bg1"/>
                </a:solidFill>
                <a:ea typeface="+mn-lt"/>
                <a:cs typeface="+mn-lt"/>
              </a:rPr>
              <a:t>Umfassende Expertise</a:t>
            </a:r>
            <a:r>
              <a:rPr lang="de-DE" sz="1100" dirty="0">
                <a:solidFill>
                  <a:schemeClr val="bg1"/>
                </a:solidFill>
                <a:ea typeface="+mn-lt"/>
                <a:cs typeface="+mn-lt"/>
              </a:rPr>
              <a:t>: Mit über 130 Jahren Erfahrung im Maschinenbau und in der Intralogistik verfügt PSB über tiefgehendes Know-how und umfassende Branchenkenntnisse, die es ihnen ermöglichen, komplexe Logistikprobleme effektiv zu lösen.</a:t>
            </a:r>
            <a:endParaRPr lang="de-DE" sz="1100" dirty="0">
              <a:solidFill>
                <a:schemeClr val="bg1"/>
              </a:solidFill>
            </a:endParaRPr>
          </a:p>
          <a:p>
            <a:r>
              <a:rPr lang="de-DE" sz="1100" b="1" dirty="0">
                <a:solidFill>
                  <a:schemeClr val="bg1"/>
                </a:solidFill>
                <a:ea typeface="+mn-lt"/>
                <a:cs typeface="+mn-lt"/>
              </a:rPr>
              <a:t>Starke Kundenorientierung</a:t>
            </a:r>
            <a:r>
              <a:rPr lang="de-DE" sz="1100" dirty="0">
                <a:solidFill>
                  <a:schemeClr val="bg1"/>
                </a:solidFill>
                <a:ea typeface="+mn-lt"/>
                <a:cs typeface="+mn-lt"/>
              </a:rPr>
              <a:t>: PSB legt großen Wert auf enge Zusammenarbeit mit den Kunden, bietet umfassende Beratung und Unterstützung, und stellt sicher, dass die Lösungen nicht nur technisch ausgereift, sondern auch wirtschaftlich sinnvoll und nachhaltig sind.</a:t>
            </a:r>
            <a:endParaRPr lang="de-DE" sz="1100" dirty="0">
              <a:solidFill>
                <a:schemeClr val="bg1"/>
              </a:solidFill>
            </a:endParaRPr>
          </a:p>
          <a:p>
            <a:endParaRPr lang="de-DE" sz="1100">
              <a:solidFill>
                <a:schemeClr val="bg1"/>
              </a:solidFill>
            </a:endParaRPr>
          </a:p>
        </p:txBody>
      </p:sp>
      <p:pic>
        <p:nvPicPr>
          <p:cNvPr id="36" name="Picture 4" descr="Sphäre aus Gitter und Knoten">
            <a:extLst>
              <a:ext uri="{FF2B5EF4-FFF2-40B4-BE49-F238E27FC236}">
                <a16:creationId xmlns:a16="http://schemas.microsoft.com/office/drawing/2014/main" id="{B673156E-2867-1708-27DD-C9BA5BFC7CDD}"/>
              </a:ext>
            </a:extLst>
          </p:cNvPr>
          <p:cNvPicPr>
            <a:picLocks noChangeAspect="1"/>
          </p:cNvPicPr>
          <p:nvPr/>
        </p:nvPicPr>
        <p:blipFill>
          <a:blip r:embed="rId2"/>
          <a:stretch>
            <a:fillRect/>
          </a:stretch>
        </p:blipFill>
        <p:spPr>
          <a:xfrm>
            <a:off x="7629727" y="1718145"/>
            <a:ext cx="4562263" cy="3421697"/>
          </a:xfrm>
          <a:prstGeom prst="rect">
            <a:avLst/>
          </a:prstGeom>
        </p:spPr>
      </p:pic>
      <p:cxnSp>
        <p:nvCxnSpPr>
          <p:cNvPr id="37" name="Straight Connector 12">
            <a:extLst>
              <a:ext uri="{FF2B5EF4-FFF2-40B4-BE49-F238E27FC236}">
                <a16:creationId xmlns:a16="http://schemas.microsoft.com/office/drawing/2014/main" id="{B7188D9B-1674-419B-A379-D1632A7EC3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824342"/>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2ABA3A-5E2D-15BA-681B-9D5A3EB46176}"/>
              </a:ext>
            </a:extLst>
          </p:cNvPr>
          <p:cNvSpPr>
            <a:spLocks noGrp="1"/>
          </p:cNvSpPr>
          <p:nvPr>
            <p:ph type="title"/>
          </p:nvPr>
        </p:nvSpPr>
        <p:spPr>
          <a:xfrm>
            <a:off x="686834" y="1153572"/>
            <a:ext cx="3200400" cy="4461163"/>
          </a:xfrm>
        </p:spPr>
        <p:txBody>
          <a:bodyPr>
            <a:normAutofit/>
          </a:bodyPr>
          <a:lstStyle/>
          <a:p>
            <a:r>
              <a:rPr lang="de-DE">
                <a:solidFill>
                  <a:srgbClr val="FFFFFF"/>
                </a:solidFill>
              </a:rPr>
              <a:t>Was bildet die PSB aus?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788BC5AC-B3EA-5E6C-6078-D2502E40D5C0}"/>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de-DE" sz="1500" b="1" dirty="0">
                <a:ea typeface="+mn-lt"/>
                <a:cs typeface="+mn-lt"/>
              </a:rPr>
              <a:t>Mechatroniker/in für Betriebstechnik</a:t>
            </a:r>
            <a:r>
              <a:rPr lang="de-DE" sz="1500" dirty="0">
                <a:ea typeface="+mn-lt"/>
                <a:cs typeface="+mn-lt"/>
              </a:rPr>
              <a:t>: Diese Ausbildung kombiniert mechanische, elektrische und elektronische Komponenten, um komplexe Produktionsanlagen zu bauen, zu warten und zu optimieren.</a:t>
            </a:r>
            <a:endParaRPr lang="de-DE" sz="1500" dirty="0"/>
          </a:p>
          <a:p>
            <a:r>
              <a:rPr lang="de-DE" sz="1500" b="1" dirty="0">
                <a:ea typeface="+mn-lt"/>
                <a:cs typeface="+mn-lt"/>
              </a:rPr>
              <a:t>Industriekaufleute</a:t>
            </a:r>
            <a:r>
              <a:rPr lang="de-DE" sz="1500" dirty="0">
                <a:ea typeface="+mn-lt"/>
                <a:cs typeface="+mn-lt"/>
              </a:rPr>
              <a:t>: Industriekaufleute übernehmen kaufmännische Aufgaben wie die Abwicklung von Bestellungen, das Erstellen von Angeboten und die Verwaltung von Lieferungen, um einen reibungslosen Betriebsablauf sicherzustellen.</a:t>
            </a:r>
            <a:endParaRPr lang="de-DE" sz="1500" dirty="0"/>
          </a:p>
          <a:p>
            <a:r>
              <a:rPr lang="de-DE" sz="1500" b="1" dirty="0">
                <a:ea typeface="+mn-lt"/>
                <a:cs typeface="+mn-lt"/>
              </a:rPr>
              <a:t>Fachinformatiker/in für Anwendungsentwicklung</a:t>
            </a:r>
            <a:r>
              <a:rPr lang="de-DE" sz="1500" dirty="0">
                <a:ea typeface="+mn-lt"/>
                <a:cs typeface="+mn-lt"/>
              </a:rPr>
              <a:t>: Diese Ausbildung konzentriert sich auf die Entwicklung und Wartung von Softwarelösungen, die speziell auf die Bedürfnisse des Unternehmens zugeschnitten sind, um Effizienz und Leistungsfähigkeit zu steigern.</a:t>
            </a:r>
            <a:endParaRPr lang="de-DE" sz="1500" dirty="0"/>
          </a:p>
          <a:p>
            <a:r>
              <a:rPr lang="de-DE" sz="1500" b="1" dirty="0">
                <a:ea typeface="+mn-lt"/>
                <a:cs typeface="+mn-lt"/>
              </a:rPr>
              <a:t>Fachkraft für Lagerlogistik</a:t>
            </a:r>
            <a:r>
              <a:rPr lang="de-DE" sz="1500" dirty="0">
                <a:ea typeface="+mn-lt"/>
                <a:cs typeface="+mn-lt"/>
              </a:rPr>
              <a:t>: Fachkräfte für Lagerlogistik organisieren den Warenfluss im Lager, kontrollieren Bestände und stellen sicher, dass die richtigen Güter zur richtigen Zeit am richtigen Ort verfügbar sind, um die reibungslose Funktion des logistischen Prozesses zu gewährleisten.</a:t>
            </a:r>
            <a:endParaRPr lang="de-DE" sz="1500" dirty="0"/>
          </a:p>
          <a:p>
            <a:r>
              <a:rPr lang="de-DE" sz="1500" b="1" dirty="0">
                <a:ea typeface="+mn-lt"/>
                <a:cs typeface="+mn-lt"/>
              </a:rPr>
              <a:t>Industriemechaniker/in</a:t>
            </a:r>
            <a:r>
              <a:rPr lang="de-DE" sz="1500" dirty="0">
                <a:ea typeface="+mn-lt"/>
                <a:cs typeface="+mn-lt"/>
              </a:rPr>
              <a:t>: Industriemechaniker sind für die Wartung und Instandhaltung von Maschinen und Anlagen verantwortlich, um einen unterbrechungsfreien Produktionsablauf zu gewährleisten und Ausfallzeiten zu minimieren.</a:t>
            </a:r>
            <a:endParaRPr lang="de-DE" sz="1500" dirty="0"/>
          </a:p>
          <a:p>
            <a:r>
              <a:rPr lang="de-DE" sz="1500" b="1" dirty="0">
                <a:ea typeface="+mn-lt"/>
                <a:cs typeface="+mn-lt"/>
              </a:rPr>
              <a:t>Maschinen- und Anlagenführer/in</a:t>
            </a:r>
            <a:r>
              <a:rPr lang="de-DE" sz="1500" dirty="0">
                <a:ea typeface="+mn-lt"/>
                <a:cs typeface="+mn-lt"/>
              </a:rPr>
              <a:t>: Diese Ausbildung befähigt die Auszubildenden, Maschinen und Anlagen zu bedienen, zu überwachen und bei Bedarf kleinere Störungen zu beheben, um einen reibungslosen Produktionsprozess sicherzustellen.</a:t>
            </a:r>
            <a:endParaRPr lang="de-DE" sz="1500" dirty="0"/>
          </a:p>
          <a:p>
            <a:endParaRPr lang="de-DE" sz="1500"/>
          </a:p>
        </p:txBody>
      </p:sp>
    </p:spTree>
    <p:extLst>
      <p:ext uri="{BB962C8B-B14F-4D97-AF65-F5344CB8AC3E}">
        <p14:creationId xmlns:p14="http://schemas.microsoft.com/office/powerpoint/2010/main" val="1846810323"/>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nhaltsplatzhalter 3" descr="Ein Bild, das Text, Screenshot, Display, Software enthält.&#10;&#10;Beschreibung automatisch generiert.">
            <a:extLst>
              <a:ext uri="{FF2B5EF4-FFF2-40B4-BE49-F238E27FC236}">
                <a16:creationId xmlns:a16="http://schemas.microsoft.com/office/drawing/2014/main" id="{032D2AB0-F7E6-9E6A-2032-B2496020A29B}"/>
              </a:ext>
            </a:extLst>
          </p:cNvPr>
          <p:cNvPicPr>
            <a:picLocks noChangeAspect="1"/>
          </p:cNvPicPr>
          <p:nvPr/>
        </p:nvPicPr>
        <p:blipFill rotWithShape="1">
          <a:blip r:embed="rId2"/>
          <a:srcRect r="45124" b="9090"/>
          <a:stretch/>
        </p:blipFill>
        <p:spPr>
          <a:xfrm>
            <a:off x="3522468" y="10"/>
            <a:ext cx="8669532" cy="6857990"/>
          </a:xfrm>
          <a:prstGeom prst="rect">
            <a:avLst/>
          </a:prstGeom>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1ACA6E78-9B38-6A86-F4C6-4ECCB21E793C}"/>
              </a:ext>
            </a:extLst>
          </p:cNvPr>
          <p:cNvSpPr>
            <a:spLocks noGrp="1"/>
          </p:cNvSpPr>
          <p:nvPr>
            <p:ph type="title"/>
          </p:nvPr>
        </p:nvSpPr>
        <p:spPr>
          <a:xfrm>
            <a:off x="371094" y="1161288"/>
            <a:ext cx="3438144" cy="1124712"/>
          </a:xfrm>
        </p:spPr>
        <p:txBody>
          <a:bodyPr anchor="b">
            <a:normAutofit/>
          </a:bodyPr>
          <a:lstStyle/>
          <a:p>
            <a:r>
              <a:rPr lang="de-DE" sz="2800">
                <a:solidFill>
                  <a:schemeClr val="bg1"/>
                </a:solidFill>
              </a:rPr>
              <a:t>Was ist Programmieren?</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A8DEE75F-DD0C-871D-BA47-03D25268007B}"/>
              </a:ext>
            </a:extLst>
          </p:cNvPr>
          <p:cNvSpPr>
            <a:spLocks noGrp="1"/>
          </p:cNvSpPr>
          <p:nvPr>
            <p:ph idx="1"/>
          </p:nvPr>
        </p:nvSpPr>
        <p:spPr>
          <a:xfrm>
            <a:off x="371094" y="2718054"/>
            <a:ext cx="3438906" cy="3207258"/>
          </a:xfrm>
        </p:spPr>
        <p:txBody>
          <a:bodyPr anchor="t">
            <a:normAutofit fontScale="62500" lnSpcReduction="20000"/>
          </a:bodyPr>
          <a:lstStyle/>
          <a:p>
            <a:r>
              <a:rPr lang="en-US" sz="1700" b="1" dirty="0" err="1">
                <a:solidFill>
                  <a:schemeClr val="bg1"/>
                </a:solidFill>
                <a:ea typeface="+mn-lt"/>
                <a:cs typeface="+mn-lt"/>
              </a:rPr>
              <a:t>Erstellung</a:t>
            </a:r>
            <a:r>
              <a:rPr lang="en-US" sz="1700" b="1" dirty="0">
                <a:solidFill>
                  <a:schemeClr val="bg1"/>
                </a:solidFill>
                <a:ea typeface="+mn-lt"/>
                <a:cs typeface="+mn-lt"/>
              </a:rPr>
              <a:t> von Code</a:t>
            </a:r>
            <a:r>
              <a:rPr lang="en-US" sz="1700" dirty="0">
                <a:solidFill>
                  <a:schemeClr val="bg1"/>
                </a:solidFill>
                <a:ea typeface="+mn-lt"/>
                <a:cs typeface="+mn-lt"/>
              </a:rPr>
              <a:t>: </a:t>
            </a:r>
            <a:r>
              <a:rPr lang="en-US" sz="1700" dirty="0" err="1">
                <a:solidFill>
                  <a:schemeClr val="bg1"/>
                </a:solidFill>
                <a:ea typeface="+mn-lt"/>
                <a:cs typeface="+mn-lt"/>
              </a:rPr>
              <a:t>Programmieren</a:t>
            </a:r>
            <a:r>
              <a:rPr lang="en-US" sz="1700" dirty="0">
                <a:solidFill>
                  <a:schemeClr val="bg1"/>
                </a:solidFill>
                <a:ea typeface="+mn-lt"/>
                <a:cs typeface="+mn-lt"/>
              </a:rPr>
              <a:t> </a:t>
            </a:r>
            <a:r>
              <a:rPr lang="en-US" sz="1700" dirty="0" err="1">
                <a:solidFill>
                  <a:schemeClr val="bg1"/>
                </a:solidFill>
                <a:ea typeface="+mn-lt"/>
                <a:cs typeface="+mn-lt"/>
              </a:rPr>
              <a:t>beinhaltet</a:t>
            </a:r>
            <a:r>
              <a:rPr lang="en-US" sz="1700" dirty="0">
                <a:solidFill>
                  <a:schemeClr val="bg1"/>
                </a:solidFill>
                <a:ea typeface="+mn-lt"/>
                <a:cs typeface="+mn-lt"/>
              </a:rPr>
              <a:t> das </a:t>
            </a:r>
            <a:r>
              <a:rPr lang="en-US" sz="1700" dirty="0" err="1">
                <a:solidFill>
                  <a:schemeClr val="bg1"/>
                </a:solidFill>
                <a:ea typeface="+mn-lt"/>
                <a:cs typeface="+mn-lt"/>
              </a:rPr>
              <a:t>Schreiben</a:t>
            </a:r>
            <a:r>
              <a:rPr lang="en-US" sz="1700" dirty="0">
                <a:solidFill>
                  <a:schemeClr val="bg1"/>
                </a:solidFill>
                <a:ea typeface="+mn-lt"/>
                <a:cs typeface="+mn-lt"/>
              </a:rPr>
              <a:t> von Code in </a:t>
            </a:r>
            <a:r>
              <a:rPr lang="en-US" sz="1700" dirty="0" err="1">
                <a:solidFill>
                  <a:schemeClr val="bg1"/>
                </a:solidFill>
                <a:ea typeface="+mn-lt"/>
                <a:cs typeface="+mn-lt"/>
              </a:rPr>
              <a:t>speziellen</a:t>
            </a:r>
            <a:r>
              <a:rPr lang="en-US" sz="1700" dirty="0">
                <a:solidFill>
                  <a:schemeClr val="bg1"/>
                </a:solidFill>
                <a:ea typeface="+mn-lt"/>
                <a:cs typeface="+mn-lt"/>
              </a:rPr>
              <a:t> </a:t>
            </a:r>
            <a:r>
              <a:rPr lang="en-US" sz="1700" dirty="0" err="1">
                <a:solidFill>
                  <a:schemeClr val="bg1"/>
                </a:solidFill>
                <a:ea typeface="+mn-lt"/>
                <a:cs typeface="+mn-lt"/>
              </a:rPr>
              <a:t>Programmiersprachen</a:t>
            </a:r>
            <a:r>
              <a:rPr lang="en-US" sz="1700" dirty="0">
                <a:solidFill>
                  <a:schemeClr val="bg1"/>
                </a:solidFill>
                <a:ea typeface="+mn-lt"/>
                <a:cs typeface="+mn-lt"/>
              </a:rPr>
              <a:t> (</a:t>
            </a:r>
            <a:r>
              <a:rPr lang="en-US" sz="1700" dirty="0" err="1">
                <a:solidFill>
                  <a:schemeClr val="bg1"/>
                </a:solidFill>
                <a:ea typeface="+mn-lt"/>
                <a:cs typeface="+mn-lt"/>
              </a:rPr>
              <a:t>wie</a:t>
            </a:r>
            <a:r>
              <a:rPr lang="en-US" sz="1700" dirty="0">
                <a:solidFill>
                  <a:schemeClr val="bg1"/>
                </a:solidFill>
                <a:ea typeface="+mn-lt"/>
                <a:cs typeface="+mn-lt"/>
              </a:rPr>
              <a:t> Python, Java, C++, etc.), der </a:t>
            </a:r>
            <a:r>
              <a:rPr lang="en-US" sz="1700" dirty="0" err="1">
                <a:solidFill>
                  <a:schemeClr val="bg1"/>
                </a:solidFill>
                <a:ea typeface="+mn-lt"/>
                <a:cs typeface="+mn-lt"/>
              </a:rPr>
              <a:t>aus</a:t>
            </a:r>
            <a:r>
              <a:rPr lang="en-US" sz="1700" dirty="0">
                <a:solidFill>
                  <a:schemeClr val="bg1"/>
                </a:solidFill>
                <a:ea typeface="+mn-lt"/>
                <a:cs typeface="+mn-lt"/>
              </a:rPr>
              <a:t> </a:t>
            </a:r>
            <a:r>
              <a:rPr lang="en-US" sz="1700" dirty="0" err="1">
                <a:solidFill>
                  <a:schemeClr val="bg1"/>
                </a:solidFill>
                <a:ea typeface="+mn-lt"/>
                <a:cs typeface="+mn-lt"/>
              </a:rPr>
              <a:t>Befehlen</a:t>
            </a:r>
            <a:r>
              <a:rPr lang="en-US" sz="1700" dirty="0">
                <a:solidFill>
                  <a:schemeClr val="bg1"/>
                </a:solidFill>
                <a:ea typeface="+mn-lt"/>
                <a:cs typeface="+mn-lt"/>
              </a:rPr>
              <a:t> und </a:t>
            </a:r>
            <a:r>
              <a:rPr lang="en-US" sz="1700" dirty="0" err="1">
                <a:solidFill>
                  <a:schemeClr val="bg1"/>
                </a:solidFill>
                <a:ea typeface="+mn-lt"/>
                <a:cs typeface="+mn-lt"/>
              </a:rPr>
              <a:t>Anweisungen</a:t>
            </a:r>
            <a:r>
              <a:rPr lang="en-US" sz="1700" dirty="0">
                <a:solidFill>
                  <a:schemeClr val="bg1"/>
                </a:solidFill>
                <a:ea typeface="+mn-lt"/>
                <a:cs typeface="+mn-lt"/>
              </a:rPr>
              <a:t> </a:t>
            </a:r>
            <a:r>
              <a:rPr lang="en-US" sz="1700" dirty="0" err="1">
                <a:solidFill>
                  <a:schemeClr val="bg1"/>
                </a:solidFill>
                <a:ea typeface="+mn-lt"/>
                <a:cs typeface="+mn-lt"/>
              </a:rPr>
              <a:t>besteht</a:t>
            </a:r>
            <a:r>
              <a:rPr lang="en-US" sz="1700" dirty="0">
                <a:solidFill>
                  <a:schemeClr val="bg1"/>
                </a:solidFill>
                <a:ea typeface="+mn-lt"/>
                <a:cs typeface="+mn-lt"/>
              </a:rPr>
              <a:t>, die der Computer </a:t>
            </a:r>
            <a:r>
              <a:rPr lang="en-US" sz="1700" dirty="0" err="1">
                <a:solidFill>
                  <a:schemeClr val="bg1"/>
                </a:solidFill>
                <a:ea typeface="+mn-lt"/>
                <a:cs typeface="+mn-lt"/>
              </a:rPr>
              <a:t>versteht</a:t>
            </a:r>
            <a:r>
              <a:rPr lang="en-US" sz="1700" dirty="0">
                <a:solidFill>
                  <a:schemeClr val="bg1"/>
                </a:solidFill>
                <a:ea typeface="+mn-lt"/>
                <a:cs typeface="+mn-lt"/>
              </a:rPr>
              <a:t> und </a:t>
            </a:r>
            <a:r>
              <a:rPr lang="en-US" sz="1700" dirty="0" err="1">
                <a:solidFill>
                  <a:schemeClr val="bg1"/>
                </a:solidFill>
                <a:ea typeface="+mn-lt"/>
                <a:cs typeface="+mn-lt"/>
              </a:rPr>
              <a:t>ausführt</a:t>
            </a:r>
            <a:r>
              <a:rPr lang="en-US" sz="1700" dirty="0">
                <a:solidFill>
                  <a:schemeClr val="bg1"/>
                </a:solidFill>
                <a:ea typeface="+mn-lt"/>
                <a:cs typeface="+mn-lt"/>
              </a:rPr>
              <a:t>.</a:t>
            </a:r>
            <a:endParaRPr lang="en-US" sz="1700" dirty="0">
              <a:solidFill>
                <a:schemeClr val="bg1"/>
              </a:solidFill>
            </a:endParaRPr>
          </a:p>
          <a:p>
            <a:r>
              <a:rPr lang="en-US" sz="1700" b="1" dirty="0" err="1">
                <a:solidFill>
                  <a:schemeClr val="bg1"/>
                </a:solidFill>
                <a:ea typeface="+mn-lt"/>
                <a:cs typeface="+mn-lt"/>
              </a:rPr>
              <a:t>Problemlösung</a:t>
            </a:r>
            <a:r>
              <a:rPr lang="en-US" sz="1700" dirty="0">
                <a:solidFill>
                  <a:schemeClr val="bg1"/>
                </a:solidFill>
                <a:ea typeface="+mn-lt"/>
                <a:cs typeface="+mn-lt"/>
              </a:rPr>
              <a:t>: </a:t>
            </a:r>
            <a:r>
              <a:rPr lang="en-US" sz="1700" dirty="0" err="1">
                <a:solidFill>
                  <a:schemeClr val="bg1"/>
                </a:solidFill>
                <a:ea typeface="+mn-lt"/>
                <a:cs typeface="+mn-lt"/>
              </a:rPr>
              <a:t>Programmieren</a:t>
            </a:r>
            <a:r>
              <a:rPr lang="en-US" sz="1700" dirty="0">
                <a:solidFill>
                  <a:schemeClr val="bg1"/>
                </a:solidFill>
                <a:ea typeface="+mn-lt"/>
                <a:cs typeface="+mn-lt"/>
              </a:rPr>
              <a:t> </a:t>
            </a:r>
            <a:r>
              <a:rPr lang="en-US" sz="1700" dirty="0" err="1">
                <a:solidFill>
                  <a:schemeClr val="bg1"/>
                </a:solidFill>
                <a:ea typeface="+mn-lt"/>
                <a:cs typeface="+mn-lt"/>
              </a:rPr>
              <a:t>ist</a:t>
            </a:r>
            <a:r>
              <a:rPr lang="en-US" sz="1700" dirty="0">
                <a:solidFill>
                  <a:schemeClr val="bg1"/>
                </a:solidFill>
                <a:ea typeface="+mn-lt"/>
                <a:cs typeface="+mn-lt"/>
              </a:rPr>
              <a:t> </a:t>
            </a:r>
            <a:r>
              <a:rPr lang="en-US" sz="1700" dirty="0" err="1">
                <a:solidFill>
                  <a:schemeClr val="bg1"/>
                </a:solidFill>
                <a:ea typeface="+mn-lt"/>
                <a:cs typeface="+mn-lt"/>
              </a:rPr>
              <a:t>ein</a:t>
            </a:r>
            <a:r>
              <a:rPr lang="en-US" sz="1700" dirty="0">
                <a:solidFill>
                  <a:schemeClr val="bg1"/>
                </a:solidFill>
                <a:ea typeface="+mn-lt"/>
                <a:cs typeface="+mn-lt"/>
              </a:rPr>
              <a:t> </a:t>
            </a:r>
            <a:r>
              <a:rPr lang="en-US" sz="1700" dirty="0" err="1">
                <a:solidFill>
                  <a:schemeClr val="bg1"/>
                </a:solidFill>
                <a:ea typeface="+mn-lt"/>
                <a:cs typeface="+mn-lt"/>
              </a:rPr>
              <a:t>kreativer</a:t>
            </a:r>
            <a:r>
              <a:rPr lang="en-US" sz="1700" dirty="0">
                <a:solidFill>
                  <a:schemeClr val="bg1"/>
                </a:solidFill>
                <a:ea typeface="+mn-lt"/>
                <a:cs typeface="+mn-lt"/>
              </a:rPr>
              <a:t> </a:t>
            </a:r>
            <a:r>
              <a:rPr lang="en-US" sz="1700" dirty="0" err="1">
                <a:solidFill>
                  <a:schemeClr val="bg1"/>
                </a:solidFill>
                <a:ea typeface="+mn-lt"/>
                <a:cs typeface="+mn-lt"/>
              </a:rPr>
              <a:t>Prozess</a:t>
            </a:r>
            <a:r>
              <a:rPr lang="en-US" sz="1700" dirty="0">
                <a:solidFill>
                  <a:schemeClr val="bg1"/>
                </a:solidFill>
                <a:ea typeface="+mn-lt"/>
                <a:cs typeface="+mn-lt"/>
              </a:rPr>
              <a:t>, </a:t>
            </a:r>
            <a:r>
              <a:rPr lang="en-US" sz="1700" dirty="0" err="1">
                <a:solidFill>
                  <a:schemeClr val="bg1"/>
                </a:solidFill>
                <a:ea typeface="+mn-lt"/>
                <a:cs typeface="+mn-lt"/>
              </a:rPr>
              <a:t>bei</a:t>
            </a:r>
            <a:r>
              <a:rPr lang="en-US" sz="1700" dirty="0">
                <a:solidFill>
                  <a:schemeClr val="bg1"/>
                </a:solidFill>
                <a:ea typeface="+mn-lt"/>
                <a:cs typeface="+mn-lt"/>
              </a:rPr>
              <a:t> dem </a:t>
            </a:r>
            <a:r>
              <a:rPr lang="en-US" sz="1700" dirty="0" err="1">
                <a:solidFill>
                  <a:schemeClr val="bg1"/>
                </a:solidFill>
                <a:ea typeface="+mn-lt"/>
                <a:cs typeface="+mn-lt"/>
              </a:rPr>
              <a:t>Entwickler</a:t>
            </a:r>
            <a:r>
              <a:rPr lang="en-US" sz="1700" dirty="0">
                <a:solidFill>
                  <a:schemeClr val="bg1"/>
                </a:solidFill>
                <a:ea typeface="+mn-lt"/>
                <a:cs typeface="+mn-lt"/>
              </a:rPr>
              <a:t> </a:t>
            </a:r>
            <a:r>
              <a:rPr lang="en-US" sz="1700" dirty="0" err="1">
                <a:solidFill>
                  <a:schemeClr val="bg1"/>
                </a:solidFill>
                <a:ea typeface="+mn-lt"/>
                <a:cs typeface="+mn-lt"/>
              </a:rPr>
              <a:t>Probleme</a:t>
            </a:r>
            <a:r>
              <a:rPr lang="en-US" sz="1700" dirty="0">
                <a:solidFill>
                  <a:schemeClr val="bg1"/>
                </a:solidFill>
                <a:ea typeface="+mn-lt"/>
                <a:cs typeface="+mn-lt"/>
              </a:rPr>
              <a:t> </a:t>
            </a:r>
            <a:r>
              <a:rPr lang="en-US" sz="1700" dirty="0" err="1">
                <a:solidFill>
                  <a:schemeClr val="bg1"/>
                </a:solidFill>
                <a:ea typeface="+mn-lt"/>
                <a:cs typeface="+mn-lt"/>
              </a:rPr>
              <a:t>analysieren</a:t>
            </a:r>
            <a:r>
              <a:rPr lang="en-US" sz="1700" dirty="0">
                <a:solidFill>
                  <a:schemeClr val="bg1"/>
                </a:solidFill>
                <a:ea typeface="+mn-lt"/>
                <a:cs typeface="+mn-lt"/>
              </a:rPr>
              <a:t>, </a:t>
            </a:r>
            <a:r>
              <a:rPr lang="en-US" sz="1700" dirty="0" err="1">
                <a:solidFill>
                  <a:schemeClr val="bg1"/>
                </a:solidFill>
                <a:ea typeface="+mn-lt"/>
                <a:cs typeface="+mn-lt"/>
              </a:rPr>
              <a:t>Lösungen</a:t>
            </a:r>
            <a:r>
              <a:rPr lang="en-US" sz="1700" dirty="0">
                <a:solidFill>
                  <a:schemeClr val="bg1"/>
                </a:solidFill>
                <a:ea typeface="+mn-lt"/>
                <a:cs typeface="+mn-lt"/>
              </a:rPr>
              <a:t> </a:t>
            </a:r>
            <a:r>
              <a:rPr lang="en-US" sz="1700" dirty="0" err="1">
                <a:solidFill>
                  <a:schemeClr val="bg1"/>
                </a:solidFill>
                <a:ea typeface="+mn-lt"/>
                <a:cs typeface="+mn-lt"/>
              </a:rPr>
              <a:t>entwerfen</a:t>
            </a:r>
            <a:r>
              <a:rPr lang="en-US" sz="1700" dirty="0">
                <a:solidFill>
                  <a:schemeClr val="bg1"/>
                </a:solidFill>
                <a:ea typeface="+mn-lt"/>
                <a:cs typeface="+mn-lt"/>
              </a:rPr>
              <a:t> und </a:t>
            </a:r>
            <a:r>
              <a:rPr lang="en-US" sz="1700" dirty="0" err="1">
                <a:solidFill>
                  <a:schemeClr val="bg1"/>
                </a:solidFill>
                <a:ea typeface="+mn-lt"/>
                <a:cs typeface="+mn-lt"/>
              </a:rPr>
              <a:t>diese</a:t>
            </a:r>
            <a:r>
              <a:rPr lang="en-US" sz="1700" dirty="0">
                <a:solidFill>
                  <a:schemeClr val="bg1"/>
                </a:solidFill>
                <a:ea typeface="+mn-lt"/>
                <a:cs typeface="+mn-lt"/>
              </a:rPr>
              <a:t> in Form von </a:t>
            </a:r>
            <a:r>
              <a:rPr lang="en-US" sz="1700" dirty="0" err="1">
                <a:solidFill>
                  <a:schemeClr val="bg1"/>
                </a:solidFill>
                <a:ea typeface="+mn-lt"/>
                <a:cs typeface="+mn-lt"/>
              </a:rPr>
              <a:t>Algorithmen</a:t>
            </a:r>
            <a:r>
              <a:rPr lang="en-US" sz="1700" dirty="0">
                <a:solidFill>
                  <a:schemeClr val="bg1"/>
                </a:solidFill>
                <a:ea typeface="+mn-lt"/>
                <a:cs typeface="+mn-lt"/>
              </a:rPr>
              <a:t> und </a:t>
            </a:r>
            <a:r>
              <a:rPr lang="en-US" sz="1700" dirty="0" err="1">
                <a:solidFill>
                  <a:schemeClr val="bg1"/>
                </a:solidFill>
                <a:ea typeface="+mn-lt"/>
                <a:cs typeface="+mn-lt"/>
              </a:rPr>
              <a:t>Datenstrukturen</a:t>
            </a:r>
            <a:r>
              <a:rPr lang="en-US" sz="1700" dirty="0">
                <a:solidFill>
                  <a:schemeClr val="bg1"/>
                </a:solidFill>
                <a:ea typeface="+mn-lt"/>
                <a:cs typeface="+mn-lt"/>
              </a:rPr>
              <a:t> </a:t>
            </a:r>
            <a:r>
              <a:rPr lang="en-US" sz="1700" dirty="0" err="1">
                <a:solidFill>
                  <a:schemeClr val="bg1"/>
                </a:solidFill>
                <a:ea typeface="+mn-lt"/>
                <a:cs typeface="+mn-lt"/>
              </a:rPr>
              <a:t>implementieren</a:t>
            </a:r>
            <a:r>
              <a:rPr lang="en-US" sz="1700" dirty="0">
                <a:solidFill>
                  <a:schemeClr val="bg1"/>
                </a:solidFill>
                <a:ea typeface="+mn-lt"/>
                <a:cs typeface="+mn-lt"/>
              </a:rPr>
              <a:t>, um </a:t>
            </a:r>
            <a:r>
              <a:rPr lang="en-US" sz="1700" dirty="0" err="1">
                <a:solidFill>
                  <a:schemeClr val="bg1"/>
                </a:solidFill>
                <a:ea typeface="+mn-lt"/>
                <a:cs typeface="+mn-lt"/>
              </a:rPr>
              <a:t>funktionale</a:t>
            </a:r>
            <a:r>
              <a:rPr lang="en-US" sz="1700" dirty="0">
                <a:solidFill>
                  <a:schemeClr val="bg1"/>
                </a:solidFill>
                <a:ea typeface="+mn-lt"/>
                <a:cs typeface="+mn-lt"/>
              </a:rPr>
              <a:t> Software </a:t>
            </a:r>
            <a:r>
              <a:rPr lang="en-US" sz="1700" dirty="0" err="1">
                <a:solidFill>
                  <a:schemeClr val="bg1"/>
                </a:solidFill>
                <a:ea typeface="+mn-lt"/>
                <a:cs typeface="+mn-lt"/>
              </a:rPr>
              <a:t>zu</a:t>
            </a:r>
            <a:r>
              <a:rPr lang="en-US" sz="1700" dirty="0">
                <a:solidFill>
                  <a:schemeClr val="bg1"/>
                </a:solidFill>
                <a:ea typeface="+mn-lt"/>
                <a:cs typeface="+mn-lt"/>
              </a:rPr>
              <a:t> </a:t>
            </a:r>
            <a:r>
              <a:rPr lang="en-US" sz="1700" dirty="0" err="1">
                <a:solidFill>
                  <a:schemeClr val="bg1"/>
                </a:solidFill>
                <a:ea typeface="+mn-lt"/>
                <a:cs typeface="+mn-lt"/>
              </a:rPr>
              <a:t>erstellen</a:t>
            </a:r>
            <a:r>
              <a:rPr lang="en-US" sz="1700" dirty="0">
                <a:solidFill>
                  <a:schemeClr val="bg1"/>
                </a:solidFill>
                <a:ea typeface="+mn-lt"/>
                <a:cs typeface="+mn-lt"/>
              </a:rPr>
              <a:t>.</a:t>
            </a:r>
            <a:endParaRPr lang="en-US" dirty="0">
              <a:solidFill>
                <a:schemeClr val="bg1"/>
              </a:solidFill>
            </a:endParaRPr>
          </a:p>
          <a:p>
            <a:r>
              <a:rPr lang="en-US" sz="1700" b="1" dirty="0">
                <a:solidFill>
                  <a:schemeClr val="bg1"/>
                </a:solidFill>
                <a:ea typeface="+mn-lt"/>
                <a:cs typeface="+mn-lt"/>
              </a:rPr>
              <a:t>Debugging und Testen</a:t>
            </a:r>
            <a:r>
              <a:rPr lang="en-US" sz="1700" dirty="0">
                <a:solidFill>
                  <a:schemeClr val="bg1"/>
                </a:solidFill>
                <a:ea typeface="+mn-lt"/>
                <a:cs typeface="+mn-lt"/>
              </a:rPr>
              <a:t>: Ein </a:t>
            </a:r>
            <a:r>
              <a:rPr lang="en-US" sz="1700" dirty="0" err="1">
                <a:solidFill>
                  <a:schemeClr val="bg1"/>
                </a:solidFill>
                <a:ea typeface="+mn-lt"/>
                <a:cs typeface="+mn-lt"/>
              </a:rPr>
              <a:t>wesentlicher</a:t>
            </a:r>
            <a:r>
              <a:rPr lang="en-US" sz="1700" dirty="0">
                <a:solidFill>
                  <a:schemeClr val="bg1"/>
                </a:solidFill>
                <a:ea typeface="+mn-lt"/>
                <a:cs typeface="+mn-lt"/>
              </a:rPr>
              <a:t> </a:t>
            </a:r>
            <a:r>
              <a:rPr lang="en-US" sz="1700" dirty="0" err="1">
                <a:solidFill>
                  <a:schemeClr val="bg1"/>
                </a:solidFill>
                <a:ea typeface="+mn-lt"/>
                <a:cs typeface="+mn-lt"/>
              </a:rPr>
              <a:t>Bestandteil</a:t>
            </a:r>
            <a:r>
              <a:rPr lang="en-US" sz="1700" dirty="0">
                <a:solidFill>
                  <a:schemeClr val="bg1"/>
                </a:solidFill>
                <a:ea typeface="+mn-lt"/>
                <a:cs typeface="+mn-lt"/>
              </a:rPr>
              <a:t> des </a:t>
            </a:r>
            <a:r>
              <a:rPr lang="en-US" sz="1700" dirty="0" err="1">
                <a:solidFill>
                  <a:schemeClr val="bg1"/>
                </a:solidFill>
                <a:ea typeface="+mn-lt"/>
                <a:cs typeface="+mn-lt"/>
              </a:rPr>
              <a:t>Programmierens</a:t>
            </a:r>
            <a:r>
              <a:rPr lang="en-US" sz="1700" dirty="0">
                <a:solidFill>
                  <a:schemeClr val="bg1"/>
                </a:solidFill>
                <a:ea typeface="+mn-lt"/>
                <a:cs typeface="+mn-lt"/>
              </a:rPr>
              <a:t> </a:t>
            </a:r>
            <a:r>
              <a:rPr lang="en-US" sz="1700" dirty="0" err="1">
                <a:solidFill>
                  <a:schemeClr val="bg1"/>
                </a:solidFill>
                <a:ea typeface="+mn-lt"/>
                <a:cs typeface="+mn-lt"/>
              </a:rPr>
              <a:t>ist</a:t>
            </a:r>
            <a:r>
              <a:rPr lang="en-US" sz="1700" dirty="0">
                <a:solidFill>
                  <a:schemeClr val="bg1"/>
                </a:solidFill>
                <a:ea typeface="+mn-lt"/>
                <a:cs typeface="+mn-lt"/>
              </a:rPr>
              <a:t> das </a:t>
            </a:r>
            <a:r>
              <a:rPr lang="en-US" sz="1700" dirty="0" err="1">
                <a:solidFill>
                  <a:schemeClr val="bg1"/>
                </a:solidFill>
                <a:ea typeface="+mn-lt"/>
                <a:cs typeface="+mn-lt"/>
              </a:rPr>
              <a:t>Debuggen</a:t>
            </a:r>
            <a:r>
              <a:rPr lang="en-US" sz="1700" dirty="0">
                <a:solidFill>
                  <a:schemeClr val="bg1"/>
                </a:solidFill>
                <a:ea typeface="+mn-lt"/>
                <a:cs typeface="+mn-lt"/>
              </a:rPr>
              <a:t>, also das Finden und </a:t>
            </a:r>
            <a:r>
              <a:rPr lang="en-US" sz="1700" dirty="0" err="1">
                <a:solidFill>
                  <a:schemeClr val="bg1"/>
                </a:solidFill>
                <a:ea typeface="+mn-lt"/>
                <a:cs typeface="+mn-lt"/>
              </a:rPr>
              <a:t>Beheben</a:t>
            </a:r>
            <a:r>
              <a:rPr lang="en-US" sz="1700" dirty="0">
                <a:solidFill>
                  <a:schemeClr val="bg1"/>
                </a:solidFill>
                <a:ea typeface="+mn-lt"/>
                <a:cs typeface="+mn-lt"/>
              </a:rPr>
              <a:t> von </a:t>
            </a:r>
            <a:r>
              <a:rPr lang="en-US" sz="1700" dirty="0" err="1">
                <a:solidFill>
                  <a:schemeClr val="bg1"/>
                </a:solidFill>
                <a:ea typeface="+mn-lt"/>
                <a:cs typeface="+mn-lt"/>
              </a:rPr>
              <a:t>Fehlern</a:t>
            </a:r>
            <a:r>
              <a:rPr lang="en-US" sz="1700" dirty="0">
                <a:solidFill>
                  <a:schemeClr val="bg1"/>
                </a:solidFill>
                <a:ea typeface="+mn-lt"/>
                <a:cs typeface="+mn-lt"/>
              </a:rPr>
              <a:t> </a:t>
            </a:r>
            <a:r>
              <a:rPr lang="en-US" sz="1700" dirty="0" err="1">
                <a:solidFill>
                  <a:schemeClr val="bg1"/>
                </a:solidFill>
                <a:ea typeface="+mn-lt"/>
                <a:cs typeface="+mn-lt"/>
              </a:rPr>
              <a:t>im</a:t>
            </a:r>
            <a:r>
              <a:rPr lang="en-US" sz="1700" dirty="0">
                <a:solidFill>
                  <a:schemeClr val="bg1"/>
                </a:solidFill>
                <a:ea typeface="+mn-lt"/>
                <a:cs typeface="+mn-lt"/>
              </a:rPr>
              <a:t> Code, </a:t>
            </a:r>
            <a:r>
              <a:rPr lang="en-US" sz="1700" dirty="0" err="1">
                <a:solidFill>
                  <a:schemeClr val="bg1"/>
                </a:solidFill>
                <a:ea typeface="+mn-lt"/>
                <a:cs typeface="+mn-lt"/>
              </a:rPr>
              <a:t>sowie</a:t>
            </a:r>
            <a:r>
              <a:rPr lang="en-US" sz="1700" dirty="0">
                <a:solidFill>
                  <a:schemeClr val="bg1"/>
                </a:solidFill>
                <a:ea typeface="+mn-lt"/>
                <a:cs typeface="+mn-lt"/>
              </a:rPr>
              <a:t> das Testen der Software, um </a:t>
            </a:r>
            <a:r>
              <a:rPr lang="en-US" sz="1700" dirty="0" err="1">
                <a:solidFill>
                  <a:schemeClr val="bg1"/>
                </a:solidFill>
                <a:ea typeface="+mn-lt"/>
                <a:cs typeface="+mn-lt"/>
              </a:rPr>
              <a:t>sicherzustellen</a:t>
            </a:r>
            <a:r>
              <a:rPr lang="en-US" sz="1700" dirty="0">
                <a:solidFill>
                  <a:schemeClr val="bg1"/>
                </a:solidFill>
                <a:ea typeface="+mn-lt"/>
                <a:cs typeface="+mn-lt"/>
              </a:rPr>
              <a:t>, </a:t>
            </a:r>
            <a:r>
              <a:rPr lang="en-US" sz="1700" dirty="0" err="1">
                <a:solidFill>
                  <a:schemeClr val="bg1"/>
                </a:solidFill>
                <a:ea typeface="+mn-lt"/>
                <a:cs typeface="+mn-lt"/>
              </a:rPr>
              <a:t>dass</a:t>
            </a:r>
            <a:r>
              <a:rPr lang="en-US" sz="1700" dirty="0">
                <a:solidFill>
                  <a:schemeClr val="bg1"/>
                </a:solidFill>
                <a:ea typeface="+mn-lt"/>
                <a:cs typeface="+mn-lt"/>
              </a:rPr>
              <a:t> </a:t>
            </a:r>
            <a:r>
              <a:rPr lang="en-US" sz="1700" dirty="0" err="1">
                <a:solidFill>
                  <a:schemeClr val="bg1"/>
                </a:solidFill>
                <a:ea typeface="+mn-lt"/>
                <a:cs typeface="+mn-lt"/>
              </a:rPr>
              <a:t>sie</a:t>
            </a:r>
            <a:r>
              <a:rPr lang="en-US" sz="1700" dirty="0">
                <a:solidFill>
                  <a:schemeClr val="bg1"/>
                </a:solidFill>
                <a:ea typeface="+mn-lt"/>
                <a:cs typeface="+mn-lt"/>
              </a:rPr>
              <a:t> </a:t>
            </a:r>
            <a:r>
              <a:rPr lang="en-US" sz="1700" dirty="0" err="1">
                <a:solidFill>
                  <a:schemeClr val="bg1"/>
                </a:solidFill>
                <a:ea typeface="+mn-lt"/>
                <a:cs typeface="+mn-lt"/>
              </a:rPr>
              <a:t>korrekt</a:t>
            </a:r>
            <a:r>
              <a:rPr lang="en-US" sz="1700" dirty="0">
                <a:solidFill>
                  <a:schemeClr val="bg1"/>
                </a:solidFill>
                <a:ea typeface="+mn-lt"/>
                <a:cs typeface="+mn-lt"/>
              </a:rPr>
              <a:t> und </a:t>
            </a:r>
            <a:r>
              <a:rPr lang="en-US" sz="1700" dirty="0" err="1">
                <a:solidFill>
                  <a:schemeClr val="bg1"/>
                </a:solidFill>
                <a:ea typeface="+mn-lt"/>
                <a:cs typeface="+mn-lt"/>
              </a:rPr>
              <a:t>zuverlässig</a:t>
            </a:r>
            <a:r>
              <a:rPr lang="en-US" sz="1700" dirty="0">
                <a:solidFill>
                  <a:schemeClr val="bg1"/>
                </a:solidFill>
                <a:ea typeface="+mn-lt"/>
                <a:cs typeface="+mn-lt"/>
              </a:rPr>
              <a:t> </a:t>
            </a:r>
            <a:r>
              <a:rPr lang="en-US" sz="1700" dirty="0" err="1">
                <a:solidFill>
                  <a:schemeClr val="bg1"/>
                </a:solidFill>
                <a:ea typeface="+mn-lt"/>
                <a:cs typeface="+mn-lt"/>
              </a:rPr>
              <a:t>funktioniert</a:t>
            </a:r>
            <a:r>
              <a:rPr lang="en-US" sz="1700" dirty="0">
                <a:solidFill>
                  <a:schemeClr val="bg1"/>
                </a:solidFill>
                <a:ea typeface="+mn-lt"/>
                <a:cs typeface="+mn-lt"/>
              </a:rPr>
              <a:t>.</a:t>
            </a:r>
            <a:endParaRPr lang="en-US" dirty="0">
              <a:solidFill>
                <a:schemeClr val="bg1"/>
              </a:solidFill>
            </a:endParaRPr>
          </a:p>
          <a:p>
            <a:r>
              <a:rPr lang="en-US" sz="1700" b="1" dirty="0" err="1">
                <a:solidFill>
                  <a:schemeClr val="bg1"/>
                </a:solidFill>
                <a:ea typeface="+mn-lt"/>
                <a:cs typeface="+mn-lt"/>
              </a:rPr>
              <a:t>Softwareentwicklung</a:t>
            </a:r>
            <a:r>
              <a:rPr lang="en-US" sz="1700" dirty="0">
                <a:solidFill>
                  <a:schemeClr val="bg1"/>
                </a:solidFill>
                <a:ea typeface="+mn-lt"/>
                <a:cs typeface="+mn-lt"/>
              </a:rPr>
              <a:t>: </a:t>
            </a:r>
            <a:r>
              <a:rPr lang="en-US" sz="1700" dirty="0" err="1">
                <a:solidFill>
                  <a:schemeClr val="bg1"/>
                </a:solidFill>
                <a:ea typeface="+mn-lt"/>
                <a:cs typeface="+mn-lt"/>
              </a:rPr>
              <a:t>Programmieren</a:t>
            </a:r>
            <a:r>
              <a:rPr lang="en-US" sz="1700" dirty="0">
                <a:solidFill>
                  <a:schemeClr val="bg1"/>
                </a:solidFill>
                <a:ea typeface="+mn-lt"/>
                <a:cs typeface="+mn-lt"/>
              </a:rPr>
              <a:t> </a:t>
            </a:r>
            <a:r>
              <a:rPr lang="en-US" sz="1700" dirty="0" err="1">
                <a:solidFill>
                  <a:schemeClr val="bg1"/>
                </a:solidFill>
                <a:ea typeface="+mn-lt"/>
                <a:cs typeface="+mn-lt"/>
              </a:rPr>
              <a:t>ist</a:t>
            </a:r>
            <a:r>
              <a:rPr lang="en-US" sz="1700" dirty="0">
                <a:solidFill>
                  <a:schemeClr val="bg1"/>
                </a:solidFill>
                <a:ea typeface="+mn-lt"/>
                <a:cs typeface="+mn-lt"/>
              </a:rPr>
              <a:t> oft Teil </a:t>
            </a:r>
            <a:r>
              <a:rPr lang="en-US" sz="1700" dirty="0" err="1">
                <a:solidFill>
                  <a:schemeClr val="bg1"/>
                </a:solidFill>
                <a:ea typeface="+mn-lt"/>
                <a:cs typeface="+mn-lt"/>
              </a:rPr>
              <a:t>eines</a:t>
            </a:r>
            <a:r>
              <a:rPr lang="en-US" sz="1700" dirty="0">
                <a:solidFill>
                  <a:schemeClr val="bg1"/>
                </a:solidFill>
                <a:ea typeface="+mn-lt"/>
                <a:cs typeface="+mn-lt"/>
              </a:rPr>
              <a:t> </a:t>
            </a:r>
            <a:r>
              <a:rPr lang="en-US" sz="1700" dirty="0" err="1">
                <a:solidFill>
                  <a:schemeClr val="bg1"/>
                </a:solidFill>
                <a:ea typeface="+mn-lt"/>
                <a:cs typeface="+mn-lt"/>
              </a:rPr>
              <a:t>größeren</a:t>
            </a:r>
            <a:r>
              <a:rPr lang="en-US" sz="1700" dirty="0">
                <a:solidFill>
                  <a:schemeClr val="bg1"/>
                </a:solidFill>
                <a:ea typeface="+mn-lt"/>
                <a:cs typeface="+mn-lt"/>
              </a:rPr>
              <a:t> </a:t>
            </a:r>
            <a:r>
              <a:rPr lang="en-US" sz="1700" dirty="0" err="1">
                <a:solidFill>
                  <a:schemeClr val="bg1"/>
                </a:solidFill>
                <a:ea typeface="+mn-lt"/>
                <a:cs typeface="+mn-lt"/>
              </a:rPr>
              <a:t>Entwicklungsprozesses</a:t>
            </a:r>
            <a:r>
              <a:rPr lang="en-US" sz="1700" dirty="0">
                <a:solidFill>
                  <a:schemeClr val="bg1"/>
                </a:solidFill>
                <a:ea typeface="+mn-lt"/>
                <a:cs typeface="+mn-lt"/>
              </a:rPr>
              <a:t>, der </a:t>
            </a:r>
            <a:r>
              <a:rPr lang="en-US" sz="1700" dirty="0" err="1">
                <a:solidFill>
                  <a:schemeClr val="bg1"/>
                </a:solidFill>
                <a:ea typeface="+mn-lt"/>
                <a:cs typeface="+mn-lt"/>
              </a:rPr>
              <a:t>auch</a:t>
            </a:r>
            <a:r>
              <a:rPr lang="en-US" sz="1700" dirty="0">
                <a:solidFill>
                  <a:schemeClr val="bg1"/>
                </a:solidFill>
                <a:ea typeface="+mn-lt"/>
                <a:cs typeface="+mn-lt"/>
              </a:rPr>
              <a:t> </a:t>
            </a:r>
            <a:r>
              <a:rPr lang="en-US" sz="1700" dirty="0" err="1">
                <a:solidFill>
                  <a:schemeClr val="bg1"/>
                </a:solidFill>
                <a:ea typeface="+mn-lt"/>
                <a:cs typeface="+mn-lt"/>
              </a:rPr>
              <a:t>Planung</a:t>
            </a:r>
            <a:r>
              <a:rPr lang="en-US" sz="1700" dirty="0">
                <a:solidFill>
                  <a:schemeClr val="bg1"/>
                </a:solidFill>
                <a:ea typeface="+mn-lt"/>
                <a:cs typeface="+mn-lt"/>
              </a:rPr>
              <a:t>, Design, </a:t>
            </a:r>
            <a:r>
              <a:rPr lang="en-US" sz="1700" dirty="0" err="1">
                <a:solidFill>
                  <a:schemeClr val="bg1"/>
                </a:solidFill>
                <a:ea typeface="+mn-lt"/>
                <a:cs typeface="+mn-lt"/>
              </a:rPr>
              <a:t>Implementierung</a:t>
            </a:r>
            <a:r>
              <a:rPr lang="en-US" sz="1700" dirty="0">
                <a:solidFill>
                  <a:schemeClr val="bg1"/>
                </a:solidFill>
                <a:ea typeface="+mn-lt"/>
                <a:cs typeface="+mn-lt"/>
              </a:rPr>
              <a:t>, </a:t>
            </a:r>
            <a:r>
              <a:rPr lang="en-US" sz="1700" dirty="0" err="1">
                <a:solidFill>
                  <a:schemeClr val="bg1"/>
                </a:solidFill>
                <a:ea typeface="+mn-lt"/>
                <a:cs typeface="+mn-lt"/>
              </a:rPr>
              <a:t>Wartung</a:t>
            </a:r>
            <a:r>
              <a:rPr lang="en-US" sz="1700" dirty="0">
                <a:solidFill>
                  <a:schemeClr val="bg1"/>
                </a:solidFill>
                <a:ea typeface="+mn-lt"/>
                <a:cs typeface="+mn-lt"/>
              </a:rPr>
              <a:t> und </a:t>
            </a:r>
            <a:r>
              <a:rPr lang="en-US" sz="1700" dirty="0" err="1">
                <a:solidFill>
                  <a:schemeClr val="bg1"/>
                </a:solidFill>
                <a:ea typeface="+mn-lt"/>
                <a:cs typeface="+mn-lt"/>
              </a:rPr>
              <a:t>Weiterentwicklung</a:t>
            </a:r>
            <a:r>
              <a:rPr lang="en-US" sz="1700" dirty="0">
                <a:solidFill>
                  <a:schemeClr val="bg1"/>
                </a:solidFill>
                <a:ea typeface="+mn-lt"/>
                <a:cs typeface="+mn-lt"/>
              </a:rPr>
              <a:t> von Software </a:t>
            </a:r>
            <a:r>
              <a:rPr lang="en-US" sz="1700" dirty="0" err="1">
                <a:solidFill>
                  <a:schemeClr val="bg1"/>
                </a:solidFill>
                <a:ea typeface="+mn-lt"/>
                <a:cs typeface="+mn-lt"/>
              </a:rPr>
              <a:t>umfasst</a:t>
            </a:r>
            <a:r>
              <a:rPr lang="en-US" sz="1700" dirty="0">
                <a:solidFill>
                  <a:schemeClr val="bg1"/>
                </a:solidFill>
                <a:ea typeface="+mn-lt"/>
                <a:cs typeface="+mn-lt"/>
              </a:rPr>
              <a:t>, um </a:t>
            </a:r>
            <a:r>
              <a:rPr lang="en-US" sz="1700" dirty="0" err="1">
                <a:solidFill>
                  <a:schemeClr val="bg1"/>
                </a:solidFill>
                <a:ea typeface="+mn-lt"/>
                <a:cs typeface="+mn-lt"/>
              </a:rPr>
              <a:t>sicherzustellen</a:t>
            </a:r>
            <a:r>
              <a:rPr lang="en-US" sz="1700" dirty="0">
                <a:solidFill>
                  <a:schemeClr val="bg1"/>
                </a:solidFill>
                <a:ea typeface="+mn-lt"/>
                <a:cs typeface="+mn-lt"/>
              </a:rPr>
              <a:t>, </a:t>
            </a:r>
            <a:r>
              <a:rPr lang="en-US" sz="1700" dirty="0" err="1">
                <a:solidFill>
                  <a:schemeClr val="bg1"/>
                </a:solidFill>
                <a:ea typeface="+mn-lt"/>
                <a:cs typeface="+mn-lt"/>
              </a:rPr>
              <a:t>dass</a:t>
            </a:r>
            <a:r>
              <a:rPr lang="en-US" sz="1700" dirty="0">
                <a:solidFill>
                  <a:schemeClr val="bg1"/>
                </a:solidFill>
                <a:ea typeface="+mn-lt"/>
                <a:cs typeface="+mn-lt"/>
              </a:rPr>
              <a:t> </a:t>
            </a:r>
            <a:r>
              <a:rPr lang="en-US" sz="1700" dirty="0" err="1">
                <a:solidFill>
                  <a:schemeClr val="bg1"/>
                </a:solidFill>
                <a:ea typeface="+mn-lt"/>
                <a:cs typeface="+mn-lt"/>
              </a:rPr>
              <a:t>sie</a:t>
            </a:r>
            <a:r>
              <a:rPr lang="en-US" sz="1700" dirty="0">
                <a:solidFill>
                  <a:schemeClr val="bg1"/>
                </a:solidFill>
                <a:ea typeface="+mn-lt"/>
                <a:cs typeface="+mn-lt"/>
              </a:rPr>
              <a:t> den </a:t>
            </a:r>
            <a:r>
              <a:rPr lang="en-US" sz="1700" dirty="0" err="1">
                <a:solidFill>
                  <a:schemeClr val="bg1"/>
                </a:solidFill>
                <a:ea typeface="+mn-lt"/>
                <a:cs typeface="+mn-lt"/>
              </a:rPr>
              <a:t>Anforderungen</a:t>
            </a:r>
            <a:r>
              <a:rPr lang="en-US" sz="1700" dirty="0">
                <a:solidFill>
                  <a:schemeClr val="bg1"/>
                </a:solidFill>
                <a:ea typeface="+mn-lt"/>
                <a:cs typeface="+mn-lt"/>
              </a:rPr>
              <a:t> der </a:t>
            </a:r>
            <a:r>
              <a:rPr lang="en-US" sz="1700" dirty="0" err="1">
                <a:solidFill>
                  <a:schemeClr val="bg1"/>
                </a:solidFill>
                <a:ea typeface="+mn-lt"/>
                <a:cs typeface="+mn-lt"/>
              </a:rPr>
              <a:t>Benutzer</a:t>
            </a:r>
            <a:r>
              <a:rPr lang="en-US" sz="1700" dirty="0">
                <a:solidFill>
                  <a:schemeClr val="bg1"/>
                </a:solidFill>
                <a:ea typeface="+mn-lt"/>
                <a:cs typeface="+mn-lt"/>
              </a:rPr>
              <a:t> </a:t>
            </a:r>
            <a:r>
              <a:rPr lang="en-US" sz="1700" dirty="0" err="1">
                <a:solidFill>
                  <a:schemeClr val="bg1"/>
                </a:solidFill>
                <a:ea typeface="+mn-lt"/>
                <a:cs typeface="+mn-lt"/>
              </a:rPr>
              <a:t>entspricht</a:t>
            </a:r>
            <a:r>
              <a:rPr lang="en-US" sz="1700" dirty="0">
                <a:solidFill>
                  <a:schemeClr val="bg1"/>
                </a:solidFill>
                <a:ea typeface="+mn-lt"/>
                <a:cs typeface="+mn-lt"/>
              </a:rPr>
              <a:t> und </a:t>
            </a:r>
            <a:r>
              <a:rPr lang="en-US" sz="1700" dirty="0" err="1">
                <a:solidFill>
                  <a:schemeClr val="bg1"/>
                </a:solidFill>
                <a:ea typeface="+mn-lt"/>
                <a:cs typeface="+mn-lt"/>
              </a:rPr>
              <a:t>effizient</a:t>
            </a:r>
            <a:r>
              <a:rPr lang="en-US" sz="1700" dirty="0">
                <a:solidFill>
                  <a:schemeClr val="bg1"/>
                </a:solidFill>
                <a:ea typeface="+mn-lt"/>
                <a:cs typeface="+mn-lt"/>
              </a:rPr>
              <a:t> </a:t>
            </a:r>
            <a:r>
              <a:rPr lang="en-US" sz="1700" dirty="0" err="1">
                <a:solidFill>
                  <a:schemeClr val="bg1"/>
                </a:solidFill>
                <a:ea typeface="+mn-lt"/>
                <a:cs typeface="+mn-lt"/>
              </a:rPr>
              <a:t>arbeitet</a:t>
            </a:r>
            <a:r>
              <a:rPr lang="en-US" sz="1700" dirty="0">
                <a:solidFill>
                  <a:schemeClr val="bg1"/>
                </a:solidFill>
                <a:ea typeface="+mn-lt"/>
                <a:cs typeface="+mn-lt"/>
              </a:rPr>
              <a:t>.</a:t>
            </a:r>
            <a:endParaRPr lang="en-US" dirty="0">
              <a:solidFill>
                <a:schemeClr val="bg1"/>
              </a:solidFill>
            </a:endParaRPr>
          </a:p>
          <a:p>
            <a:endParaRPr lang="en-US" sz="1700" dirty="0">
              <a:solidFill>
                <a:schemeClr val="bg1"/>
              </a:solidFill>
            </a:endParaRPr>
          </a:p>
        </p:txBody>
      </p:sp>
    </p:spTree>
    <p:extLst>
      <p:ext uri="{BB962C8B-B14F-4D97-AF65-F5344CB8AC3E}">
        <p14:creationId xmlns:p14="http://schemas.microsoft.com/office/powerpoint/2010/main" val="1141300425"/>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Text, Screenshot, Software, Display enthält.&#10;&#10;Beschreibung automatisch generiert.">
            <a:extLst>
              <a:ext uri="{FF2B5EF4-FFF2-40B4-BE49-F238E27FC236}">
                <a16:creationId xmlns:a16="http://schemas.microsoft.com/office/drawing/2014/main" id="{607E8D9A-2F76-4137-127B-373B5A1101E3}"/>
              </a:ext>
            </a:extLst>
          </p:cNvPr>
          <p:cNvPicPr>
            <a:picLocks noChangeAspect="1"/>
          </p:cNvPicPr>
          <p:nvPr/>
        </p:nvPicPr>
        <p:blipFill rotWithShape="1">
          <a:blip r:embed="rId2"/>
          <a:srcRect r="29148"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BDD3CA4-51F8-8AF0-B5A2-CB9DBCF11233}"/>
              </a:ext>
            </a:extLst>
          </p:cNvPr>
          <p:cNvSpPr>
            <a:spLocks noGrp="1"/>
          </p:cNvSpPr>
          <p:nvPr>
            <p:ph type="title"/>
          </p:nvPr>
        </p:nvSpPr>
        <p:spPr>
          <a:xfrm>
            <a:off x="7531610" y="88034"/>
            <a:ext cx="3822189" cy="1899912"/>
          </a:xfrm>
        </p:spPr>
        <p:txBody>
          <a:bodyPr>
            <a:normAutofit/>
          </a:bodyPr>
          <a:lstStyle/>
          <a:p>
            <a:r>
              <a:rPr lang="de-DE" sz="2500" dirty="0"/>
              <a:t>Wie funktioniert Programmieren?</a:t>
            </a:r>
          </a:p>
        </p:txBody>
      </p:sp>
      <p:sp>
        <p:nvSpPr>
          <p:cNvPr id="3" name="Inhaltsplatzhalter 2">
            <a:extLst>
              <a:ext uri="{FF2B5EF4-FFF2-40B4-BE49-F238E27FC236}">
                <a16:creationId xmlns:a16="http://schemas.microsoft.com/office/drawing/2014/main" id="{4427F410-78CC-5A5F-A391-614185C40435}"/>
              </a:ext>
            </a:extLst>
          </p:cNvPr>
          <p:cNvSpPr>
            <a:spLocks noGrp="1"/>
          </p:cNvSpPr>
          <p:nvPr>
            <p:ph idx="1"/>
          </p:nvPr>
        </p:nvSpPr>
        <p:spPr>
          <a:xfrm>
            <a:off x="7531610" y="1793429"/>
            <a:ext cx="3822189" cy="4270966"/>
          </a:xfrm>
        </p:spPr>
        <p:txBody>
          <a:bodyPr vert="horz" lIns="91440" tIns="45720" rIns="91440" bIns="45720" rtlCol="0" anchor="t">
            <a:noAutofit/>
          </a:bodyPr>
          <a:lstStyle/>
          <a:p>
            <a:r>
              <a:rPr lang="de-DE" sz="1200" b="1" dirty="0">
                <a:ea typeface="+mn-lt"/>
                <a:cs typeface="+mn-lt"/>
              </a:rPr>
              <a:t>Schreiben von Quellcode</a:t>
            </a:r>
            <a:r>
              <a:rPr lang="de-DE" sz="1200" dirty="0">
                <a:ea typeface="+mn-lt"/>
                <a:cs typeface="+mn-lt"/>
              </a:rPr>
              <a:t>: Programmierer schreiben Quellcode in einer Programmiersprache. Der Quellcode besteht aus Anweisungen und Befehlen, die in einer für Menschen lesbaren Form vorliegen. Dieser Code beschreibt, was das Programm tun soll.</a:t>
            </a:r>
            <a:endParaRPr lang="de-DE" sz="1200"/>
          </a:p>
          <a:p>
            <a:r>
              <a:rPr lang="de-DE" sz="1200" b="1" dirty="0">
                <a:ea typeface="+mn-lt"/>
                <a:cs typeface="+mn-lt"/>
              </a:rPr>
              <a:t>Kompilierung oder Interpretation</a:t>
            </a:r>
            <a:r>
              <a:rPr lang="de-DE" sz="1200" dirty="0">
                <a:ea typeface="+mn-lt"/>
                <a:cs typeface="+mn-lt"/>
              </a:rPr>
              <a:t>: Der geschriebene Quellcode wird entweder kompiliert oder interpretiert. Ein Compiler übersetzt den gesamten Quellcode in Maschinensprache, die der Computer versteht, während ein Interpreter den Quellcode Zeile für Zeile ausführt und direkt in Maschinensprache umsetzt.</a:t>
            </a:r>
            <a:endParaRPr lang="de-DE" sz="1200"/>
          </a:p>
          <a:p>
            <a:r>
              <a:rPr lang="de-DE" sz="1200" b="1" dirty="0">
                <a:ea typeface="+mn-lt"/>
                <a:cs typeface="+mn-lt"/>
              </a:rPr>
              <a:t>Ausführung des Programms</a:t>
            </a:r>
            <a:r>
              <a:rPr lang="de-DE" sz="1200" dirty="0">
                <a:ea typeface="+mn-lt"/>
                <a:cs typeface="+mn-lt"/>
              </a:rPr>
              <a:t>: Der übersetzte Code wird von der CPU des Computers ausgeführt. Während der Ausführung führt der Computer die Anweisungen im Code aus, verarbeitet Daten, führt Berechnungen durch und steuert andere Hardwarekomponenten, um die gewünschten Ergebnisse zu erzielen.</a:t>
            </a:r>
            <a:endParaRPr lang="de-DE" sz="1200"/>
          </a:p>
          <a:p>
            <a:r>
              <a:rPr lang="de-DE" sz="1200" b="1" dirty="0">
                <a:ea typeface="+mn-lt"/>
                <a:cs typeface="+mn-lt"/>
              </a:rPr>
              <a:t>Fehlerbehebung und Wartung</a:t>
            </a:r>
            <a:r>
              <a:rPr lang="de-DE" sz="1200" dirty="0">
                <a:ea typeface="+mn-lt"/>
                <a:cs typeface="+mn-lt"/>
              </a:rPr>
              <a:t>: Während und nach der Entwicklung des Programms müssen Programmierer den Code debuggen, also Fehler finden und beheben. Nach der Veröffentlichung wird der Code gewartet und aktualisiert, um neue Funktionen hinzuzufügen oder auf Änderungen in den Anforderungen zu reagieren.</a:t>
            </a:r>
            <a:endParaRPr lang="de-DE" sz="1200" dirty="0"/>
          </a:p>
          <a:p>
            <a:endParaRPr lang="de-DE" sz="1000"/>
          </a:p>
        </p:txBody>
      </p:sp>
    </p:spTree>
    <p:extLst>
      <p:ext uri="{BB962C8B-B14F-4D97-AF65-F5344CB8AC3E}">
        <p14:creationId xmlns:p14="http://schemas.microsoft.com/office/powerpoint/2010/main" val="1068952671"/>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57F69E0-C4B0-4BEC-A689-4F8D877F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fik 2" descr="Ein Bild, das Text, Screenshot, Software enthält.&#10;&#10;Beschreibung automatisch generiert.">
            <a:extLst>
              <a:ext uri="{FF2B5EF4-FFF2-40B4-BE49-F238E27FC236}">
                <a16:creationId xmlns:a16="http://schemas.microsoft.com/office/drawing/2014/main" id="{1F28AD79-3450-16F8-0C7A-ED80009C1A49}"/>
              </a:ext>
            </a:extLst>
          </p:cNvPr>
          <p:cNvPicPr>
            <a:picLocks noChangeAspect="1"/>
          </p:cNvPicPr>
          <p:nvPr/>
        </p:nvPicPr>
        <p:blipFill rotWithShape="1">
          <a:blip r:embed="rId2">
            <a:alphaModFix amt="50000"/>
          </a:blip>
          <a:srcRect t="5834" r="-1" b="-1"/>
          <a:stretch/>
        </p:blipFill>
        <p:spPr>
          <a:xfrm>
            <a:off x="20" y="10"/>
            <a:ext cx="12188930" cy="6857990"/>
          </a:xfrm>
          <a:prstGeom prst="rect">
            <a:avLst/>
          </a:prstGeom>
        </p:spPr>
      </p:pic>
      <p:sp>
        <p:nvSpPr>
          <p:cNvPr id="2" name="Titel 1">
            <a:extLst>
              <a:ext uri="{FF2B5EF4-FFF2-40B4-BE49-F238E27FC236}">
                <a16:creationId xmlns:a16="http://schemas.microsoft.com/office/drawing/2014/main" id="{93848D8A-B2A5-6498-B70B-B6EF2AC1FF7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dirty="0">
                <a:solidFill>
                  <a:schemeClr val="bg1"/>
                </a:solidFill>
              </a:rPr>
              <a:t>EINBLICK AUF UNSER TEST WETTER PROGRAMM</a:t>
            </a:r>
          </a:p>
        </p:txBody>
      </p:sp>
      <p:sp>
        <p:nvSpPr>
          <p:cNvPr id="1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3149023"/>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A1ED06-4733-4020-9C60-81D4D80140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CA3509-3AF9-45FE-93ED-57BB5D5E8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Screenshot, Text enthält.&#10;&#10;Beschreibung automatisch generiert.">
            <a:extLst>
              <a:ext uri="{FF2B5EF4-FFF2-40B4-BE49-F238E27FC236}">
                <a16:creationId xmlns:a16="http://schemas.microsoft.com/office/drawing/2014/main" id="{02B2AB79-51F9-16F6-E67D-463233F3AAAD}"/>
              </a:ext>
            </a:extLst>
          </p:cNvPr>
          <p:cNvPicPr>
            <a:picLocks noChangeAspect="1"/>
          </p:cNvPicPr>
          <p:nvPr/>
        </p:nvPicPr>
        <p:blipFill rotWithShape="1">
          <a:blip r:embed="rId2">
            <a:alphaModFix amt="60000"/>
          </a:blip>
          <a:srcRect t="2263" b="11842"/>
          <a:stretch/>
        </p:blipFill>
        <p:spPr>
          <a:xfrm>
            <a:off x="180975" y="182880"/>
            <a:ext cx="11823637" cy="6499784"/>
          </a:xfrm>
          <a:prstGeom prst="rect">
            <a:avLst/>
          </a:prstGeom>
        </p:spPr>
      </p:pic>
      <p:sp>
        <p:nvSpPr>
          <p:cNvPr id="2" name="Titel 1">
            <a:extLst>
              <a:ext uri="{FF2B5EF4-FFF2-40B4-BE49-F238E27FC236}">
                <a16:creationId xmlns:a16="http://schemas.microsoft.com/office/drawing/2014/main" id="{1EF0F090-4CE4-6233-4A12-F3F92CA5F758}"/>
              </a:ext>
            </a:extLst>
          </p:cNvPr>
          <p:cNvSpPr>
            <a:spLocks noGrp="1"/>
          </p:cNvSpPr>
          <p:nvPr>
            <p:ph type="title"/>
          </p:nvPr>
        </p:nvSpPr>
        <p:spPr>
          <a:xfrm>
            <a:off x="838200" y="525195"/>
            <a:ext cx="10165218" cy="2806506"/>
          </a:xfrm>
        </p:spPr>
        <p:txBody>
          <a:bodyPr anchor="b">
            <a:normAutofit/>
          </a:bodyPr>
          <a:lstStyle/>
          <a:p>
            <a:r>
              <a:rPr lang="de-DE" sz="4000" dirty="0">
                <a:solidFill>
                  <a:srgbClr val="FFFFFF"/>
                </a:solidFill>
              </a:rPr>
              <a:t>Was macht unser Programm?</a:t>
            </a:r>
          </a:p>
        </p:txBody>
      </p:sp>
      <p:sp>
        <p:nvSpPr>
          <p:cNvPr id="3" name="Inhaltsplatzhalter 2">
            <a:extLst>
              <a:ext uri="{FF2B5EF4-FFF2-40B4-BE49-F238E27FC236}">
                <a16:creationId xmlns:a16="http://schemas.microsoft.com/office/drawing/2014/main" id="{C13D0C1C-40DC-33A9-07FE-6CAB4C8CCBAD}"/>
              </a:ext>
            </a:extLst>
          </p:cNvPr>
          <p:cNvSpPr>
            <a:spLocks noGrp="1"/>
          </p:cNvSpPr>
          <p:nvPr>
            <p:ph idx="1"/>
          </p:nvPr>
        </p:nvSpPr>
        <p:spPr>
          <a:xfrm>
            <a:off x="838200" y="3526300"/>
            <a:ext cx="10165218" cy="2588458"/>
          </a:xfrm>
        </p:spPr>
        <p:txBody>
          <a:bodyPr vert="horz" lIns="91440" tIns="45720" rIns="91440" bIns="45720" rtlCol="0">
            <a:normAutofit/>
          </a:bodyPr>
          <a:lstStyle/>
          <a:p>
            <a:r>
              <a:rPr lang="de-DE" sz="2000" b="1">
                <a:solidFill>
                  <a:srgbClr val="FFFFFF"/>
                </a:solidFill>
              </a:rPr>
              <a:t>Auslesen: </a:t>
            </a:r>
            <a:r>
              <a:rPr lang="de-DE" sz="2000">
                <a:solidFill>
                  <a:srgbClr val="FFFFFF"/>
                </a:solidFill>
              </a:rPr>
              <a:t>Es liest die Daten aus einer csv-Datei einer Wetterstation (z.b. Id, Monat, Uhrzeit, Temperatur etc.)</a:t>
            </a:r>
          </a:p>
        </p:txBody>
      </p:sp>
    </p:spTree>
    <p:extLst>
      <p:ext uri="{BB962C8B-B14F-4D97-AF65-F5344CB8AC3E}">
        <p14:creationId xmlns:p14="http://schemas.microsoft.com/office/powerpoint/2010/main" val="2403098275"/>
      </p:ext>
    </p:extLst>
  </p:cSld>
  <p:clrMapOvr>
    <a:masterClrMapping/>
  </p:clrMapOvr>
  <mc:AlternateContent xmlns:mc="http://schemas.openxmlformats.org/markup-compatibility/2006" xmlns:p14="http://schemas.microsoft.com/office/powerpoint/2010/main">
    <mc:Choice Requires="p14">
      <p:transition spd="slow" p14:dur="3000">
        <p:wipe dir="d"/>
      </p:transition>
    </mc:Choice>
    <mc:Fallback xmlns="">
      <p:transition spd="slow">
        <p:wipe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ariss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arissa">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991</Words>
  <Application>Microsoft Office PowerPoint</Application>
  <PresentationFormat>Breitbild</PresentationFormat>
  <Paragraphs>45</Paragraphs>
  <Slides>10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Aptos</vt:lpstr>
      <vt:lpstr>Aptos Display</vt:lpstr>
      <vt:lpstr>Arial</vt:lpstr>
      <vt:lpstr>Calibri</vt:lpstr>
      <vt:lpstr>Larissa</vt:lpstr>
      <vt:lpstr>PROJEKTWOCHE</vt:lpstr>
      <vt:lpstr>Was ist PSB? </vt:lpstr>
      <vt:lpstr>Die Geschichte von PSB Intralogistics</vt:lpstr>
      <vt:lpstr>Was macht PSB besonders?</vt:lpstr>
      <vt:lpstr>Was bildet die PSB aus?</vt:lpstr>
      <vt:lpstr>Was ist Programmieren?</vt:lpstr>
      <vt:lpstr>Wie funktioniert Programmieren?</vt:lpstr>
      <vt:lpstr>EINBLICK AUF UNSER TEST WETTER PROGRAMM</vt:lpstr>
      <vt:lpstr>Was macht unser Programm?</vt:lpstr>
      <vt:lpstr>Unser Optik planung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egoistic door</cp:lastModifiedBy>
  <cp:revision>211</cp:revision>
  <dcterms:created xsi:type="dcterms:W3CDTF">2024-07-10T17:12:16Z</dcterms:created>
  <dcterms:modified xsi:type="dcterms:W3CDTF">2024-07-10T18:29:10Z</dcterms:modified>
</cp:coreProperties>
</file>