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73" r:id="rId9"/>
    <p:sldId id="275" r:id="rId10"/>
    <p:sldId id="266" r:id="rId11"/>
    <p:sldId id="264" r:id="rId12"/>
    <p:sldId id="265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638501025749039E-2"/>
          <c:y val="0.2218367960915692"/>
          <c:w val="0.92436161744476653"/>
          <c:h val="0.6981507844633577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1 раз в месяц
</c:v>
                </c:pt>
              </c:strCache>
            </c:strRef>
          </c:tx>
          <c:spPr>
            <a:solidFill>
              <a:schemeClr val="accent1">
                <a:tint val="5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Как часто вы путешествуете? 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2 раза в год
</c:v>
                </c:pt>
              </c:strCache>
            </c:strRef>
          </c:tx>
          <c:spPr>
            <a:solidFill>
              <a:schemeClr val="accent1">
                <a:tint val="8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Как часто вы путешествуете? </c:v>
                </c:pt>
              </c:strCache>
            </c:strRef>
          </c:cat>
          <c:val>
            <c:numRef>
              <c:f>Лист1!$C$2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1 раз в год</c:v>
                </c:pt>
              </c:strCache>
            </c:strRef>
          </c:tx>
          <c:spPr>
            <a:solidFill>
              <a:schemeClr val="accent1">
                <a:shade val="8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Как часто вы путешествуете? </c:v>
                </c:pt>
              </c:strCache>
            </c:strRef>
          </c:cat>
          <c:val>
            <c:numRef>
              <c:f>Лист1!$D$2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Более 3-х раз в год</c:v>
                </c:pt>
              </c:strCache>
            </c:strRef>
          </c:tx>
          <c:spPr>
            <a:solidFill>
              <a:schemeClr val="accent1">
                <a:shade val="5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Как часто вы путешествуете? </c:v>
                </c:pt>
              </c:strCache>
            </c:strRef>
          </c:cat>
          <c:val>
            <c:numRef>
              <c:f>Лист1!$E$2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224840272"/>
        <c:axId val="224840664"/>
      </c:barChart>
      <c:catAx>
        <c:axId val="224840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24840664"/>
        <c:crosses val="autoZero"/>
        <c:auto val="1"/>
        <c:lblAlgn val="ctr"/>
        <c:lblOffset val="100"/>
        <c:noMultiLvlLbl val="0"/>
      </c:catAx>
      <c:valAx>
        <c:axId val="2248406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248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3693817297014579"/>
          <c:y val="3.6718638692610862E-2"/>
          <c:w val="0.82017240380054812"/>
          <c:h val="0.253001218654032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038158691701998E-2"/>
          <c:y val="0.2228957881042018"/>
          <c:w val="0.88992368261659605"/>
          <c:h val="0.7223099825849043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От 2 до 5 дней
</c:v>
                </c:pt>
              </c:strCache>
            </c:strRef>
          </c:tx>
          <c:spPr>
            <a:solidFill>
              <a:schemeClr val="accent1">
                <a:tint val="5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Сколько длится ваше путешествие (в среднем)? 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От 5 до 7 дней
</c:v>
                </c:pt>
              </c:strCache>
            </c:strRef>
          </c:tx>
          <c:spPr>
            <a:solidFill>
              <a:schemeClr val="accent1">
                <a:tint val="8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Сколько длится ваше путешествие (в среднем)? </c:v>
                </c:pt>
              </c:strCache>
            </c:strRef>
          </c:cat>
          <c:val>
            <c:numRef>
              <c:f>Лист1!$C$2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От 8 до 15 дней</c:v>
                </c:pt>
              </c:strCache>
            </c:strRef>
          </c:tx>
          <c:spPr>
            <a:solidFill>
              <a:schemeClr val="accent1">
                <a:shade val="8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Сколько длится ваше путешествие (в среднем)? </c:v>
                </c:pt>
              </c:strCache>
            </c:strRef>
          </c:cat>
          <c:val>
            <c:numRef>
              <c:f>Лист1!$D$2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Больше 15 дней</c:v>
                </c:pt>
              </c:strCache>
            </c:strRef>
          </c:tx>
          <c:spPr>
            <a:solidFill>
              <a:schemeClr val="accent1">
                <a:shade val="5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Сколько длится ваше путешествие (в среднем)? </c:v>
                </c:pt>
              </c:strCache>
            </c:strRef>
          </c:cat>
          <c:val>
            <c:numRef>
              <c:f>Лист1!$E$2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224837528"/>
        <c:axId val="224834392"/>
      </c:barChart>
      <c:catAx>
        <c:axId val="224837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24834392"/>
        <c:crosses val="autoZero"/>
        <c:auto val="1"/>
        <c:lblAlgn val="ctr"/>
        <c:lblOffset val="100"/>
        <c:noMultiLvlLbl val="0"/>
      </c:catAx>
      <c:valAx>
        <c:axId val="2248343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24837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5895464381242133"/>
          <c:y val="5.6332159988840634E-2"/>
          <c:w val="0.68117846952841987"/>
          <c:h val="0.240916725986485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213333175993481E-2"/>
          <c:y val="0.27420979771331255"/>
          <c:w val="0.80619614183007871"/>
          <c:h val="0.5861699958305794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заранее планирую
расходы</c:v>
                </c:pt>
              </c:strCache>
            </c:strRef>
          </c:tx>
          <c:spPr>
            <a:solidFill>
              <a:schemeClr val="accent1">
                <a:tint val="5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Ведете ли вы учет финансовых расходов?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да, но с трудностями</c:v>
                </c:pt>
              </c:strCache>
            </c:strRef>
          </c:tx>
          <c:spPr>
            <a:solidFill>
              <a:schemeClr val="accent1">
                <a:tint val="8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Ведете ли вы учет финансовых расходов?</c:v>
                </c:pt>
              </c:strCache>
            </c:strRef>
          </c:cat>
          <c:val>
            <c:numRef>
              <c:f>Лист1!$C$2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Нет, но хотелось бы</c:v>
                </c:pt>
              </c:strCache>
            </c:strRef>
          </c:tx>
          <c:spPr>
            <a:solidFill>
              <a:schemeClr val="accent1">
                <a:shade val="8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Ведете ли вы учет финансовых расходов?</c:v>
                </c:pt>
              </c:strCache>
            </c:strRef>
          </c:cat>
          <c:val>
            <c:numRef>
              <c:f>Лист1!$D$2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Нет, гуляю на все деньги</c:v>
                </c:pt>
              </c:strCache>
            </c:strRef>
          </c:tx>
          <c:spPr>
            <a:solidFill>
              <a:schemeClr val="accent1">
                <a:shade val="5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Ведете ли вы учет финансовых расходов?</c:v>
                </c:pt>
              </c:strCache>
            </c:strRef>
          </c:cat>
          <c:val>
            <c:numRef>
              <c:f>Лист1!$E$2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224835568"/>
        <c:axId val="224835960"/>
      </c:barChart>
      <c:catAx>
        <c:axId val="224835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24835960"/>
        <c:crosses val="autoZero"/>
        <c:auto val="1"/>
        <c:lblAlgn val="ctr"/>
        <c:lblOffset val="100"/>
        <c:noMultiLvlLbl val="0"/>
      </c:catAx>
      <c:valAx>
        <c:axId val="2248359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24835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9.2807896887325977E-2"/>
          <c:y val="1.1561493490059846E-2"/>
          <c:w val="0.89838592285925434"/>
          <c:h val="0.262329073484367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34242512003822E-2"/>
          <c:y val="0.20015861659027787"/>
          <c:w val="0.8493151497599235"/>
          <c:h val="0.6967547676746730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Друзей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Кого возьмете в путешествие?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19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Семью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Кого возьмете в путешествие?</c:v>
                </c:pt>
              </c:strCache>
            </c:strRef>
          </c:cat>
          <c:val>
            <c:numRef>
              <c:f>Лист1!$C$2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Поеду один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Кого возьмете в путешествие?</c:v>
                </c:pt>
              </c:strCache>
            </c:strRef>
          </c:cat>
          <c:val>
            <c:numRef>
              <c:f>Лист1!$D$2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224837920"/>
        <c:axId val="223314432"/>
      </c:barChart>
      <c:catAx>
        <c:axId val="224837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23314432"/>
        <c:crosses val="autoZero"/>
        <c:auto val="1"/>
        <c:lblAlgn val="ctr"/>
        <c:lblOffset val="100"/>
        <c:noMultiLvlLbl val="0"/>
      </c:catAx>
      <c:valAx>
        <c:axId val="2233144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2483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2082503461059511"/>
          <c:y val="2.8849359815989972E-2"/>
          <c:w val="0.50355490046656226"/>
          <c:h val="0.2014763365310893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073303413572692E-2"/>
          <c:y val="0.25741584468981521"/>
          <c:w val="0.85974515182060229"/>
          <c:h val="0.5726419926930376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Никаким</c:v>
                </c:pt>
              </c:strCache>
            </c:strRef>
          </c:tx>
          <c:spPr>
            <a:solidFill>
              <a:schemeClr val="accent1">
                <a:tint val="54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Какими продуктами пользовались для планирования поездок?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22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Предпочитаю турагенства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Какими продуктами пользовались для планирования поездок?</c:v>
                </c:pt>
              </c:strCache>
            </c:strRef>
          </c:cat>
          <c:val>
            <c:numRef>
              <c:f>Лист1!$C$2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Exel, Word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Какими продуктами пользовались для планирования поездок?</c:v>
                </c:pt>
              </c:strCache>
            </c:strRef>
          </c:cat>
          <c:val>
            <c:numRef>
              <c:f>Лист1!$D$2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Яндекс карты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Какими продуктами пользовались для планирования поездок?</c:v>
                </c:pt>
              </c:strCache>
            </c:strRef>
          </c:cat>
          <c:val>
            <c:numRef>
              <c:f>Лист1!$E$2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Лист с ручкой</c:v>
                </c:pt>
              </c:strCache>
            </c:strRef>
          </c:tx>
          <c:spPr>
            <a:solidFill>
              <a:schemeClr val="accent1">
                <a:shade val="53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Какими продуктами пользовались для планирования поездок?</c:v>
                </c:pt>
              </c:strCache>
            </c:strRef>
          </c:cat>
          <c:val>
            <c:numRef>
              <c:f>Лист1!$F$2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224472128"/>
        <c:axId val="224469776"/>
      </c:barChart>
      <c:catAx>
        <c:axId val="224472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24469776"/>
        <c:crosses val="autoZero"/>
        <c:auto val="1"/>
        <c:lblAlgn val="ctr"/>
        <c:lblOffset val="100"/>
        <c:noMultiLvlLbl val="0"/>
      </c:catAx>
      <c:valAx>
        <c:axId val="2244697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24472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8.7769078979443638E-2"/>
          <c:y val="0"/>
          <c:w val="0.77232029910325262"/>
          <c:h val="0.308592950357723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.2037345278519633"/>
          <c:w val="1"/>
          <c:h val="0.6254091302047775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да, вполне успешно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планировали совместные путешествия с друзьями/ коллегами?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да, сталкивались со сложностями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планировали совместные путешествия с друзьями/ коллегами?</c:v>
                </c:pt>
              </c:strCache>
            </c:strRef>
          </c:cat>
          <c:val>
            <c:numRef>
              <c:f>Лист1!$C$2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нет, не задумывались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планировали совместные путешествия с друзьями/ коллегами?</c:v>
                </c:pt>
              </c:strCache>
            </c:strRef>
          </c:cat>
          <c:val>
            <c:numRef>
              <c:f>Лист1!$D$2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224470952"/>
        <c:axId val="224467816"/>
      </c:barChart>
      <c:catAx>
        <c:axId val="224470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24467816"/>
        <c:crosses val="autoZero"/>
        <c:auto val="1"/>
        <c:lblAlgn val="ctr"/>
        <c:lblOffset val="100"/>
        <c:noMultiLvlLbl val="0"/>
      </c:catAx>
      <c:valAx>
        <c:axId val="2244678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24470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1052254831782402E-2"/>
          <c:y val="9.9306001714980479E-3"/>
          <c:w val="0.91583153363437386"/>
          <c:h val="0.242353234699422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A6293-8A2D-4190-A37C-C38088C9C566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7B17D-CA41-4E80-9728-495C48DDC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17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7B17D-CA41-4E80-9728-495C48DDC69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632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FD7694F-2716-4C8E-A271-4B6B747B4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CFC57272-D379-4C3F-8B79-F60D626D3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23B505E-4395-4AA2-AA8D-EE4C1051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6F78-8563-4C8A-AE11-D2CFEF95835A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D731334-CA50-4703-952D-BC7B92C6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2EA1A02-566F-44EB-BC25-980CCF9F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14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461B2A4-E77F-458D-AD13-D818467E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5C2E70F9-7CF4-48A4-ADFF-3FBEA27E5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3AEC62A9-A5FE-4E3E-A7DB-A8E60C8D0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0119-4BDF-499D-B100-3CC4FD0DAD49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DE90710-63D9-4975-ADAB-66A29B20F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19C1530-EEC4-48E0-9200-6FAC267C7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63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82E32DAD-477D-4F6A-825D-32F883640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4A6EB005-F652-4456-AFEE-86A60A49A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4A9B6AD-A1E7-4A4A-957D-97C7615D5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DB5C-71E3-4256-A965-A13F7BD26DD1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026224F-2341-4BDC-AF88-2A8E1DA8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F2D8F82-8EE0-40D7-AABF-473E36D0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93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7C66B10-3665-4A6B-B2B2-CF177712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D2E0FD2-D40F-40F4-BE8F-6435714ED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D014A12-74B2-4BCB-BB09-EB477114C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57B4-A5F4-453D-A4DC-A0870A606292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8E2B247-1186-45C0-A49D-FFF082DC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E8EE266-AC5E-470F-9288-3B384100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66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D80DC58-C83E-41EB-A57B-D1C41AE6D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725F78FD-A52A-4E5C-8AD6-775BD3264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04A5604-671E-4EC5-8325-B3DE2D7CC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F8B0B-CD1D-49F5-9C64-2FF9D778E20B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7196533-758E-4097-8E06-59E8B0F5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DC082BB-4306-4ABA-9EE8-048265FB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5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8018808-5738-430F-982D-423C122A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16DA99A-47E8-4653-BFF7-897F0EEA6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68B6AA2B-8482-4E61-90EF-497808C2B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387CEB28-2455-4D4E-82C7-DC2B878A0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62CF-2AC0-453F-9665-1DF97253BA22}" type="datetime1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01024E8B-F6ED-4ACA-BFC8-79A7EC75F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B4458524-97DB-4D28-883B-CB16EFBB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65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4F2C01C-9632-45DA-8668-434EACDA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7FB814A9-AE43-445B-8E5D-4A854C1C8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F0A94BA3-37E3-4F0A-ACF9-7FFD8F654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26C91B23-47EC-4024-BBF9-818F8B9EE6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B572B169-DB4F-4EE1-9E33-80C69E242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FC4C4F40-D706-442F-A3C5-7E262879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0C12-6D29-452D-B445-DD882FCC7E1C}" type="datetime1">
              <a:rPr lang="ru-RU" smtClean="0"/>
              <a:t>30.05.2024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E3A147D0-02C2-4249-8F59-DB7CF112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945CDE43-A207-4B1E-B04B-EE88E8F4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14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3B5A6E2-A2DD-4E1C-87AE-B629AE7EE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70397AE0-1DD6-45F0-B408-CFA015649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BBA5-3952-4766-ACD3-6FAA623E2713}" type="datetime1">
              <a:rPr lang="ru-RU" smtClean="0"/>
              <a:t>30.05.2024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A6FF125E-2845-496A-8BAE-3BDD56876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2DB4547F-2BE1-490C-8C6B-9415CA69E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83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08B38B33-B577-4DC1-9CE2-13CCD90A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5D42-6D33-4586-8808-E30DFA54A7AD}" type="datetime1">
              <a:rPr lang="ru-RU" smtClean="0"/>
              <a:t>30.05.2024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B2F7E49D-ABB7-478E-A4ED-EF59ADFB6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C68026DC-A4B3-49B8-9B30-5334642A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77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9E5DA33-F5D9-435D-A96A-1CAEB825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0628ED8-CEB2-476F-BF29-070DFD5BC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C84F652D-4BDE-43DB-94D9-16678F406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FAEBF176-5CE2-4210-821E-C3D8A50C8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9A3A-77C6-4B97-8CCA-018D1B24DA2C}" type="datetime1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A6884F55-B0CA-40ED-8E3E-46224C472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171DD68C-2F48-4458-A429-E1388B4F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07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D431765-0DB9-4C6F-8EF1-0FF74DE71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12796B9B-C796-4A53-BB59-0EBBC8B25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156A1031-CC1C-4970-82A8-439DC017C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D37499BF-DFF2-46A2-89E6-7F01E1741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635D-AF62-4459-947D-64A1DBF11F40}" type="datetime1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D5700261-AC2B-4FA7-AD82-44ED89A2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BFAAF998-B8C8-4A5F-A3EF-D49B8113B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31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0407DBC-974C-4EB8-ACE5-2FA81954C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A476B267-1D1D-4F9B-BFA2-318B52066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B24B457-20F9-4B59-B214-7D54445E1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64C6F-A420-4598-AFD3-35C3F503BD3F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389FC86-1843-4147-B065-D564D7F8C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908CED3-35F1-45BF-9777-E3EC78A7E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E0261-A379-40C1-9994-0184F7439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33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3E56FB8-79A8-4041-8575-AEFFDD170F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TravelWithFriends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00CA6EC4-CA3E-430B-9BFC-97E4F688E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01790"/>
            <a:ext cx="9144000" cy="1655762"/>
          </a:xfrm>
        </p:spPr>
        <p:txBody>
          <a:bodyPr>
            <a:noAutofit/>
          </a:bodyPr>
          <a:lstStyle/>
          <a:p>
            <a:pPr algn="r"/>
            <a:r>
              <a:rPr lang="ru-RU" dirty="0" smtClean="0"/>
              <a:t>Команда 7.6</a:t>
            </a:r>
          </a:p>
          <a:p>
            <a:pPr algn="r"/>
            <a:r>
              <a:rPr lang="ru-RU" dirty="0" smtClean="0"/>
              <a:t>Воронежская Екатерина</a:t>
            </a:r>
            <a:endParaRPr lang="ru-RU" dirty="0"/>
          </a:p>
          <a:p>
            <a:pPr algn="r"/>
            <a:r>
              <a:rPr lang="ru-RU" dirty="0"/>
              <a:t>Бондарев </a:t>
            </a:r>
            <a:r>
              <a:rPr lang="ru-RU" dirty="0" smtClean="0"/>
              <a:t>Максим</a:t>
            </a:r>
            <a:endParaRPr lang="ru-RU" dirty="0"/>
          </a:p>
          <a:p>
            <a:pPr algn="r"/>
            <a:r>
              <a:rPr lang="ru-RU" dirty="0"/>
              <a:t>Деревянко </a:t>
            </a:r>
            <a:r>
              <a:rPr lang="ru-RU" dirty="0" smtClean="0"/>
              <a:t>Валерий</a:t>
            </a:r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xmlns="" id="{00CA6EC4-CA3E-430B-9BFC-97E4F688E677}"/>
              </a:ext>
            </a:extLst>
          </p:cNvPr>
          <p:cNvSpPr txBox="1">
            <a:spLocks/>
          </p:cNvSpPr>
          <p:nvPr/>
        </p:nvSpPr>
        <p:spPr>
          <a:xfrm>
            <a:off x="1524000" y="350996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/>
              <a:t>Вместе интереснее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112963"/>
            <a:ext cx="1676190" cy="1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1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480944F-6EF0-4535-AFF8-18622CC36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 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9E0FB11-2759-44E2-9D69-0877DCBD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9466943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Потоки дохода</a:t>
            </a:r>
          </a:p>
          <a:p>
            <a:r>
              <a:rPr lang="ru-RU" dirty="0"/>
              <a:t>у</a:t>
            </a:r>
            <a:r>
              <a:rPr lang="ru-RU" dirty="0" smtClean="0"/>
              <a:t>величение лимитов пользователя по разовой подписке 500 рублей</a:t>
            </a:r>
          </a:p>
          <a:p>
            <a:r>
              <a:rPr lang="ru-RU" dirty="0"/>
              <a:t>в</a:t>
            </a:r>
            <a:r>
              <a:rPr lang="ru-RU" dirty="0" smtClean="0"/>
              <a:t> дальнейшем возможно размещение </a:t>
            </a:r>
            <a:r>
              <a:rPr lang="ru-RU" dirty="0"/>
              <a:t>рекламы </a:t>
            </a:r>
            <a:r>
              <a:rPr lang="ru-RU" dirty="0" smtClean="0"/>
              <a:t>от компаний</a:t>
            </a:r>
            <a:r>
              <a:rPr lang="ru-RU" dirty="0"/>
              <a:t>, связанных с туризмом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mtClean="0"/>
              <a:t>10</a:t>
            </a:fld>
            <a:endParaRPr lang="ru-RU"/>
          </a:p>
        </p:txBody>
      </p:sp>
      <p:pic>
        <p:nvPicPr>
          <p:cNvPr id="5124" name="Picture 4" descr="https://avatars.mds.yandex.net/i?id=211d55c1306c94ecb17da1c84e31a0b4013ff15b-12805659-images-thumbs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318" y="4836740"/>
            <a:ext cx="1334407" cy="151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3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87DD128-5271-4F24-8E9D-39273127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5FAC961-6A71-46D5-9833-DB04005E5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506765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КРАТКОСРОЧНЫЙ</a:t>
            </a:r>
          </a:p>
          <a:p>
            <a:r>
              <a:rPr lang="ru-RU" dirty="0" smtClean="0"/>
              <a:t>Запуск </a:t>
            </a:r>
            <a:r>
              <a:rPr lang="en-US" dirty="0" smtClean="0"/>
              <a:t>MVP</a:t>
            </a:r>
            <a:endParaRPr lang="ru-RU" dirty="0"/>
          </a:p>
          <a:p>
            <a:r>
              <a:rPr lang="ru-RU" dirty="0" smtClean="0"/>
              <a:t>Сбор обратной связи</a:t>
            </a:r>
            <a:endParaRPr lang="ru-RU" dirty="0"/>
          </a:p>
          <a:p>
            <a:r>
              <a:rPr lang="ru-RU" dirty="0"/>
              <a:t>Сбор </a:t>
            </a:r>
            <a:r>
              <a:rPr lang="ru-RU" dirty="0" smtClean="0"/>
              <a:t>аналитики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xmlns="" id="{9E3B86BF-6392-4DF1-849A-3BA8683B48B9}"/>
              </a:ext>
            </a:extLst>
          </p:cNvPr>
          <p:cNvSpPr txBox="1">
            <a:spLocks/>
          </p:cNvSpPr>
          <p:nvPr/>
        </p:nvSpPr>
        <p:spPr>
          <a:xfrm>
            <a:off x="6096000" y="2005012"/>
            <a:ext cx="53787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ДОЛГОСРОЧНЫЙ</a:t>
            </a:r>
          </a:p>
          <a:p>
            <a:r>
              <a:rPr lang="ru-RU" dirty="0"/>
              <a:t>Интеграция с сервисами бронирования </a:t>
            </a:r>
            <a:r>
              <a:rPr lang="ru-RU" dirty="0" smtClean="0"/>
              <a:t>отелей</a:t>
            </a:r>
          </a:p>
          <a:p>
            <a:r>
              <a:rPr lang="ru-RU" dirty="0" smtClean="0"/>
              <a:t>Внедрение оценок опубликованных путешествий</a:t>
            </a:r>
          </a:p>
          <a:p>
            <a:r>
              <a:rPr lang="ru-RU" dirty="0" smtClean="0"/>
              <a:t>Добавление рекомендаций от сервиса</a:t>
            </a:r>
            <a:r>
              <a:rPr lang="ru-RU" dirty="0"/>
              <a:t> </a:t>
            </a:r>
            <a:r>
              <a:rPr lang="ru-RU" dirty="0" smtClean="0"/>
              <a:t>по заданным параметрам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85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3E3ABDC-5801-4D80-B5B3-12CF96F3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7-6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04AB35F-F629-42A7-B453-01649AAFE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/>
          <a:lstStyle/>
          <a:p>
            <a:pPr lvl="0"/>
            <a:r>
              <a:rPr lang="ru-RU" dirty="0"/>
              <a:t>Воронежская Екатерина Сергеевна, </a:t>
            </a:r>
            <a:r>
              <a:rPr lang="ru-RU" dirty="0" err="1"/>
              <a:t>team</a:t>
            </a:r>
            <a:r>
              <a:rPr lang="ru-RU" dirty="0"/>
              <a:t> </a:t>
            </a:r>
            <a:r>
              <a:rPr lang="ru-RU" dirty="0" err="1"/>
              <a:t>lead</a:t>
            </a:r>
            <a:r>
              <a:rPr lang="ru-RU" dirty="0"/>
              <a:t>, </a:t>
            </a:r>
            <a:r>
              <a:rPr lang="en-US" dirty="0"/>
              <a:t>b</a:t>
            </a:r>
            <a:r>
              <a:rPr lang="ru-RU" dirty="0" err="1"/>
              <a:t>ack-end</a:t>
            </a:r>
            <a:r>
              <a:rPr lang="ru-RU" dirty="0"/>
              <a:t> разработчик, архитектор;</a:t>
            </a:r>
          </a:p>
          <a:p>
            <a:pPr lvl="0"/>
            <a:r>
              <a:rPr lang="ru-RU" dirty="0"/>
              <a:t>Бондарев Максим Сергеевич, </a:t>
            </a:r>
            <a:r>
              <a:rPr lang="en-US" dirty="0"/>
              <a:t>f</a:t>
            </a:r>
            <a:r>
              <a:rPr lang="ru-RU" dirty="0" err="1"/>
              <a:t>ront-end</a:t>
            </a:r>
            <a:r>
              <a:rPr lang="ru-RU" dirty="0"/>
              <a:t> </a:t>
            </a:r>
            <a:r>
              <a:rPr lang="ru-RU" dirty="0" smtClean="0"/>
              <a:t>разработчик;</a:t>
            </a:r>
            <a:endParaRPr lang="ru-RU" dirty="0"/>
          </a:p>
          <a:p>
            <a:pPr lvl="0"/>
            <a:r>
              <a:rPr lang="ru-RU" dirty="0"/>
              <a:t>Деревянко Валерий Геннадьевич, аналитик, технический писатель.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26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z="1400" smtClean="0"/>
              <a:t>2</a:t>
            </a:fld>
            <a:endParaRPr lang="ru-RU" sz="1400" dirty="0"/>
          </a:p>
        </p:txBody>
      </p:sp>
      <p:graphicFrame>
        <p:nvGraphicFramePr>
          <p:cNvPr id="46" name="Объект 4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3997013"/>
              </p:ext>
            </p:extLst>
          </p:nvPr>
        </p:nvGraphicFramePr>
        <p:xfrm>
          <a:off x="315687" y="130629"/>
          <a:ext cx="1690914" cy="6225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7" name="Объект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7306526"/>
              </p:ext>
            </p:extLst>
          </p:nvPr>
        </p:nvGraphicFramePr>
        <p:xfrm>
          <a:off x="2006600" y="0"/>
          <a:ext cx="1778001" cy="6538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8" name="Объект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4382936"/>
              </p:ext>
            </p:extLst>
          </p:nvPr>
        </p:nvGraphicFramePr>
        <p:xfrm>
          <a:off x="3708400" y="130631"/>
          <a:ext cx="2033814" cy="6590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0" name="Объект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2362149"/>
              </p:ext>
            </p:extLst>
          </p:nvPr>
        </p:nvGraphicFramePr>
        <p:xfrm>
          <a:off x="7286625" y="199121"/>
          <a:ext cx="1854201" cy="626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1" name="Объект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0733596"/>
              </p:ext>
            </p:extLst>
          </p:nvPr>
        </p:nvGraphicFramePr>
        <p:xfrm>
          <a:off x="8999761" y="660404"/>
          <a:ext cx="1948545" cy="6203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3" name="Объект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4149790"/>
              </p:ext>
            </p:extLst>
          </p:nvPr>
        </p:nvGraphicFramePr>
        <p:xfrm>
          <a:off x="5753100" y="300491"/>
          <a:ext cx="1750786" cy="6633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30418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DE4D7DB-AF2E-44C2-9D3A-7A1931C7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FFBE44B-BE85-4D29-88D2-22DA830CD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3005"/>
            <a:ext cx="10515600" cy="4351338"/>
          </a:xfrm>
        </p:spPr>
        <p:txBody>
          <a:bodyPr/>
          <a:lstStyle/>
          <a:p>
            <a:r>
              <a:rPr lang="ru-RU" dirty="0" smtClean="0"/>
              <a:t>Трудности при планировании маршрута</a:t>
            </a:r>
            <a:endParaRPr lang="ru-RU" dirty="0"/>
          </a:p>
          <a:p>
            <a:r>
              <a:rPr lang="ru-RU" dirty="0" smtClean="0"/>
              <a:t>Неудобство учёта финансовых трат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mtClean="0"/>
              <a:t>3</a:t>
            </a:fld>
            <a:endParaRPr lang="ru-RU" dirty="0"/>
          </a:p>
        </p:txBody>
      </p:sp>
      <p:pic>
        <p:nvPicPr>
          <p:cNvPr id="1026" name="Picture 2" descr="https://avatars.mds.yandex.net/i?id=62dfe035de55e6dd7c48f2967ac292348d312b40-11941915-images-thumbs&amp;n=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3072714"/>
            <a:ext cx="3344954" cy="267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20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C17BE14-B08E-4A74-92E8-53D0EDEB4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9DCCF56-613C-45F6-8885-17EE6C169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7574"/>
            <a:ext cx="10515600" cy="4351338"/>
          </a:xfrm>
        </p:spPr>
        <p:txBody>
          <a:bodyPr/>
          <a:lstStyle/>
          <a:p>
            <a:r>
              <a:rPr lang="ru-RU" dirty="0"/>
              <a:t>Компании друзей</a:t>
            </a:r>
          </a:p>
          <a:p>
            <a:r>
              <a:rPr lang="ru-RU" dirty="0"/>
              <a:t>Семьи</a:t>
            </a:r>
          </a:p>
          <a:p>
            <a:r>
              <a:rPr lang="ru-RU" dirty="0"/>
              <a:t>Организаторы групповых туров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mtClean="0"/>
              <a:t>4</a:t>
            </a:fld>
            <a:endParaRPr lang="ru-RU"/>
          </a:p>
        </p:txBody>
      </p:sp>
      <p:pic>
        <p:nvPicPr>
          <p:cNvPr id="2050" name="Picture 2" descr="https://avatars.mds.yandex.net/i?id=eb9748dfb49ecba41dd7e8c6b2e93db5cbfefbd6-7754220-images-thumbs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315242"/>
            <a:ext cx="3048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79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5DA36B3-8F18-4491-B235-4C052E97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Предлагаемое 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B6896E7-0C7B-4536-B8B5-1ECC1ABC8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757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Е</a:t>
            </a:r>
            <a:r>
              <a:rPr lang="ru-RU" dirty="0" smtClean="0"/>
              <a:t>диный </a:t>
            </a:r>
            <a:r>
              <a:rPr lang="ru-RU" dirty="0"/>
              <a:t>сайт, </a:t>
            </a:r>
            <a:r>
              <a:rPr lang="ru-RU" dirty="0" smtClean="0"/>
              <a:t>который позволяет</a:t>
            </a:r>
          </a:p>
          <a:p>
            <a:r>
              <a:rPr lang="ru-RU" dirty="0" smtClean="0"/>
              <a:t>составить </a:t>
            </a:r>
            <a:r>
              <a:rPr lang="ru-RU" dirty="0"/>
              <a:t>план </a:t>
            </a:r>
            <a:r>
              <a:rPr lang="ru-RU" dirty="0" smtClean="0"/>
              <a:t>поездки </a:t>
            </a:r>
          </a:p>
          <a:p>
            <a:r>
              <a:rPr lang="ru-RU" dirty="0" smtClean="0"/>
              <a:t>визуализировать </a:t>
            </a:r>
            <a:r>
              <a:rPr lang="ru-RU" dirty="0"/>
              <a:t>маршрут для каждого дня </a:t>
            </a:r>
            <a:r>
              <a:rPr lang="ru-RU" dirty="0" smtClean="0"/>
              <a:t>путешествия</a:t>
            </a:r>
          </a:p>
          <a:p>
            <a:r>
              <a:rPr lang="ru-RU" dirty="0"/>
              <a:t>д</a:t>
            </a:r>
            <a:r>
              <a:rPr lang="ru-RU" dirty="0" smtClean="0"/>
              <a:t>обавить статью расходов</a:t>
            </a:r>
          </a:p>
          <a:p>
            <a:r>
              <a:rPr lang="ru-RU" dirty="0" smtClean="0"/>
              <a:t>отслеживать статистику </a:t>
            </a:r>
            <a:r>
              <a:rPr lang="ru-RU" dirty="0"/>
              <a:t>расходов в </a:t>
            </a:r>
            <a:r>
              <a:rPr lang="ru-RU" dirty="0" smtClean="0"/>
              <a:t>виде диаграмм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mtClean="0"/>
              <a:t>5</a:t>
            </a:fld>
            <a:endParaRPr lang="ru-RU"/>
          </a:p>
        </p:txBody>
      </p:sp>
      <p:pic>
        <p:nvPicPr>
          <p:cNvPr id="3074" name="Picture 2" descr="https://avatars.mds.yandex.net/i?id=8219a7d42a1396b32458bdcf5d445016428e6d7b-11924985-images-thumbs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526" y="4903762"/>
            <a:ext cx="2959100" cy="195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46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17E6488-639C-46D3-ADB8-92268327B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80DDE31-69BF-40C4-87E0-780A6D786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490457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СЕРВЕРНАЯ ЧАСТЬ</a:t>
            </a:r>
          </a:p>
          <a:p>
            <a:r>
              <a:rPr lang="en-US" dirty="0"/>
              <a:t>C#</a:t>
            </a:r>
            <a:r>
              <a:rPr lang="ru-RU" dirty="0"/>
              <a:t> 12</a:t>
            </a:r>
            <a:endParaRPr lang="en-US" dirty="0"/>
          </a:p>
          <a:p>
            <a:r>
              <a:rPr lang="en-US" dirty="0" smtClean="0"/>
              <a:t>ASP.NET </a:t>
            </a:r>
            <a:r>
              <a:rPr lang="en-US" dirty="0"/>
              <a:t>Core</a:t>
            </a:r>
            <a:r>
              <a:rPr lang="ru-RU" dirty="0"/>
              <a:t> 8</a:t>
            </a:r>
            <a:endParaRPr lang="en-US" dirty="0"/>
          </a:p>
          <a:p>
            <a:r>
              <a:rPr lang="en-US" dirty="0" err="1"/>
              <a:t>.Net</a:t>
            </a:r>
            <a:r>
              <a:rPr lang="en-US" dirty="0"/>
              <a:t> 8</a:t>
            </a:r>
          </a:p>
          <a:p>
            <a:r>
              <a:rPr lang="en-US" dirty="0"/>
              <a:t>PostgreSQL 16.2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xmlns="" id="{82A78AF1-672D-4AB3-860C-214D3ADAA532}"/>
              </a:ext>
            </a:extLst>
          </p:cNvPr>
          <p:cNvSpPr txBox="1">
            <a:spLocks/>
          </p:cNvSpPr>
          <p:nvPr/>
        </p:nvSpPr>
        <p:spPr>
          <a:xfrm>
            <a:off x="6096000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КЛИЕНТСКАЯ ЧАСТЬ</a:t>
            </a:r>
            <a:endParaRPr lang="en-US" dirty="0"/>
          </a:p>
          <a:p>
            <a:r>
              <a:rPr lang="en-US" dirty="0"/>
              <a:t>React</a:t>
            </a:r>
            <a:r>
              <a:rPr lang="ru-RU" dirty="0"/>
              <a:t> 18.2.0</a:t>
            </a:r>
            <a:endParaRPr lang="en-US" dirty="0"/>
          </a:p>
          <a:p>
            <a:r>
              <a:rPr lang="en-US" dirty="0"/>
              <a:t>Typescript</a:t>
            </a:r>
            <a:r>
              <a:rPr lang="ru-RU" dirty="0"/>
              <a:t> 4.9.5</a:t>
            </a:r>
            <a:endParaRPr lang="en-US" dirty="0"/>
          </a:p>
          <a:p>
            <a:r>
              <a:rPr lang="en-US" dirty="0"/>
              <a:t>html </a:t>
            </a:r>
          </a:p>
          <a:p>
            <a:r>
              <a:rPr lang="en-US" dirty="0" err="1"/>
              <a:t>css</a:t>
            </a:r>
            <a:endParaRPr lang="en-US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mtClean="0"/>
              <a:t>6</a:t>
            </a:fld>
            <a:endParaRPr lang="ru-RU"/>
          </a:p>
        </p:txBody>
      </p:sp>
      <p:pic>
        <p:nvPicPr>
          <p:cNvPr id="4098" name="Picture 2" descr="https://avatars.mds.yandex.net/i?id=78774a58092b530d6b5ab709e47547dc7a06947b-5669278-images-thumbs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562" y="4528257"/>
            <a:ext cx="2205438" cy="201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01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B70FCD6-07FD-4F9D-A780-0C126CB2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Конкурентное преимущество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mtClean="0"/>
              <a:t>7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020824"/>
              </p:ext>
            </p:extLst>
          </p:nvPr>
        </p:nvGraphicFramePr>
        <p:xfrm>
          <a:off x="345989" y="1697719"/>
          <a:ext cx="11055179" cy="47437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61930"/>
                <a:gridCol w="1395082"/>
                <a:gridCol w="2115619"/>
                <a:gridCol w="1717024"/>
                <a:gridCol w="2665524"/>
              </a:tblGrid>
              <a:tr h="7388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Характеристика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Troupe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Plan Harmony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MiTravel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TravelWithFriends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</a:tr>
              <a:tr h="11290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Карта для отображения маршрута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b="0" dirty="0">
                          <a:effectLst/>
                        </a:rPr>
                        <a:t>+</a:t>
                      </a:r>
                      <a:endParaRPr lang="ru-RU" sz="28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  <a:endParaRPr lang="ru-RU" sz="28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b="0" dirty="0">
                          <a:effectLst/>
                        </a:rPr>
                        <a:t>+</a:t>
                      </a:r>
                      <a:endParaRPr lang="ru-RU" sz="28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800" b="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7388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Учет и статистика расходов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  <a:endParaRPr lang="ru-RU" sz="28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b="0" dirty="0">
                          <a:effectLst/>
                        </a:rPr>
                        <a:t>+</a:t>
                      </a:r>
                      <a:endParaRPr lang="ru-RU" sz="28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  <a:endParaRPr lang="ru-RU" sz="28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800" b="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499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Встроенный чат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b="0" dirty="0">
                          <a:effectLst/>
                        </a:rPr>
                        <a:t>+</a:t>
                      </a:r>
                      <a:endParaRPr lang="ru-RU" sz="28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b="0" dirty="0">
                          <a:effectLst/>
                        </a:rPr>
                        <a:t>+</a:t>
                      </a:r>
                      <a:endParaRPr lang="ru-RU" sz="28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  <a:endParaRPr lang="ru-RU" sz="28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  <a:endParaRPr lang="ru-RU" sz="2800" b="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7388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История путешествий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  <a:endParaRPr lang="ru-RU" sz="28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b="0" dirty="0">
                          <a:effectLst/>
                        </a:rPr>
                        <a:t>+</a:t>
                      </a:r>
                      <a:endParaRPr lang="ru-RU" sz="28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  <a:endParaRPr lang="ru-RU" sz="28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800" b="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95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продукта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44" y="1390584"/>
            <a:ext cx="9155531" cy="514832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33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Показатели конверсии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9930CCFA-12DB-4053-921F-469C1493B5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23"/>
          <a:stretch/>
        </p:blipFill>
        <p:spPr>
          <a:xfrm>
            <a:off x="317155" y="1449859"/>
            <a:ext cx="1163713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8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208</Words>
  <Application>Microsoft Office PowerPoint</Application>
  <PresentationFormat>Широкоэкранный</PresentationFormat>
  <Paragraphs>87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TravelWithFriends</vt:lpstr>
      <vt:lpstr>Презентация PowerPoint</vt:lpstr>
      <vt:lpstr>Проблема</vt:lpstr>
      <vt:lpstr>Целевая аудитория</vt:lpstr>
      <vt:lpstr>Предлагаемое решение</vt:lpstr>
      <vt:lpstr>Технологии</vt:lpstr>
      <vt:lpstr>Конкурентное преимущество</vt:lpstr>
      <vt:lpstr>Демонстрация продукта</vt:lpstr>
      <vt:lpstr>Показатели конверсии</vt:lpstr>
      <vt:lpstr>Бизнес модель</vt:lpstr>
      <vt:lpstr>План развития</vt:lpstr>
      <vt:lpstr>Команда 7-6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TravelWithFriends</dc:title>
  <dc:creator>Екатерина Митина</dc:creator>
  <cp:lastModifiedBy>Валерий</cp:lastModifiedBy>
  <cp:revision>39</cp:revision>
  <dcterms:created xsi:type="dcterms:W3CDTF">2024-03-12T19:26:23Z</dcterms:created>
  <dcterms:modified xsi:type="dcterms:W3CDTF">2024-05-30T12:41:40Z</dcterms:modified>
</cp:coreProperties>
</file>