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4A8"/>
    <a:srgbClr val="00A6D2"/>
    <a:srgbClr val="8C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>
        <p:scale>
          <a:sx n="72" d="100"/>
          <a:sy n="72" d="100"/>
        </p:scale>
        <p:origin x="-402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33D6E2DC-B266-41E3-98D3-6AD604D6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3714E875-760F-42C9-8D5F-AF1D075C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96B0C7CE-5F15-496C-8E30-9D99080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159DC2B-052D-4863-840F-8E8B010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F708A96F-3836-44EC-8A8F-2E36857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6047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2B4150C-75C8-4B23-86DF-799D624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88F57C3B-6B6A-407B-A738-F4087D9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E968551-63FD-410E-B7E3-7CAFA42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F1480AB5-4FF3-4342-B39D-818F4F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E466C229-79E9-4630-8BF0-63BC994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971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FC126669-F417-4E38-BD17-81D14AF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72819FAC-DF7D-46E0-B0CD-D9FFF0A1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C8790A3E-7522-497A-9F28-A24900D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B10CDA31-87F0-4010-BB3D-951FA0B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C27FC970-70A4-46A3-877F-E38F85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940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C0AD2C5-C3A6-4D9C-BCD5-91FE5DD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7E872709-99DE-4139-A21E-C8E45CD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B35A167A-03BB-40DB-BA4D-1DEB77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C7A462F-207D-44A9-AE63-5F85157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2E2F2491-87CF-4BF3-A416-3FB1744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226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C28A0D3-375E-4393-A4F1-E0A6FCD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3D492DEF-8672-408E-87A1-ED59D534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D8F96D19-44B0-4EAA-84D6-EA0556C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1EB092ED-6D73-4506-A43F-C1BEE5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43F63AD7-DCB5-4351-BF8B-AA8F36B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9044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B55E863F-E1BB-4A60-921B-2FFFA1B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C97302CC-F782-4D3A-8ED8-5D36D4E5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38DFE687-D079-4A8C-B92C-8D8FC316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0DF1DA25-2DA8-494C-8DFF-9EDB507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64EFA84-39F7-4AF3-B048-F7ED92C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CA3B3323-4BF2-420E-9F1A-7E5D7F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7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A649C94D-11F9-4C0D-8331-33CF224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6B24BF01-F23F-4E89-A52B-F300319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2C0075D8-87FB-417C-A882-DE2553F5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9ACDD82C-C393-4DFF-A6F4-DDC02540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31A6F05C-4AAF-481C-80C9-39C5595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6087F967-EA89-4D2A-85E9-3F2464E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9CB67EF2-1A9D-4A05-BC9E-460AE8C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EDD1C6C3-E2B5-425B-8403-9AE4D26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00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FA07DB08-49A3-4C60-845C-25315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D4786515-DDE4-44FC-92DE-6AE65C1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96679010-F84B-43E2-8E2F-9C5BEF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780412CC-B603-491E-848D-146FC985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562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7D177C1E-6F64-4F19-B0BE-2DAC3B01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130AE433-34A6-4AF6-9B8C-B3173F3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48426CF8-020E-40D9-94F9-F275AB2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6655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2C2DEFAC-04E3-44DC-A6CB-0180C09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1E5E10C6-A9B6-4AC6-A669-CA400C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28B5A249-3C3D-4E02-AE21-1FB4D61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9786C321-886D-4030-8273-115A7A7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933CE55B-5B8B-4922-9D48-1551A0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B41489D-6108-4BFA-8AFA-E616065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0471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C307CB54-03EA-4494-A8BD-7B0FBA41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AA1F43BB-CB54-47A7-B1F0-BC007C8F2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34DD45BB-67AC-4450-8FD9-1C28CD1B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4EE7B2FF-D73B-43A4-95A7-E2949A3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FB5B12B-4FDC-40DA-A2E6-3674D2E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D121F0C-108B-45E1-B74E-61A6E97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806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941A9079-14EE-4244-BFA3-0AE9E38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4D82D4D7-DB3A-45E5-A944-26C446A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FC32832-BE59-4387-8DFE-0FD8F8ACC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4D59D3B7-338F-4F50-BEA6-EBCFB326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30F83B0A-44F4-4308-BEDB-40787E7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20BF2D2-3299-41E1-A2FB-58AA3A66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1" y="1258038"/>
            <a:ext cx="5857338" cy="19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="" xmlns:a16="http://schemas.microsoft.com/office/drawing/2014/main" id="{46701314-1A2F-4C1B-89FF-251B449D55C8}"/>
              </a:ext>
            </a:extLst>
          </p:cNvPr>
          <p:cNvSpPr txBox="1"/>
          <p:nvPr/>
        </p:nvSpPr>
        <p:spPr>
          <a:xfrm>
            <a:off x="3394112" y="6550223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/>
              <a:t>M. CENGİZ- </a:t>
            </a:r>
            <a:r>
              <a:rPr lang="tr-TR" sz="1400" b="1" dirty="0"/>
              <a:t>Bilgisayar Bilimi </a:t>
            </a: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97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F8ADD062-9DA1-4ED1-A3DE-A81E85B0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PROGLAMLAMA KAVRAMLARI: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ED26C026-69A7-4AE1-8473-3498542B5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08165" cy="4351338"/>
          </a:xfrm>
        </p:spPr>
        <p:txBody>
          <a:bodyPr numCol="1">
            <a:normAutofit/>
          </a:bodyPr>
          <a:lstStyle/>
          <a:p>
            <a:r>
              <a:rPr lang="tr-TR" sz="2400" b="1" dirty="0" smtClean="0"/>
              <a:t>Derleyiciler </a:t>
            </a:r>
            <a:r>
              <a:rPr lang="tr-TR" sz="2400" b="1" dirty="0"/>
              <a:t>: </a:t>
            </a:r>
            <a:r>
              <a:rPr lang="tr-TR" sz="2400" dirty="0"/>
              <a:t>Kaynak kodları hedef kodlara dönüştürür.</a:t>
            </a:r>
          </a:p>
          <a:p>
            <a:r>
              <a:rPr lang="tr-TR" sz="2400" b="1" dirty="0"/>
              <a:t>Yorumlayıcılar : </a:t>
            </a:r>
            <a:r>
              <a:rPr lang="tr-TR" sz="2400" dirty="0"/>
              <a:t>Kaynak kodları hedef kodlara dönüştürmekle </a:t>
            </a:r>
            <a:r>
              <a:rPr lang="tr-TR" sz="2400"/>
              <a:t>beraber </a:t>
            </a:r>
            <a:r>
              <a:rPr lang="tr-TR" sz="2400" smtClean="0"/>
              <a:t>programın çalışmasını </a:t>
            </a:r>
            <a:r>
              <a:rPr lang="tr-TR" sz="2400" dirty="0"/>
              <a:t>tekrarlar. Python, yorumlanan bir dildir.</a:t>
            </a:r>
          </a:p>
          <a:p>
            <a:r>
              <a:rPr lang="tr-TR" sz="2400" b="1" dirty="0"/>
              <a:t>Yanaylaçlar : </a:t>
            </a:r>
            <a:r>
              <a:rPr lang="tr-TR" sz="2400" dirty="0"/>
              <a:t>Programın çalışmasıyla ilgili istatistiki veri toplar.</a:t>
            </a:r>
          </a:p>
          <a:p>
            <a:r>
              <a:rPr lang="tr-TR" sz="2400" b="1" dirty="0"/>
              <a:t>Hata Ayıklayıcılar (Debugging): </a:t>
            </a:r>
            <a:r>
              <a:rPr lang="tr-TR" sz="2400" dirty="0"/>
              <a:t>Programdaki hataları bulur.</a:t>
            </a:r>
          </a:p>
          <a:p>
            <a:r>
              <a:rPr lang="tr-TR" sz="2400" b="1" dirty="0"/>
              <a:t>Yorumlar: </a:t>
            </a:r>
            <a:r>
              <a:rPr lang="tr-TR" sz="2400" dirty="0"/>
              <a:t>Python ’da kodlar zamanla karmaşık hâle gelir ve bu da okumayı zorlaştırır. </a:t>
            </a:r>
            <a:r>
              <a:rPr lang="tr-TR" sz="2400" dirty="0" smtClean="0"/>
              <a:t>Bunun için </a:t>
            </a:r>
            <a:r>
              <a:rPr lang="tr-TR" sz="2400" dirty="0"/>
              <a:t>kodlara açıklama eklenmesi gerekebilir. # işareti ile program içerisine yorum </a:t>
            </a:r>
            <a:r>
              <a:rPr lang="tr-TR" sz="2400" dirty="0" smtClean="0"/>
              <a:t>yazmak mümkündür</a:t>
            </a:r>
            <a:r>
              <a:rPr lang="tr-TR" sz="2400" dirty="0"/>
              <a:t>. Programlama dili, yorumları göz ardı eder ve kod yapısı bozulmaz. Ör</a:t>
            </a:r>
            <a:r>
              <a:rPr lang="tr-TR" sz="2400" dirty="0" smtClean="0"/>
              <a:t>; 'Fırat</a:t>
            </a:r>
            <a:r>
              <a:rPr lang="tr-TR" sz="2400" dirty="0"/>
              <a:t>' , 'Dicle' </a:t>
            </a:r>
            <a:r>
              <a:rPr lang="tr-TR" sz="2400" b="1" dirty="0"/>
              <a:t>#virgül iki ayrı string’i birleştirir.</a:t>
            </a:r>
          </a:p>
          <a:p>
            <a:r>
              <a:rPr lang="tr-TR" sz="2400" b="1" dirty="0"/>
              <a:t>Not: </a:t>
            </a:r>
            <a:r>
              <a:rPr lang="tr-TR" sz="2400" dirty="0"/>
              <a:t>Üç tırnak arasına çoklu yorum yazabiliriz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044957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5F2270B-91E0-4C31-B86D-19E493A7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/>
              <a:t>Python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762D9C9-1818-4917-9355-51F7925C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1</a:t>
            </a:r>
            <a:r>
              <a:rPr lang="tr-TR" sz="2400" b="1" dirty="0"/>
              <a:t>) Özgür ve ücretsiz </a:t>
            </a:r>
            <a:r>
              <a:rPr lang="tr-TR" sz="2400" dirty="0"/>
              <a:t>bir programlama dilidir.</a:t>
            </a:r>
          </a:p>
          <a:p>
            <a:r>
              <a:rPr lang="tr-TR" sz="2400" b="1" dirty="0"/>
              <a:t>2) Guido Van Rossum </a:t>
            </a:r>
            <a:r>
              <a:rPr lang="tr-TR" sz="2400" dirty="0"/>
              <a:t>adlı Hollandalı bir programcı tarafından 90’lı yılların başında</a:t>
            </a:r>
          </a:p>
          <a:p>
            <a:r>
              <a:rPr lang="tr-TR" sz="2400" dirty="0"/>
              <a:t>geliştirilmeye başlanmıştır. Guido Van Rossum 2005 ile 2012 yılları </a:t>
            </a:r>
            <a:r>
              <a:rPr lang="tr-TR" sz="2400" dirty="0" smtClean="0"/>
              <a:t>arasında Google’da çalışmıştır</a:t>
            </a:r>
            <a:r>
              <a:rPr lang="tr-TR" sz="2400" dirty="0"/>
              <a:t>.</a:t>
            </a:r>
          </a:p>
          <a:p>
            <a:r>
              <a:rPr lang="tr-TR" sz="2400" b="1" dirty="0"/>
              <a:t>3) </a:t>
            </a:r>
            <a:r>
              <a:rPr lang="tr-TR" sz="2400" dirty="0"/>
              <a:t>Adı </a:t>
            </a:r>
            <a:r>
              <a:rPr lang="tr-TR" sz="2400" b="1" dirty="0"/>
              <a:t>“The Monty Python” </a:t>
            </a:r>
            <a:r>
              <a:rPr lang="tr-TR" sz="2400" dirty="0"/>
              <a:t>adlı bir İngiliz komedi grubundan </a:t>
            </a:r>
            <a:r>
              <a:rPr lang="tr-TR" sz="2400" dirty="0" smtClean="0"/>
              <a:t>esinlenerek konmuştur</a:t>
            </a:r>
            <a:r>
              <a:rPr lang="tr-TR" sz="2400" dirty="0"/>
              <a:t>.</a:t>
            </a:r>
          </a:p>
          <a:p>
            <a:r>
              <a:rPr lang="tr-TR" sz="2400" b="1" dirty="0"/>
              <a:t>4) </a:t>
            </a:r>
            <a:r>
              <a:rPr lang="tr-TR" sz="2400" dirty="0"/>
              <a:t>Python kelimesi Türkçe </a:t>
            </a:r>
            <a:r>
              <a:rPr lang="tr-TR" sz="2400" b="1" dirty="0"/>
              <a:t>“paytın” </a:t>
            </a:r>
            <a:r>
              <a:rPr lang="tr-TR" sz="2400" dirty="0"/>
              <a:t>şeklinde telaffuz edilir.</a:t>
            </a:r>
            <a:endParaRPr 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167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5F2270B-91E0-4C31-B86D-19E493A7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Neden Python?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762D9C9-1818-4917-9355-51F7925C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/>
              <a:t>1</a:t>
            </a:r>
            <a:r>
              <a:rPr lang="tr-TR" sz="2400" b="1" dirty="0"/>
              <a:t>) </a:t>
            </a:r>
            <a:r>
              <a:rPr lang="tr-TR" sz="2400" dirty="0"/>
              <a:t>Büyük kuruluşlar </a:t>
            </a:r>
            <a:r>
              <a:rPr lang="tr-TR" sz="2400" b="1" dirty="0"/>
              <a:t>(Google, YouTube ve Yahoo! gibi) </a:t>
            </a:r>
            <a:r>
              <a:rPr lang="tr-TR" sz="2400" dirty="0"/>
              <a:t>her zaman Python </a:t>
            </a:r>
            <a:r>
              <a:rPr lang="tr-TR" sz="2400" dirty="0" smtClean="0"/>
              <a:t>programcılarına ihtiyaç </a:t>
            </a:r>
            <a:r>
              <a:rPr lang="tr-TR" sz="2400" dirty="0"/>
              <a:t>duyuyor.</a:t>
            </a:r>
          </a:p>
          <a:p>
            <a:r>
              <a:rPr lang="tr-TR" sz="2400" b="1" dirty="0"/>
              <a:t>2) </a:t>
            </a:r>
            <a:r>
              <a:rPr lang="tr-TR" sz="2400" dirty="0"/>
              <a:t>Python ile </a:t>
            </a:r>
            <a:r>
              <a:rPr lang="tr-TR" sz="2400" b="1" dirty="0"/>
              <a:t>masaüstü, oyun, mobil, web ve ağ </a:t>
            </a:r>
            <a:r>
              <a:rPr lang="tr-TR" sz="2400" dirty="0"/>
              <a:t>alanlarında programlar yazabilirsiniz.</a:t>
            </a:r>
          </a:p>
          <a:p>
            <a:r>
              <a:rPr lang="tr-TR" sz="2400" dirty="0"/>
              <a:t>Örneğin bir </a:t>
            </a:r>
            <a:r>
              <a:rPr lang="tr-TR" sz="2400" b="1" dirty="0"/>
              <a:t>youtube video indirme </a:t>
            </a:r>
            <a:r>
              <a:rPr lang="tr-TR" sz="2400" dirty="0"/>
              <a:t>programı veya </a:t>
            </a:r>
            <a:r>
              <a:rPr lang="tr-TR" sz="2400" b="1" dirty="0"/>
              <a:t>fizyde şarkı arayıp dinleme </a:t>
            </a:r>
            <a:r>
              <a:rPr lang="tr-TR" sz="2400" dirty="0" smtClean="0"/>
              <a:t>programı yapabilirsiniz</a:t>
            </a:r>
            <a:r>
              <a:rPr lang="tr-TR" sz="2400" dirty="0"/>
              <a:t>.</a:t>
            </a:r>
          </a:p>
          <a:p>
            <a:r>
              <a:rPr lang="tr-TR" sz="2400" b="1" dirty="0"/>
              <a:t>3) </a:t>
            </a:r>
            <a:r>
              <a:rPr lang="tr-TR" sz="2400" dirty="0"/>
              <a:t>Python kodları sade, basit ve hızlıdır. Derlenmeye ihtiyaç duymaz.</a:t>
            </a:r>
          </a:p>
          <a:p>
            <a:r>
              <a:rPr lang="tr-TR" sz="2400" b="1" dirty="0"/>
              <a:t>4) </a:t>
            </a:r>
            <a:r>
              <a:rPr lang="tr-TR" sz="2400" dirty="0"/>
              <a:t>Python farklı işletim sistemleri üzerinde çalışabilir. </a:t>
            </a:r>
            <a:r>
              <a:rPr lang="tr-TR" sz="2400" b="1" dirty="0"/>
              <a:t>Linux, Windows, Mac OS X, </a:t>
            </a:r>
            <a:r>
              <a:rPr lang="tr-TR" sz="2400" b="1" dirty="0" smtClean="0"/>
              <a:t>MS-DOS, iOS </a:t>
            </a:r>
            <a:r>
              <a:rPr lang="tr-TR" sz="2400" b="1" dirty="0"/>
              <a:t>ve Android </a:t>
            </a:r>
            <a:r>
              <a:rPr lang="tr-TR" sz="2400" dirty="0"/>
              <a:t>vbs…</a:t>
            </a:r>
            <a:endParaRPr 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416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5F2270B-91E0-4C31-B86D-19E493A7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Python Sürümleri: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762D9C9-1818-4917-9355-51F7925C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/>
              <a:t>1</a:t>
            </a:r>
            <a:r>
              <a:rPr lang="tr-TR" sz="2400" b="1" dirty="0"/>
              <a:t>) </a:t>
            </a:r>
            <a:r>
              <a:rPr lang="tr-TR" sz="2400" dirty="0"/>
              <a:t>Piyasada iki çeşit Python sürümü vardır. </a:t>
            </a:r>
            <a:r>
              <a:rPr lang="tr-TR" sz="2400" b="1" dirty="0"/>
              <a:t>Python2 ve Python3</a:t>
            </a:r>
          </a:p>
          <a:p>
            <a:r>
              <a:rPr lang="tr-TR" sz="2400" b="1" dirty="0"/>
              <a:t>2) </a:t>
            </a:r>
            <a:r>
              <a:rPr lang="tr-TR" sz="2400" dirty="0"/>
              <a:t>Python3, Python2’ye göre daha güçlüdür ve hatalardan arınmıştır.</a:t>
            </a:r>
          </a:p>
          <a:p>
            <a:r>
              <a:rPr lang="tr-TR" sz="2400" b="1" dirty="0"/>
              <a:t>3) </a:t>
            </a:r>
            <a:r>
              <a:rPr lang="tr-TR" sz="2400" dirty="0"/>
              <a:t>Python2 ile yazılmış bir program Python3’te çalışmaz. Aynı şekilde Python3 ile </a:t>
            </a:r>
            <a:r>
              <a:rPr lang="tr-TR" sz="2400" dirty="0" smtClean="0"/>
              <a:t>yazdığınız bir </a:t>
            </a:r>
            <a:r>
              <a:rPr lang="tr-TR" sz="2400" dirty="0"/>
              <a:t>program Python2’de çalışmaz</a:t>
            </a:r>
            <a:r>
              <a:rPr lang="tr-TR" sz="2400" dirty="0" smtClean="0"/>
              <a:t>.</a:t>
            </a:r>
          </a:p>
          <a:p>
            <a:endParaRPr lang="tr-TR" sz="2400" dirty="0">
              <a:solidFill>
                <a:schemeClr val="bg1"/>
              </a:solidFill>
            </a:endParaRPr>
          </a:p>
          <a:p>
            <a:r>
              <a:rPr lang="tr-TR" sz="2400" dirty="0" smtClean="0">
                <a:solidFill>
                  <a:schemeClr val="bg1"/>
                </a:solidFill>
              </a:rPr>
              <a:t>Clock () </a:t>
            </a:r>
            <a:r>
              <a:rPr lang="tr-T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time()</a:t>
            </a:r>
            <a:endParaRPr 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053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5F2270B-91E0-4C31-B86D-19E493A7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Python’u </a:t>
            </a:r>
            <a:r>
              <a:rPr lang="tr-TR" b="1" dirty="0" smtClean="0"/>
              <a:t>Kurmak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762D9C9-1818-4917-9355-51F7925C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tr-TR" sz="2400" b="1" dirty="0" smtClean="0"/>
              <a:t>1</a:t>
            </a:r>
            <a:r>
              <a:rPr lang="tr-TR" sz="2400" b="1" dirty="0"/>
              <a:t>) </a:t>
            </a:r>
            <a:r>
              <a:rPr lang="tr-TR" sz="2400" dirty="0"/>
              <a:t>Python’ı kurmak için </a:t>
            </a:r>
            <a:r>
              <a:rPr lang="tr-TR" sz="2400" b="1" dirty="0"/>
              <a:t>http://www.python.org </a:t>
            </a:r>
            <a:r>
              <a:rPr lang="tr-TR" sz="2400" dirty="0"/>
              <a:t>adresine tıklayınız.</a:t>
            </a:r>
          </a:p>
          <a:p>
            <a:r>
              <a:rPr lang="tr-TR" sz="2400" b="1" dirty="0"/>
              <a:t>2) </a:t>
            </a:r>
            <a:r>
              <a:rPr lang="tr-TR" sz="2400" dirty="0"/>
              <a:t>Açılan sayfada </a:t>
            </a:r>
            <a:r>
              <a:rPr lang="tr-TR" sz="2400" b="1" dirty="0"/>
              <a:t>Downloads </a:t>
            </a:r>
            <a:r>
              <a:rPr lang="tr-TR" sz="2400" dirty="0"/>
              <a:t>linkini tıkladığınızda </a:t>
            </a:r>
            <a:r>
              <a:rPr lang="tr-TR" sz="2400" b="1" dirty="0"/>
              <a:t>‘Download the latest versiyon for</a:t>
            </a:r>
          </a:p>
          <a:p>
            <a:r>
              <a:rPr lang="tr-TR" sz="2400" b="1" dirty="0"/>
              <a:t>Windows</a:t>
            </a:r>
            <a:r>
              <a:rPr lang="tr-TR" sz="2400" dirty="0"/>
              <a:t>’ başlığı altında Python’un son sürümü içeren bir buton göreceksiniz. Bu butona</a:t>
            </a:r>
          </a:p>
          <a:p>
            <a:r>
              <a:rPr lang="tr-TR" sz="2400" dirty="0"/>
              <a:t>tıklayarak Python’ın son sürümünü bilgisayarınıza indirebilirsiniz.</a:t>
            </a:r>
          </a:p>
          <a:p>
            <a:r>
              <a:rPr lang="tr-TR" sz="2400" b="1" dirty="0"/>
              <a:t>3) </a:t>
            </a:r>
            <a:r>
              <a:rPr lang="tr-TR" sz="2400" dirty="0"/>
              <a:t>Python’ı farklı bir işletim sistemine yüklüyorsanız ya da eski bir Python sürümü kurmak</a:t>
            </a:r>
          </a:p>
          <a:p>
            <a:r>
              <a:rPr lang="tr-TR" sz="2400" dirty="0"/>
              <a:t>istiyorsanız ilgili sayfada gerekli linkler ve bilgilendirmeler mevcuttur.</a:t>
            </a:r>
          </a:p>
          <a:p>
            <a:r>
              <a:rPr lang="tr-TR" sz="2400" b="1" dirty="0"/>
              <a:t>4) </a:t>
            </a:r>
            <a:r>
              <a:rPr lang="tr-TR" sz="2400" dirty="0"/>
              <a:t>Bu arada Python’ın hangi dizine kurulduğunu bilmemiz önemlidir. Zira karşılaşacağımız</a:t>
            </a:r>
          </a:p>
          <a:p>
            <a:r>
              <a:rPr lang="tr-TR" sz="2400" dirty="0"/>
              <a:t>bazı sorunlar bu dizine gitmemizi gerektirebilir.</a:t>
            </a:r>
            <a:endParaRPr 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363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5F2270B-91E0-4C31-B86D-19E493A7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Python Dosyaları Nerede?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762D9C9-1818-4917-9355-51F7925C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tr-TR" sz="2400" dirty="0" smtClean="0"/>
              <a:t>Windows </a:t>
            </a:r>
            <a:r>
              <a:rPr lang="tr-TR" sz="2400" dirty="0"/>
              <a:t>kullanıcısı iseniz ve eğer siz farklı bir yere kaydetmemişseniz Python </a:t>
            </a:r>
            <a:r>
              <a:rPr lang="tr-TR" sz="2400" dirty="0" smtClean="0"/>
              <a:t>dosyaları genellikle </a:t>
            </a:r>
            <a:r>
              <a:rPr lang="tr-TR" sz="2400" b="1" dirty="0"/>
              <a:t>C:\Users\Kullanicilar\AppData\Local\Programs\Python </a:t>
            </a:r>
            <a:r>
              <a:rPr lang="tr-TR" sz="2400" dirty="0"/>
              <a:t>dizini içindedir. </a:t>
            </a:r>
            <a:r>
              <a:rPr lang="tr-TR" sz="2400" dirty="0" smtClean="0"/>
              <a:t>Klasörler gözükmüyorsa </a:t>
            </a:r>
            <a:r>
              <a:rPr lang="tr-TR" sz="2400" dirty="0"/>
              <a:t>gizli dosyaları göster seçeneğini aktifleştiriniz.</a:t>
            </a:r>
            <a:endParaRPr 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892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5F2270B-91E0-4C31-B86D-19E493A7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EDİTÖRLER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762D9C9-1818-4917-9355-51F7925C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/>
              <a:t>Editörler: </a:t>
            </a:r>
            <a:r>
              <a:rPr lang="tr-TR" sz="2400" dirty="0"/>
              <a:t>Kod yazmak, saklamak, düzenlemek ve geliştirmek için kullandığımız</a:t>
            </a:r>
          </a:p>
          <a:p>
            <a:r>
              <a:rPr lang="tr-TR" sz="2400" dirty="0"/>
              <a:t>programlardır.</a:t>
            </a:r>
          </a:p>
          <a:p>
            <a:r>
              <a:rPr lang="tr-TR" sz="2400" b="1" dirty="0"/>
              <a:t>IDE Nedir?</a:t>
            </a:r>
          </a:p>
          <a:p>
            <a:r>
              <a:rPr lang="tr-TR" sz="2400" dirty="0"/>
              <a:t>IDE (Integrated Development Environment), Türkçesiyle Tümleşik Geliştirme Ortamı,</a:t>
            </a:r>
          </a:p>
          <a:p>
            <a:r>
              <a:rPr lang="tr-TR" sz="2400" dirty="0"/>
              <a:t>bilgisayar yazılımcılarının daha kolay şekilde yazılım geliştirebilmesi için tasarlanan ve </a:t>
            </a:r>
            <a:r>
              <a:rPr lang="tr-TR" sz="2400" dirty="0" smtClean="0"/>
              <a:t>yazılım geliştirme </a:t>
            </a:r>
            <a:r>
              <a:rPr lang="tr-TR" sz="2400" dirty="0"/>
              <a:t>aşamasında geliştiriciye birçok kullanışlı araç sunarak daha kolay ve etkili </a:t>
            </a:r>
            <a:r>
              <a:rPr lang="tr-TR" sz="2400" dirty="0" smtClean="0"/>
              <a:t>şekilde yazılım </a:t>
            </a:r>
            <a:r>
              <a:rPr lang="tr-TR" sz="2400" dirty="0"/>
              <a:t>geliştirmesine yardımcı olan yazılımlardır.</a:t>
            </a:r>
            <a:endParaRPr lang="tr-T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="" xmlns:a16="http://schemas.microsoft.com/office/drawing/2014/main" id="{DF17BF89-1306-4B91-8584-8A46CB1F19EB}"/>
              </a:ext>
            </a:extLst>
          </p:cNvPr>
          <p:cNvSpPr/>
          <p:nvPr/>
        </p:nvSpPr>
        <p:spPr>
          <a:xfrm>
            <a:off x="10553133" y="4604156"/>
            <a:ext cx="5405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="" xmlns:a16="http://schemas.microsoft.com/office/drawing/2014/main" id="{2EBE4D74-0E3B-42CB-A806-4D0CF91A3274}"/>
              </a:ext>
            </a:extLst>
          </p:cNvPr>
          <p:cNvSpPr/>
          <p:nvPr/>
        </p:nvSpPr>
        <p:spPr>
          <a:xfrm rot="818610">
            <a:off x="11324604" y="5352415"/>
            <a:ext cx="51007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8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="" xmlns:a16="http://schemas.microsoft.com/office/drawing/2014/main" id="{4A7770A0-A385-4097-AF9E-1BF8F154B967}"/>
              </a:ext>
            </a:extLst>
          </p:cNvPr>
          <p:cNvSpPr/>
          <p:nvPr/>
        </p:nvSpPr>
        <p:spPr>
          <a:xfrm rot="818610">
            <a:off x="9474006" y="5422745"/>
            <a:ext cx="11063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@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="" xmlns:a16="http://schemas.microsoft.com/office/drawing/2014/main" id="{C49D0CA9-6937-4723-8FC8-81E2DE86A96B}"/>
              </a:ext>
            </a:extLst>
          </p:cNvPr>
          <p:cNvSpPr/>
          <p:nvPr/>
        </p:nvSpPr>
        <p:spPr>
          <a:xfrm rot="818610">
            <a:off x="10024547" y="3129815"/>
            <a:ext cx="5774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BFFBE5AB-DFD8-4D5D-A417-7601909E4D73}"/>
              </a:ext>
            </a:extLst>
          </p:cNvPr>
          <p:cNvSpPr/>
          <p:nvPr/>
        </p:nvSpPr>
        <p:spPr>
          <a:xfrm rot="818610">
            <a:off x="11302268" y="3489724"/>
            <a:ext cx="801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6600" b="1" dirty="0">
                <a:ln/>
                <a:solidFill>
                  <a:schemeClr val="accent4"/>
                </a:solidFill>
              </a:rPr>
              <a:t>%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="" xmlns:a16="http://schemas.microsoft.com/office/drawing/2014/main" id="{CBCF7579-35A3-47C7-9B40-9E1AB1910DE0}"/>
              </a:ext>
            </a:extLst>
          </p:cNvPr>
          <p:cNvSpPr/>
          <p:nvPr/>
        </p:nvSpPr>
        <p:spPr>
          <a:xfrm rot="20667512">
            <a:off x="11018834" y="2156541"/>
            <a:ext cx="535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b="1" dirty="0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41601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5F2270B-91E0-4C31-B86D-19E493A7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Python için hangi editörleri kullanabiliriz?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762D9C9-1818-4917-9355-51F7925C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Python </a:t>
            </a:r>
            <a:r>
              <a:rPr lang="tr-TR" sz="2400" dirty="0"/>
              <a:t>için birçok editörü kullanabiliriz. Bu tamamen kullanım alışkanlıkları ve </a:t>
            </a:r>
            <a:r>
              <a:rPr lang="tr-TR" sz="2400" dirty="0" smtClean="0"/>
              <a:t>kullanım kolaylığı </a:t>
            </a:r>
            <a:r>
              <a:rPr lang="tr-TR" sz="2400" dirty="0"/>
              <a:t>gibi faktörlere bağlıdır. Bu editörlerden bazıları şunlardır.</a:t>
            </a:r>
          </a:p>
          <a:p>
            <a:r>
              <a:rPr lang="tr-TR" sz="2400" b="1" dirty="0"/>
              <a:t>Python IDLE: </a:t>
            </a:r>
            <a:r>
              <a:rPr lang="tr-TR" sz="2400" dirty="0"/>
              <a:t>Python.org web sitesinde yer alan ücretsiz bir Python editörüdür. </a:t>
            </a:r>
            <a:endParaRPr lang="tr-TR" sz="2400" dirty="0" smtClean="0"/>
          </a:p>
          <a:p>
            <a:r>
              <a:rPr lang="tr-TR" sz="2400" dirty="0" smtClean="0"/>
              <a:t>Başlangıç seviyesi </a:t>
            </a:r>
            <a:r>
              <a:rPr lang="tr-TR" sz="2400" dirty="0"/>
              <a:t>için en temel editördür. Küçük kodları IDLE ekranına yazabilirsiniz ancak daha </a:t>
            </a:r>
            <a:r>
              <a:rPr lang="tr-TR" sz="2400" dirty="0" smtClean="0"/>
              <a:t>geniş kapsamlı </a:t>
            </a:r>
            <a:r>
              <a:rPr lang="tr-TR" sz="2400" dirty="0"/>
              <a:t>kodlar için sol üst köşede </a:t>
            </a:r>
            <a:r>
              <a:rPr lang="tr-TR" sz="2400" b="1" dirty="0"/>
              <a:t>File [Dosya] </a:t>
            </a:r>
            <a:r>
              <a:rPr lang="tr-TR" sz="2400" dirty="0"/>
              <a:t>menüsüne ait olan </a:t>
            </a:r>
            <a:r>
              <a:rPr lang="tr-TR" sz="2400" b="1" dirty="0"/>
              <a:t>New Window [</a:t>
            </a:r>
            <a:r>
              <a:rPr lang="tr-TR" sz="2400" b="1" dirty="0" smtClean="0"/>
              <a:t>Yeni Pencere</a:t>
            </a:r>
            <a:r>
              <a:rPr lang="tr-TR" sz="2400" b="1" dirty="0"/>
              <a:t>] </a:t>
            </a:r>
            <a:r>
              <a:rPr lang="tr-TR" sz="2400" dirty="0"/>
              <a:t>seçeneğine tıklamanız gerekir. Burada beyaz bir ekranla karşılaşacaksınız. İşte </a:t>
            </a:r>
            <a:r>
              <a:rPr lang="tr-TR" sz="2400" dirty="0" smtClean="0"/>
              <a:t>asıl kodları </a:t>
            </a:r>
            <a:r>
              <a:rPr lang="tr-TR" sz="2400" dirty="0"/>
              <a:t>buraya yazmanız gerekecektir. Yazdığınız kodları kaydetmek içinse </a:t>
            </a:r>
            <a:r>
              <a:rPr lang="tr-TR" sz="2400" b="1" dirty="0"/>
              <a:t>File [</a:t>
            </a:r>
            <a:r>
              <a:rPr lang="tr-TR" sz="2400" b="1" dirty="0" smtClean="0"/>
              <a:t>Dosya] </a:t>
            </a:r>
            <a:r>
              <a:rPr lang="tr-TR" sz="2400" dirty="0" smtClean="0"/>
              <a:t>menüsüne </a:t>
            </a:r>
            <a:r>
              <a:rPr lang="tr-TR" sz="2400" dirty="0"/>
              <a:t>ait olan </a:t>
            </a:r>
            <a:r>
              <a:rPr lang="tr-TR" sz="2400" b="1" dirty="0"/>
              <a:t>Save As [Farklı Kaydet] </a:t>
            </a:r>
            <a:r>
              <a:rPr lang="tr-TR" sz="2400" dirty="0"/>
              <a:t>seçeneğine tıklamanız gerekir. Kodları </a:t>
            </a:r>
            <a:r>
              <a:rPr lang="tr-TR" sz="2400" dirty="0" smtClean="0"/>
              <a:t>direk çalıştırmak </a:t>
            </a:r>
            <a:r>
              <a:rPr lang="tr-TR" sz="2400" dirty="0"/>
              <a:t>için ise </a:t>
            </a:r>
            <a:r>
              <a:rPr lang="tr-TR" sz="2400" b="1" dirty="0"/>
              <a:t>Run [Çalıştır] </a:t>
            </a:r>
            <a:r>
              <a:rPr lang="tr-TR" sz="2400" dirty="0"/>
              <a:t>menüsüne ait olan Run Module seçeneğine ya da </a:t>
            </a:r>
            <a:r>
              <a:rPr lang="tr-TR" sz="2400" dirty="0" smtClean="0"/>
              <a:t>klavyeden direk </a:t>
            </a:r>
            <a:r>
              <a:rPr lang="tr-TR" sz="2400" dirty="0"/>
              <a:t>F5 tuşuna tıklayabilirsiniz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0927430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5F2270B-91E0-4C31-B86D-19E493A7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Python için hangi editörleri kullanabiliriz?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762D9C9-1818-4917-9355-51F7925C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sz="2400" b="1" dirty="0"/>
              <a:t>Not: </a:t>
            </a:r>
            <a:r>
              <a:rPr lang="tr-TR" sz="2400" dirty="0"/>
              <a:t>Python’a yeni başlayanların en sık yaptığı hatalardan biri IDLE ekranındaki </a:t>
            </a:r>
            <a:r>
              <a:rPr lang="tr-TR" sz="2400" b="1" dirty="0"/>
              <a:t>&gt;&gt;&gt; </a:t>
            </a:r>
            <a:r>
              <a:rPr lang="tr-TR" sz="2400" dirty="0"/>
              <a:t>işareti ile</a:t>
            </a:r>
          </a:p>
          <a:p>
            <a:r>
              <a:rPr lang="tr-TR" sz="2400" dirty="0"/>
              <a:t>komut arasında boşluk bırakmalarıdır. Bu durumda kodlar çalışmayacaktır. Bu yüzden kod</a:t>
            </a:r>
          </a:p>
          <a:p>
            <a:r>
              <a:rPr lang="tr-TR" sz="2400" dirty="0"/>
              <a:t>yazarken en başta boşluk bırakmamaya özen gösteriniz.</a:t>
            </a:r>
          </a:p>
          <a:p>
            <a:r>
              <a:rPr lang="tr-TR" sz="2400" b="1" dirty="0"/>
              <a:t>Wing IDE: </a:t>
            </a:r>
            <a:r>
              <a:rPr lang="tr-TR" sz="2400" dirty="0"/>
              <a:t>https://wingware.com/downloads/wingide-101 adresinden indirilebilirsiniz. Wing</a:t>
            </a:r>
          </a:p>
          <a:p>
            <a:r>
              <a:rPr lang="tr-TR" sz="2400" dirty="0"/>
              <a:t>IDE Professional, Wing IDE Personal ve Wing IDE 101 olmak üzere üç çeşidi vardır. Bunlardan</a:t>
            </a:r>
          </a:p>
          <a:p>
            <a:r>
              <a:rPr lang="tr-TR" sz="2400" b="1" dirty="0"/>
              <a:t>Wing IDE 101 </a:t>
            </a:r>
            <a:r>
              <a:rPr lang="tr-TR" sz="2400" dirty="0"/>
              <a:t>ücretsizdir.</a:t>
            </a:r>
          </a:p>
          <a:p>
            <a:r>
              <a:rPr lang="tr-TR" sz="2400" b="1" dirty="0"/>
              <a:t>Canopy</a:t>
            </a:r>
            <a:r>
              <a:rPr lang="tr-TR" sz="2400" dirty="0"/>
              <a:t>: https://store.enthought.com/downloads/#default adresinden ücretsiz</a:t>
            </a:r>
          </a:p>
          <a:p>
            <a:r>
              <a:rPr lang="tr-TR" sz="2400" dirty="0"/>
              <a:t>indirilebilirsiniz.</a:t>
            </a:r>
          </a:p>
          <a:p>
            <a:r>
              <a:rPr lang="tr-TR" sz="2400" b="1" dirty="0"/>
              <a:t>Pycharm: </a:t>
            </a:r>
            <a:r>
              <a:rPr lang="tr-TR" sz="2400" dirty="0"/>
              <a:t>Python için en çok tercih edilen editördür.</a:t>
            </a:r>
          </a:p>
          <a:p>
            <a:r>
              <a:rPr lang="tr-TR" sz="2400" dirty="0"/>
              <a:t>https://www.jetbrains.com/pycharm/download/#section=windows adresinden</a:t>
            </a:r>
          </a:p>
          <a:p>
            <a:r>
              <a:rPr lang="tr-TR" sz="2400" dirty="0"/>
              <a:t>indirebilirsiniz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7475474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755</Words>
  <Application>Microsoft Office PowerPoint</Application>
  <PresentationFormat>Özel</PresentationFormat>
  <Paragraphs>66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Office Teması</vt:lpstr>
      <vt:lpstr>Python</vt:lpstr>
      <vt:lpstr>Python Nedir?</vt:lpstr>
      <vt:lpstr>Neden Python?</vt:lpstr>
      <vt:lpstr>Python Sürümleri:</vt:lpstr>
      <vt:lpstr>Python’u Kurmak</vt:lpstr>
      <vt:lpstr>Python Dosyaları Nerede?</vt:lpstr>
      <vt:lpstr>EDİTÖRLER</vt:lpstr>
      <vt:lpstr>Python için hangi editörleri kullanabiliriz?</vt:lpstr>
      <vt:lpstr>Python için hangi editörleri kullanabiliriz?</vt:lpstr>
      <vt:lpstr>PROGLAMLAMA KAVRAMLARI: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ÇÖZME SÜRECİ</dc:title>
  <dc:creator>Caglayan Volkan YILDIZ</dc:creator>
  <cp:lastModifiedBy>Windows Kullanıcısı</cp:lastModifiedBy>
  <cp:revision>142</cp:revision>
  <dcterms:created xsi:type="dcterms:W3CDTF">2018-10-06T09:54:28Z</dcterms:created>
  <dcterms:modified xsi:type="dcterms:W3CDTF">2020-11-09T14:09:44Z</dcterms:modified>
</cp:coreProperties>
</file>