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Fonksiyonlar 2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</a:t>
            </a:r>
            <a:r>
              <a:rPr lang="tr-TR" sz="3600" b="1" dirty="0"/>
              <a:t>Öz Yineleme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095" y="1507572"/>
            <a:ext cx="11724862" cy="4561924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def faktoriyel(n):</a:t>
            </a:r>
          </a:p>
          <a:p>
            <a:r>
              <a:rPr lang="tr-TR" dirty="0" smtClean="0"/>
              <a:t>if </a:t>
            </a:r>
            <a:r>
              <a:rPr lang="tr-TR" dirty="0"/>
              <a:t>n == 0:</a:t>
            </a:r>
          </a:p>
          <a:p>
            <a:r>
              <a:rPr lang="tr-TR" dirty="0"/>
              <a:t>return 1</a:t>
            </a:r>
          </a:p>
          <a:p>
            <a:r>
              <a:rPr lang="tr-TR" dirty="0"/>
              <a:t>else:</a:t>
            </a:r>
          </a:p>
          <a:p>
            <a:r>
              <a:rPr lang="tr-TR" dirty="0"/>
              <a:t>return n * faktoriyel(n-1)</a:t>
            </a:r>
          </a:p>
          <a:p>
            <a:r>
              <a:rPr lang="tr-TR" dirty="0"/>
              <a:t>def main():</a:t>
            </a:r>
          </a:p>
          <a:p>
            <a:r>
              <a:rPr lang="tr-TR" dirty="0" smtClean="0"/>
              <a:t>print</a:t>
            </a:r>
            <a:r>
              <a:rPr lang="tr-TR" dirty="0"/>
              <a:t>(" 0! = ", faktoriyel(0))</a:t>
            </a:r>
          </a:p>
          <a:p>
            <a:r>
              <a:rPr lang="tr-TR" dirty="0"/>
              <a:t>print(" 1! = ", faktoriyel(1))</a:t>
            </a:r>
          </a:p>
          <a:p>
            <a:r>
              <a:rPr lang="tr-TR" dirty="0"/>
              <a:t>print(" 6! = ", faktoriyel(6))</a:t>
            </a:r>
          </a:p>
          <a:p>
            <a:r>
              <a:rPr lang="tr-TR" dirty="0"/>
              <a:t>print("10! = ", faktoriyel(10))</a:t>
            </a:r>
          </a:p>
          <a:p>
            <a:r>
              <a:rPr lang="tr-TR" dirty="0"/>
              <a:t>main()</a:t>
            </a:r>
            <a:endParaRPr lang="tr-T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57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</a:t>
            </a:r>
            <a:r>
              <a:rPr lang="tr-TR" sz="3600" b="1" dirty="0"/>
              <a:t>Öz Yineleme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095" y="1507572"/>
            <a:ext cx="11724862" cy="4561924"/>
          </a:xfrm>
        </p:spPr>
        <p:txBody>
          <a:bodyPr>
            <a:normAutofit/>
          </a:bodyPr>
          <a:lstStyle/>
          <a:p>
            <a:endParaRPr lang="tr-TR" b="1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6" y="1447594"/>
            <a:ext cx="73247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974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Yerel Değişken</a:t>
            </a:r>
          </a:p>
          <a:p>
            <a:r>
              <a:rPr lang="tr-TR" dirty="0"/>
              <a:t>Yerel değişkenler fonksiyonların icinde tanımlanıp sonlandırılan değişken turudur. Fonksiyon </a:t>
            </a:r>
            <a:r>
              <a:rPr lang="tr-TR" dirty="0" smtClean="0"/>
              <a:t>icerisine girildiğinde </a:t>
            </a:r>
            <a:r>
              <a:rPr lang="tr-TR" dirty="0"/>
              <a:t>tanımlanıp hafızada yer ayırırlar ve fonksiyondan cıkıldığında hafızadan silinirler.</a:t>
            </a:r>
          </a:p>
        </p:txBody>
      </p:sp>
    </p:spTree>
    <p:extLst>
      <p:ext uri="{BB962C8B-B14F-4D97-AF65-F5344CB8AC3E}">
        <p14:creationId xmlns:p14="http://schemas.microsoft.com/office/powerpoint/2010/main" val="1322265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YEREL </a:t>
            </a:r>
            <a:r>
              <a:rPr lang="tr-TR" dirty="0"/>
              <a:t>DEĞİŞKEN</a:t>
            </a:r>
            <a:br>
              <a:rPr lang="tr-TR" dirty="0"/>
            </a:b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x=2</a:t>
            </a:r>
            <a:endParaRPr lang="tr-TR" dirty="0"/>
          </a:p>
          <a:p>
            <a:r>
              <a:rPr lang="tr-TR" dirty="0"/>
              <a:t>print("1. x =",x)</a:t>
            </a:r>
          </a:p>
          <a:p>
            <a:r>
              <a:rPr lang="tr-TR" dirty="0"/>
              <a:t>def fun1():</a:t>
            </a:r>
          </a:p>
          <a:p>
            <a:r>
              <a:rPr lang="tr-TR" dirty="0"/>
              <a:t>    x=10</a:t>
            </a:r>
          </a:p>
          <a:p>
            <a:r>
              <a:rPr lang="tr-TR" dirty="0"/>
              <a:t>    print("2. x =",x)</a:t>
            </a:r>
          </a:p>
          <a:p>
            <a:r>
              <a:rPr lang="tr-TR" dirty="0"/>
              <a:t>print("3. x =",x)</a:t>
            </a:r>
          </a:p>
          <a:p>
            <a:r>
              <a:rPr lang="tr-TR" dirty="0"/>
              <a:t>def fun2():</a:t>
            </a:r>
          </a:p>
          <a:p>
            <a:r>
              <a:rPr lang="tr-TR" dirty="0"/>
              <a:t>    x=20</a:t>
            </a:r>
          </a:p>
          <a:p>
            <a:r>
              <a:rPr lang="tr-TR" dirty="0"/>
              <a:t>    print("4. x =",x)</a:t>
            </a:r>
          </a:p>
          <a:p>
            <a:r>
              <a:rPr lang="tr-TR" dirty="0"/>
              <a:t>print("5. x =",x)</a:t>
            </a:r>
          </a:p>
          <a:p>
            <a:r>
              <a:rPr lang="tr-TR" dirty="0"/>
              <a:t>fun1()</a:t>
            </a:r>
          </a:p>
          <a:p>
            <a:r>
              <a:rPr lang="tr-TR" dirty="0"/>
              <a:t>fun2()</a:t>
            </a:r>
          </a:p>
          <a:p>
            <a:r>
              <a:rPr lang="tr-TR" dirty="0"/>
              <a:t>print("6. x =",x)</a:t>
            </a:r>
          </a:p>
        </p:txBody>
      </p:sp>
    </p:spTree>
    <p:extLst>
      <p:ext uri="{BB962C8B-B14F-4D97-AF65-F5344CB8AC3E}">
        <p14:creationId xmlns:p14="http://schemas.microsoft.com/office/powerpoint/2010/main" val="721580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</a:t>
            </a:r>
            <a:r>
              <a:rPr lang="tr-TR" b="1" dirty="0"/>
              <a:t>Global </a:t>
            </a:r>
            <a:r>
              <a:rPr lang="tr-TR" b="1" dirty="0" smtClean="0"/>
              <a:t>Değişkenler</a:t>
            </a:r>
            <a:r>
              <a:rPr lang="tr-TR" dirty="0"/>
              <a:t/>
            </a:r>
            <a:br>
              <a:rPr lang="tr-TR" dirty="0"/>
            </a:b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8443" y="1573833"/>
            <a:ext cx="10515600" cy="4561924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Fonksiyonların </a:t>
            </a:r>
            <a:r>
              <a:rPr lang="tr-TR" dirty="0"/>
              <a:t>icerisinde tanımlanan değişkenler yerel değişkenlerdir. Bu değişkenlerin bazı ozellikleri</a:t>
            </a:r>
          </a:p>
          <a:p>
            <a:r>
              <a:rPr lang="tr-TR" dirty="0"/>
              <a:t>vardır:</a:t>
            </a:r>
          </a:p>
          <a:p>
            <a:r>
              <a:rPr lang="tr-TR" dirty="0" smtClean="0"/>
              <a:t>Bu </a:t>
            </a:r>
            <a:r>
              <a:rPr lang="tr-TR" dirty="0"/>
              <a:t>değişkenler, hafızada aktif kullanıldıkları sürece yani sadece fonksiyon calışırken korunur.</a:t>
            </a:r>
          </a:p>
          <a:p>
            <a:r>
              <a:rPr lang="tr-TR" dirty="0"/>
              <a:t>Fonksiyondan cıkıldığında bu değişkenler de program tarafından unutulur ve hafızada ayrılan</a:t>
            </a:r>
          </a:p>
          <a:p>
            <a:r>
              <a:rPr lang="tr-TR" dirty="0"/>
              <a:t>yerde başka değişkenler tarafından kullanılır.</a:t>
            </a:r>
          </a:p>
          <a:p>
            <a:r>
              <a:rPr lang="tr-TR" dirty="0" smtClean="0"/>
              <a:t>Aynı </a:t>
            </a:r>
            <a:r>
              <a:rPr lang="tr-TR" dirty="0"/>
              <a:t>değişken adı cakışma olmaksızın farklı fonksiyonlarda kullanılabilir. Bir fonksiyon sonlanmadan</a:t>
            </a:r>
          </a:p>
          <a:p>
            <a:r>
              <a:rPr lang="tr-TR" dirty="0"/>
              <a:t>diğeri calışmaya başlayamayacağı icin aynı değişken kullanılması sorun yaratmaz.</a:t>
            </a:r>
          </a:p>
          <a:p>
            <a:r>
              <a:rPr lang="tr-TR" dirty="0" smtClean="0"/>
              <a:t>Yerel </a:t>
            </a:r>
            <a:r>
              <a:rPr lang="tr-TR" dirty="0"/>
              <a:t>değişkenler gecicidir; fonksiyonlar cağırıldığında kaybolur. Bazen bu calışma surecinden</a:t>
            </a:r>
          </a:p>
          <a:p>
            <a:r>
              <a:rPr lang="tr-TR" dirty="0"/>
              <a:t>bağımsız bir değişkene ihtiyac duyulur.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Global </a:t>
            </a:r>
            <a:r>
              <a:rPr lang="tr-TR" dirty="0">
                <a:solidFill>
                  <a:srgbClr val="FF0000"/>
                </a:solidFill>
              </a:rPr>
              <a:t>değişken</a:t>
            </a:r>
            <a:r>
              <a:rPr lang="tr-TR" dirty="0"/>
              <a:t>: Ne zaman hangi fonksiyon cağırılırsa cağırılsın, program tarafından tanınan ve</a:t>
            </a:r>
          </a:p>
          <a:p>
            <a:r>
              <a:rPr lang="tr-TR" dirty="0"/>
              <a:t>hafızada surekli yeri olan bir değişken.</a:t>
            </a:r>
          </a:p>
          <a:p>
            <a:r>
              <a:rPr lang="tr-TR" dirty="0" smtClean="0"/>
              <a:t>Bir </a:t>
            </a:r>
            <a:r>
              <a:rPr lang="tr-TR" dirty="0"/>
              <a:t>değişken, bir nesneye atandığı zaman tanımlanır. Bir fonksiyona atanan değişken o fonksiyon</a:t>
            </a:r>
          </a:p>
          <a:p>
            <a:r>
              <a:rPr lang="tr-TR" dirty="0"/>
              <a:t>icin yereldir. Ancak global olarak tanımlanır ise programın tumu tarafından tanınır ve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181279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</a:t>
            </a:r>
            <a:r>
              <a:rPr lang="tr-TR" b="1" dirty="0"/>
              <a:t>Global </a:t>
            </a:r>
            <a:r>
              <a:rPr lang="tr-TR" b="1" dirty="0" smtClean="0"/>
              <a:t>Değişkenler</a:t>
            </a:r>
            <a:r>
              <a:rPr lang="tr-TR" dirty="0"/>
              <a:t/>
            </a:r>
            <a:br>
              <a:rPr lang="tr-TR" dirty="0"/>
            </a:b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095" y="1507572"/>
            <a:ext cx="4131366" cy="4561924"/>
          </a:xfrm>
        </p:spPr>
        <p:txBody>
          <a:bodyPr>
            <a:normAutofit fontScale="55000" lnSpcReduction="20000"/>
          </a:bodyPr>
          <a:lstStyle/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def Yardim():</a:t>
            </a:r>
          </a:p>
          <a:p>
            <a:r>
              <a:rPr lang="tr-TR" dirty="0"/>
              <a:t>    print("Topla : Girilen iki sayıyı toplar")</a:t>
            </a:r>
          </a:p>
          <a:p>
            <a:r>
              <a:rPr lang="tr-TR" dirty="0"/>
              <a:t>    print("Fark Al : Girilen iki sayının farkını alır")</a:t>
            </a:r>
          </a:p>
          <a:p>
            <a:r>
              <a:rPr lang="tr-TR" dirty="0"/>
              <a:t>    print("Yazdır : İşlem yapılan en son değeri ekrana yazdırır")</a:t>
            </a:r>
          </a:p>
          <a:p>
            <a:r>
              <a:rPr lang="tr-TR" dirty="0"/>
              <a:t>    print("Yardım : Bu ekranı görüntüler")</a:t>
            </a:r>
          </a:p>
          <a:p>
            <a:r>
              <a:rPr lang="tr-TR" dirty="0"/>
              <a:t>    print("Çıkış : Programdan çıkışı sağlar")</a:t>
            </a:r>
          </a:p>
          <a:p>
            <a:r>
              <a:rPr lang="tr-TR" dirty="0">
                <a:solidFill>
                  <a:srgbClr val="FF0000"/>
                </a:solidFill>
              </a:rPr>
              <a:t>def Menu():</a:t>
            </a:r>
          </a:p>
          <a:p>
            <a:r>
              <a:rPr lang="tr-TR" dirty="0"/>
              <a:t>    return input("=== (T)opla (F)ark Al (Y)azdır Y(A)rdım (Ç)ıkış ===")</a:t>
            </a:r>
          </a:p>
          <a:p>
            <a:endParaRPr lang="tr-TR" dirty="0"/>
          </a:p>
          <a:p>
            <a:r>
              <a:rPr lang="tr-TR" b="1" dirty="0">
                <a:solidFill>
                  <a:schemeClr val="bg1"/>
                </a:solidFill>
              </a:rPr>
              <a:t>sonuc = </a:t>
            </a:r>
            <a:r>
              <a:rPr lang="tr-TR" b="1" dirty="0" smtClean="0">
                <a:solidFill>
                  <a:schemeClr val="bg1"/>
                </a:solidFill>
              </a:rPr>
              <a:t>0.0 # Global değişken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tr-TR" b="1" dirty="0" smtClean="0">
                <a:solidFill>
                  <a:schemeClr val="bg1"/>
                </a:solidFill>
              </a:rPr>
              <a:t>sayi1 = 0.0 </a:t>
            </a:r>
            <a:r>
              <a:rPr lang="tr-TR" b="1" dirty="0">
                <a:solidFill>
                  <a:schemeClr val="bg1"/>
                </a:solidFill>
              </a:rPr>
              <a:t># Global </a:t>
            </a:r>
            <a:r>
              <a:rPr lang="tr-TR" b="1" dirty="0" smtClean="0">
                <a:solidFill>
                  <a:schemeClr val="bg1"/>
                </a:solidFill>
              </a:rPr>
              <a:t>değişken</a:t>
            </a:r>
          </a:p>
          <a:p>
            <a:r>
              <a:rPr lang="tr-TR" b="1" dirty="0" smtClean="0">
                <a:solidFill>
                  <a:schemeClr val="bg1"/>
                </a:solidFill>
              </a:rPr>
              <a:t>sayi2 </a:t>
            </a:r>
            <a:r>
              <a:rPr lang="tr-TR" b="1" dirty="0">
                <a:solidFill>
                  <a:schemeClr val="bg1"/>
                </a:solidFill>
              </a:rPr>
              <a:t>= </a:t>
            </a:r>
            <a:r>
              <a:rPr lang="tr-TR" b="1" dirty="0" smtClean="0">
                <a:solidFill>
                  <a:schemeClr val="bg1"/>
                </a:solidFill>
              </a:rPr>
              <a:t>0.0 </a:t>
            </a:r>
            <a:r>
              <a:rPr lang="tr-TR" b="1" dirty="0">
                <a:solidFill>
                  <a:schemeClr val="bg1"/>
                </a:solidFill>
              </a:rPr>
              <a:t># Global değişken</a:t>
            </a: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412973" y="1470992"/>
            <a:ext cx="39025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def SayiGir():</a:t>
            </a:r>
          </a:p>
          <a:p>
            <a:r>
              <a:rPr lang="tr-TR" dirty="0"/>
              <a:t>    </a:t>
            </a:r>
            <a:r>
              <a:rPr lang="tr-TR" dirty="0">
                <a:solidFill>
                  <a:schemeClr val="accent4"/>
                </a:solidFill>
              </a:rPr>
              <a:t>global</a:t>
            </a:r>
            <a:r>
              <a:rPr lang="tr-TR" dirty="0"/>
              <a:t> sayi1, sayi2 </a:t>
            </a:r>
          </a:p>
          <a:p>
            <a:r>
              <a:rPr lang="tr-TR" dirty="0"/>
              <a:t>    sayi1 = float(input("Sayı Giriniz #1: "))</a:t>
            </a:r>
          </a:p>
          <a:p>
            <a:r>
              <a:rPr lang="tr-TR" dirty="0"/>
              <a:t>    sayi2 = float(input("Sayı Giriniz #2: "))</a:t>
            </a:r>
          </a:p>
          <a:p>
            <a:r>
              <a:rPr lang="tr-TR" dirty="0"/>
              <a:t>    </a:t>
            </a:r>
          </a:p>
          <a:p>
            <a:r>
              <a:rPr lang="tr-TR" dirty="0">
                <a:solidFill>
                  <a:srgbClr val="FF0000"/>
                </a:solidFill>
              </a:rPr>
              <a:t>def Yazdir():</a:t>
            </a:r>
          </a:p>
          <a:p>
            <a:r>
              <a:rPr lang="tr-TR" dirty="0"/>
              <a:t>    print(sonuc)</a:t>
            </a:r>
          </a:p>
          <a:p>
            <a:r>
              <a:rPr lang="tr-TR" dirty="0"/>
              <a:t>    </a:t>
            </a:r>
          </a:p>
          <a:p>
            <a:r>
              <a:rPr lang="tr-TR" dirty="0">
                <a:solidFill>
                  <a:srgbClr val="FF0000"/>
                </a:solidFill>
              </a:rPr>
              <a:t>def Topla():</a:t>
            </a:r>
          </a:p>
          <a:p>
            <a:r>
              <a:rPr lang="tr-TR" dirty="0"/>
              <a:t>    </a:t>
            </a:r>
            <a:r>
              <a:rPr lang="tr-TR" dirty="0">
                <a:solidFill>
                  <a:schemeClr val="accent4"/>
                </a:solidFill>
              </a:rPr>
              <a:t>global</a:t>
            </a:r>
            <a:r>
              <a:rPr lang="tr-TR" dirty="0"/>
              <a:t> sonuc</a:t>
            </a:r>
          </a:p>
          <a:p>
            <a:r>
              <a:rPr lang="tr-TR" dirty="0"/>
              <a:t>    sonuc = sayi1 + sayi2</a:t>
            </a:r>
          </a:p>
          <a:p>
            <a:r>
              <a:rPr lang="tr-TR" dirty="0">
                <a:solidFill>
                  <a:srgbClr val="FF0000"/>
                </a:solidFill>
              </a:rPr>
              <a:t>def FarkAl():</a:t>
            </a:r>
          </a:p>
          <a:p>
            <a:r>
              <a:rPr lang="tr-TR" dirty="0"/>
              <a:t>    </a:t>
            </a:r>
            <a:r>
              <a:rPr lang="tr-TR" dirty="0">
                <a:solidFill>
                  <a:schemeClr val="accent4"/>
                </a:solidFill>
              </a:rPr>
              <a:t>global</a:t>
            </a:r>
            <a:r>
              <a:rPr lang="tr-TR" dirty="0"/>
              <a:t> sonuc</a:t>
            </a:r>
          </a:p>
          <a:p>
            <a:r>
              <a:rPr lang="tr-TR" dirty="0"/>
              <a:t>    sonuc = sayi1 - sayi2</a:t>
            </a:r>
          </a:p>
          <a:p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8447064" y="1238940"/>
            <a:ext cx="37449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def main():</a:t>
            </a:r>
          </a:p>
          <a:p>
            <a:r>
              <a:rPr lang="tr-TR" dirty="0"/>
              <a:t>    durum = False</a:t>
            </a:r>
          </a:p>
          <a:p>
            <a:r>
              <a:rPr lang="tr-TR" dirty="0"/>
              <a:t>    while not durum:</a:t>
            </a:r>
          </a:p>
          <a:p>
            <a:r>
              <a:rPr lang="tr-TR" dirty="0"/>
              <a:t>        secim = Menu() </a:t>
            </a:r>
          </a:p>
          <a:p>
            <a:r>
              <a:rPr lang="tr-TR" dirty="0"/>
              <a:t>        if secim == "T" or secim == "t": </a:t>
            </a:r>
          </a:p>
          <a:p>
            <a:r>
              <a:rPr lang="tr-TR" dirty="0"/>
              <a:t>            SayiGir()</a:t>
            </a:r>
          </a:p>
          <a:p>
            <a:r>
              <a:rPr lang="tr-TR" dirty="0"/>
              <a:t>            Topla()</a:t>
            </a:r>
          </a:p>
          <a:p>
            <a:r>
              <a:rPr lang="tr-TR" dirty="0"/>
              <a:t>            Yazdir()</a:t>
            </a:r>
          </a:p>
          <a:p>
            <a:r>
              <a:rPr lang="tr-TR" dirty="0"/>
              <a:t>        elif secim == "F" or secim == "f": </a:t>
            </a:r>
          </a:p>
          <a:p>
            <a:r>
              <a:rPr lang="tr-TR" dirty="0"/>
              <a:t>            SayiGir()</a:t>
            </a:r>
          </a:p>
          <a:p>
            <a:r>
              <a:rPr lang="tr-TR" dirty="0"/>
              <a:t>            FarkAl()</a:t>
            </a:r>
          </a:p>
          <a:p>
            <a:r>
              <a:rPr lang="tr-TR" dirty="0"/>
              <a:t>            Yazdir()</a:t>
            </a:r>
          </a:p>
          <a:p>
            <a:r>
              <a:rPr lang="tr-TR" dirty="0"/>
              <a:t>        elif secim == "Y" or secim == "y": </a:t>
            </a:r>
          </a:p>
          <a:p>
            <a:r>
              <a:rPr lang="tr-TR" dirty="0"/>
              <a:t>            Yazdir()</a:t>
            </a:r>
          </a:p>
          <a:p>
            <a:r>
              <a:rPr lang="tr-TR" dirty="0"/>
              <a:t>        elif secim == "A" or secim == "a": </a:t>
            </a:r>
          </a:p>
          <a:p>
            <a:r>
              <a:rPr lang="tr-TR" dirty="0"/>
              <a:t>            Yardim()</a:t>
            </a:r>
          </a:p>
          <a:p>
            <a:r>
              <a:rPr lang="tr-TR" dirty="0"/>
              <a:t>        elif secim == "Ç" or secim == "ç": </a:t>
            </a:r>
          </a:p>
          <a:p>
            <a:r>
              <a:rPr lang="tr-TR" dirty="0"/>
              <a:t>            durum = True</a:t>
            </a:r>
          </a:p>
          <a:p>
            <a:r>
              <a:rPr lang="tr-TR" dirty="0"/>
              <a:t>main()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9027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</a:t>
            </a:r>
            <a:r>
              <a:rPr lang="tr-TR" b="1" dirty="0"/>
              <a:t>Global </a:t>
            </a:r>
            <a:r>
              <a:rPr lang="tr-TR" b="1" dirty="0" smtClean="0"/>
              <a:t>Değişkenler</a:t>
            </a:r>
            <a:r>
              <a:rPr lang="tr-TR" dirty="0"/>
              <a:t/>
            </a:r>
            <a:br>
              <a:rPr lang="tr-TR" dirty="0"/>
            </a:b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095" y="1507572"/>
            <a:ext cx="11724862" cy="456192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durumda kodumuz ne yapıyor ? İlk olarak program başladığı zaman, bir tane </a:t>
            </a:r>
            <a:r>
              <a:rPr lang="tr-TR" b="1" dirty="0"/>
              <a:t>global </a:t>
            </a:r>
            <a:r>
              <a:rPr lang="tr-TR" b="1" dirty="0" smtClean="0"/>
              <a:t>sonuc</a:t>
            </a:r>
            <a:r>
              <a:rPr lang="tr-TR" dirty="0"/>
              <a:t> değişkeni oluşuyor ve fonksiyonumuz çağrıldığında </a:t>
            </a:r>
            <a:r>
              <a:rPr lang="tr-TR" b="1" dirty="0"/>
              <a:t>global </a:t>
            </a:r>
            <a:r>
              <a:rPr lang="tr-TR" b="1" dirty="0" smtClean="0"/>
              <a:t>sonuc</a:t>
            </a:r>
            <a:r>
              <a:rPr lang="tr-TR" dirty="0"/>
              <a:t> ifadesiyle globaldeki </a:t>
            </a:r>
            <a:r>
              <a:rPr lang="tr-TR" b="1" dirty="0" smtClean="0"/>
              <a:t>sonuc</a:t>
            </a:r>
            <a:r>
              <a:rPr lang="tr-TR" dirty="0"/>
              <a:t> değişkenini kullanmak istediğimizi söylüyoruz. </a:t>
            </a:r>
            <a:r>
              <a:rPr lang="tr-TR" dirty="0" smtClean="0"/>
              <a:t>Böylece</a:t>
            </a:r>
            <a:r>
              <a:rPr lang="tr-TR" dirty="0"/>
              <a:t> </a:t>
            </a:r>
            <a:r>
              <a:rPr lang="tr-TR" b="1" dirty="0" smtClean="0"/>
              <a:t>sonuc </a:t>
            </a:r>
            <a:r>
              <a:rPr lang="tr-TR" dirty="0" smtClean="0"/>
              <a:t>ifadesiyle </a:t>
            </a:r>
            <a:r>
              <a:rPr lang="tr-TR" dirty="0"/>
              <a:t>bir </a:t>
            </a:r>
            <a:r>
              <a:rPr lang="tr-TR" dirty="0" smtClean="0"/>
              <a:t>tane daha</a:t>
            </a:r>
            <a:r>
              <a:rPr lang="tr-TR" dirty="0"/>
              <a:t> </a:t>
            </a:r>
            <a:r>
              <a:rPr lang="tr-TR" b="1" dirty="0" smtClean="0"/>
              <a:t>sonnuc</a:t>
            </a:r>
            <a:r>
              <a:rPr lang="tr-TR" dirty="0"/>
              <a:t> değişkeni </a:t>
            </a:r>
            <a:r>
              <a:rPr lang="tr-TR" b="1" dirty="0"/>
              <a:t>oluşturmuyoruz</a:t>
            </a:r>
            <a:r>
              <a:rPr lang="tr-TR" dirty="0"/>
              <a:t>. </a:t>
            </a:r>
            <a:r>
              <a:rPr lang="tr-TR" dirty="0" smtClean="0"/>
              <a:t>Böylelikle fonksiyon içerisinde tanımladığımız </a:t>
            </a:r>
            <a:r>
              <a:rPr lang="tr-TR" dirty="0"/>
              <a:t> </a:t>
            </a:r>
            <a:r>
              <a:rPr lang="tr-TR" b="1" dirty="0" smtClean="0"/>
              <a:t>sonuc</a:t>
            </a:r>
            <a:r>
              <a:rPr lang="tr-TR" dirty="0"/>
              <a:t> ifadesiyle </a:t>
            </a:r>
            <a:r>
              <a:rPr lang="tr-TR" b="1" dirty="0"/>
              <a:t>globaldeki değişkeninin değerini</a:t>
            </a:r>
            <a:r>
              <a:rPr lang="tr-TR" dirty="0"/>
              <a:t> değiştirmiş oluyoruz.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78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</a:t>
            </a:r>
            <a:r>
              <a:rPr lang="tr-TR" sz="3600" b="1" dirty="0"/>
              <a:t>Varsayılan (Default) Parametreler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095" y="1507572"/>
            <a:ext cx="11724862" cy="4561924"/>
          </a:xfrm>
        </p:spPr>
        <p:txBody>
          <a:bodyPr>
            <a:normAutofit/>
          </a:bodyPr>
          <a:lstStyle/>
          <a:p>
            <a:r>
              <a:rPr lang="tr-TR" dirty="0" smtClean="0"/>
              <a:t>Parametreli </a:t>
            </a:r>
            <a:r>
              <a:rPr lang="tr-TR" dirty="0"/>
              <a:t>fonksiyonlar cağırılırken bir değer gonderilmesi gerekir. Bazı durumlarda bu değer </a:t>
            </a:r>
            <a:r>
              <a:rPr lang="tr-TR" dirty="0" smtClean="0"/>
              <a:t>gonderilmeden de </a:t>
            </a:r>
            <a:r>
              <a:rPr lang="tr-TR" dirty="0"/>
              <a:t>fonksiyon calıştırılmak istenirse, fonksiyonun tanımlama aşamasında gonderilmesi </a:t>
            </a:r>
            <a:r>
              <a:rPr lang="tr-TR" dirty="0" smtClean="0"/>
              <a:t>istenen parametreye </a:t>
            </a:r>
            <a:r>
              <a:rPr lang="tr-TR" dirty="0"/>
              <a:t>varsayılan olarak bir değer verilmesi gerekir. </a:t>
            </a:r>
            <a:endParaRPr lang="tr-TR" dirty="0" smtClean="0"/>
          </a:p>
          <a:p>
            <a:r>
              <a:rPr lang="tr-TR" dirty="0" smtClean="0">
                <a:solidFill>
                  <a:schemeClr val="accent4"/>
                </a:solidFill>
              </a:rPr>
              <a:t>Orneğin </a:t>
            </a:r>
            <a:r>
              <a:rPr lang="tr-TR" dirty="0">
                <a:solidFill>
                  <a:schemeClr val="accent4"/>
                </a:solidFill>
              </a:rPr>
              <a:t>a=input() ya da a=input(“</a:t>
            </a:r>
            <a:r>
              <a:rPr lang="tr-TR" dirty="0" smtClean="0">
                <a:solidFill>
                  <a:schemeClr val="accent4"/>
                </a:solidFill>
              </a:rPr>
              <a:t>Adınızı giriniz</a:t>
            </a:r>
            <a:r>
              <a:rPr lang="tr-TR" dirty="0">
                <a:solidFill>
                  <a:schemeClr val="accent4"/>
                </a:solidFill>
              </a:rPr>
              <a:t>”)</a:t>
            </a:r>
            <a:endParaRPr lang="tr-T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46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</a:t>
            </a:r>
            <a:r>
              <a:rPr lang="tr-TR" sz="3600" b="1" dirty="0"/>
              <a:t>Varsayılan (Default) Parametreler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095" y="1507572"/>
            <a:ext cx="11724862" cy="4561924"/>
          </a:xfrm>
        </p:spPr>
        <p:txBody>
          <a:bodyPr>
            <a:normAutofit/>
          </a:bodyPr>
          <a:lstStyle/>
          <a:p>
            <a:r>
              <a:rPr lang="tr-TR" dirty="0"/>
              <a:t>def gerisayim(</a:t>
            </a:r>
            <a:r>
              <a:rPr lang="tr-TR" dirty="0">
                <a:solidFill>
                  <a:schemeClr val="accent4"/>
                </a:solidFill>
              </a:rPr>
              <a:t>n=5</a:t>
            </a:r>
            <a:r>
              <a:rPr lang="tr-TR" dirty="0"/>
              <a:t>):</a:t>
            </a:r>
          </a:p>
          <a:p>
            <a:r>
              <a:rPr lang="en-US" dirty="0"/>
              <a:t>for sayac in range(n, -1, -1):</a:t>
            </a:r>
          </a:p>
          <a:p>
            <a:r>
              <a:rPr lang="tr-TR" dirty="0"/>
              <a:t>print(sayac)</a:t>
            </a:r>
          </a:p>
          <a:p>
            <a:r>
              <a:rPr lang="tr-TR" dirty="0">
                <a:solidFill>
                  <a:schemeClr val="accent4"/>
                </a:solidFill>
              </a:rPr>
              <a:t>gerisayim()</a:t>
            </a:r>
          </a:p>
          <a:p>
            <a:r>
              <a:rPr lang="tr-TR" dirty="0"/>
              <a:t>print()</a:t>
            </a:r>
          </a:p>
          <a:p>
            <a:r>
              <a:rPr lang="tr-TR" dirty="0">
                <a:solidFill>
                  <a:schemeClr val="accent4"/>
                </a:solidFill>
              </a:rPr>
              <a:t>gerisayim(8)</a:t>
            </a:r>
            <a:endParaRPr lang="tr-T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91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FONKSİYONLAR </a:t>
            </a:r>
            <a:r>
              <a:rPr lang="tr-TR" dirty="0" smtClean="0"/>
              <a:t> - </a:t>
            </a:r>
            <a:r>
              <a:rPr lang="tr-TR" sz="3600" b="1" dirty="0"/>
              <a:t>Öz Yineleme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095" y="1507572"/>
            <a:ext cx="11724862" cy="4561924"/>
          </a:xfrm>
        </p:spPr>
        <p:txBody>
          <a:bodyPr>
            <a:normAutofit/>
          </a:bodyPr>
          <a:lstStyle/>
          <a:p>
            <a:r>
              <a:rPr lang="tr-TR" dirty="0" smtClean="0"/>
              <a:t>Bir </a:t>
            </a:r>
            <a:r>
              <a:rPr lang="tr-TR" dirty="0"/>
              <a:t>fonksiyonun kendisini çağırarak ço</a:t>
            </a:r>
            <a:r>
              <a:rPr lang="tr-TR" dirty="0" smtClean="0"/>
              <a:t>̈zu</a:t>
            </a:r>
            <a:r>
              <a:rPr lang="tr-TR" dirty="0"/>
              <a:t>̈me gitmesine özyineleme, böyle çalışan fonksiyonlara </a:t>
            </a:r>
            <a:r>
              <a:rPr lang="tr-TR" dirty="0" smtClean="0"/>
              <a:t>da o</a:t>
            </a:r>
            <a:r>
              <a:rPr lang="tr-TR" dirty="0"/>
              <a:t>̈zyinelemeli fonksiyonlar denilir. Özyinelemeli algoritmalarda, tekrarlar fonksiyonun kendi </a:t>
            </a:r>
            <a:r>
              <a:rPr lang="tr-TR" dirty="0" smtClean="0"/>
              <a:t>kendisini kopyalayarak </a:t>
            </a:r>
            <a:r>
              <a:rPr lang="tr-TR" dirty="0"/>
              <a:t>çağırması ile elde edilir. Bu kopyalar işlerini bitirdikçe kaybolur. Bu yönteme en uygun</a:t>
            </a:r>
          </a:p>
          <a:p>
            <a:r>
              <a:rPr lang="tr-TR" dirty="0"/>
              <a:t>örnek faktöriyel problemidir.</a:t>
            </a:r>
            <a:endParaRPr lang="tr-T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66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747</Words>
  <Application>Microsoft Office PowerPoint</Application>
  <PresentationFormat>Özel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Office Teması</vt:lpstr>
      <vt:lpstr>Python</vt:lpstr>
      <vt:lpstr>FONKSİYONLAR</vt:lpstr>
      <vt:lpstr>FONKSİYONLAR  - YEREL DEĞİŞKEN </vt:lpstr>
      <vt:lpstr>FONKSİYONLAR  - Global Değişkenler </vt:lpstr>
      <vt:lpstr>FONKSİYONLAR  - Global Değişkenler </vt:lpstr>
      <vt:lpstr>FONKSİYONLAR  - Global Değişkenler </vt:lpstr>
      <vt:lpstr>FONKSİYONLAR  - Varsayılan (Default) Parametreler</vt:lpstr>
      <vt:lpstr>FONKSİYONLAR  - Varsayılan (Default) Parametreler</vt:lpstr>
      <vt:lpstr>FONKSİYONLAR  - Öz Yineleme</vt:lpstr>
      <vt:lpstr>FONKSİYONLAR  - Öz Yineleme</vt:lpstr>
      <vt:lpstr>FONKSİYONLAR  - Öz Yineleme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210</cp:revision>
  <dcterms:created xsi:type="dcterms:W3CDTF">2018-10-06T09:54:28Z</dcterms:created>
  <dcterms:modified xsi:type="dcterms:W3CDTF">2020-11-03T08:06:14Z</dcterms:modified>
</cp:coreProperties>
</file>