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46701314-1A2F-4C1B-89FF-251B449D55C8}"/>
              </a:ext>
            </a:extLst>
          </p:cNvPr>
          <p:cNvSpPr txBox="1"/>
          <p:nvPr/>
        </p:nvSpPr>
        <p:spPr>
          <a:xfrm>
            <a:off x="3394112" y="6550223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/>
              <a:t>M. CENGİZ – Bilgisayar Bilmi</a:t>
            </a:r>
          </a:p>
          <a:p>
            <a:pPr algn="ctr"/>
            <a:endParaRPr lang="tr-TR" sz="1400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PROGLAMLAMA KAVRAMLARI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PROGLAMLAMA </a:t>
            </a:r>
            <a:r>
              <a:rPr lang="tr-TR" b="1" dirty="0" smtClean="0">
                <a:solidFill>
                  <a:schemeClr val="bg1"/>
                </a:solidFill>
              </a:rPr>
              <a:t>KAVRAMLARI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522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Sabitler, Değişkenler ve Atama: </a:t>
            </a:r>
            <a:r>
              <a:rPr lang="tr-TR" sz="2400" dirty="0"/>
              <a:t>Değişmeyen değerlere sabit, onlara </a:t>
            </a:r>
            <a:r>
              <a:rPr lang="tr-TR" sz="2400" dirty="0" smtClean="0"/>
              <a:t>atanan ifadelere </a:t>
            </a:r>
            <a:r>
              <a:rPr lang="tr-TR" sz="2400" dirty="0"/>
              <a:t>ise değişken denir. Böylece daha sade, işlevsel ve zaman </a:t>
            </a:r>
            <a:r>
              <a:rPr lang="tr-TR" sz="2400" dirty="0" smtClean="0"/>
              <a:t>kazandırıcı işlemler </a:t>
            </a:r>
            <a:r>
              <a:rPr lang="tr-TR" sz="2400" dirty="0"/>
              <a:t>yapılır.</a:t>
            </a:r>
          </a:p>
          <a:p>
            <a:r>
              <a:rPr lang="tr-TR" sz="2400" dirty="0"/>
              <a:t>#</a:t>
            </a:r>
            <a:r>
              <a:rPr lang="tr-TR" sz="2400" b="1" dirty="0"/>
              <a:t>a değişken, “Trabzon” ise sabit değerdir. = ise atama işlemi yapar.</a:t>
            </a:r>
          </a:p>
          <a:p>
            <a:r>
              <a:rPr lang="tr-TR" sz="2400" b="1" dirty="0"/>
              <a:t>a = "Trabzon"</a:t>
            </a:r>
          </a:p>
          <a:p>
            <a:r>
              <a:rPr lang="tr-TR" sz="2400" b="1" dirty="0"/>
              <a:t>print(a)</a:t>
            </a:r>
          </a:p>
          <a:p>
            <a:r>
              <a:rPr lang="tr-TR" sz="2400" b="1" dirty="0"/>
              <a:t>Çıktı: </a:t>
            </a:r>
            <a:r>
              <a:rPr lang="tr-TR" sz="2400" b="1" dirty="0" smtClean="0"/>
              <a:t>Trabzon</a:t>
            </a:r>
            <a:endParaRPr lang="tr-TR" sz="24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6281530" y="1828800"/>
            <a:ext cx="5221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Ör:</a:t>
            </a:r>
          </a:p>
          <a:p>
            <a:r>
              <a:rPr lang="tr-TR" b="1" dirty="0"/>
              <a:t>a= 5</a:t>
            </a:r>
          </a:p>
          <a:p>
            <a:r>
              <a:rPr lang="tr-TR" b="1" dirty="0"/>
              <a:t>b=-4</a:t>
            </a:r>
          </a:p>
          <a:p>
            <a:r>
              <a:rPr lang="tr-TR" b="1" dirty="0"/>
              <a:t>c=30</a:t>
            </a:r>
          </a:p>
          <a:p>
            <a:r>
              <a:rPr lang="tr-TR" b="1" dirty="0"/>
              <a:t>print(a*b+c)</a:t>
            </a:r>
          </a:p>
          <a:p>
            <a:r>
              <a:rPr lang="tr-TR" b="1" dirty="0"/>
              <a:t>Çıktı:10</a:t>
            </a:r>
          </a:p>
          <a:p>
            <a:r>
              <a:rPr lang="tr-TR" b="1" dirty="0"/>
              <a:t>Not: </a:t>
            </a:r>
            <a:r>
              <a:rPr lang="tr-TR" dirty="0"/>
              <a:t>Burada = sembolünün anlamı matematikte kullanıldığı şeklinden farklıdır. Matematikte bu</a:t>
            </a:r>
          </a:p>
          <a:p>
            <a:r>
              <a:rPr lang="tr-TR" dirty="0"/>
              <a:t>sembol eşitlik sağlar fakat Python ’da simetri olmadığı için 5 = x gibi bir ifade hatalı olacaktır.</a:t>
            </a:r>
          </a:p>
          <a:p>
            <a:r>
              <a:rPr lang="tr-TR" b="1" dirty="0"/>
              <a:t>5=x</a:t>
            </a:r>
          </a:p>
          <a:p>
            <a:r>
              <a:rPr lang="tr-TR" b="1" dirty="0"/>
              <a:t>print(x)</a:t>
            </a:r>
          </a:p>
          <a:p>
            <a:r>
              <a:rPr lang="tr-TR" b="1" dirty="0"/>
              <a:t>Çıktı:hata</a:t>
            </a:r>
          </a:p>
          <a:p>
            <a:r>
              <a:rPr lang="tr-TR" b="1" dirty="0"/>
              <a:t>Not: </a:t>
            </a:r>
            <a:r>
              <a:rPr lang="tr-TR" dirty="0"/>
              <a:t>Python operatör kullanırken kısaltmalar yapabilir. Örneğin x= x + 5 deyimi x + = 5 olarak</a:t>
            </a:r>
          </a:p>
          <a:p>
            <a:r>
              <a:rPr lang="tr-TR" dirty="0"/>
              <a:t>kısaltılabilir. Bu ifade “ x’i 5 arttır.” anlamına gelir.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42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PROGLAMLAMA KAVRAMLARI: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7399" cy="4351338"/>
          </a:xfrm>
        </p:spPr>
        <p:txBody>
          <a:bodyPr>
            <a:normAutofit lnSpcReduction="10000"/>
          </a:bodyPr>
          <a:lstStyle/>
          <a:p>
            <a:r>
              <a:rPr lang="tr-TR" sz="2400" b="1" dirty="0"/>
              <a:t>&gt;&gt;&gt; x=5</a:t>
            </a:r>
          </a:p>
          <a:p>
            <a:r>
              <a:rPr lang="tr-TR" sz="2400" b="1" dirty="0"/>
              <a:t>&gt;&gt;&gt; x+=7 </a:t>
            </a:r>
            <a:r>
              <a:rPr lang="tr-TR" sz="2400" b="1" dirty="0" smtClean="0"/>
              <a:t>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x=x+7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12</a:t>
            </a:r>
          </a:p>
          <a:p>
            <a:r>
              <a:rPr lang="tr-TR" sz="2400" b="1" dirty="0"/>
              <a:t>&gt;&gt;&gt; x -= </a:t>
            </a:r>
            <a:r>
              <a:rPr lang="tr-TR" sz="2400" b="1" dirty="0" smtClean="0"/>
              <a:t>4  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x=x-4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8</a:t>
            </a:r>
          </a:p>
          <a:p>
            <a:r>
              <a:rPr lang="tr-TR" sz="2400" b="1" dirty="0"/>
              <a:t>&gt;&gt;&gt; x //= 3 </a:t>
            </a:r>
            <a:r>
              <a:rPr lang="tr-TR" sz="2400" b="1" dirty="0" smtClean="0"/>
              <a:t>  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x=x//3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 smtClean="0">
                <a:solidFill>
                  <a:schemeClr val="bg1"/>
                </a:solidFill>
              </a:rPr>
              <a:t>2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626087" y="2040835"/>
            <a:ext cx="5565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&gt;&gt;&gt; x *= 8 </a:t>
            </a:r>
            <a:r>
              <a:rPr lang="tr-TR" sz="2400" b="1" dirty="0" smtClean="0"/>
              <a:t>   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x=x*8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16</a:t>
            </a:r>
          </a:p>
          <a:p>
            <a:r>
              <a:rPr lang="tr-TR" sz="2400" b="1" dirty="0"/>
              <a:t>&gt;&gt;&gt; x %= 6 </a:t>
            </a:r>
            <a:r>
              <a:rPr lang="tr-TR" sz="2400" b="1" dirty="0" smtClean="0"/>
              <a:t> 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x=x%6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4</a:t>
            </a:r>
          </a:p>
          <a:p>
            <a:r>
              <a:rPr lang="tr-TR" sz="2400" b="1" dirty="0"/>
              <a:t>&gt;&gt;&gt; x**= </a:t>
            </a:r>
            <a:r>
              <a:rPr lang="tr-TR" sz="2400" b="1" dirty="0" smtClean="0"/>
              <a:t>3   </a:t>
            </a:r>
            <a:r>
              <a:rPr lang="tr-TR" sz="2400" b="1" dirty="0" smtClean="0">
                <a:solidFill>
                  <a:srgbClr val="FF0000"/>
                </a:solidFill>
              </a:rPr>
              <a:t>#</a:t>
            </a:r>
            <a:r>
              <a:rPr lang="tr-TR" sz="2400" b="1" dirty="0">
                <a:solidFill>
                  <a:srgbClr val="FF0000"/>
                </a:solidFill>
              </a:rPr>
              <a:t>x=x**3 ile aynı anlama gelir.</a:t>
            </a:r>
          </a:p>
          <a:p>
            <a:r>
              <a:rPr lang="tr-TR" sz="2400" b="1" dirty="0"/>
              <a:t>&gt;&gt;&gt; print(x)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309734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DEĞİŞKEN </a:t>
            </a:r>
            <a:r>
              <a:rPr lang="tr-TR" b="1" dirty="0" smtClean="0">
                <a:solidFill>
                  <a:schemeClr val="bg1"/>
                </a:solidFill>
              </a:rPr>
              <a:t>KURALLARI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1-Değişken </a:t>
            </a:r>
            <a:r>
              <a:rPr lang="tr-TR" b="1" dirty="0">
                <a:solidFill>
                  <a:schemeClr val="bg1"/>
                </a:solidFill>
              </a:rPr>
              <a:t>adları sayı ile başlamaz.</a:t>
            </a:r>
          </a:p>
          <a:p>
            <a:r>
              <a:rPr lang="tr-TR" b="1" dirty="0"/>
              <a:t>3_kilo_elma = “10 tl” </a:t>
            </a:r>
            <a:r>
              <a:rPr lang="tr-TR" dirty="0"/>
              <a:t> </a:t>
            </a:r>
            <a:r>
              <a:rPr lang="tr-TR" b="1" dirty="0">
                <a:solidFill>
                  <a:srgbClr val="FF0000"/>
                </a:solidFill>
              </a:rPr>
              <a:t>X</a:t>
            </a:r>
          </a:p>
          <a:p>
            <a:r>
              <a:rPr lang="tr-TR" b="1" dirty="0"/>
              <a:t>kilo_elma_3 = "10 tl" </a:t>
            </a:r>
            <a:r>
              <a:rPr lang="tr-TR" dirty="0"/>
              <a:t></a:t>
            </a:r>
          </a:p>
          <a:p>
            <a:r>
              <a:rPr lang="tr-TR" b="1" dirty="0">
                <a:solidFill>
                  <a:schemeClr val="bg1"/>
                </a:solidFill>
              </a:rPr>
              <a:t>2-Değişken adları özel sembol içermez ( _ altçizgi hariç )</a:t>
            </a:r>
          </a:p>
          <a:p>
            <a:r>
              <a:rPr lang="tr-TR" b="1" dirty="0"/>
              <a:t>gelir?= “500 TL” </a:t>
            </a:r>
            <a:r>
              <a:rPr lang="tr-TR" dirty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X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/>
              <a:t>kullanici_adi= “admin” </a:t>
            </a:r>
            <a:r>
              <a:rPr lang="tr-TR" dirty="0"/>
              <a:t></a:t>
            </a:r>
          </a:p>
          <a:p>
            <a:r>
              <a:rPr lang="tr-TR" b="1" dirty="0">
                <a:solidFill>
                  <a:schemeClr val="bg1"/>
                </a:solidFill>
              </a:rPr>
              <a:t>3- Değişken adlarında boşluk olmaz.</a:t>
            </a:r>
          </a:p>
          <a:p>
            <a:r>
              <a:rPr lang="tr-TR" b="1" dirty="0"/>
              <a:t>kullanici adi = “admin” </a:t>
            </a:r>
            <a:r>
              <a:rPr lang="tr-TR" b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tr-TR" b="1" dirty="0" smtClean="0"/>
              <a:t>kulllanici_adi </a:t>
            </a:r>
            <a:r>
              <a:rPr lang="tr-TR" b="1" dirty="0"/>
              <a:t>= “admin” </a:t>
            </a:r>
            <a:r>
              <a:rPr lang="tr-TR" dirty="0"/>
              <a:t></a:t>
            </a:r>
          </a:p>
          <a:p>
            <a:r>
              <a:rPr lang="tr-TR" b="1" dirty="0"/>
              <a:t>Not: </a:t>
            </a:r>
            <a:r>
              <a:rPr lang="tr-TR" dirty="0"/>
              <a:t>Değişken adlarında Türkçe karakter kullanabiliriz. Ancak uyum sorunu ihtimaline </a:t>
            </a:r>
            <a:r>
              <a:rPr lang="tr-TR" dirty="0" smtClean="0"/>
              <a:t>karşı bundan </a:t>
            </a:r>
            <a:r>
              <a:rPr lang="tr-TR" dirty="0"/>
              <a:t>kaçınınız.</a:t>
            </a:r>
          </a:p>
        </p:txBody>
      </p:sp>
    </p:spTree>
    <p:extLst>
      <p:ext uri="{BB962C8B-B14F-4D97-AF65-F5344CB8AC3E}">
        <p14:creationId xmlns:p14="http://schemas.microsoft.com/office/powerpoint/2010/main" val="297877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4- Değişken adlarında bazı özel anlam ifade eden kelimeler kullanılmaz.</a:t>
            </a:r>
          </a:p>
          <a:p>
            <a:r>
              <a:rPr lang="tr-TR" b="1" dirty="0"/>
              <a:t>True=5 </a:t>
            </a:r>
            <a:r>
              <a:rPr lang="tr-TR" dirty="0"/>
              <a:t></a:t>
            </a:r>
          </a:p>
          <a:p>
            <a:r>
              <a:rPr lang="tr-TR" b="1" dirty="0"/>
              <a:t>true=5 </a:t>
            </a:r>
            <a:r>
              <a:rPr lang="tr-TR" dirty="0"/>
              <a:t> Küçük büyük harf duyarlılığından hata oluşmaz.</a:t>
            </a:r>
          </a:p>
          <a:p>
            <a:r>
              <a:rPr lang="tr-TR" b="1" dirty="0"/>
              <a:t>and=8 </a:t>
            </a:r>
            <a:r>
              <a:rPr lang="tr-TR" dirty="0"/>
              <a:t></a:t>
            </a:r>
          </a:p>
          <a:p>
            <a:r>
              <a:rPr lang="tr-TR" b="1" dirty="0"/>
              <a:t>And=8 </a:t>
            </a:r>
            <a:r>
              <a:rPr lang="tr-TR" dirty="0"/>
              <a:t> Küçük büyük harf duyarlılığından hata oluşmaz.</a:t>
            </a:r>
          </a:p>
          <a:p>
            <a:r>
              <a:rPr lang="tr-TR" b="1" dirty="0"/>
              <a:t>Not: </a:t>
            </a:r>
            <a:r>
              <a:rPr lang="tr-TR" dirty="0"/>
              <a:t>Python’da özel anlam ifade eden kelimeleri görmek için aşağıdaki kodları yazın.</a:t>
            </a:r>
          </a:p>
          <a:p>
            <a:r>
              <a:rPr lang="tr-TR" b="1" dirty="0"/>
              <a:t>import keyword</a:t>
            </a:r>
          </a:p>
          <a:p>
            <a:r>
              <a:rPr lang="tr-TR" b="1" dirty="0"/>
              <a:t>keyword.kwlist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>
                <a:solidFill>
                  <a:srgbClr val="FF0000"/>
                </a:solidFill>
              </a:rPr>
              <a:t>['False', 'None', 'True', 'and', 'as', 'assert', 'break', 'class', 'continue', 'def', 'del', 'elif', 'else',</a:t>
            </a:r>
          </a:p>
          <a:p>
            <a:r>
              <a:rPr lang="tr-TR" b="1" dirty="0">
                <a:solidFill>
                  <a:srgbClr val="FF0000"/>
                </a:solidFill>
              </a:rPr>
              <a:t>'except', 'finally', 'for', 'from', 'global', 'if', 'import', 'in', 'is', 'lambda', 'nonlocal', 'not', 'or',</a:t>
            </a:r>
          </a:p>
          <a:p>
            <a:r>
              <a:rPr lang="en-US" b="1" dirty="0">
                <a:solidFill>
                  <a:srgbClr val="FF0000"/>
                </a:solidFill>
              </a:rPr>
              <a:t>'pass', 'raise', 'return', 'try', 'while', 'with', 'yield']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4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860235" cy="4351338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Ör: </a:t>
            </a:r>
            <a:r>
              <a:rPr lang="tr-TR" dirty="0">
                <a:solidFill>
                  <a:schemeClr val="bg1"/>
                </a:solidFill>
              </a:rPr>
              <a:t>Bir değere iki veya daha fazla değişken atayabiliriz.</a:t>
            </a:r>
          </a:p>
          <a:p>
            <a:r>
              <a:rPr lang="tr-TR" b="1" dirty="0"/>
              <a:t>a=b=c=4</a:t>
            </a:r>
          </a:p>
          <a:p>
            <a:r>
              <a:rPr lang="tr-TR" b="1" dirty="0"/>
              <a:t>print(a*b+c) </a:t>
            </a:r>
            <a:r>
              <a:rPr lang="tr-TR" b="1" dirty="0">
                <a:solidFill>
                  <a:srgbClr val="FF0000"/>
                </a:solidFill>
              </a:rPr>
              <a:t>#4*4+4</a:t>
            </a:r>
          </a:p>
          <a:p>
            <a:r>
              <a:rPr lang="tr-TR" b="1" dirty="0"/>
              <a:t>Çıktı: 20</a:t>
            </a:r>
          </a:p>
          <a:p>
            <a:r>
              <a:rPr lang="tr-TR" b="1" dirty="0">
                <a:solidFill>
                  <a:schemeClr val="bg1"/>
                </a:solidFill>
              </a:rPr>
              <a:t>Ör: </a:t>
            </a:r>
            <a:r>
              <a:rPr lang="tr-TR" dirty="0">
                <a:solidFill>
                  <a:schemeClr val="bg1"/>
                </a:solidFill>
              </a:rPr>
              <a:t>Bir değişkene defalarca farklı değerler atayabiliriz. Son değer geçerlidir.</a:t>
            </a:r>
          </a:p>
          <a:p>
            <a:pPr lvl="1"/>
            <a:r>
              <a:rPr lang="tr-TR" b="1" dirty="0"/>
              <a:t>x = 10</a:t>
            </a:r>
          </a:p>
          <a:p>
            <a:r>
              <a:rPr lang="tr-TR" b="1" dirty="0"/>
              <a:t>x = 20</a:t>
            </a:r>
          </a:p>
          <a:p>
            <a:r>
              <a:rPr lang="tr-TR" b="1" dirty="0"/>
              <a:t>x = 30</a:t>
            </a:r>
          </a:p>
          <a:p>
            <a:r>
              <a:rPr lang="tr-TR" b="1" dirty="0"/>
              <a:t>print(x+5) </a:t>
            </a:r>
            <a:r>
              <a:rPr lang="tr-TR" b="1" dirty="0">
                <a:solidFill>
                  <a:srgbClr val="FF0000"/>
                </a:solidFill>
              </a:rPr>
              <a:t>#30+5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35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665843" y="2021233"/>
            <a:ext cx="4863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bg1"/>
                </a:solidFill>
              </a:rPr>
              <a:t>Ör: </a:t>
            </a:r>
            <a:r>
              <a:rPr lang="tr-TR" dirty="0" smtClean="0">
                <a:solidFill>
                  <a:schemeClr val="bg1"/>
                </a:solidFill>
              </a:rPr>
              <a:t>Çoklu atama işlemi</a:t>
            </a:r>
          </a:p>
          <a:p>
            <a:r>
              <a:rPr lang="tr-TR" b="1" dirty="0" smtClean="0"/>
              <a:t>x, y, z = 4,3,2</a:t>
            </a:r>
          </a:p>
          <a:p>
            <a:r>
              <a:rPr lang="tr-TR" b="1" dirty="0" smtClean="0"/>
              <a:t>print(x*y-z) </a:t>
            </a:r>
            <a:r>
              <a:rPr lang="tr-TR" b="1" dirty="0" smtClean="0">
                <a:solidFill>
                  <a:srgbClr val="FF0000"/>
                </a:solidFill>
              </a:rPr>
              <a:t>#4*3-2</a:t>
            </a:r>
          </a:p>
          <a:p>
            <a:r>
              <a:rPr lang="tr-TR" b="1" dirty="0" smtClean="0"/>
              <a:t>Çıktı:10</a:t>
            </a:r>
          </a:p>
          <a:p>
            <a:r>
              <a:rPr lang="tr-TR" b="1" dirty="0">
                <a:solidFill>
                  <a:schemeClr val="bg1"/>
                </a:solidFill>
              </a:rPr>
              <a:t>Ör: </a:t>
            </a:r>
            <a:r>
              <a:rPr lang="tr-TR" dirty="0">
                <a:solidFill>
                  <a:schemeClr val="bg1"/>
                </a:solidFill>
              </a:rPr>
              <a:t>Değişken Takası</a:t>
            </a:r>
          </a:p>
          <a:p>
            <a:r>
              <a:rPr lang="tr-TR" b="1" dirty="0"/>
              <a:t>x,y,z=4,3,2</a:t>
            </a:r>
          </a:p>
          <a:p>
            <a:r>
              <a:rPr lang="pl-PL" b="1" dirty="0"/>
              <a:t>x,y,z=y,z,x </a:t>
            </a:r>
            <a:r>
              <a:rPr lang="pl-PL" b="1" dirty="0">
                <a:solidFill>
                  <a:srgbClr val="FF0000"/>
                </a:solidFill>
              </a:rPr>
              <a:t>#x artık y, y artık z, z artık x oldu.</a:t>
            </a:r>
          </a:p>
          <a:p>
            <a:r>
              <a:rPr lang="tr-TR" b="1" dirty="0"/>
              <a:t>print(z**y*x) </a:t>
            </a:r>
            <a:r>
              <a:rPr lang="tr-TR" b="1" dirty="0">
                <a:solidFill>
                  <a:srgbClr val="FF0000"/>
                </a:solidFill>
              </a:rPr>
              <a:t>#4**2*3</a:t>
            </a:r>
          </a:p>
          <a:p>
            <a:r>
              <a:rPr lang="tr-TR" b="1" dirty="0"/>
              <a:t>Çıktı: 48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9315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8067262" cy="4351338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Ör: Değişken iptali için komut penceresini kapatıp açabiliriz ya da del </a:t>
            </a:r>
            <a:r>
              <a:rPr lang="tr-TR" b="1" dirty="0" smtClean="0">
                <a:solidFill>
                  <a:schemeClr val="bg1"/>
                </a:solidFill>
              </a:rPr>
              <a:t>komutunu kullanabiliriz</a:t>
            </a:r>
            <a:r>
              <a:rPr lang="tr-TR" b="1" dirty="0">
                <a:solidFill>
                  <a:schemeClr val="bg1"/>
                </a:solidFill>
              </a:rPr>
              <a:t>.</a:t>
            </a:r>
          </a:p>
          <a:p>
            <a:r>
              <a:rPr lang="tr-TR" b="1" dirty="0"/>
              <a:t>&gt;&gt;&gt;a=2</a:t>
            </a:r>
          </a:p>
          <a:p>
            <a:r>
              <a:rPr lang="tr-TR" b="1" dirty="0"/>
              <a:t>&gt;&gt;&gt;print(a)</a:t>
            </a:r>
          </a:p>
          <a:p>
            <a:r>
              <a:rPr lang="tr-TR" b="1" dirty="0"/>
              <a:t>2</a:t>
            </a:r>
          </a:p>
          <a:p>
            <a:r>
              <a:rPr lang="it-IT" b="1" dirty="0"/>
              <a:t>&gt;&gt;&gt;del a </a:t>
            </a:r>
            <a:r>
              <a:rPr lang="it-IT" b="1" dirty="0">
                <a:solidFill>
                  <a:srgbClr val="FF0000"/>
                </a:solidFill>
              </a:rPr>
              <a:t>#a değişkeni artık yok yani iptal edildi.</a:t>
            </a:r>
          </a:p>
          <a:p>
            <a:r>
              <a:rPr lang="tr-TR" b="1" dirty="0"/>
              <a:t>&gt;&gt;&gt;print(a) </a:t>
            </a:r>
            <a:r>
              <a:rPr lang="tr-TR" dirty="0">
                <a:solidFill>
                  <a:srgbClr val="FF0000"/>
                </a:solidFill>
              </a:rPr>
              <a:t>#</a:t>
            </a:r>
            <a:r>
              <a:rPr lang="tr-TR" b="1" dirty="0">
                <a:solidFill>
                  <a:srgbClr val="FF0000"/>
                </a:solidFill>
              </a:rPr>
              <a:t>a değişkenini iptal ettiğimiz için kod artık hata verecektir.</a:t>
            </a:r>
            <a:endParaRPr lang="tr-T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4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588</Words>
  <Application>Microsoft Office PowerPoint</Application>
  <PresentationFormat>Özel</PresentationFormat>
  <Paragraphs>90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Office Teması</vt:lpstr>
      <vt:lpstr>Python</vt:lpstr>
      <vt:lpstr>PROGLAMLAMA KAVRAMLARI</vt:lpstr>
      <vt:lpstr>PROGLAMLAMA KAVRAMLARI:</vt:lpstr>
      <vt:lpstr>DEĞİŞKEN KURALLARI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144</cp:revision>
  <dcterms:created xsi:type="dcterms:W3CDTF">2018-10-06T09:54:28Z</dcterms:created>
  <dcterms:modified xsi:type="dcterms:W3CDTF">2020-11-04T10:51:08Z</dcterms:modified>
</cp:coreProperties>
</file>