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4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="" xmlns:a16="http://schemas.microsoft.com/office/drawing/2014/main" id="{46701314-1A2F-4C1B-89FF-251B449D55C8}"/>
              </a:ext>
            </a:extLst>
          </p:cNvPr>
          <p:cNvSpPr txBox="1"/>
          <p:nvPr/>
        </p:nvSpPr>
        <p:spPr>
          <a:xfrm>
            <a:off x="3394112" y="6550223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/>
              <a:t>M. CENGİZ - </a:t>
            </a:r>
            <a:r>
              <a:rPr lang="tr-TR" sz="1400" b="1" dirty="0"/>
              <a:t>Bilgisayar </a:t>
            </a:r>
            <a:r>
              <a:rPr lang="tr-TR" sz="1400" b="1" dirty="0" smtClean="0"/>
              <a:t>Bilimi</a:t>
            </a:r>
            <a:endParaRPr lang="tr-TR" sz="1400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>
                <a:solidFill>
                  <a:schemeClr val="bg1"/>
                </a:solidFill>
              </a:rPr>
              <a:t>VERİ </a:t>
            </a:r>
            <a:r>
              <a:rPr lang="tr-TR" sz="3600" b="1" dirty="0" smtClean="0">
                <a:solidFill>
                  <a:schemeClr val="bg1"/>
                </a:solidFill>
              </a:rPr>
              <a:t>TÜRLERİ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VERİ TÜRLERİ: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522" cy="4681192"/>
          </a:xfrm>
        </p:spPr>
        <p:txBody>
          <a:bodyPr>
            <a:normAutofit fontScale="85000" lnSpcReduction="20000"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string</a:t>
            </a:r>
            <a:r>
              <a:rPr lang="tr-TR" sz="2400" i="1" dirty="0"/>
              <a:t>: </a:t>
            </a:r>
            <a:r>
              <a:rPr lang="tr-TR" sz="2400" dirty="0"/>
              <a:t>Tırnak içindeki her türlü karakter dizileridir.</a:t>
            </a:r>
          </a:p>
          <a:p>
            <a:r>
              <a:rPr lang="tr-TR" sz="2400" dirty="0"/>
              <a:t>&gt;&gt;&gt;”Merhaba Dünya”</a:t>
            </a:r>
          </a:p>
          <a:p>
            <a:r>
              <a:rPr lang="tr-TR" sz="2400" dirty="0"/>
              <a:t>‘</a:t>
            </a:r>
            <a:r>
              <a:rPr lang="tr-TR" sz="2400" b="1" dirty="0"/>
              <a:t>Merhaba Dünya’</a:t>
            </a:r>
          </a:p>
          <a:p>
            <a:r>
              <a:rPr lang="tr-TR" sz="2400" b="1" dirty="0"/>
              <a:t>Not: </a:t>
            </a:r>
            <a:r>
              <a:rPr lang="tr-TR" sz="2400" dirty="0"/>
              <a:t>string’lerde çift tırnak kullanmak şart değildir. Tek tırnak veya üç tırnak da kullanabiliriz.</a:t>
            </a:r>
          </a:p>
          <a:p>
            <a:r>
              <a:rPr lang="tr-TR" sz="2400" dirty="0"/>
              <a:t>&gt;&gt;&gt;‘Merhaba Dünya’ </a:t>
            </a:r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b="1" dirty="0" smtClean="0"/>
              <a:t>tek </a:t>
            </a:r>
            <a:r>
              <a:rPr lang="tr-TR" sz="2400" b="1" dirty="0"/>
              <a:t>tırnak</a:t>
            </a:r>
          </a:p>
          <a:p>
            <a:r>
              <a:rPr lang="tr-TR" sz="2400" b="1" dirty="0"/>
              <a:t>‘Merhaba Dünya’</a:t>
            </a:r>
          </a:p>
          <a:p>
            <a:r>
              <a:rPr lang="tr-TR" sz="2400" dirty="0"/>
              <a:t>&gt;&gt;&gt;’’’Merhaba Dünya’’’ </a:t>
            </a:r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b="1" dirty="0" smtClean="0"/>
              <a:t>üç </a:t>
            </a:r>
            <a:r>
              <a:rPr lang="tr-TR" sz="2400" b="1" dirty="0"/>
              <a:t>tek tırnak</a:t>
            </a:r>
          </a:p>
          <a:p>
            <a:r>
              <a:rPr lang="tr-TR" sz="2400" b="1" dirty="0"/>
              <a:t>‘Merhaba Dünya’</a:t>
            </a:r>
          </a:p>
          <a:p>
            <a:r>
              <a:rPr lang="tr-TR" sz="2400" dirty="0"/>
              <a:t>&gt;&gt;&gt;”””Merhaba Dünya””” </a:t>
            </a:r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b="1" dirty="0" smtClean="0"/>
              <a:t>üç </a:t>
            </a:r>
            <a:r>
              <a:rPr lang="tr-TR" sz="2400" b="1" dirty="0"/>
              <a:t>çift tırnak</a:t>
            </a:r>
          </a:p>
          <a:p>
            <a:r>
              <a:rPr lang="tr-TR" sz="2400" b="1" dirty="0"/>
              <a:t>‘Merhaba Dünya</a:t>
            </a:r>
            <a:r>
              <a:rPr lang="tr-TR" sz="2400" b="1" dirty="0" smtClean="0"/>
              <a:t>’</a:t>
            </a:r>
          </a:p>
          <a:p>
            <a:r>
              <a:rPr lang="tr-TR" sz="2400" b="1" dirty="0"/>
              <a:t>Not: </a:t>
            </a:r>
            <a:r>
              <a:rPr lang="tr-TR" sz="2400" dirty="0"/>
              <a:t>Python’da üç tırnak kullanmamızın sebebi alt satıra </a:t>
            </a:r>
            <a:r>
              <a:rPr lang="tr-TR" sz="2400" dirty="0" smtClean="0"/>
              <a:t>geçebilmektir.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281530" y="1828800"/>
            <a:ext cx="5221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''</a:t>
            </a:r>
            <a:r>
              <a:rPr lang="tr-TR" dirty="0"/>
              <a:t>'Bilgisayar</a:t>
            </a:r>
          </a:p>
          <a:p>
            <a:r>
              <a:rPr lang="tr-TR" dirty="0"/>
              <a:t>Bilimi</a:t>
            </a:r>
          </a:p>
          <a:p>
            <a:r>
              <a:rPr lang="tr-TR" dirty="0"/>
              <a:t>Dersi'''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Bilgisayar</a:t>
            </a:r>
          </a:p>
          <a:p>
            <a:r>
              <a:rPr lang="tr-TR" b="1" dirty="0"/>
              <a:t>Bilimi</a:t>
            </a:r>
          </a:p>
          <a:p>
            <a:r>
              <a:rPr lang="tr-TR" b="1" dirty="0"/>
              <a:t>Dersi</a:t>
            </a:r>
          </a:p>
          <a:p>
            <a:r>
              <a:rPr lang="tr-TR" dirty="0"/>
              <a:t>#Peki, neden bazen tek tırnak veya çift tırnak kullanmamız gerekiyor? Örnek olarak şöyle bir</a:t>
            </a:r>
          </a:p>
          <a:p>
            <a:r>
              <a:rPr lang="tr-TR" dirty="0"/>
              <a:t>çıktı elde etmek isteyelim. </a:t>
            </a:r>
            <a:r>
              <a:rPr lang="tr-TR" b="1" dirty="0" smtClean="0"/>
              <a:t>Adana’ın İlçeleri</a:t>
            </a:r>
            <a:endParaRPr lang="tr-TR" b="1" dirty="0"/>
          </a:p>
          <a:p>
            <a:r>
              <a:rPr lang="tr-TR" dirty="0"/>
              <a:t>Bu ifadede bir kesme işareti var. İçinde kesme işareti olan bir string’i tek tırnak içine</a:t>
            </a:r>
          </a:p>
          <a:p>
            <a:r>
              <a:rPr lang="tr-TR" dirty="0"/>
              <a:t>alamayız. Bu yüzden diğer bir alternatif olan çift tırnağı ya da üç tırnağı kullanmalıyız.</a:t>
            </a:r>
          </a:p>
          <a:p>
            <a:r>
              <a:rPr lang="tr-TR" dirty="0" smtClean="0"/>
              <a:t>«Adana’nın İlçeleri" </a:t>
            </a:r>
            <a:r>
              <a:rPr lang="tr-TR" b="1" dirty="0" smtClean="0"/>
              <a:t>Adana’nın İlçeleri</a:t>
            </a:r>
            <a:endParaRPr lang="tr-TR" b="1" dirty="0"/>
          </a:p>
          <a:p>
            <a:r>
              <a:rPr lang="tr-TR" dirty="0" smtClean="0"/>
              <a:t>"””Adana’nın İlçeleri””" </a:t>
            </a:r>
            <a:r>
              <a:rPr lang="tr-TR" b="1" dirty="0" smtClean="0"/>
              <a:t>Adana’nın İlçeleri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4261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VERİ TÜRLERİ: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7399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integer</a:t>
            </a:r>
            <a:r>
              <a:rPr lang="tr-TR" sz="2400" b="1" dirty="0"/>
              <a:t>: </a:t>
            </a:r>
            <a:r>
              <a:rPr lang="tr-TR" sz="2400" dirty="0"/>
              <a:t>Tam sayılardır. Pozitif, negatif ya da sıfır değeri alabilir. Kesirli </a:t>
            </a:r>
            <a:r>
              <a:rPr lang="tr-TR" sz="2400" dirty="0" smtClean="0"/>
              <a:t>değer içermez</a:t>
            </a:r>
            <a:r>
              <a:rPr lang="tr-TR" sz="2400" dirty="0"/>
              <a:t>. </a:t>
            </a:r>
            <a:endParaRPr lang="tr-TR" sz="2400" dirty="0" smtClean="0"/>
          </a:p>
          <a:p>
            <a:r>
              <a:rPr lang="tr-TR" sz="2400" b="1" dirty="0" smtClean="0"/>
              <a:t>Ör</a:t>
            </a:r>
            <a:r>
              <a:rPr lang="tr-TR" sz="2400" b="1" dirty="0"/>
              <a:t>: </a:t>
            </a:r>
            <a:r>
              <a:rPr lang="tr-TR" sz="2400" dirty="0"/>
              <a:t>10, 0, -10</a:t>
            </a:r>
            <a:endParaRPr lang="tr-TR" sz="24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927652" y="3472070"/>
            <a:ext cx="5565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float</a:t>
            </a:r>
            <a:r>
              <a:rPr lang="tr-TR" sz="2400" b="1" dirty="0"/>
              <a:t>: </a:t>
            </a:r>
            <a:r>
              <a:rPr lang="tr-TR" sz="2400" dirty="0"/>
              <a:t>Reel sayılardır. Kayan noktalı sayılar da denir. Ancak burada virgül yerine</a:t>
            </a:r>
          </a:p>
          <a:p>
            <a:r>
              <a:rPr lang="tr-TR" sz="2400" dirty="0"/>
              <a:t>nokta kullanmamız gerekir. </a:t>
            </a:r>
            <a:r>
              <a:rPr lang="tr-TR" sz="2400" b="1" dirty="0"/>
              <a:t>Ör: </a:t>
            </a:r>
            <a:r>
              <a:rPr lang="tr-TR" sz="2400" dirty="0"/>
              <a:t>12.6, 12.0, -12.0, 0.0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626087" y="1902410"/>
            <a:ext cx="5565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bool</a:t>
            </a:r>
            <a:r>
              <a:rPr lang="tr-TR" sz="2400" b="1" dirty="0"/>
              <a:t>: </a:t>
            </a:r>
            <a:r>
              <a:rPr lang="tr-TR" sz="2400" dirty="0"/>
              <a:t>Herhangi bir ifadenin doğruluğunu veya yanlışlığını sorgular. Bool iki</a:t>
            </a:r>
          </a:p>
          <a:p>
            <a:r>
              <a:rPr lang="tr-TR" sz="2400" dirty="0"/>
              <a:t>değer alabilir. Bunlar </a:t>
            </a:r>
            <a:r>
              <a:rPr lang="tr-TR" sz="2400" dirty="0">
                <a:solidFill>
                  <a:schemeClr val="bg1"/>
                </a:solidFill>
              </a:rPr>
              <a:t>True</a:t>
            </a:r>
            <a:r>
              <a:rPr lang="tr-TR" sz="2400" dirty="0"/>
              <a:t> ve </a:t>
            </a:r>
            <a:r>
              <a:rPr lang="tr-TR" sz="2400" dirty="0">
                <a:solidFill>
                  <a:schemeClr val="bg1"/>
                </a:solidFill>
              </a:rPr>
              <a:t>False</a:t>
            </a:r>
            <a:r>
              <a:rPr lang="tr-TR" sz="2400" dirty="0"/>
              <a:t> ’tur.</a:t>
            </a:r>
            <a:endParaRPr lang="tr-T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349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VERİ TÜRLERİ: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7399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str(): </a:t>
            </a:r>
            <a:r>
              <a:rPr lang="tr-TR" sz="2400" dirty="0"/>
              <a:t>Verileri string’e (karakter dizisi) çevirir.</a:t>
            </a:r>
          </a:p>
          <a:p>
            <a:r>
              <a:rPr lang="tr-TR" sz="2400" b="1" dirty="0"/>
              <a:t>str(4) Çıktı: ‘4’</a:t>
            </a:r>
          </a:p>
          <a:p>
            <a:r>
              <a:rPr lang="tr-TR" sz="2400" b="1" dirty="0"/>
              <a:t>str(4.0) Çıktı: ‘4.0’</a:t>
            </a:r>
          </a:p>
          <a:p>
            <a:r>
              <a:rPr lang="tr-TR" sz="2400" b="1" dirty="0"/>
              <a:t>str(10+2) Çıktı: ‘</a:t>
            </a:r>
            <a:r>
              <a:rPr lang="tr-TR" sz="2400" b="1" dirty="0" smtClean="0"/>
              <a:t>12</a:t>
            </a:r>
            <a:r>
              <a:rPr lang="tr-TR" sz="2400" b="1" dirty="0"/>
              <a:t>’</a:t>
            </a:r>
          </a:p>
          <a:p>
            <a:r>
              <a:rPr lang="tr-TR" sz="2400" b="1" dirty="0"/>
              <a:t>str(10/2) Çıktı: ‘5’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626087" y="1902410"/>
            <a:ext cx="5565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int(): </a:t>
            </a:r>
            <a:r>
              <a:rPr lang="tr-TR" sz="2400" dirty="0"/>
              <a:t>Verileri integer’a (tamsayı) çevirir.</a:t>
            </a:r>
          </a:p>
          <a:p>
            <a:r>
              <a:rPr lang="tr-TR" sz="2400" b="1" dirty="0"/>
              <a:t>int(28.9) Çıktı: 28</a:t>
            </a:r>
          </a:p>
          <a:p>
            <a:r>
              <a:rPr lang="tr-TR" sz="2400" b="1" dirty="0"/>
              <a:t>int(5+4) Çıktı: 9</a:t>
            </a:r>
          </a:p>
          <a:p>
            <a:r>
              <a:rPr lang="tr-TR" sz="2400" b="1" dirty="0"/>
              <a:t>int(5/3) Çıktı: 1</a:t>
            </a:r>
          </a:p>
          <a:p>
            <a:r>
              <a:rPr lang="tr-TR" sz="2400" b="1" dirty="0"/>
              <a:t>int(5*0.4) Çıktı: 2</a:t>
            </a:r>
          </a:p>
          <a:p>
            <a:r>
              <a:rPr lang="tr-TR" sz="2400" b="1" dirty="0"/>
              <a:t>int(0.8+0.9) Çıktı: 1</a:t>
            </a:r>
          </a:p>
          <a:p>
            <a:r>
              <a:rPr lang="tr-TR" sz="2400" b="1" dirty="0"/>
              <a:t>int("5") Çıktı: 5</a:t>
            </a:r>
            <a:endParaRPr lang="tr-T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29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VERİ TÜRLERİ: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1192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Not: </a:t>
            </a:r>
            <a:r>
              <a:rPr lang="tr-TR" sz="2400" dirty="0"/>
              <a:t>Tırnak içindeki verilerin tamsayıya çevrilmesi için tırnak içindeki ifadenin tamsayı </a:t>
            </a:r>
            <a:r>
              <a:rPr lang="tr-TR" sz="2400" dirty="0" smtClean="0"/>
              <a:t>olması gerekmektedir</a:t>
            </a:r>
            <a:r>
              <a:rPr lang="tr-TR" sz="2400" dirty="0"/>
              <a:t>. Aksi halde çevirme işlemi yapılamaz.</a:t>
            </a:r>
          </a:p>
          <a:p>
            <a:r>
              <a:rPr lang="tr-TR" sz="2400" b="1" dirty="0"/>
              <a:t>int(“28.9”) </a:t>
            </a:r>
            <a:r>
              <a:rPr lang="tr-TR" sz="2400" b="1" dirty="0" smtClean="0"/>
              <a:t>  #</a:t>
            </a:r>
            <a:r>
              <a:rPr lang="tr-TR" sz="2400" b="1" dirty="0"/>
              <a:t>tırnak içerisindeki ifade tamsayı değildir. Hata verir.</a:t>
            </a:r>
          </a:p>
          <a:p>
            <a:r>
              <a:rPr lang="tr-TR" sz="2400" b="1" dirty="0"/>
              <a:t>int(“5+4</a:t>
            </a:r>
            <a:r>
              <a:rPr lang="tr-TR" sz="2400" b="1" dirty="0" smtClean="0"/>
              <a:t>”)     </a:t>
            </a:r>
            <a:r>
              <a:rPr lang="tr-TR" sz="2400" b="1" dirty="0"/>
              <a:t>#hata, tırnak içerisindeki ifade tamsayı değildir. Hata verir.</a:t>
            </a:r>
          </a:p>
          <a:p>
            <a:r>
              <a:rPr lang="tr-TR" sz="2400" b="1" dirty="0"/>
              <a:t>int(“bilgisayar”) </a:t>
            </a:r>
            <a:r>
              <a:rPr lang="tr-TR" sz="2400" b="1" dirty="0" smtClean="0"/>
              <a:t>   #</a:t>
            </a:r>
            <a:r>
              <a:rPr lang="tr-TR" sz="2400" b="1" dirty="0"/>
              <a:t>hata, tırnak içerisindeki ifade tamsayı değildir. Hata verir.</a:t>
            </a:r>
          </a:p>
        </p:txBody>
      </p:sp>
    </p:spTree>
    <p:extLst>
      <p:ext uri="{BB962C8B-B14F-4D97-AF65-F5344CB8AC3E}">
        <p14:creationId xmlns:p14="http://schemas.microsoft.com/office/powerpoint/2010/main" val="42456357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5F2270B-91E0-4C31-B86D-19E493A7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VERİ TÜRLERİ: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762D9C9-1818-4917-9355-51F7925C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1192" cy="4351338"/>
          </a:xfrm>
        </p:spPr>
        <p:txBody>
          <a:bodyPr>
            <a:normAutofit fontScale="92500" lnSpcReduction="10000"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float(): </a:t>
            </a:r>
            <a:r>
              <a:rPr lang="tr-TR" sz="2400" dirty="0"/>
              <a:t>Verileri float’a (reel sayı) çevirir.</a:t>
            </a:r>
          </a:p>
          <a:p>
            <a:r>
              <a:rPr lang="tr-TR" sz="2400" b="1" dirty="0"/>
              <a:t>float(5) Çıktı: 5.0</a:t>
            </a:r>
          </a:p>
          <a:p>
            <a:r>
              <a:rPr lang="tr-TR" sz="2400" b="1" dirty="0"/>
              <a:t>float</a:t>
            </a:r>
            <a:r>
              <a:rPr lang="tr-TR" sz="2400" b="1" dirty="0" smtClean="0"/>
              <a:t>(“5”) </a:t>
            </a:r>
            <a:r>
              <a:rPr lang="tr-TR" sz="2400" b="1" dirty="0"/>
              <a:t>Çıktı: 5.0</a:t>
            </a:r>
          </a:p>
          <a:p>
            <a:r>
              <a:rPr lang="tr-TR" sz="2400" b="1" dirty="0"/>
              <a:t>float(“5.7”) Çıktı: 5.7</a:t>
            </a:r>
          </a:p>
          <a:p>
            <a:r>
              <a:rPr lang="tr-TR" sz="2400" b="1" dirty="0"/>
              <a:t>float(-5) Çıktı: -5.0</a:t>
            </a:r>
          </a:p>
          <a:p>
            <a:r>
              <a:rPr lang="tr-TR" sz="2400" b="1" dirty="0"/>
              <a:t>float(0) Çıktı: 0.0</a:t>
            </a:r>
          </a:p>
          <a:p>
            <a:r>
              <a:rPr lang="tr-TR" sz="2400" b="1" dirty="0"/>
              <a:t>float(3+4) Çıktı: 7.0</a:t>
            </a:r>
          </a:p>
          <a:p>
            <a:r>
              <a:rPr lang="tr-TR" sz="2400" b="1" dirty="0"/>
              <a:t>float(3.5+4) Çıktı: 7.5</a:t>
            </a:r>
          </a:p>
          <a:p>
            <a:r>
              <a:rPr lang="tr-TR" sz="2400" b="1" dirty="0"/>
              <a:t>Not: </a:t>
            </a:r>
            <a:r>
              <a:rPr lang="tr-TR" sz="2400" dirty="0"/>
              <a:t>Tırnak içindeki verilerin float’a çevrilmesi için tırnak içindeki ifadenin tamsayı veya </a:t>
            </a:r>
            <a:r>
              <a:rPr lang="tr-TR" sz="2400" dirty="0" smtClean="0"/>
              <a:t>float olması </a:t>
            </a:r>
            <a:r>
              <a:rPr lang="tr-TR" sz="2400" dirty="0"/>
              <a:t>gerekmektedir. Aksi halde çevirme işlemi yapılamaz.</a:t>
            </a:r>
          </a:p>
          <a:p>
            <a:r>
              <a:rPr lang="tr-TR" sz="2400" dirty="0"/>
              <a:t>float(“3+4”) </a:t>
            </a:r>
            <a:r>
              <a:rPr lang="tr-TR" sz="2400" b="1" dirty="0"/>
              <a:t>#tırnak içerisindeki ifade tamsayı veya float değildir. Hata verir.</a:t>
            </a:r>
          </a:p>
        </p:txBody>
      </p:sp>
    </p:spTree>
    <p:extLst>
      <p:ext uri="{BB962C8B-B14F-4D97-AF65-F5344CB8AC3E}">
        <p14:creationId xmlns:p14="http://schemas.microsoft.com/office/powerpoint/2010/main" val="892549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495</Words>
  <Application>Microsoft Office PowerPoint</Application>
  <PresentationFormat>Özel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Office Teması</vt:lpstr>
      <vt:lpstr>Python</vt:lpstr>
      <vt:lpstr>VERİ TÜRLERİ:</vt:lpstr>
      <vt:lpstr>VERİ TÜRLERİ:</vt:lpstr>
      <vt:lpstr>VERİ TÜRLERİ:</vt:lpstr>
      <vt:lpstr>VERİ TÜRLERİ:</vt:lpstr>
      <vt:lpstr>VERİ TÜRLERİ: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155</cp:revision>
  <dcterms:created xsi:type="dcterms:W3CDTF">2018-10-06T09:54:28Z</dcterms:created>
  <dcterms:modified xsi:type="dcterms:W3CDTF">2020-11-24T15:30:28Z</dcterms:modified>
</cp:coreProperties>
</file>