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92" r:id="rId9"/>
    <p:sldId id="288" r:id="rId10"/>
    <p:sldId id="293" r:id="rId11"/>
    <p:sldId id="294" r:id="rId12"/>
    <p:sldId id="291" r:id="rId13"/>
    <p:sldId id="289" r:id="rId14"/>
    <p:sldId id="290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4A8"/>
    <a:srgbClr val="00A6D2"/>
    <a:srgbClr val="8C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>
        <p:scale>
          <a:sx n="72" d="100"/>
          <a:sy n="72" d="100"/>
        </p:scale>
        <p:origin x="-40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3D6E2DC-B266-41E3-98D3-6AD604D6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3714E875-760F-42C9-8D5F-AF1D075CE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6B0C7CE-5F15-496C-8E30-9D99080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159DC2B-052D-4863-840F-8E8B010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F708A96F-3836-44EC-8A8F-2E36857F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60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B4150C-75C8-4B23-86DF-799D6246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88F57C3B-6B6A-407B-A738-F4087D9BC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E968551-63FD-410E-B7E3-7CAFA42E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F1480AB5-4FF3-4342-B39D-818F4F67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E466C229-79E9-4630-8BF0-63BC994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297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FC126669-F417-4E38-BD17-81D14AF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2819FAC-DF7D-46E0-B0CD-D9FFF0A1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8790A3E-7522-497A-9F28-A24900D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B10CDA31-87F0-4010-BB3D-951FA0B4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FC970-70A4-46A3-877F-E38F85B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940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0AD2C5-C3A6-4D9C-BCD5-91FE5DD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72709-99DE-4139-A21E-C8E45CD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5A167A-03BB-40DB-BA4D-1DEB7735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C7A462F-207D-44A9-AE63-5F851570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E2F2491-87CF-4BF3-A416-3FB1744A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72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C28A0D3-375E-4393-A4F1-E0A6FCD8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3D492DEF-8672-408E-87A1-ED59D534E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D8F96D19-44B0-4EAA-84D6-EA0556CC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1EB092ED-6D73-4506-A43F-C1BEE51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43F63AD7-DCB5-4351-BF8B-AA8F36B4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4904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B55E863F-E1BB-4A60-921B-2FFFA1BC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97302CC-F782-4D3A-8ED8-5D36D4E5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38DFE687-D079-4A8C-B92C-8D8FC316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0DF1DA25-2DA8-494C-8DFF-9EDB5076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64EFA84-39F7-4AF3-B048-F7ED92C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CA3B3323-4BF2-420E-9F1A-7E5D7FA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7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649C94D-11F9-4C0D-8331-33CF224F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B24BF01-F23F-4E89-A52B-F3003199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2C0075D8-87FB-417C-A882-DE2553F56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9ACDD82C-C393-4DFF-A6F4-DDC02540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1A6F05C-4AAF-481C-80C9-39C5595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6087F967-EA89-4D2A-85E9-3F2464E9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9CB67EF2-1A9D-4A05-BC9E-460AE8C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EDD1C6C3-E2B5-425B-8403-9AE4D26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860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A07DB08-49A3-4C60-845C-25315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D4786515-DDE4-44FC-92DE-6AE65C1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6679010-F84B-43E2-8E2F-9C5BEFD3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80412CC-B603-491E-848D-146FC985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056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7D177C1E-6F64-4F19-B0BE-2DAC3B01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30AE433-34A6-4AF6-9B8C-B3173F3F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48426CF8-020E-40D9-94F9-F275AB2D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66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2C2DEFAC-04E3-44DC-A6CB-0180C09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E5E10C6-A9B6-4AC6-A669-CA400CDC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8B5A249-3C3D-4E02-AE21-1FB4D61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9786C321-886D-4030-8273-115A7A71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933CE55B-5B8B-4922-9D48-1551A033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B41489D-6108-4BFA-8AFA-E616065F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04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307CB54-03EA-4494-A8BD-7B0FBA41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AA1F43BB-CB54-47A7-B1F0-BC007C8F2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4DD45BB-67AC-4450-8FD9-1C28CD1B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4EE7B2FF-D73B-43A4-95A7-E2949A3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4FB5B12B-4FDC-40DA-A2E6-3674D2E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D121F0C-108B-45E1-B74E-61A6E977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6880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941A9079-14EE-4244-BFA3-0AE9E38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D82D4D7-DB3A-45E5-A944-26C446A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FFC32832-BE59-4387-8DFE-0FD8F8ACC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DF29-5E58-42A3-980A-56E0C4F501F4}" type="datetimeFigureOut">
              <a:rPr lang="tr-TR" smtClean="0"/>
              <a:t>4.11.2020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D59D3B7-338F-4F50-BEA6-EBCFB326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30F83B0A-44F4-4308-BEDB-40787E709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CDC2-CDDE-48B4-9299-1460FB486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69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120BF2D2-3299-41E1-A2FB-58AA3A66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331" y="1258038"/>
            <a:ext cx="5857338" cy="1956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/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xmlns="" id="{46701314-1A2F-4C1B-89FF-251B449D55C8}"/>
              </a:ext>
            </a:extLst>
          </p:cNvPr>
          <p:cNvSpPr txBox="1"/>
          <p:nvPr/>
        </p:nvSpPr>
        <p:spPr>
          <a:xfrm>
            <a:off x="3394112" y="6550223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/>
              <a:t>Ç. Volkan YILDIZ - Bilgisayar Bilimi - Ekim 2019</a:t>
            </a: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600" b="1" dirty="0" smtClean="0">
                <a:solidFill>
                  <a:schemeClr val="bg1"/>
                </a:solidFill>
              </a:rPr>
              <a:t>Fonksiyonlar</a:t>
            </a:r>
            <a:endParaRPr lang="tr-T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8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input() fonksiyonu : </a:t>
            </a:r>
            <a:r>
              <a:rPr lang="tr-TR" sz="4000" b="1" dirty="0"/>
              <a:t>Kullanıcıdan bilgi almak için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b="1" dirty="0"/>
              <a:t>Ör: Saniyeyi dakikaya çeviren kodlar:</a:t>
            </a:r>
          </a:p>
          <a:p>
            <a:r>
              <a:rPr lang="tr-TR" dirty="0"/>
              <a:t>saniye=int(input("Saniye sayısını giriniz: "))</a:t>
            </a:r>
          </a:p>
          <a:p>
            <a:r>
              <a:rPr lang="tr-TR" dirty="0"/>
              <a:t>dakika=saniye/60</a:t>
            </a:r>
          </a:p>
          <a:p>
            <a:r>
              <a:rPr lang="fi-FI" dirty="0"/>
              <a:t>print(saniye,"saniye ",dakika,"dakika eder”)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48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input() fonksiyonu : </a:t>
            </a:r>
            <a:r>
              <a:rPr lang="tr-TR" sz="4000" b="1" dirty="0"/>
              <a:t>Kullanıcıdan bilgi almak için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Ör: Dairenin alanını bulan kodlar:</a:t>
            </a:r>
          </a:p>
          <a:p>
            <a:r>
              <a:rPr lang="tr-TR" dirty="0"/>
              <a:t>r = int(input("Yarıçapı giriniz:"))</a:t>
            </a:r>
          </a:p>
          <a:p>
            <a:r>
              <a:rPr lang="tr-TR" dirty="0"/>
              <a:t>pi = 3.14</a:t>
            </a:r>
          </a:p>
          <a:p>
            <a:r>
              <a:rPr lang="tr-TR" dirty="0"/>
              <a:t>alan = pi * (r **2)</a:t>
            </a:r>
          </a:p>
          <a:p>
            <a:r>
              <a:rPr lang="tr-TR" dirty="0"/>
              <a:t>print("Dairenin alanı:", alan)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68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len() fonksiyonu: </a:t>
            </a:r>
            <a:r>
              <a:rPr lang="tr-TR" sz="4000" dirty="0"/>
              <a:t>Stringlerin uzunluğunu ölçer.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len</a:t>
            </a:r>
            <a:r>
              <a:rPr lang="tr-TR" b="1" dirty="0"/>
              <a:t>(“Türkiye”) Çıktı: 7</a:t>
            </a:r>
          </a:p>
          <a:p>
            <a:r>
              <a:rPr lang="tr-TR" b="1" dirty="0"/>
              <a:t>len("Bilgisayar Bilimi") Çıktı: 17</a:t>
            </a:r>
          </a:p>
          <a:p>
            <a:r>
              <a:rPr lang="tr-TR" i="1" dirty="0"/>
              <a:t>“Bilgisayar Bilimi” </a:t>
            </a:r>
            <a:r>
              <a:rPr lang="tr-TR" dirty="0"/>
              <a:t>stringinin uzunluğu 17 karakterdir. Burada boşluk karakterinin </a:t>
            </a:r>
            <a:r>
              <a:rPr lang="tr-TR" dirty="0" smtClean="0"/>
              <a:t>de sayıldığına </a:t>
            </a:r>
            <a:r>
              <a:rPr lang="tr-TR" dirty="0"/>
              <a:t>dikkat edelim.</a:t>
            </a:r>
          </a:p>
          <a:p>
            <a:r>
              <a:rPr lang="tr-TR" b="1" dirty="0"/>
              <a:t>len("Haydi, Kodla!") Çıktı: 13</a:t>
            </a:r>
          </a:p>
          <a:p>
            <a:r>
              <a:rPr lang="tr-TR" dirty="0"/>
              <a:t>Noktalama işaretleri de sayılır</a:t>
            </a:r>
            <a:r>
              <a:rPr lang="tr-TR" dirty="0" smtClean="0"/>
              <a:t>.</a:t>
            </a:r>
          </a:p>
          <a:p>
            <a:r>
              <a:rPr lang="tr-TR" b="1" dirty="0"/>
              <a:t>len("Bilgisayar Bilimi") + len("Dersi") Çıktı: 22</a:t>
            </a:r>
          </a:p>
          <a:p>
            <a:r>
              <a:rPr lang="nn-NO" i="1" dirty="0"/>
              <a:t>“Bilgisayar Bilimi” </a:t>
            </a:r>
            <a:r>
              <a:rPr lang="nn-NO" dirty="0"/>
              <a:t>stringi ile </a:t>
            </a:r>
            <a:r>
              <a:rPr lang="nn-NO" i="1" dirty="0"/>
              <a:t>“Dersi” </a:t>
            </a:r>
            <a:r>
              <a:rPr lang="nn-NO" dirty="0"/>
              <a:t>stringinin uzunluğu sayısal olarak toplandı.</a:t>
            </a:r>
          </a:p>
          <a:p>
            <a:r>
              <a:rPr lang="tr-TR" b="1" dirty="0"/>
              <a:t>len("Bilgisayar Bilimi") - len("Dersi") Çıktı: </a:t>
            </a:r>
            <a:r>
              <a:rPr lang="tr-TR" b="1" dirty="0" smtClean="0"/>
              <a:t>12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5901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len() fonksiyonu: </a:t>
            </a:r>
            <a:r>
              <a:rPr lang="tr-TR" sz="4000" dirty="0"/>
              <a:t>Stringlerin uzunluğunu ölçer.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smtClean="0"/>
              <a:t>Örnekler</a:t>
            </a:r>
            <a:r>
              <a:rPr lang="tr-TR" b="1" dirty="0"/>
              <a:t>:</a:t>
            </a:r>
          </a:p>
          <a:p>
            <a:r>
              <a:rPr lang="tr-TR" b="1" dirty="0"/>
              <a:t>len("len") Çıktı: 3</a:t>
            </a:r>
          </a:p>
          <a:p>
            <a:r>
              <a:rPr lang="tr-TR" b="1" dirty="0"/>
              <a:t>len(“0”) Çıktı: 1</a:t>
            </a:r>
          </a:p>
          <a:p>
            <a:r>
              <a:rPr lang="tr-TR" b="1" dirty="0"/>
              <a:t>len(“-4”) Çıktı: 2</a:t>
            </a:r>
          </a:p>
          <a:p>
            <a:r>
              <a:rPr lang="tr-TR" b="1" dirty="0"/>
              <a:t>len("4.5") Çıktı: 3</a:t>
            </a:r>
          </a:p>
          <a:p>
            <a:r>
              <a:rPr lang="tr-TR" b="1" dirty="0"/>
              <a:t>len(“-1.5”) Çıktı: 4</a:t>
            </a:r>
          </a:p>
          <a:p>
            <a:r>
              <a:rPr lang="tr-TR" b="1" dirty="0"/>
              <a:t>len("12+42”) Çıktı: 5</a:t>
            </a:r>
          </a:p>
          <a:p>
            <a:r>
              <a:rPr lang="tr-TR" b="1" dirty="0"/>
              <a:t>len(“100-20”) Çıktı: 6</a:t>
            </a:r>
          </a:p>
          <a:p>
            <a:r>
              <a:rPr lang="tr-TR" b="1" dirty="0" smtClean="0"/>
              <a:t>len(10) </a:t>
            </a:r>
            <a:r>
              <a:rPr lang="tr-TR" b="1" dirty="0"/>
              <a:t>Çıktı: 2</a:t>
            </a:r>
          </a:p>
          <a:p>
            <a:r>
              <a:rPr lang="tr-TR" b="1" dirty="0"/>
              <a:t>len(int(“10</a:t>
            </a:r>
            <a:r>
              <a:rPr lang="tr-TR" b="1" dirty="0" smtClean="0"/>
              <a:t>”)) </a:t>
            </a:r>
            <a:r>
              <a:rPr lang="tr-TR" b="1" dirty="0"/>
              <a:t>Çıktı: hata (string değil)</a:t>
            </a:r>
          </a:p>
          <a:p>
            <a:r>
              <a:rPr lang="tr-TR" b="1" dirty="0"/>
              <a:t>len(563) Çıktı: hata (string değil)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8504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type() fonksiyonu: </a:t>
            </a:r>
            <a:r>
              <a:rPr lang="tr-TR" sz="4000" dirty="0"/>
              <a:t>Verilerin türünü sorgular.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type</a:t>
            </a:r>
            <a:r>
              <a:rPr lang="tr-TR" b="1" dirty="0"/>
              <a:t>("Merhaba") Çıktı: &lt;class 'str'&gt;</a:t>
            </a:r>
          </a:p>
          <a:p>
            <a:r>
              <a:rPr lang="tr-TR" b="1" dirty="0"/>
              <a:t>type(“”) Çıktı: &lt;class 'str'&gt;</a:t>
            </a:r>
          </a:p>
          <a:p>
            <a:r>
              <a:rPr lang="en-US" b="1" dirty="0"/>
              <a:t>type("4") Çıktı: &lt;class "str"&gt;</a:t>
            </a:r>
          </a:p>
          <a:p>
            <a:r>
              <a:rPr lang="tr-TR" b="1" dirty="0"/>
              <a:t>type(4) Çıktı: &lt;class "int"&gt;</a:t>
            </a:r>
          </a:p>
          <a:p>
            <a:r>
              <a:rPr lang="tr-TR" b="1" dirty="0"/>
              <a:t>type(4.2) Çıktı: &lt;class 'float'&gt;</a:t>
            </a:r>
          </a:p>
          <a:p>
            <a:r>
              <a:rPr lang="tr-TR" b="1" dirty="0"/>
              <a:t>type(4.0) Çıktı: &lt;class 'float'&gt;</a:t>
            </a:r>
          </a:p>
          <a:p>
            <a:r>
              <a:rPr lang="tr-TR" b="1" dirty="0"/>
              <a:t>type(Merhaba) Çıktı: tırnak işareti olmadığı için hata verir.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0150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print() fonksiyonu: </a:t>
            </a:r>
            <a:r>
              <a:rPr lang="tr-TR" sz="4000" dirty="0"/>
              <a:t>Ekrana yazdırma fonksiyonudur.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Kural: </a:t>
            </a:r>
            <a:r>
              <a:rPr lang="tr-TR" dirty="0"/>
              <a:t>Stringleri tırnak içerisine almamız gerekir.</a:t>
            </a:r>
          </a:p>
          <a:p>
            <a:r>
              <a:rPr lang="tr-TR" b="1" dirty="0"/>
              <a:t>print("Merhaba Dünya") Çıktı: </a:t>
            </a:r>
            <a:r>
              <a:rPr lang="tr-TR" dirty="0"/>
              <a:t>‘</a:t>
            </a:r>
            <a:r>
              <a:rPr lang="tr-TR" b="1" dirty="0"/>
              <a:t>Merhaba Dünya</a:t>
            </a:r>
            <a:r>
              <a:rPr lang="tr-TR" b="1" dirty="0" smtClean="0"/>
              <a:t>’</a:t>
            </a:r>
          </a:p>
          <a:p>
            <a:endParaRPr lang="tr-TR" b="1" dirty="0"/>
          </a:p>
          <a:p>
            <a:r>
              <a:rPr lang="tr-TR" b="1" dirty="0"/>
              <a:t>Kural: </a:t>
            </a:r>
            <a:r>
              <a:rPr lang="tr-TR" dirty="0"/>
              <a:t>Stringleri tek tırnak içerisine de alabiliriz.</a:t>
            </a:r>
          </a:p>
          <a:p>
            <a:r>
              <a:rPr lang="tr-TR" b="1" dirty="0"/>
              <a:t>print(‘Merhaba Dünya’) Çıktı: </a:t>
            </a:r>
            <a:r>
              <a:rPr lang="tr-TR" dirty="0"/>
              <a:t>‘</a:t>
            </a:r>
            <a:r>
              <a:rPr lang="tr-TR" b="1" dirty="0"/>
              <a:t>Merhaba Dünya</a:t>
            </a:r>
            <a:r>
              <a:rPr lang="tr-TR" b="1" dirty="0" smtClean="0"/>
              <a:t>’</a:t>
            </a:r>
          </a:p>
          <a:p>
            <a:endParaRPr lang="tr-TR" b="1" dirty="0"/>
          </a:p>
          <a:p>
            <a:r>
              <a:rPr lang="tr-TR" b="1" dirty="0"/>
              <a:t>Kural: </a:t>
            </a:r>
            <a:r>
              <a:rPr lang="tr-TR" dirty="0"/>
              <a:t>Stringleri üç tek tırnak içerisine de alabiliriz.</a:t>
            </a:r>
          </a:p>
          <a:p>
            <a:r>
              <a:rPr lang="tr-TR" b="1" dirty="0"/>
              <a:t>print(‘’’Merhaba Dünya’’’) Çıktı: </a:t>
            </a:r>
            <a:r>
              <a:rPr lang="tr-TR" dirty="0"/>
              <a:t>‘</a:t>
            </a:r>
            <a:r>
              <a:rPr lang="tr-TR" b="1" dirty="0"/>
              <a:t>Merhaba Dünya’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2720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print() fonksiyonu: </a:t>
            </a:r>
            <a:r>
              <a:rPr lang="tr-TR" sz="4000" dirty="0"/>
              <a:t>Ekrana yazdırma fonksiyonudur.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Kural: </a:t>
            </a:r>
            <a:r>
              <a:rPr lang="tr-TR" dirty="0"/>
              <a:t>Stringleri üç çift tırnak içerisine de alabiliriz.</a:t>
            </a:r>
          </a:p>
          <a:p>
            <a:r>
              <a:rPr lang="tr-TR" b="1" dirty="0"/>
              <a:t>print</a:t>
            </a:r>
            <a:r>
              <a:rPr lang="tr-TR" b="1" dirty="0" smtClean="0"/>
              <a:t>(‛‛</a:t>
            </a:r>
            <a:r>
              <a:rPr lang="tr-TR" b="1" dirty="0"/>
              <a:t>‛‛</a:t>
            </a:r>
            <a:r>
              <a:rPr lang="tr-TR" b="1" dirty="0" smtClean="0"/>
              <a:t>‛‛</a:t>
            </a:r>
            <a:r>
              <a:rPr lang="tr-TR" b="1" dirty="0"/>
              <a:t>Merhaba </a:t>
            </a:r>
            <a:endParaRPr lang="tr-TR" b="1" dirty="0" smtClean="0"/>
          </a:p>
          <a:p>
            <a:r>
              <a:rPr lang="tr-TR" b="1" dirty="0" smtClean="0"/>
              <a:t>Dünya</a:t>
            </a:r>
          </a:p>
          <a:p>
            <a:r>
              <a:rPr lang="tr-TR" b="1" dirty="0" smtClean="0"/>
              <a:t>nasılsın‛‛‛‛‛‛) </a:t>
            </a:r>
            <a:r>
              <a:rPr lang="tr-TR" b="1" dirty="0"/>
              <a:t>Çıktı: </a:t>
            </a:r>
            <a:r>
              <a:rPr lang="tr-TR" dirty="0"/>
              <a:t>‘</a:t>
            </a:r>
            <a:r>
              <a:rPr lang="tr-TR" b="1" dirty="0"/>
              <a:t>Merhaba Dünya</a:t>
            </a:r>
            <a:r>
              <a:rPr lang="tr-TR" b="1" dirty="0" smtClean="0"/>
              <a:t>’</a:t>
            </a:r>
          </a:p>
          <a:p>
            <a:endParaRPr lang="tr-TR" b="1" dirty="0"/>
          </a:p>
          <a:p>
            <a:r>
              <a:rPr lang="tr-TR" b="1" dirty="0"/>
              <a:t>Kural: </a:t>
            </a:r>
            <a:r>
              <a:rPr lang="tr-TR" dirty="0"/>
              <a:t>Stringleri tırnak içerisine almazsak kod hata verir.</a:t>
            </a:r>
          </a:p>
          <a:p>
            <a:r>
              <a:rPr lang="tr-TR" b="1" dirty="0"/>
              <a:t>print(Merhaba Dünya) Çıktı: </a:t>
            </a:r>
            <a:r>
              <a:rPr lang="tr-TR" b="1" dirty="0" smtClean="0"/>
              <a:t>Hata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tr-TR" b="1" dirty="0"/>
              <a:t>Kural: </a:t>
            </a:r>
            <a:r>
              <a:rPr lang="tr-TR" dirty="0"/>
              <a:t>Stringlerde tırnaklar eksik olursa kod hata verir.</a:t>
            </a:r>
          </a:p>
          <a:p>
            <a:r>
              <a:rPr lang="tr-TR" b="1" dirty="0" smtClean="0"/>
              <a:t>print(‘Merhaba </a:t>
            </a:r>
            <a:r>
              <a:rPr lang="tr-TR" b="1" dirty="0"/>
              <a:t>Dünya) Çıktı: Hata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7168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print() fonksiyonu: </a:t>
            </a:r>
            <a:r>
              <a:rPr lang="tr-TR" sz="4000" dirty="0"/>
              <a:t>Ekrana yazdırma fonksiyonudur.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Kural: </a:t>
            </a:r>
            <a:r>
              <a:rPr lang="tr-TR" dirty="0"/>
              <a:t>Sayıları tırnak içerisine almamıza gerek yoktur.</a:t>
            </a:r>
          </a:p>
          <a:p>
            <a:r>
              <a:rPr lang="tr-TR" b="1" dirty="0"/>
              <a:t>print(5) Çıktı: </a:t>
            </a:r>
            <a:r>
              <a:rPr lang="tr-TR" b="1" dirty="0" smtClean="0"/>
              <a:t>5</a:t>
            </a:r>
          </a:p>
          <a:p>
            <a:endParaRPr lang="tr-TR" b="1" dirty="0"/>
          </a:p>
          <a:p>
            <a:r>
              <a:rPr lang="tr-TR" b="1" dirty="0"/>
              <a:t>Kural: </a:t>
            </a:r>
            <a:r>
              <a:rPr lang="tr-TR" dirty="0"/>
              <a:t>Sayıları tırnak içerisine alırsak o artık bir string’tir. Dolayısıyla matematiksel olarak </a:t>
            </a:r>
            <a:r>
              <a:rPr lang="tr-TR" dirty="0" smtClean="0"/>
              <a:t>bir anlam </a:t>
            </a:r>
            <a:r>
              <a:rPr lang="tr-TR" dirty="0"/>
              <a:t>ifade etmez.</a:t>
            </a:r>
          </a:p>
          <a:p>
            <a:r>
              <a:rPr lang="tr-TR" b="1" dirty="0" smtClean="0"/>
              <a:t>print(‘5</a:t>
            </a:r>
            <a:r>
              <a:rPr lang="tr-TR" b="1" dirty="0"/>
              <a:t>‛) Çıktı: </a:t>
            </a:r>
            <a:r>
              <a:rPr lang="tr-TR" dirty="0"/>
              <a:t>‘</a:t>
            </a:r>
            <a:r>
              <a:rPr lang="tr-TR" b="1" dirty="0"/>
              <a:t>5</a:t>
            </a:r>
            <a:r>
              <a:rPr lang="tr-TR" b="1" dirty="0" smtClean="0"/>
              <a:t>’</a:t>
            </a:r>
          </a:p>
          <a:p>
            <a:endParaRPr lang="tr-TR" b="1" dirty="0"/>
          </a:p>
          <a:p>
            <a:r>
              <a:rPr lang="tr-TR" b="1" dirty="0"/>
              <a:t>Kural: </a:t>
            </a:r>
            <a:r>
              <a:rPr lang="tr-TR" dirty="0"/>
              <a:t>Parantezin içinde matematiksel işlem varsa sonuç yazılır.</a:t>
            </a:r>
          </a:p>
          <a:p>
            <a:r>
              <a:rPr lang="tr-TR" b="1" dirty="0"/>
              <a:t>print(6+3) Çıktı: 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9172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print() fonksiyonu: </a:t>
            </a:r>
            <a:r>
              <a:rPr lang="tr-TR" sz="4000" dirty="0"/>
              <a:t>Ekrana yazdırma fonksiyonudur.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/>
              <a:t>Kural: </a:t>
            </a:r>
            <a:r>
              <a:rPr lang="tr-TR" dirty="0"/>
              <a:t>Matematiksel işlem tırnak içinde yazıldıysa veri artık string olacağı için işlem </a:t>
            </a:r>
            <a:r>
              <a:rPr lang="tr-TR" dirty="0" smtClean="0"/>
              <a:t>yapılmaz ve </a:t>
            </a:r>
            <a:r>
              <a:rPr lang="tr-TR" dirty="0"/>
              <a:t>aynen yazılır.</a:t>
            </a:r>
          </a:p>
          <a:p>
            <a:r>
              <a:rPr lang="tr-TR" b="1" dirty="0" smtClean="0"/>
              <a:t>print(‘5+4</a:t>
            </a:r>
            <a:r>
              <a:rPr lang="tr-TR" b="1" dirty="0"/>
              <a:t>‛) Çıktı: ‘5+4</a:t>
            </a:r>
            <a:r>
              <a:rPr lang="tr-TR" b="1" dirty="0" smtClean="0"/>
              <a:t>’</a:t>
            </a:r>
          </a:p>
          <a:p>
            <a:endParaRPr lang="tr-TR" b="1" dirty="0"/>
          </a:p>
          <a:p>
            <a:r>
              <a:rPr lang="tr-TR" b="1" dirty="0"/>
              <a:t>Kural: </a:t>
            </a:r>
            <a:r>
              <a:rPr lang="tr-TR" dirty="0"/>
              <a:t>Boş bir string ekrana yazdırılabilir.</a:t>
            </a:r>
          </a:p>
          <a:p>
            <a:r>
              <a:rPr lang="tr-TR" b="1" dirty="0"/>
              <a:t>print</a:t>
            </a:r>
            <a:r>
              <a:rPr lang="tr-TR" b="1" dirty="0" smtClean="0"/>
              <a:t>(‘ ‛) </a:t>
            </a:r>
            <a:r>
              <a:rPr lang="tr-TR" b="1" dirty="0"/>
              <a:t>Çıktı</a:t>
            </a:r>
            <a:r>
              <a:rPr lang="tr-TR" b="1" dirty="0" smtClean="0"/>
              <a:t>: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tr-TR" b="1" dirty="0"/>
              <a:t>Kural: </a:t>
            </a:r>
            <a:r>
              <a:rPr lang="tr-TR" dirty="0"/>
              <a:t>Virgüller ifadelerin arasına birer boşluk bırakır.</a:t>
            </a:r>
          </a:p>
          <a:p>
            <a:r>
              <a:rPr lang="tr-TR" b="1" dirty="0" smtClean="0"/>
              <a:t>print(‘Bilgisayar</a:t>
            </a:r>
            <a:r>
              <a:rPr lang="tr-TR" b="1" dirty="0"/>
              <a:t>‛,‛Bilimi‛,‛Kodlama‛)</a:t>
            </a:r>
          </a:p>
          <a:p>
            <a:r>
              <a:rPr lang="tr-TR" b="1" dirty="0"/>
              <a:t>Çıktı: Bilgisayar Bilimi Kodlama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4605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print() fonksiyonu: </a:t>
            </a:r>
            <a:r>
              <a:rPr lang="tr-TR" sz="4000" dirty="0"/>
              <a:t>Ekrana yazdırma fonksiyonudur.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Kural: </a:t>
            </a:r>
            <a:r>
              <a:rPr lang="tr-TR" dirty="0"/>
              <a:t>+ işareti ifadeleri birleştirir.</a:t>
            </a:r>
          </a:p>
          <a:p>
            <a:r>
              <a:rPr lang="tr-TR" b="1" dirty="0" smtClean="0"/>
              <a:t>print(‘bilgi</a:t>
            </a:r>
            <a:r>
              <a:rPr lang="tr-TR" b="1" dirty="0"/>
              <a:t>‛+‛sayar‛) Çıktı: bilgisayar</a:t>
            </a:r>
          </a:p>
          <a:p>
            <a:r>
              <a:rPr lang="tr-TR" b="1" dirty="0"/>
              <a:t>Ör: print( “bilgi</a:t>
            </a:r>
            <a:r>
              <a:rPr lang="tr-TR" b="1" dirty="0" smtClean="0"/>
              <a:t>"+"</a:t>
            </a:r>
            <a:r>
              <a:rPr lang="tr-TR" b="1" dirty="0"/>
              <a:t>sayar”)</a:t>
            </a:r>
          </a:p>
          <a:p>
            <a:r>
              <a:rPr lang="tr-TR" b="1" dirty="0"/>
              <a:t>Çıktı: </a:t>
            </a:r>
            <a:r>
              <a:rPr lang="tr-TR" b="1" dirty="0" smtClean="0"/>
              <a:t>bilgisayar</a:t>
            </a:r>
            <a:endParaRPr lang="tr-TR" b="1" dirty="0"/>
          </a:p>
          <a:p>
            <a:r>
              <a:rPr lang="tr-TR" b="1" dirty="0"/>
              <a:t>Açıklaması: </a:t>
            </a:r>
            <a:r>
              <a:rPr lang="tr-TR" dirty="0"/>
              <a:t>Ortadaki çift tırnağın içinde bir boşluk karakteri var. Dolayısıyla araya bir </a:t>
            </a:r>
            <a:r>
              <a:rPr lang="tr-TR" dirty="0" smtClean="0"/>
              <a:t>boşluk karakteri </a:t>
            </a:r>
            <a:r>
              <a:rPr lang="tr-TR" dirty="0"/>
              <a:t>ekledik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dirty="0"/>
              <a:t>Kural: </a:t>
            </a:r>
            <a:r>
              <a:rPr lang="tr-TR" dirty="0"/>
              <a:t>+ işareti koymadan da ifadeler birleştirilebilir.</a:t>
            </a:r>
          </a:p>
          <a:p>
            <a:r>
              <a:rPr lang="tr-TR" b="1" dirty="0"/>
              <a:t>print( </a:t>
            </a:r>
            <a:r>
              <a:rPr lang="tr-TR" b="1" dirty="0" smtClean="0"/>
              <a:t>‘bilgi</a:t>
            </a:r>
            <a:r>
              <a:rPr lang="tr-TR" b="1" dirty="0"/>
              <a:t>‛ ‛sayar‛) Çıktı: bilgisayar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5103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print() fonksiyonu: </a:t>
            </a:r>
            <a:r>
              <a:rPr lang="tr-TR" sz="4000" dirty="0"/>
              <a:t>Ekrana yazdırma fonksiyonudur.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Kural: </a:t>
            </a:r>
            <a:r>
              <a:rPr lang="tr-TR" dirty="0"/>
              <a:t>+ işareti ifadeleri birleştirir.</a:t>
            </a:r>
          </a:p>
          <a:p>
            <a:r>
              <a:rPr lang="tr-TR" b="1" dirty="0"/>
              <a:t>print(‚bilgi‛+‛sayar‛) Çıktı: bilgisayar</a:t>
            </a:r>
          </a:p>
          <a:p>
            <a:r>
              <a:rPr lang="tr-TR" b="1" dirty="0"/>
              <a:t>Ör: print( “bilgi"+" "+"sayar”)</a:t>
            </a:r>
          </a:p>
          <a:p>
            <a:r>
              <a:rPr lang="tr-TR" b="1" dirty="0"/>
              <a:t>Çıktı: bilgi sayar</a:t>
            </a:r>
          </a:p>
          <a:p>
            <a:r>
              <a:rPr lang="tr-TR" b="1" dirty="0"/>
              <a:t>Açıklaması: </a:t>
            </a:r>
            <a:r>
              <a:rPr lang="tr-TR" dirty="0"/>
              <a:t>Ortadaki çift tırnağın içinde bir boşluk karakteri var. Dolayısıyla araya bir </a:t>
            </a:r>
            <a:r>
              <a:rPr lang="tr-TR" dirty="0" smtClean="0"/>
              <a:t>boşluk karakteri </a:t>
            </a:r>
            <a:r>
              <a:rPr lang="tr-TR" dirty="0"/>
              <a:t>ekledik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dirty="0"/>
              <a:t>Kural: </a:t>
            </a:r>
            <a:r>
              <a:rPr lang="tr-TR" dirty="0"/>
              <a:t>+ işareti koymadan da ifadeler birleştirilebilir.</a:t>
            </a:r>
          </a:p>
          <a:p>
            <a:r>
              <a:rPr lang="tr-TR" b="1" dirty="0"/>
              <a:t>print( </a:t>
            </a:r>
            <a:r>
              <a:rPr lang="tr-TR" b="1" dirty="0" smtClean="0"/>
              <a:t>‘bilgi</a:t>
            </a:r>
            <a:r>
              <a:rPr lang="tr-TR" b="1" dirty="0"/>
              <a:t>‛ ‛sayar‛) Çıktı: bilgisayar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0879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input() fonksiyonu : </a:t>
            </a:r>
            <a:r>
              <a:rPr lang="tr-TR" sz="4000" b="1" dirty="0"/>
              <a:t>Kullanıcıdan bilgi almak için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Ör</a:t>
            </a:r>
            <a:r>
              <a:rPr lang="tr-TR" b="1" dirty="0"/>
              <a:t>: Kullanıcıya ismini sorup “Merhaba İsim” yazdıran kodlar.</a:t>
            </a:r>
          </a:p>
          <a:p>
            <a:r>
              <a:rPr lang="tr-TR" dirty="0"/>
              <a:t>isim = input("İsminiz nedir? ")</a:t>
            </a:r>
          </a:p>
          <a:p>
            <a:r>
              <a:rPr lang="tr-TR" dirty="0"/>
              <a:t>print("Merhaba", isim)</a:t>
            </a:r>
          </a:p>
          <a:p>
            <a:r>
              <a:rPr lang="tr-TR" b="1" dirty="0"/>
              <a:t>Çıktı:</a:t>
            </a:r>
          </a:p>
          <a:p>
            <a:r>
              <a:rPr lang="tr-TR" b="1" dirty="0"/>
              <a:t>İsminiz nedir? </a:t>
            </a:r>
            <a:r>
              <a:rPr lang="tr-TR" b="1" dirty="0" smtClean="0">
                <a:solidFill>
                  <a:srgbClr val="FF0000"/>
                </a:solidFill>
              </a:rPr>
              <a:t>Mahmut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/>
              <a:t>Merhaba </a:t>
            </a:r>
            <a:r>
              <a:rPr lang="tr-TR" b="1" dirty="0" smtClean="0">
                <a:solidFill>
                  <a:srgbClr val="FF0000"/>
                </a:solidFill>
              </a:rPr>
              <a:t>Mahmut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18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input() fonksiyonu : </a:t>
            </a:r>
            <a:r>
              <a:rPr lang="tr-TR" sz="4000" b="1" dirty="0"/>
              <a:t>Kullanıcıdan bilgi almak için kullanılır.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Ör: Girilen yaşa yorum yazan kodlar:</a:t>
            </a:r>
          </a:p>
          <a:p>
            <a:r>
              <a:rPr lang="tr-TR" dirty="0"/>
              <a:t>yas = input("Yaşınız: ")</a:t>
            </a:r>
          </a:p>
          <a:p>
            <a:r>
              <a:rPr lang="tr-TR" dirty="0"/>
              <a:t>print("Demek", yas, "yaşındasın.")</a:t>
            </a:r>
          </a:p>
          <a:p>
            <a:r>
              <a:rPr lang="tr-TR" dirty="0"/>
              <a:t>print("Daha çok gençsin")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02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842</Words>
  <Application>Microsoft Office PowerPoint</Application>
  <PresentationFormat>Özel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Office Teması</vt:lpstr>
      <vt:lpstr>Python</vt:lpstr>
      <vt:lpstr>print() fonksiyonu: Ekrana yazdırma fonksiyonudur.</vt:lpstr>
      <vt:lpstr>print() fonksiyonu: Ekrana yazdırma fonksiyonudur.</vt:lpstr>
      <vt:lpstr>print() fonksiyonu: Ekrana yazdırma fonksiyonudur.</vt:lpstr>
      <vt:lpstr>print() fonksiyonu: Ekrana yazdırma fonksiyonudur.</vt:lpstr>
      <vt:lpstr>print() fonksiyonu: Ekrana yazdırma fonksiyonudur.</vt:lpstr>
      <vt:lpstr>print() fonksiyonu: Ekrana yazdırma fonksiyonudur.</vt:lpstr>
      <vt:lpstr>input() fonksiyonu : Kullanıcıdan bilgi almak için kullanılır.</vt:lpstr>
      <vt:lpstr>input() fonksiyonu : Kullanıcıdan bilgi almak için kullanılır.</vt:lpstr>
      <vt:lpstr>input() fonksiyonu : Kullanıcıdan bilgi almak için kullanılır.</vt:lpstr>
      <vt:lpstr>input() fonksiyonu : Kullanıcıdan bilgi almak için kullanılır.</vt:lpstr>
      <vt:lpstr>len() fonksiyonu: Stringlerin uzunluğunu ölçer.</vt:lpstr>
      <vt:lpstr>len() fonksiyonu: Stringlerin uzunluğunu ölçer.</vt:lpstr>
      <vt:lpstr>type() fonksiyonu: Verilerin türünü sorgular.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ÇÖZME SÜRECİ</dc:title>
  <dc:creator>Caglayan Volkan YILDIZ</dc:creator>
  <cp:lastModifiedBy>Windows Kullanıcısı</cp:lastModifiedBy>
  <cp:revision>155</cp:revision>
  <dcterms:created xsi:type="dcterms:W3CDTF">2018-10-06T09:54:28Z</dcterms:created>
  <dcterms:modified xsi:type="dcterms:W3CDTF">2020-11-04T06:38:58Z</dcterms:modified>
</cp:coreProperties>
</file>