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28.09.2020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>
                <a:solidFill>
                  <a:schemeClr val="bg1"/>
                </a:solidFill>
              </a:rPr>
              <a:t>Parametreler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8444" y="722934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chemeClr val="bg1"/>
                </a:solidFill>
              </a:rPr>
              <a:t>string indeksleme ve parçalama: </a:t>
            </a:r>
            <a:r>
              <a:rPr lang="tr-TR" sz="3600" dirty="0"/>
              <a:t>stringlerde her bir karakterin kendine has bir konumu vardır. Bu konumlara indeks adı verilir. Python’da ve çoğu programlama dilinde indeksleme “0” dan başlar. Aşağıdaki örnekleri inceleyelim.</a:t>
            </a:r>
            <a:r>
              <a:rPr lang="tr-TR" sz="3600" b="1" dirty="0"/>
              <a:t/>
            </a:r>
            <a:br>
              <a:rPr lang="tr-TR" sz="3600" b="1" dirty="0"/>
            </a:b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4316896" cy="4351338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&gt;&gt;&gt; a="Kodlama Eğitimi"</a:t>
            </a:r>
          </a:p>
          <a:p>
            <a:r>
              <a:rPr lang="tr-TR" b="1" dirty="0"/>
              <a:t>&gt;&gt;&gt; a[2:13:2] </a:t>
            </a:r>
            <a:r>
              <a:rPr lang="tr-TR" b="1" dirty="0">
                <a:solidFill>
                  <a:srgbClr val="FF0000"/>
                </a:solidFill>
              </a:rPr>
              <a:t>#2.karakterden 13.karaktere kadar 2 sıra atlayarak</a:t>
            </a:r>
          </a:p>
          <a:p>
            <a:r>
              <a:rPr lang="tr-TR" b="1" dirty="0"/>
              <a:t>'daaEii'</a:t>
            </a:r>
          </a:p>
          <a:p>
            <a:r>
              <a:rPr lang="sv-SE" b="1" dirty="0"/>
              <a:t>&gt;&gt;&gt; a[::2] </a:t>
            </a:r>
            <a:r>
              <a:rPr lang="sv-SE" b="1" dirty="0">
                <a:solidFill>
                  <a:srgbClr val="FF0000"/>
                </a:solidFill>
              </a:rPr>
              <a:t>#Baştan sona kadar 2 sıra atlayarak</a:t>
            </a:r>
          </a:p>
          <a:p>
            <a:r>
              <a:rPr lang="tr-TR" b="1" dirty="0"/>
              <a:t>'KdaaEiii'</a:t>
            </a:r>
          </a:p>
          <a:p>
            <a:r>
              <a:rPr lang="sv-SE" b="1" dirty="0"/>
              <a:t>&gt;&gt;&gt; a[::-1] </a:t>
            </a:r>
            <a:r>
              <a:rPr lang="sv-SE" b="1" dirty="0">
                <a:solidFill>
                  <a:srgbClr val="FF0000"/>
                </a:solidFill>
              </a:rPr>
              <a:t>#Sondan başa kadar 1 sıra atlayarak</a:t>
            </a:r>
          </a:p>
          <a:p>
            <a:r>
              <a:rPr lang="tr-TR" b="1" dirty="0"/>
              <a:t>'imitiğE amaldoK'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7527235" y="2103921"/>
            <a:ext cx="4532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Ör: </a:t>
            </a:r>
            <a:r>
              <a:rPr lang="tr-TR" dirty="0"/>
              <a:t>İsminizi tersten yazdırın.</a:t>
            </a:r>
          </a:p>
          <a:p>
            <a:r>
              <a:rPr lang="tr-TR" b="1" dirty="0"/>
              <a:t>isim = input ("İsminiz :")</a:t>
            </a:r>
          </a:p>
          <a:p>
            <a:r>
              <a:rPr lang="tr-TR" b="1" dirty="0"/>
              <a:t>print("İsminizin tersten yazılışı :", isim[::-1])</a:t>
            </a:r>
          </a:p>
        </p:txBody>
      </p:sp>
    </p:spTree>
    <p:extLst>
      <p:ext uri="{BB962C8B-B14F-4D97-AF65-F5344CB8AC3E}">
        <p14:creationId xmlns:p14="http://schemas.microsoft.com/office/powerpoint/2010/main" val="5065130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Formatlama: </a:t>
            </a:r>
            <a:r>
              <a:rPr lang="tr-TR" sz="3200" dirty="0"/>
              <a:t>Bir stringin içine önceden tanımlanan bir veri veya değişken yerleştirebiliriz. </a:t>
            </a:r>
            <a:r>
              <a:rPr lang="tr-TR" sz="3200" dirty="0" smtClean="0"/>
              <a:t>Bu işleme </a:t>
            </a:r>
            <a:r>
              <a:rPr lang="tr-TR" sz="3200" dirty="0"/>
              <a:t>formatlama denir. Bu işlem için süslü parantez kullanmalıyız.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Ör:</a:t>
            </a:r>
          </a:p>
          <a:p>
            <a:r>
              <a:rPr lang="tr-TR" b="1" dirty="0"/>
              <a:t>"{}{}{}".format(5,6,7)</a:t>
            </a:r>
          </a:p>
          <a:p>
            <a:r>
              <a:rPr lang="tr-TR" b="1" dirty="0"/>
              <a:t>'567'</a:t>
            </a:r>
          </a:p>
          <a:p>
            <a:r>
              <a:rPr lang="tr-TR" b="1" dirty="0" smtClean="0"/>
              <a:t>Açıklaması</a:t>
            </a:r>
            <a:r>
              <a:rPr lang="tr-TR" b="1" dirty="0"/>
              <a:t>: </a:t>
            </a:r>
            <a:r>
              <a:rPr lang="tr-TR" dirty="0"/>
              <a:t>Tırnak işaretlerinin arasına üç adet açılıp kapanan süslü parantez </a:t>
            </a:r>
            <a:r>
              <a:rPr lang="tr-TR" dirty="0" smtClean="0"/>
              <a:t>yerleştirdik. Sonra </a:t>
            </a:r>
            <a:r>
              <a:rPr lang="tr-TR" dirty="0"/>
              <a:t>.format() fonksiyonunun içine sırasıyla 5,6,7 yazdık. Böylece ilk süslü parantezin </a:t>
            </a:r>
            <a:r>
              <a:rPr lang="tr-TR" dirty="0" smtClean="0"/>
              <a:t>içine 5</a:t>
            </a:r>
            <a:r>
              <a:rPr lang="tr-TR" dirty="0"/>
              <a:t>, ikinci süslü parantezin içine 6, üçüncü süslü parantezin içine de 7 koymuş ve </a:t>
            </a:r>
            <a:r>
              <a:rPr lang="tr-TR" dirty="0" smtClean="0"/>
              <a:t>bunları yazdırmış </a:t>
            </a:r>
            <a:r>
              <a:rPr lang="tr-TR" dirty="0"/>
              <a:t>olduk.</a:t>
            </a:r>
          </a:p>
        </p:txBody>
      </p:sp>
    </p:spTree>
    <p:extLst>
      <p:ext uri="{BB962C8B-B14F-4D97-AF65-F5344CB8AC3E}">
        <p14:creationId xmlns:p14="http://schemas.microsoft.com/office/powerpoint/2010/main" val="11782901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Formatlama: </a:t>
            </a:r>
            <a:r>
              <a:rPr lang="tr-TR" sz="3200" dirty="0"/>
              <a:t>Bir stringin içine önceden tanımlanan bir veri veya değişken yerleştirebiliriz. </a:t>
            </a:r>
            <a:r>
              <a:rPr lang="tr-TR" sz="3200" dirty="0" smtClean="0"/>
              <a:t>Bu işleme </a:t>
            </a:r>
            <a:r>
              <a:rPr lang="tr-TR" sz="3200" dirty="0"/>
              <a:t>formatlama denir. Bu işlem için süslü parantez kullanmalıyız.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b="1" dirty="0" smtClean="0"/>
          </a:p>
          <a:p>
            <a:endParaRPr lang="tr-TR" b="1" dirty="0"/>
          </a:p>
          <a:p>
            <a:r>
              <a:rPr lang="tr-TR" b="1" dirty="0" smtClean="0"/>
              <a:t>Ör</a:t>
            </a:r>
            <a:r>
              <a:rPr lang="tr-TR" b="1" dirty="0"/>
              <a:t>: </a:t>
            </a:r>
            <a:r>
              <a:rPr lang="tr-TR" dirty="0"/>
              <a:t>Şimdi de değişken kullanarak formatlama işlemi yapalım.</a:t>
            </a:r>
          </a:p>
          <a:p>
            <a:r>
              <a:rPr lang="tr-TR" b="1" dirty="0"/>
              <a:t>a=3</a:t>
            </a:r>
          </a:p>
          <a:p>
            <a:r>
              <a:rPr lang="tr-TR" b="1" dirty="0"/>
              <a:t>b=4</a:t>
            </a:r>
          </a:p>
          <a:p>
            <a:r>
              <a:rPr lang="tr-TR" b="1" dirty="0"/>
              <a:t>"{}+{}'ün toplamı {}'dir.".format(a,b,a+b)</a:t>
            </a:r>
          </a:p>
          <a:p>
            <a:r>
              <a:rPr lang="tr-TR" b="1" dirty="0"/>
              <a:t>Çıktı: ‘3+4'ün toplamı 7'dir.’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32171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Formatlama: </a:t>
            </a:r>
            <a:r>
              <a:rPr lang="tr-TR" sz="3200" dirty="0"/>
              <a:t>Bir stringin içine önceden tanımlanan bir veri veya değişken yerleştirebiliriz. </a:t>
            </a:r>
            <a:r>
              <a:rPr lang="tr-TR" sz="3200" dirty="0" smtClean="0"/>
              <a:t>Bu işleme </a:t>
            </a:r>
            <a:r>
              <a:rPr lang="tr-TR" sz="3200" dirty="0"/>
              <a:t>formatlama denir. Bu işlem için süslü parantez kullanmalıyız.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b="1" dirty="0" smtClean="0"/>
          </a:p>
          <a:p>
            <a:endParaRPr lang="tr-TR" b="1" dirty="0"/>
          </a:p>
          <a:p>
            <a:r>
              <a:rPr lang="tr-TR" b="1" dirty="0" smtClean="0"/>
              <a:t>Ör</a:t>
            </a:r>
            <a:r>
              <a:rPr lang="tr-TR" b="1" dirty="0"/>
              <a:t>:</a:t>
            </a:r>
          </a:p>
          <a:p>
            <a:r>
              <a:rPr lang="tr-TR" b="1" dirty="0"/>
              <a:t>a = "{} ve {} çok iyi arkadaştır."</a:t>
            </a:r>
          </a:p>
          <a:p>
            <a:r>
              <a:rPr lang="tr-TR" b="1" dirty="0"/>
              <a:t>a.format("Ali", "Veli")</a:t>
            </a:r>
          </a:p>
          <a:p>
            <a:r>
              <a:rPr lang="tr-TR" b="1" dirty="0"/>
              <a:t>Çıktı: ‘Ali ve Veli çok iyi arkadaştır.’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67325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>
                <a:solidFill>
                  <a:srgbClr val="FF0000"/>
                </a:solidFill>
              </a:rPr>
              <a:t>Formatlama: </a:t>
            </a:r>
            <a:r>
              <a:rPr lang="tr-TR" sz="3200" dirty="0"/>
              <a:t>Bir stringin içine önceden tanımlanan bir veri veya değişken yerleştirebiliriz. </a:t>
            </a:r>
            <a:r>
              <a:rPr lang="tr-TR" sz="3200" dirty="0" smtClean="0"/>
              <a:t>Bu işleme </a:t>
            </a:r>
            <a:r>
              <a:rPr lang="tr-TR" sz="3200" dirty="0"/>
              <a:t>formatlama denir. Bu işlem için süslü parantez kullanmalıyız.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/>
              <a:t>Ör: </a:t>
            </a:r>
            <a:r>
              <a:rPr lang="tr-TR" dirty="0"/>
              <a:t>Süslü parantezlerin içine sayı koyarak yazdırma sıralamasını belirleyebiliriz.</a:t>
            </a:r>
          </a:p>
          <a:p>
            <a:r>
              <a:rPr lang="tr-TR" b="1" dirty="0"/>
              <a:t>"{2} {0} {1}".format("Ali","Veli","Murat")</a:t>
            </a:r>
          </a:p>
          <a:p>
            <a:r>
              <a:rPr lang="tr-TR" b="1" dirty="0"/>
              <a:t>Çıktı: 'Murat Ali Veli'</a:t>
            </a:r>
          </a:p>
          <a:p>
            <a:r>
              <a:rPr lang="tr-TR" b="1" dirty="0"/>
              <a:t>Açıklaması: </a:t>
            </a:r>
            <a:r>
              <a:rPr lang="tr-TR" dirty="0"/>
              <a:t>Tırnak işaretlerinin arasına üç adet açılıp kapanan süslü parantez yerleştirdik. </a:t>
            </a:r>
            <a:r>
              <a:rPr lang="tr-TR" dirty="0" smtClean="0"/>
              <a:t>Bu süslü </a:t>
            </a:r>
            <a:r>
              <a:rPr lang="tr-TR" dirty="0"/>
              <a:t>parantezlerin içine de verilerin hangi sırada olacağını gösteren sayılar koyduk. </a:t>
            </a:r>
            <a:r>
              <a:rPr lang="tr-TR" dirty="0" smtClean="0"/>
              <a:t>Yani burada </a:t>
            </a:r>
            <a:r>
              <a:rPr lang="tr-TR" dirty="0"/>
              <a:t>{2} ‘nin anlamı ilk sıraya 2.verinin yani “Murat” ın geleceğidir. Bu arada </a:t>
            </a:r>
            <a:r>
              <a:rPr lang="tr-TR" dirty="0" smtClean="0"/>
              <a:t>Python’da veri </a:t>
            </a:r>
            <a:r>
              <a:rPr lang="tr-TR" dirty="0"/>
              <a:t>sıralaması 1’den değil 0’dan başlamaktadır. O yüzden “Ali” 1.değil 0.sıradadır. </a:t>
            </a:r>
            <a:r>
              <a:rPr lang="tr-TR" dirty="0" smtClean="0"/>
              <a:t>Dolayısıyla “Veli</a:t>
            </a:r>
            <a:r>
              <a:rPr lang="tr-TR" dirty="0"/>
              <a:t>” de 1.sıradadır. Böylece ilk süslü parantezin içine "Murat", ikinci süslü parantezin </a:t>
            </a:r>
            <a:r>
              <a:rPr lang="tr-TR" dirty="0" smtClean="0"/>
              <a:t>içine "Ali</a:t>
            </a:r>
            <a:r>
              <a:rPr lang="tr-TR" dirty="0"/>
              <a:t>", üçüncü süslü parantezin içine de “Veli” koymuş ve bunları yazdırmış olduk.</a:t>
            </a:r>
          </a:p>
        </p:txBody>
      </p:sp>
    </p:spTree>
    <p:extLst>
      <p:ext uri="{BB962C8B-B14F-4D97-AF65-F5344CB8AC3E}">
        <p14:creationId xmlns:p14="http://schemas.microsoft.com/office/powerpoint/2010/main" val="35688581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tr-TR" sz="4000" b="1" dirty="0">
                <a:solidFill>
                  <a:srgbClr val="FF0000"/>
                </a:solidFill>
              </a:rPr>
              <a:t>\n parametresi: </a:t>
            </a:r>
            <a:r>
              <a:rPr lang="tr-TR" sz="4000" dirty="0"/>
              <a:t>Bu parametreye newline adı verilir. print() fonksiyonu içerisinde </a:t>
            </a:r>
            <a:r>
              <a:rPr lang="tr-TR" sz="4000" dirty="0" smtClean="0"/>
              <a:t>kullanıldığında ilgili </a:t>
            </a:r>
            <a:r>
              <a:rPr lang="tr-TR" sz="4000" dirty="0"/>
              <a:t>yerden bir alt satıra geçiş yapar.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print("bilgisayar bilimi")</a:t>
            </a:r>
          </a:p>
          <a:p>
            <a:r>
              <a:rPr lang="tr-TR" b="1" dirty="0"/>
              <a:t>Çıktı: bilgisayar bilimi</a:t>
            </a:r>
          </a:p>
          <a:p>
            <a:r>
              <a:rPr lang="tr-TR" b="1" dirty="0"/>
              <a:t>\n </a:t>
            </a:r>
            <a:r>
              <a:rPr lang="tr-TR" dirty="0"/>
              <a:t>karakterini araya koyduğumuzda ilgili yerden bir alt satıra geçiş yapacaktır. Yukarıdaki örneği</a:t>
            </a:r>
          </a:p>
          <a:p>
            <a:r>
              <a:rPr lang="tr-TR" dirty="0"/>
              <a:t>bir de şu şekilde yazalım.</a:t>
            </a:r>
          </a:p>
          <a:p>
            <a:r>
              <a:rPr lang="tr-TR" b="1" dirty="0"/>
              <a:t>Ör:</a:t>
            </a:r>
          </a:p>
          <a:p>
            <a:r>
              <a:rPr lang="tr-TR" b="1" dirty="0"/>
              <a:t>print("bilgisayar\nbilimi")</a:t>
            </a:r>
          </a:p>
          <a:p>
            <a:r>
              <a:rPr lang="tr-TR" b="1" dirty="0"/>
              <a:t>Çıktı:</a:t>
            </a:r>
          </a:p>
          <a:p>
            <a:r>
              <a:rPr lang="tr-TR" b="1" dirty="0"/>
              <a:t>bilgisayar</a:t>
            </a:r>
          </a:p>
          <a:p>
            <a:r>
              <a:rPr lang="tr-TR" b="1" dirty="0"/>
              <a:t>bilimi</a:t>
            </a:r>
          </a:p>
        </p:txBody>
      </p:sp>
    </p:spTree>
    <p:extLst>
      <p:ext uri="{BB962C8B-B14F-4D97-AF65-F5344CB8AC3E}">
        <p14:creationId xmlns:p14="http://schemas.microsoft.com/office/powerpoint/2010/main" val="3322720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\t parametresi: </a:t>
            </a:r>
            <a:r>
              <a:rPr lang="tr-TR" sz="3600" dirty="0"/>
              <a:t>print() fonksiyonu içerisinde kullanıldığında ilgili yerden bir tab kadar boşluk bırakır.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10515600" cy="4351338"/>
          </a:xfrm>
        </p:spPr>
        <p:txBody>
          <a:bodyPr>
            <a:normAutofit/>
          </a:bodyPr>
          <a:lstStyle/>
          <a:p>
            <a:r>
              <a:rPr lang="tr-TR" b="1" dirty="0" smtClean="0"/>
              <a:t>Ör</a:t>
            </a:r>
            <a:r>
              <a:rPr lang="tr-TR" b="1" dirty="0"/>
              <a:t>:</a:t>
            </a:r>
          </a:p>
          <a:p>
            <a:r>
              <a:rPr lang="tr-TR" b="1" dirty="0"/>
              <a:t>print("Ocak\tŞubat\tMart")</a:t>
            </a:r>
          </a:p>
          <a:p>
            <a:r>
              <a:rPr lang="tr-TR" b="1" dirty="0"/>
              <a:t>Çıktı: </a:t>
            </a:r>
            <a:r>
              <a:rPr lang="tr-TR" b="1" dirty="0" smtClean="0"/>
              <a:t>Ocak  Şubat  </a:t>
            </a:r>
            <a:r>
              <a:rPr lang="tr-TR" b="1" dirty="0"/>
              <a:t>Mart</a:t>
            </a:r>
          </a:p>
        </p:txBody>
      </p:sp>
    </p:spTree>
    <p:extLst>
      <p:ext uri="{BB962C8B-B14F-4D97-AF65-F5344CB8AC3E}">
        <p14:creationId xmlns:p14="http://schemas.microsoft.com/office/powerpoint/2010/main" val="28129495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* parametresi: </a:t>
            </a:r>
            <a:r>
              <a:rPr lang="tr-TR" sz="3600" dirty="0"/>
              <a:t>stringi parçalara böler.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10515600" cy="4351338"/>
          </a:xfrm>
        </p:spPr>
        <p:txBody>
          <a:bodyPr>
            <a:normAutofit/>
          </a:bodyPr>
          <a:lstStyle/>
          <a:p>
            <a:r>
              <a:rPr lang="tr-TR" b="1" dirty="0" smtClean="0"/>
              <a:t>Ör</a:t>
            </a:r>
            <a:r>
              <a:rPr lang="tr-TR" b="1" dirty="0"/>
              <a:t>:</a:t>
            </a:r>
          </a:p>
          <a:p>
            <a:r>
              <a:rPr lang="tr-TR" b="1" dirty="0"/>
              <a:t>print(*"Linux")</a:t>
            </a:r>
          </a:p>
          <a:p>
            <a:r>
              <a:rPr lang="pl-PL" b="1" dirty="0"/>
              <a:t>Çıktı: L i n u x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637441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sep parametresi: </a:t>
            </a:r>
            <a:r>
              <a:rPr lang="tr-TR" sz="3600" dirty="0"/>
              <a:t>İngilizcede separator (ayırıcı, ayraç) kelimesinin kısaltmasıdır.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10515600" cy="4351338"/>
          </a:xfrm>
        </p:spPr>
        <p:txBody>
          <a:bodyPr>
            <a:normAutofit/>
          </a:bodyPr>
          <a:lstStyle/>
          <a:p>
            <a:r>
              <a:rPr lang="tr-TR" b="1" dirty="0" smtClean="0"/>
              <a:t>sep</a:t>
            </a:r>
            <a:r>
              <a:rPr lang="tr-TR" b="1" dirty="0"/>
              <a:t>=” “ </a:t>
            </a:r>
            <a:r>
              <a:rPr lang="tr-TR" dirty="0"/>
              <a:t>ifadesi görünmezdir, yani aslında o arka planda çalışır ve default olarak tırnak </a:t>
            </a:r>
            <a:r>
              <a:rPr lang="tr-TR" dirty="0" smtClean="0"/>
              <a:t>içindeki ifadelerin </a:t>
            </a:r>
            <a:r>
              <a:rPr lang="tr-TR" dirty="0"/>
              <a:t>arasında boşluk bırakır. Ancak tırnak içindeki ifadelerin arasına boşluk değil de </a:t>
            </a:r>
            <a:r>
              <a:rPr lang="tr-TR" dirty="0" smtClean="0"/>
              <a:t>başka bir </a:t>
            </a:r>
            <a:r>
              <a:rPr lang="tr-TR" dirty="0"/>
              <a:t>karakter koymak istersek o zaman iş değişir. O halde yapmamız gereken sep </a:t>
            </a:r>
            <a:r>
              <a:rPr lang="tr-TR" dirty="0" smtClean="0"/>
              <a:t>parametresinin içine </a:t>
            </a:r>
            <a:r>
              <a:rPr lang="tr-TR" dirty="0"/>
              <a:t>istediğimiz karakteri koymaktır. O halde sep parametresine ( yani sep= “ “ deki çift </a:t>
            </a:r>
            <a:r>
              <a:rPr lang="tr-TR" dirty="0" smtClean="0"/>
              <a:t>tırnak arasına </a:t>
            </a:r>
            <a:r>
              <a:rPr lang="tr-TR" dirty="0"/>
              <a:t>) hiçbir şey yazmaz isek tırnak içindeki ifadelerin arasında hiç boşluk oluşmaz. O </a:t>
            </a:r>
            <a:r>
              <a:rPr lang="tr-TR" dirty="0" smtClean="0"/>
              <a:t>halde doğru </a:t>
            </a:r>
            <a:r>
              <a:rPr lang="tr-TR" dirty="0"/>
              <a:t>kodumuzu yazalım.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3635246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sep parametresi: </a:t>
            </a:r>
            <a:r>
              <a:rPr lang="tr-TR" sz="3600" dirty="0"/>
              <a:t>İngilizcede separator (ayırıcı, ayraç) kelimesinin kısaltmasıdır.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10515600" cy="4351338"/>
          </a:xfrm>
        </p:spPr>
        <p:txBody>
          <a:bodyPr>
            <a:normAutofit/>
          </a:bodyPr>
          <a:lstStyle/>
          <a:p>
            <a:r>
              <a:rPr lang="tr-TR" b="1" dirty="0"/>
              <a:t>print("www.", "google.", "com")</a:t>
            </a:r>
          </a:p>
          <a:p>
            <a:r>
              <a:rPr lang="tr-TR" b="1" dirty="0"/>
              <a:t>Çıktı: www. google. </a:t>
            </a:r>
            <a:r>
              <a:rPr lang="tr-TR" b="1" dirty="0" smtClean="0"/>
              <a:t>com</a:t>
            </a:r>
          </a:p>
          <a:p>
            <a:r>
              <a:rPr lang="nl-NL" b="1" dirty="0" smtClean="0"/>
              <a:t>print</a:t>
            </a:r>
            <a:r>
              <a:rPr lang="nl-NL" b="1" dirty="0"/>
              <a:t>("www.", "google.", "com", sep</a:t>
            </a:r>
            <a:r>
              <a:rPr lang="nl-NL" b="1" dirty="0" smtClean="0"/>
              <a:t>=</a:t>
            </a:r>
            <a:r>
              <a:rPr lang="tr-TR" b="1" dirty="0" smtClean="0"/>
              <a:t>‘’-</a:t>
            </a:r>
            <a:r>
              <a:rPr lang="nl-NL" b="1" dirty="0" smtClean="0"/>
              <a:t>")</a:t>
            </a:r>
            <a:endParaRPr lang="nl-NL" b="1" dirty="0"/>
          </a:p>
          <a:p>
            <a:r>
              <a:rPr lang="tr-TR" b="1" dirty="0"/>
              <a:t>Çıktı: www</a:t>
            </a:r>
            <a:r>
              <a:rPr lang="tr-TR" b="1" dirty="0" smtClean="0"/>
              <a:t>.-google.-com</a:t>
            </a:r>
            <a:endParaRPr lang="tr-TR" b="1" dirty="0"/>
          </a:p>
          <a:p>
            <a:r>
              <a:rPr lang="tr-TR" b="1" dirty="0"/>
              <a:t>Not: </a:t>
            </a:r>
            <a:r>
              <a:rPr lang="tr-TR" dirty="0"/>
              <a:t>sep=” “ ile sep=None aynı anlama gelir.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192283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FF0000"/>
                </a:solidFill>
              </a:rPr>
              <a:t>end parametresi:</a:t>
            </a:r>
            <a:r>
              <a:rPr lang="tr-TR" sz="3600" b="1" dirty="0"/>
              <a:t> </a:t>
            </a:r>
            <a:r>
              <a:rPr lang="tr-TR" sz="3600" dirty="0"/>
              <a:t>print() içerisinde kullanılır. Yazdırılmak istenen ifadelerin sonuna </a:t>
            </a:r>
            <a:r>
              <a:rPr lang="tr-TR" sz="3600" dirty="0" smtClean="0"/>
              <a:t>hangi karakterin </a:t>
            </a:r>
            <a:r>
              <a:rPr lang="tr-TR" sz="3600" dirty="0"/>
              <a:t>geleceğini belirler. Varsayılan olarak “\n” parametresi ile birlikte gelir. Yani </a:t>
            </a:r>
            <a:r>
              <a:rPr lang="tr-TR" sz="3600" dirty="0" smtClean="0"/>
              <a:t>yazılan ifade </a:t>
            </a:r>
            <a:r>
              <a:rPr lang="tr-TR" sz="3600" dirty="0"/>
              <a:t>bitince bir alt satıra geçer.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 smtClean="0"/>
              <a:t>Ör</a:t>
            </a:r>
            <a:r>
              <a:rPr lang="tr-TR" b="1" dirty="0"/>
              <a:t>:</a:t>
            </a:r>
          </a:p>
          <a:p>
            <a:r>
              <a:rPr lang="tr-TR" b="1" dirty="0"/>
              <a:t>print("Bugün günlerden Salı")</a:t>
            </a:r>
          </a:p>
          <a:p>
            <a:r>
              <a:rPr lang="tr-TR" b="1" dirty="0"/>
              <a:t>Çıktı: Bugün günlerden Salı</a:t>
            </a:r>
          </a:p>
          <a:p>
            <a:r>
              <a:rPr lang="tr-TR" dirty="0"/>
              <a:t>#Burada herhangi bir end parametresi göremiyoruz. Ancak Python yukarıdaki kodu aslında şu</a:t>
            </a:r>
          </a:p>
          <a:p>
            <a:r>
              <a:rPr lang="tr-TR" dirty="0"/>
              <a:t>şekilde algılar:</a:t>
            </a:r>
          </a:p>
          <a:p>
            <a:r>
              <a:rPr lang="tr-TR" b="1" dirty="0"/>
              <a:t>print("Bugün günlerden Salı", end="\n")</a:t>
            </a:r>
          </a:p>
          <a:p>
            <a:r>
              <a:rPr lang="tr-TR" dirty="0"/>
              <a:t>#end parametresinin değerini değiştirelim.</a:t>
            </a:r>
          </a:p>
          <a:p>
            <a:r>
              <a:rPr lang="tr-TR" b="1" dirty="0"/>
              <a:t>print("Bugün günlerden Salı", end=".")</a:t>
            </a:r>
          </a:p>
          <a:p>
            <a:r>
              <a:rPr lang="tr-TR" b="1" dirty="0"/>
              <a:t>Çıktı: Bugün günlerden Salı.</a:t>
            </a:r>
          </a:p>
          <a:p>
            <a:r>
              <a:rPr lang="tr-TR" dirty="0"/>
              <a:t>#Böylece end fonksiyonu ile string’in sonuna bir nokta koymuş olduk.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539426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tr-TR" b="1" dirty="0"/>
              <a:t>Ör:</a:t>
            </a:r>
          </a:p>
          <a:p>
            <a:r>
              <a:rPr lang="tr-TR" b="1" dirty="0"/>
              <a:t>print(*"Linux", sep=".")</a:t>
            </a:r>
          </a:p>
          <a:p>
            <a:r>
              <a:rPr lang="tr-TR" b="1" dirty="0"/>
              <a:t>Çıktı: </a:t>
            </a:r>
            <a:r>
              <a:rPr lang="tr-TR" b="1" dirty="0" smtClean="0"/>
              <a:t>L.i.n.u.x</a:t>
            </a:r>
          </a:p>
          <a:p>
            <a:r>
              <a:rPr lang="tr-TR" b="1" dirty="0"/>
              <a:t>Ör:</a:t>
            </a:r>
          </a:p>
          <a:p>
            <a:r>
              <a:rPr lang="tr-TR" b="1" dirty="0"/>
              <a:t>print(*"Linux", sep="\n")</a:t>
            </a:r>
          </a:p>
          <a:p>
            <a:r>
              <a:rPr lang="tr-TR" b="1" dirty="0"/>
              <a:t>Çıktı:</a:t>
            </a:r>
          </a:p>
          <a:p>
            <a:r>
              <a:rPr lang="tr-TR" b="1" dirty="0"/>
              <a:t>L</a:t>
            </a:r>
          </a:p>
          <a:p>
            <a:r>
              <a:rPr lang="tr-TR" b="1" dirty="0"/>
              <a:t>i</a:t>
            </a:r>
          </a:p>
          <a:p>
            <a:r>
              <a:rPr lang="tr-TR" b="1" dirty="0"/>
              <a:t>n</a:t>
            </a:r>
          </a:p>
          <a:p>
            <a:r>
              <a:rPr lang="tr-TR" b="1" dirty="0"/>
              <a:t>u</a:t>
            </a:r>
          </a:p>
          <a:p>
            <a:r>
              <a:rPr lang="tr-TR" b="1" dirty="0"/>
              <a:t>x</a:t>
            </a:r>
          </a:p>
          <a:p>
            <a:r>
              <a:rPr lang="tr-TR" b="1" dirty="0"/>
              <a:t>Açıklama: </a:t>
            </a:r>
            <a:r>
              <a:rPr lang="tr-TR" dirty="0"/>
              <a:t>* işaretini kullanarak “Linux” stringini parçalara böldük ve bu parçaların arasında sep</a:t>
            </a:r>
          </a:p>
          <a:p>
            <a:r>
              <a:rPr lang="tr-TR" dirty="0"/>
              <a:t>parametresini kullanarak satır başı (\n) yaptık.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457974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8444" y="722934"/>
            <a:ext cx="10876722" cy="1325563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chemeClr val="bg1"/>
                </a:solidFill>
              </a:rPr>
              <a:t>string indeksleme ve parçalama: </a:t>
            </a:r>
            <a:r>
              <a:rPr lang="tr-TR" sz="3600" dirty="0"/>
              <a:t>stringlerde her bir karakterin kendine has bir konumu vardır. Bu konumlara indeks adı verilir. Python’da ve çoğu programlama dilinde indeksleme “0” dan başlar. Aşağıdaki örnekleri inceleyelim.</a:t>
            </a:r>
            <a:r>
              <a:rPr lang="tr-TR" sz="3600" b="1" dirty="0"/>
              <a:t/>
            </a:r>
            <a:br>
              <a:rPr lang="tr-TR" sz="3600" b="1" dirty="0"/>
            </a:b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4704" y="2156930"/>
            <a:ext cx="4316896" cy="4351338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/>
              <a:t>&gt;&gt;&gt; a="Kodlama"</a:t>
            </a:r>
          </a:p>
          <a:p>
            <a:r>
              <a:rPr lang="tr-TR" b="1" dirty="0"/>
              <a:t>&gt;&gt;&gt; a[0]</a:t>
            </a:r>
          </a:p>
          <a:p>
            <a:r>
              <a:rPr lang="tr-TR" b="1" dirty="0"/>
              <a:t>'K'</a:t>
            </a:r>
          </a:p>
          <a:p>
            <a:r>
              <a:rPr lang="tr-TR" b="1" dirty="0"/>
              <a:t>&gt;&gt;&gt; a[2]</a:t>
            </a:r>
          </a:p>
          <a:p>
            <a:r>
              <a:rPr lang="tr-TR" b="1" dirty="0"/>
              <a:t>'d'</a:t>
            </a:r>
          </a:p>
          <a:p>
            <a:r>
              <a:rPr lang="tr-TR" b="1" dirty="0"/>
              <a:t>&gt;&gt;&gt; a[-1] </a:t>
            </a:r>
            <a:r>
              <a:rPr lang="tr-TR" b="1" dirty="0">
                <a:solidFill>
                  <a:srgbClr val="FF0000"/>
                </a:solidFill>
              </a:rPr>
              <a:t>#sondan 1.karakter</a:t>
            </a:r>
          </a:p>
          <a:p>
            <a:r>
              <a:rPr lang="tr-TR" b="1" dirty="0"/>
              <a:t>'a'</a:t>
            </a:r>
          </a:p>
          <a:p>
            <a:r>
              <a:rPr lang="tr-TR" b="1" dirty="0"/>
              <a:t>&gt;&gt;&gt; a[-3]</a:t>
            </a:r>
          </a:p>
          <a:p>
            <a:r>
              <a:rPr lang="tr-TR" b="1" dirty="0"/>
              <a:t>'a'</a:t>
            </a:r>
          </a:p>
          <a:p>
            <a:r>
              <a:rPr lang="tr-TR" b="1" dirty="0"/>
              <a:t>&gt;&gt;&gt; a[2:6]</a:t>
            </a:r>
          </a:p>
          <a:p>
            <a:r>
              <a:rPr lang="tr-TR" b="1" dirty="0"/>
              <a:t>'dlam</a:t>
            </a:r>
            <a:r>
              <a:rPr lang="tr-TR" b="1" dirty="0" smtClean="0"/>
              <a:t>'</a:t>
            </a:r>
            <a:endParaRPr lang="tr-TR" b="1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314122" y="2103921"/>
            <a:ext cx="6745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 smtClean="0"/>
              <a:t>&gt;&gt;&gt; a[:6] </a:t>
            </a:r>
            <a:r>
              <a:rPr lang="tr-TR" b="1" dirty="0" smtClean="0">
                <a:solidFill>
                  <a:srgbClr val="FF0000"/>
                </a:solidFill>
              </a:rPr>
              <a:t>#baştan 6.karaktere kadar tüm karakterler</a:t>
            </a:r>
          </a:p>
          <a:p>
            <a:r>
              <a:rPr lang="tr-TR" b="1" dirty="0" smtClean="0"/>
              <a:t>'Kodlam'</a:t>
            </a:r>
          </a:p>
          <a:p>
            <a:r>
              <a:rPr lang="sv-SE" b="1" dirty="0" smtClean="0"/>
              <a:t>&gt;&gt;&gt; a[2:] </a:t>
            </a:r>
            <a:r>
              <a:rPr lang="sv-SE" b="1" dirty="0" smtClean="0">
                <a:solidFill>
                  <a:srgbClr val="FF0000"/>
                </a:solidFill>
              </a:rPr>
              <a:t>#2.karakterden sona kadar tüm karakterler</a:t>
            </a:r>
          </a:p>
          <a:p>
            <a:r>
              <a:rPr lang="tr-TR" b="1" dirty="0" smtClean="0"/>
              <a:t>'dlama'</a:t>
            </a:r>
          </a:p>
          <a:p>
            <a:r>
              <a:rPr lang="tr-TR" b="1" dirty="0" smtClean="0"/>
              <a:t>&gt;&gt;&gt; a[:] </a:t>
            </a:r>
            <a:r>
              <a:rPr lang="tr-TR" b="1" dirty="0" smtClean="0">
                <a:solidFill>
                  <a:srgbClr val="FF0000"/>
                </a:solidFill>
              </a:rPr>
              <a:t>#tüm karakterler</a:t>
            </a:r>
          </a:p>
          <a:p>
            <a:r>
              <a:rPr lang="tr-TR" b="1" dirty="0" smtClean="0"/>
              <a:t>'Kodlama'</a:t>
            </a:r>
          </a:p>
          <a:p>
            <a:r>
              <a:rPr lang="tr-TR" b="1" dirty="0" smtClean="0"/>
              <a:t>&gt;&gt;&gt; a[2:-2]</a:t>
            </a:r>
          </a:p>
          <a:p>
            <a:r>
              <a:rPr lang="tr-TR" b="1" dirty="0" smtClean="0"/>
              <a:t>'dla'</a:t>
            </a:r>
          </a:p>
          <a:p>
            <a:r>
              <a:rPr lang="tr-TR" b="1" dirty="0" smtClean="0"/>
              <a:t>&gt;&gt;&gt; a[:-2]</a:t>
            </a:r>
          </a:p>
          <a:p>
            <a:r>
              <a:rPr lang="tr-TR" b="1" dirty="0" smtClean="0"/>
              <a:t>'Kodla'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039183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1001</Words>
  <Application>Microsoft Office PowerPoint</Application>
  <PresentationFormat>Özel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Office Teması</vt:lpstr>
      <vt:lpstr>Python</vt:lpstr>
      <vt:lpstr>\n parametresi: Bu parametreye newline adı verilir. print() fonksiyonu içerisinde kullanıldığında ilgili yerden bir alt satıra geçiş yapar.</vt:lpstr>
      <vt:lpstr>\t parametresi: print() fonksiyonu içerisinde kullanıldığında ilgili yerden bir tab kadar boşluk bırakır.</vt:lpstr>
      <vt:lpstr>* parametresi: stringi parçalara böler.</vt:lpstr>
      <vt:lpstr>sep parametresi: İngilizcede separator (ayırıcı, ayraç) kelimesinin kısaltmasıdır.</vt:lpstr>
      <vt:lpstr>sep parametresi: İngilizcede separator (ayırıcı, ayraç) kelimesinin kısaltmasıdır.</vt:lpstr>
      <vt:lpstr>end parametresi: print() içerisinde kullanılır. Yazdırılmak istenen ifadelerin sonuna hangi karakterin geleceğini belirler. Varsayılan olarak “\n” parametresi ile birlikte gelir. Yani yazılan ifade bitince bir alt satıra geçer.</vt:lpstr>
      <vt:lpstr>PowerPoint Sunusu</vt:lpstr>
      <vt:lpstr>string indeksleme ve parçalama: stringlerde her bir karakterin kendine has bir konumu vardır. Bu konumlara indeks adı verilir. Python’da ve çoğu programlama dilinde indeksleme “0” dan başlar. Aşağıdaki örnekleri inceleyelim. </vt:lpstr>
      <vt:lpstr>string indeksleme ve parçalama: stringlerde her bir karakterin kendine has bir konumu vardır. Bu konumlara indeks adı verilir. Python’da ve çoğu programlama dilinde indeksleme “0” dan başlar. Aşağıdaki örnekleri inceleyelim. </vt:lpstr>
      <vt:lpstr>Formatlama: Bir stringin içine önceden tanımlanan bir veri veya değişken yerleştirebiliriz. Bu işleme formatlama denir. Bu işlem için süslü parantez kullanmalıyız.</vt:lpstr>
      <vt:lpstr>Formatlama: Bir stringin içine önceden tanımlanan bir veri veya değişken yerleştirebiliriz. Bu işleme formatlama denir. Bu işlem için süslü parantez kullanmalıyız.</vt:lpstr>
      <vt:lpstr>Formatlama: Bir stringin içine önceden tanımlanan bir veri veya değişken yerleştirebiliriz. Bu işleme formatlama denir. Bu işlem için süslü parantez kullanmalıyız.</vt:lpstr>
      <vt:lpstr>Formatlama: Bir stringin içine önceden tanımlanan bir veri veya değişken yerleştirebiliriz. Bu işleme formatlama denir. Bu işlem için süslü parantez kullanmalıyız.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158</cp:revision>
  <dcterms:created xsi:type="dcterms:W3CDTF">2018-10-06T09:54:28Z</dcterms:created>
  <dcterms:modified xsi:type="dcterms:W3CDTF">2020-09-28T13:46:51Z</dcterms:modified>
</cp:coreProperties>
</file>