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7.12.2020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/>
              <a:t>OPERATÖRLER (İŞLEÇLER):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Karekök Alma: </a:t>
            </a:r>
            <a:r>
              <a:rPr lang="tr-TR" sz="3600" b="1" dirty="0"/>
              <a:t>Bir sayının 0.5. kuvveti o sayının kareköküdür.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3130688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&gt;&gt;&gt;</a:t>
            </a:r>
            <a:r>
              <a:rPr lang="tr-TR" dirty="0"/>
              <a:t>144**0.5</a:t>
            </a:r>
          </a:p>
          <a:p>
            <a:r>
              <a:rPr lang="tr-TR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391477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Round(): </a:t>
            </a:r>
            <a:r>
              <a:rPr lang="tr-TR" sz="3600" b="1" dirty="0" smtClean="0"/>
              <a:t>Yuvarlama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3130688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round(28.71</a:t>
            </a:r>
            <a:r>
              <a:rPr lang="tr-TR" dirty="0"/>
              <a:t>) </a:t>
            </a:r>
            <a:r>
              <a:rPr lang="tr-TR" b="1" dirty="0"/>
              <a:t>29</a:t>
            </a:r>
          </a:p>
          <a:p>
            <a:r>
              <a:rPr lang="tr-TR" dirty="0" smtClean="0"/>
              <a:t>round(28.50) </a:t>
            </a:r>
            <a:r>
              <a:rPr lang="tr-TR" b="1" dirty="0"/>
              <a:t>28</a:t>
            </a:r>
          </a:p>
          <a:p>
            <a:r>
              <a:rPr lang="tr-TR" b="1" dirty="0"/>
              <a:t>Not: Yuvarlama işleminde eğer 5 değeri ile karşılaşırsak en yakın çift sayıya yuvarlama</a:t>
            </a:r>
          </a:p>
          <a:p>
            <a:r>
              <a:rPr lang="tr-TR" b="1" dirty="0"/>
              <a:t>yapmamız gerekir.</a:t>
            </a:r>
          </a:p>
          <a:p>
            <a:r>
              <a:rPr lang="tr-TR" dirty="0"/>
              <a:t>round(27.5)</a:t>
            </a:r>
          </a:p>
          <a:p>
            <a:r>
              <a:rPr lang="tr-TR" b="1" dirty="0"/>
              <a:t>28 </a:t>
            </a:r>
            <a:r>
              <a:rPr lang="tr-TR" dirty="0"/>
              <a:t></a:t>
            </a:r>
            <a:r>
              <a:rPr lang="tr-TR" b="1" dirty="0"/>
              <a:t>en yakın çift sayı olan 28’e yuvarlıyor.</a:t>
            </a:r>
          </a:p>
          <a:p>
            <a:r>
              <a:rPr lang="tr-TR" dirty="0"/>
              <a:t>round(28.5)</a:t>
            </a:r>
          </a:p>
          <a:p>
            <a:r>
              <a:rPr lang="tr-TR" b="1" dirty="0"/>
              <a:t>28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b="1" dirty="0" smtClean="0"/>
              <a:t>Açıklaması</a:t>
            </a:r>
            <a:r>
              <a:rPr lang="tr-TR" b="1" dirty="0"/>
              <a:t>: En yakın çift sayı kuralından dolayı sonuç 28 oluyor.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997813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ARİTMETİK ALIŞTIRMALAR: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3535019" cy="3621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smtClean="0"/>
              <a:t>&gt;&gt;&gt;5+4*3/3-9</a:t>
            </a:r>
            <a:endParaRPr lang="tr-TR" b="1" dirty="0"/>
          </a:p>
          <a:p>
            <a:r>
              <a:rPr lang="tr-TR" b="1" dirty="0">
                <a:solidFill>
                  <a:schemeClr val="bg1"/>
                </a:solidFill>
              </a:rPr>
              <a:t>Çıktı: 0.0</a:t>
            </a:r>
          </a:p>
          <a:p>
            <a:pPr marL="0" indent="0">
              <a:buNone/>
            </a:pPr>
            <a:r>
              <a:rPr lang="tr-TR" b="1" dirty="0" smtClean="0"/>
              <a:t>&gt;&gt;&gt;15-2</a:t>
            </a:r>
            <a:r>
              <a:rPr lang="tr-TR" b="1" dirty="0"/>
              <a:t>**4/2+(-2-2)</a:t>
            </a:r>
          </a:p>
          <a:p>
            <a:r>
              <a:rPr lang="tr-TR" b="1" dirty="0">
                <a:solidFill>
                  <a:schemeClr val="bg1"/>
                </a:solidFill>
              </a:rPr>
              <a:t>Çıktı: 3.0</a:t>
            </a:r>
          </a:p>
          <a:p>
            <a:pPr marL="0" indent="0">
              <a:buNone/>
            </a:pPr>
            <a:r>
              <a:rPr lang="tr-TR" b="1" dirty="0" smtClean="0"/>
              <a:t>&gt;&gt;&gt;0-9</a:t>
            </a:r>
            <a:r>
              <a:rPr lang="tr-TR" b="1" dirty="0"/>
              <a:t>**0</a:t>
            </a:r>
          </a:p>
          <a:p>
            <a:r>
              <a:rPr lang="tr-TR" b="1" dirty="0">
                <a:solidFill>
                  <a:schemeClr val="bg1"/>
                </a:solidFill>
              </a:rPr>
              <a:t>Çıktı: -1</a:t>
            </a:r>
          </a:p>
          <a:p>
            <a:pPr marL="0" indent="0">
              <a:buNone/>
            </a:pPr>
            <a:r>
              <a:rPr lang="tr-TR" b="1" dirty="0" smtClean="0"/>
              <a:t>&gt;&gt;&gt;100</a:t>
            </a:r>
            <a:r>
              <a:rPr lang="tr-TR" b="1" dirty="0"/>
              <a:t>**0.5/10*2</a:t>
            </a:r>
          </a:p>
          <a:p>
            <a:r>
              <a:rPr lang="tr-TR" b="1" dirty="0">
                <a:solidFill>
                  <a:schemeClr val="bg1"/>
                </a:solidFill>
              </a:rPr>
              <a:t>Çıktı: </a:t>
            </a:r>
            <a:r>
              <a:rPr lang="tr-TR" b="1" dirty="0" smtClean="0">
                <a:solidFill>
                  <a:schemeClr val="bg1"/>
                </a:solidFill>
              </a:rPr>
              <a:t>2.0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731026" y="1696278"/>
            <a:ext cx="23567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&gt;&gt;&gt;10%6-1</a:t>
            </a:r>
            <a:endParaRPr lang="tr-TR" sz="2400" b="1" dirty="0"/>
          </a:p>
          <a:p>
            <a:r>
              <a:rPr lang="tr-TR" sz="2400" b="1" dirty="0" smtClean="0">
                <a:solidFill>
                  <a:schemeClr val="bg1"/>
                </a:solidFill>
              </a:rPr>
              <a:t>Çıktı</a:t>
            </a:r>
            <a:r>
              <a:rPr lang="tr-TR" sz="2400" b="1" dirty="0">
                <a:solidFill>
                  <a:schemeClr val="bg1"/>
                </a:solidFill>
              </a:rPr>
              <a:t>: 3</a:t>
            </a:r>
          </a:p>
          <a:p>
            <a:r>
              <a:rPr lang="tr-TR" sz="2400" b="1" dirty="0"/>
              <a:t>&gt;&gt;&gt; </a:t>
            </a:r>
            <a:r>
              <a:rPr lang="tr-TR" sz="2400" b="1" dirty="0" smtClean="0"/>
              <a:t>39</a:t>
            </a:r>
            <a:r>
              <a:rPr lang="tr-TR" sz="2400" b="1" dirty="0"/>
              <a:t>//12+12/2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9.0</a:t>
            </a:r>
          </a:p>
          <a:p>
            <a:r>
              <a:rPr lang="tr-TR" sz="2400" b="1" dirty="0"/>
              <a:t>&gt;&gt;&gt;</a:t>
            </a:r>
            <a:r>
              <a:rPr lang="tr-TR" sz="2400" b="1" dirty="0" smtClean="0"/>
              <a:t>“</a:t>
            </a:r>
            <a:r>
              <a:rPr lang="tr-TR" sz="2400" b="1" dirty="0"/>
              <a:t>10+20+30”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10+20+30</a:t>
            </a:r>
          </a:p>
          <a:p>
            <a:r>
              <a:rPr lang="tr-TR" sz="2400" b="1" dirty="0"/>
              <a:t>&gt;&gt;&gt;</a:t>
            </a:r>
            <a:r>
              <a:rPr lang="tr-TR" sz="2400" b="1" dirty="0" smtClean="0"/>
              <a:t>“</a:t>
            </a:r>
            <a:r>
              <a:rPr lang="tr-TR" sz="2400" b="1" dirty="0"/>
              <a:t>55”+”55”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5555</a:t>
            </a:r>
          </a:p>
          <a:p>
            <a:r>
              <a:rPr lang="tr-TR" sz="2400" b="1" dirty="0"/>
              <a:t>&gt;&gt;&gt; </a:t>
            </a:r>
            <a:r>
              <a:rPr lang="tr-TR" sz="2400" b="1" dirty="0" smtClean="0"/>
              <a:t>5</a:t>
            </a:r>
            <a:r>
              <a:rPr lang="tr-TR" sz="2400" b="1" dirty="0"/>
              <a:t>+”5”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hata</a:t>
            </a:r>
          </a:p>
          <a:p>
            <a:endParaRPr lang="tr-TR" sz="24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8044070" y="1709530"/>
            <a:ext cx="31043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&gt;&gt;&gt; </a:t>
            </a:r>
            <a:r>
              <a:rPr lang="tr-TR" sz="2400" b="1" dirty="0" smtClean="0"/>
              <a:t>str(12+8</a:t>
            </a:r>
            <a:r>
              <a:rPr lang="tr-TR" sz="2400" b="1" dirty="0"/>
              <a:t>)+"0"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200</a:t>
            </a:r>
          </a:p>
          <a:p>
            <a:r>
              <a:rPr lang="tr-TR" sz="2400" b="1" dirty="0"/>
              <a:t>&gt;&gt;&gt; </a:t>
            </a:r>
            <a:r>
              <a:rPr lang="tr-TR" sz="2400" b="1" dirty="0" smtClean="0"/>
              <a:t>int</a:t>
            </a:r>
            <a:r>
              <a:rPr lang="tr-TR" sz="2400" b="1" dirty="0"/>
              <a:t>("56")+int("12")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68</a:t>
            </a:r>
          </a:p>
          <a:p>
            <a:r>
              <a:rPr lang="tr-TR" sz="2400" b="1" dirty="0"/>
              <a:t>&gt;&gt;&gt;</a:t>
            </a:r>
            <a:r>
              <a:rPr lang="tr-TR" sz="2400" b="1" dirty="0" smtClean="0"/>
              <a:t>“</a:t>
            </a:r>
            <a:r>
              <a:rPr lang="tr-TR" sz="2400" b="1" dirty="0"/>
              <a:t>k”*3+str(5)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kkk5</a:t>
            </a:r>
          </a:p>
          <a:p>
            <a:r>
              <a:rPr lang="tr-TR" sz="2400" b="1" dirty="0"/>
              <a:t>&gt;&gt;&gt; </a:t>
            </a:r>
            <a:r>
              <a:rPr lang="tr-TR" sz="2400" b="1" dirty="0" smtClean="0"/>
              <a:t>2</a:t>
            </a:r>
            <a:r>
              <a:rPr lang="tr-TR" sz="2400" b="1" dirty="0"/>
              <a:t>*"6",66)</a:t>
            </a:r>
          </a:p>
          <a:p>
            <a:r>
              <a:rPr lang="tr-TR" sz="2400" b="1" dirty="0">
                <a:solidFill>
                  <a:schemeClr val="bg1"/>
                </a:solidFill>
              </a:rPr>
              <a:t>Çıktı: 66 66</a:t>
            </a:r>
          </a:p>
          <a:p>
            <a:r>
              <a:rPr lang="tr-TR" sz="2400" b="1" dirty="0"/>
              <a:t>&gt;&gt;&gt; </a:t>
            </a:r>
            <a:r>
              <a:rPr lang="tr-TR" sz="2400" b="1" dirty="0" smtClean="0"/>
              <a:t>5+4*10</a:t>
            </a:r>
            <a:r>
              <a:rPr lang="tr-TR" sz="2400" b="1" dirty="0"/>
              <a:t>/(</a:t>
            </a:r>
            <a:r>
              <a:rPr lang="tr-TR" sz="2400" b="1" i="1" dirty="0"/>
              <a:t>4+5-9)</a:t>
            </a:r>
          </a:p>
          <a:p>
            <a:r>
              <a:rPr lang="tr-TR" sz="2400" b="1" dirty="0" smtClean="0">
                <a:solidFill>
                  <a:schemeClr val="bg1"/>
                </a:solidFill>
              </a:rPr>
              <a:t>Çıktı:hata</a:t>
            </a:r>
            <a:endParaRPr lang="tr-TR" sz="2400" b="1" dirty="0">
              <a:solidFill>
                <a:schemeClr val="bg1"/>
              </a:solidFill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827480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KARŞILAŞTIRMA OPERATÖRLERİ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8497"/>
          </a:xfrm>
        </p:spPr>
        <p:txBody>
          <a:bodyPr/>
          <a:lstStyle/>
          <a:p>
            <a:r>
              <a:rPr lang="tr-TR" b="1" dirty="0" smtClean="0"/>
              <a:t>Eşittir </a:t>
            </a:r>
            <a:r>
              <a:rPr lang="tr-TR" b="1" dirty="0"/>
              <a:t>==</a:t>
            </a:r>
          </a:p>
          <a:p>
            <a:r>
              <a:rPr lang="tr-TR" b="1" dirty="0"/>
              <a:t>Eşit değildir !=</a:t>
            </a:r>
          </a:p>
          <a:p>
            <a:r>
              <a:rPr lang="tr-TR" b="1" dirty="0"/>
              <a:t>&gt; büyüktür</a:t>
            </a:r>
          </a:p>
          <a:p>
            <a:r>
              <a:rPr lang="tr-TR" b="1" dirty="0"/>
              <a:t>&lt; küçüktür</a:t>
            </a:r>
          </a:p>
          <a:p>
            <a:r>
              <a:rPr lang="tr-TR" b="1" dirty="0"/>
              <a:t>&gt;= büyük eşittir</a:t>
            </a:r>
          </a:p>
          <a:p>
            <a:r>
              <a:rPr lang="tr-TR" b="1" dirty="0"/>
              <a:t>&lt;= küçük eşittir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39327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KARŞILAŞTIRMA OPERATÖRLERİ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5" y="2952060"/>
            <a:ext cx="10515600" cy="3488497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&gt;&gt;&gt;a=1 </a:t>
            </a:r>
            <a:r>
              <a:rPr lang="tr-TR" dirty="0" smtClean="0">
                <a:sym typeface="Wingdings" panose="05000000000000000000" pitchFamily="2" charset="2"/>
              </a:rPr>
              <a:t> Değer atama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/>
              <a:t>a==1 </a:t>
            </a:r>
            <a:r>
              <a:rPr lang="tr-TR" b="1" dirty="0"/>
              <a:t>True</a:t>
            </a:r>
          </a:p>
          <a:p>
            <a:r>
              <a:rPr lang="tr-TR" dirty="0"/>
              <a:t>a==2 </a:t>
            </a:r>
            <a:r>
              <a:rPr lang="tr-TR" b="1" dirty="0"/>
              <a:t>False</a:t>
            </a:r>
          </a:p>
          <a:p>
            <a:r>
              <a:rPr lang="tr-TR" dirty="0"/>
              <a:t>a!=5 </a:t>
            </a:r>
            <a:r>
              <a:rPr lang="tr-TR" b="1" dirty="0"/>
              <a:t>True</a:t>
            </a:r>
          </a:p>
          <a:p>
            <a:r>
              <a:rPr lang="tr-TR" dirty="0"/>
              <a:t>a!=1 </a:t>
            </a:r>
            <a:r>
              <a:rPr lang="tr-TR" b="1" dirty="0"/>
              <a:t>False</a:t>
            </a:r>
          </a:p>
          <a:p>
            <a:r>
              <a:rPr lang="tr-TR" dirty="0"/>
              <a:t>a&gt;2 </a:t>
            </a:r>
            <a:r>
              <a:rPr lang="tr-TR" b="1" dirty="0"/>
              <a:t>False</a:t>
            </a:r>
          </a:p>
          <a:p>
            <a:r>
              <a:rPr lang="tr-TR" dirty="0"/>
              <a:t>8&gt;a </a:t>
            </a:r>
            <a:r>
              <a:rPr lang="tr-TR" b="1" dirty="0"/>
              <a:t>True</a:t>
            </a:r>
          </a:p>
          <a:p>
            <a:r>
              <a:rPr lang="tr-TR" dirty="0"/>
              <a:t>a&gt;=1 </a:t>
            </a:r>
            <a:r>
              <a:rPr lang="tr-TR" b="1" dirty="0"/>
              <a:t>True</a:t>
            </a:r>
          </a:p>
          <a:p>
            <a:r>
              <a:rPr lang="tr-TR" dirty="0"/>
              <a:t>a&gt;=2 </a:t>
            </a:r>
            <a:r>
              <a:rPr lang="tr-TR" b="1" dirty="0"/>
              <a:t>False</a:t>
            </a:r>
          </a:p>
          <a:p>
            <a:r>
              <a:rPr lang="tr-TR" dirty="0"/>
              <a:t>“Bilim”&lt;”Kodlama” </a:t>
            </a:r>
            <a:r>
              <a:rPr lang="tr-TR" b="1" dirty="0"/>
              <a:t>True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b="1" dirty="0" smtClean="0"/>
              <a:t>alfabetik </a:t>
            </a:r>
            <a:r>
              <a:rPr lang="tr-TR" b="1" dirty="0"/>
              <a:t>sıraya göre hareket eder.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33669" y="1762538"/>
            <a:ext cx="852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Bool Kavramı: </a:t>
            </a:r>
            <a:r>
              <a:rPr lang="tr-TR" b="1" dirty="0"/>
              <a:t>Bool herhangi bir ifadenin doğruluğunu veya yanlışlığını sorgular. Eğer bir</a:t>
            </a:r>
          </a:p>
          <a:p>
            <a:r>
              <a:rPr lang="tr-TR" b="1" dirty="0"/>
              <a:t>sorgulamanın sonucu doğru ise True, yanlış ise False çıktısı alıyoruz.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752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KARŞILAŞTIRMA OPERATÖRLERİ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/>
              <a:t>Not: Bool işleçleri sadece doğruluk-yanlışlık sorgulamaya yarayan araçlar </a:t>
            </a:r>
            <a:r>
              <a:rPr lang="tr-TR" b="1" dirty="0" smtClean="0"/>
              <a:t>değildir. Bilgisayar </a:t>
            </a:r>
            <a:r>
              <a:rPr lang="tr-TR" b="1" dirty="0"/>
              <a:t>biliminde her şeyin bir bool değeri vardır. 0 değeri ve boş veri tipleri False ‘</a:t>
            </a:r>
            <a:r>
              <a:rPr lang="tr-TR" b="1" dirty="0" smtClean="0"/>
              <a:t>tur. Bunlar </a:t>
            </a:r>
            <a:r>
              <a:rPr lang="tr-TR" b="1" dirty="0"/>
              <a:t>dışında kalan her şey ise True ‘dur.</a:t>
            </a:r>
          </a:p>
          <a:p>
            <a:r>
              <a:rPr lang="tr-TR" dirty="0"/>
              <a:t>bool(5) </a:t>
            </a:r>
            <a:r>
              <a:rPr lang="tr-TR" b="1" dirty="0"/>
              <a:t>True</a:t>
            </a:r>
          </a:p>
          <a:p>
            <a:r>
              <a:rPr lang="tr-TR" dirty="0"/>
              <a:t>bool(5.8) </a:t>
            </a:r>
            <a:r>
              <a:rPr lang="tr-TR" b="1" dirty="0"/>
              <a:t>True</a:t>
            </a:r>
          </a:p>
          <a:p>
            <a:r>
              <a:rPr lang="tr-TR" dirty="0"/>
              <a:t>bool(-5) </a:t>
            </a:r>
            <a:r>
              <a:rPr lang="tr-TR" b="1" dirty="0"/>
              <a:t>True</a:t>
            </a:r>
          </a:p>
          <a:p>
            <a:r>
              <a:rPr lang="tr-TR" dirty="0"/>
              <a:t>bool(“Steve Jobs”) </a:t>
            </a:r>
            <a:r>
              <a:rPr lang="tr-TR" b="1" dirty="0"/>
              <a:t>True</a:t>
            </a:r>
          </a:p>
          <a:p>
            <a:r>
              <a:rPr lang="tr-TR" dirty="0"/>
              <a:t>bool(“0”) </a:t>
            </a:r>
            <a:r>
              <a:rPr lang="tr-TR" b="1" dirty="0"/>
              <a:t>True</a:t>
            </a:r>
          </a:p>
          <a:p>
            <a:r>
              <a:rPr lang="tr-TR" dirty="0"/>
              <a:t>bool(“ “) </a:t>
            </a:r>
            <a:r>
              <a:rPr lang="tr-TR" b="1" dirty="0"/>
              <a:t>True</a:t>
            </a:r>
          </a:p>
          <a:p>
            <a:r>
              <a:rPr lang="tr-TR" dirty="0"/>
              <a:t>bool() </a:t>
            </a:r>
            <a:r>
              <a:rPr lang="tr-TR" b="1" dirty="0"/>
              <a:t>False</a:t>
            </a:r>
          </a:p>
          <a:p>
            <a:r>
              <a:rPr lang="tr-TR" dirty="0"/>
              <a:t>bool(““) </a:t>
            </a:r>
            <a:r>
              <a:rPr lang="tr-TR" b="1" dirty="0"/>
              <a:t>False</a:t>
            </a:r>
          </a:p>
          <a:p>
            <a:r>
              <a:rPr lang="tr-TR" dirty="0"/>
              <a:t>bool(0) </a:t>
            </a:r>
            <a:r>
              <a:rPr lang="tr-TR" b="1" dirty="0"/>
              <a:t>False</a:t>
            </a:r>
          </a:p>
          <a:p>
            <a:r>
              <a:rPr lang="tr-TR" dirty="0"/>
              <a:t>bool(0.0) </a:t>
            </a:r>
            <a:r>
              <a:rPr lang="tr-TR" b="1" dirty="0"/>
              <a:t>False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04664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KARŞILAŞTIRMA OPERATÖRLERİ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and, or, not operatörleri</a:t>
            </a:r>
          </a:p>
          <a:p>
            <a:r>
              <a:rPr lang="tr-TR" dirty="0"/>
              <a:t>&gt;&gt;&gt;a = 23</a:t>
            </a:r>
          </a:p>
          <a:p>
            <a:r>
              <a:rPr lang="tr-TR" dirty="0"/>
              <a:t>&gt;&gt;&gt;b = 10</a:t>
            </a:r>
          </a:p>
          <a:p>
            <a:r>
              <a:rPr lang="en-US" dirty="0"/>
              <a:t>&gt;&gt;&gt;a == 23 and b == 10</a:t>
            </a:r>
          </a:p>
          <a:p>
            <a:r>
              <a:rPr lang="tr-TR" b="1" dirty="0"/>
              <a:t>True</a:t>
            </a:r>
          </a:p>
          <a:p>
            <a:r>
              <a:rPr lang="en-US" dirty="0"/>
              <a:t>&gt;&gt;&gt;a == 23 and b == 56</a:t>
            </a:r>
          </a:p>
          <a:p>
            <a:r>
              <a:rPr lang="tr-TR" b="1" dirty="0"/>
              <a:t>False</a:t>
            </a:r>
          </a:p>
          <a:p>
            <a:r>
              <a:rPr lang="en-US" dirty="0"/>
              <a:t>&gt;&gt;&gt;a == 23 or b == 56</a:t>
            </a:r>
          </a:p>
          <a:p>
            <a:r>
              <a:rPr lang="tr-TR" b="1" dirty="0"/>
              <a:t>True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36163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KARŞILAŞTIRMA OPERATÖRLERİ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and, or, not operatörleri</a:t>
            </a:r>
          </a:p>
          <a:p>
            <a:r>
              <a:rPr lang="tr-TR" dirty="0"/>
              <a:t>&gt;&gt;&gt;a = 23</a:t>
            </a:r>
          </a:p>
          <a:p>
            <a:r>
              <a:rPr lang="tr-TR" dirty="0"/>
              <a:t>&gt;&gt;&gt;b = 10</a:t>
            </a:r>
          </a:p>
          <a:p>
            <a:r>
              <a:rPr lang="en-US" dirty="0"/>
              <a:t>&gt;&gt;&gt;a == 23 and b == 10</a:t>
            </a:r>
          </a:p>
          <a:p>
            <a:r>
              <a:rPr lang="tr-TR" b="1" dirty="0"/>
              <a:t>True</a:t>
            </a:r>
          </a:p>
          <a:p>
            <a:r>
              <a:rPr lang="en-US" dirty="0"/>
              <a:t>&gt;&gt;&gt;a == 23 and b == 56</a:t>
            </a:r>
          </a:p>
          <a:p>
            <a:r>
              <a:rPr lang="tr-TR" b="1" dirty="0"/>
              <a:t>False</a:t>
            </a:r>
          </a:p>
          <a:p>
            <a:r>
              <a:rPr lang="en-US" dirty="0"/>
              <a:t>&gt;&gt;&gt;a == 23 or b == 56</a:t>
            </a:r>
          </a:p>
          <a:p>
            <a:r>
              <a:rPr lang="tr-TR" b="1" dirty="0"/>
              <a:t>True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38785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KARŞILAŞTIRMA OPERATÖRLERİ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not: </a:t>
            </a:r>
            <a:r>
              <a:rPr lang="tr-TR" b="1" dirty="0"/>
              <a:t>Değil anlamı taşır. Kullanıcı tarafından bir değişkene veri girilip </a:t>
            </a:r>
            <a:r>
              <a:rPr lang="tr-TR" b="1" dirty="0" smtClean="0"/>
              <a:t>girilmediğini denetlemek </a:t>
            </a:r>
            <a:r>
              <a:rPr lang="tr-TR" b="1" dirty="0"/>
              <a:t>için kullanılabilir.</a:t>
            </a:r>
          </a:p>
          <a:p>
            <a:r>
              <a:rPr lang="tr-TR" b="1" dirty="0"/>
              <a:t>Ör:</a:t>
            </a:r>
          </a:p>
          <a:p>
            <a:r>
              <a:rPr lang="tr-TR" dirty="0"/>
              <a:t>&gt;&gt;&gt;a = 23</a:t>
            </a:r>
          </a:p>
          <a:p>
            <a:r>
              <a:rPr lang="tr-TR" dirty="0"/>
              <a:t>&gt;&gt;&gt;not a</a:t>
            </a:r>
          </a:p>
          <a:p>
            <a:r>
              <a:rPr lang="tr-TR" b="1" dirty="0"/>
              <a:t>False</a:t>
            </a:r>
          </a:p>
          <a:p>
            <a:r>
              <a:rPr lang="tr-TR" dirty="0"/>
              <a:t>&gt;&gt;&gt;a = ""</a:t>
            </a:r>
          </a:p>
          <a:p>
            <a:r>
              <a:rPr lang="tr-TR" dirty="0"/>
              <a:t>&gt;&gt;&gt;not a</a:t>
            </a:r>
          </a:p>
          <a:p>
            <a:r>
              <a:rPr lang="tr-TR" b="1" dirty="0"/>
              <a:t>True</a:t>
            </a:r>
          </a:p>
          <a:p>
            <a:r>
              <a:rPr lang="tr-TR" b="1" dirty="0"/>
              <a:t>&gt;&gt;&gt;</a:t>
            </a:r>
            <a:r>
              <a:rPr lang="tr-TR" dirty="0"/>
              <a:t>a=0</a:t>
            </a:r>
          </a:p>
          <a:p>
            <a:r>
              <a:rPr lang="tr-TR" dirty="0"/>
              <a:t>&gt;&gt;&gt;not a</a:t>
            </a:r>
          </a:p>
          <a:p>
            <a:r>
              <a:rPr lang="tr-TR" b="1" dirty="0"/>
              <a:t>True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18012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KARŞILAŞTIRMA OPERATÖRLERİ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</p:spPr>
        <p:txBody>
          <a:bodyPr>
            <a:normAutofit/>
          </a:bodyPr>
          <a:lstStyle/>
          <a:p>
            <a:r>
              <a:rPr lang="tr-TR" b="1" dirty="0"/>
              <a:t>Örnek Program: Parola girilip girilmediğini denetleyen kodlar.</a:t>
            </a:r>
          </a:p>
          <a:p>
            <a:r>
              <a:rPr lang="tr-TR" dirty="0"/>
              <a:t>parola = input("parola: ")</a:t>
            </a:r>
          </a:p>
          <a:p>
            <a:r>
              <a:rPr lang="tr-TR" dirty="0"/>
              <a:t>if not parola:</a:t>
            </a:r>
          </a:p>
          <a:p>
            <a:r>
              <a:rPr lang="tr-TR" dirty="0"/>
              <a:t>print("Parola boş bırakılamaz!")</a:t>
            </a:r>
          </a:p>
          <a:p>
            <a:r>
              <a:rPr lang="tr-TR" dirty="0"/>
              <a:t>else:</a:t>
            </a:r>
          </a:p>
          <a:p>
            <a:r>
              <a:rPr lang="tr-TR" dirty="0"/>
              <a:t>print("İşlem tamam")</a:t>
            </a:r>
          </a:p>
        </p:txBody>
      </p:sp>
    </p:spTree>
    <p:extLst>
      <p:ext uri="{BB962C8B-B14F-4D97-AF65-F5344CB8AC3E}">
        <p14:creationId xmlns:p14="http://schemas.microsoft.com/office/powerpoint/2010/main" val="34481761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Aritmetik Operatörler: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/>
          </a:bodyPr>
          <a:lstStyle/>
          <a:p>
            <a:r>
              <a:rPr lang="tr-TR" b="1" dirty="0" smtClean="0"/>
              <a:t>Toplama </a:t>
            </a:r>
            <a:r>
              <a:rPr lang="tr-TR" b="1" dirty="0"/>
              <a:t>: +</a:t>
            </a:r>
          </a:p>
          <a:p>
            <a:r>
              <a:rPr lang="tr-TR" b="1" dirty="0"/>
              <a:t>Çıkarma : -</a:t>
            </a:r>
          </a:p>
          <a:p>
            <a:r>
              <a:rPr lang="tr-TR" b="1" dirty="0"/>
              <a:t>Çarpma : *</a:t>
            </a:r>
          </a:p>
          <a:p>
            <a:r>
              <a:rPr lang="tr-TR" b="1" dirty="0"/>
              <a:t>Bölme : /</a:t>
            </a:r>
          </a:p>
          <a:p>
            <a:r>
              <a:rPr lang="tr-TR" b="1" dirty="0"/>
              <a:t>Üs Alma : **</a:t>
            </a:r>
          </a:p>
        </p:txBody>
      </p:sp>
    </p:spTree>
    <p:extLst>
      <p:ext uri="{BB962C8B-B14F-4D97-AF65-F5344CB8AC3E}">
        <p14:creationId xmlns:p14="http://schemas.microsoft.com/office/powerpoint/2010/main" val="28129495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Aitlik Operatörü: </a:t>
            </a:r>
            <a:r>
              <a:rPr lang="tr-TR" sz="3200" dirty="0"/>
              <a:t>Aitlik işleçleri, bir karakter dizisi ya da sayının, herhangi bir veri içinde bulunup bulunmadığını sorgular. Python ’da bir tane aitlik işleci bulunur. Bu işleç de </a:t>
            </a:r>
            <a:r>
              <a:rPr lang="tr-TR" sz="3200" b="1" dirty="0">
                <a:solidFill>
                  <a:srgbClr val="FF0000"/>
                </a:solidFill>
              </a:rPr>
              <a:t>in</a:t>
            </a:r>
            <a:r>
              <a:rPr lang="tr-TR" sz="3200" b="1" dirty="0"/>
              <a:t> </a:t>
            </a:r>
            <a:r>
              <a:rPr lang="tr-TR" sz="3200" dirty="0"/>
              <a:t>işlecidir.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smtClean="0"/>
              <a:t>&gt;&gt;&gt;</a:t>
            </a:r>
            <a:r>
              <a:rPr lang="tr-TR" dirty="0"/>
              <a:t>a = "abcd"</a:t>
            </a:r>
          </a:p>
          <a:p>
            <a:r>
              <a:rPr lang="it-IT" dirty="0"/>
              <a:t>&gt;&gt;&gt;"b" in a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it-IT" b="1" dirty="0" smtClean="0"/>
              <a:t>“</a:t>
            </a:r>
            <a:r>
              <a:rPr lang="it-IT" b="1" dirty="0"/>
              <a:t>b” ifadesi a değişkeninin içinde mi?</a:t>
            </a:r>
          </a:p>
          <a:p>
            <a:r>
              <a:rPr lang="tr-TR" b="1" dirty="0"/>
              <a:t>True</a:t>
            </a:r>
          </a:p>
          <a:p>
            <a:r>
              <a:rPr lang="it-IT" dirty="0"/>
              <a:t>&gt;&gt;&gt;"f" in a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it-IT" b="1" dirty="0" smtClean="0"/>
              <a:t>“</a:t>
            </a:r>
            <a:r>
              <a:rPr lang="it-IT" b="1" dirty="0"/>
              <a:t>f” ifadesi a değişkeninin içinde mi?</a:t>
            </a:r>
          </a:p>
          <a:p>
            <a:r>
              <a:rPr lang="tr-TR" b="1" dirty="0"/>
              <a:t>False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94331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Kimlik Operatörü</a:t>
            </a:r>
            <a:r>
              <a:rPr lang="tr-TR" sz="3600" dirty="0">
                <a:solidFill>
                  <a:srgbClr val="FF0000"/>
                </a:solidFill>
              </a:rPr>
              <a:t>: </a:t>
            </a:r>
            <a:r>
              <a:rPr lang="tr-TR" sz="3600" b="1" dirty="0"/>
              <a:t>Python ‘da her şeyin bir kimlik numarası vardır. </a:t>
            </a:r>
            <a:r>
              <a:rPr lang="tr-TR" sz="3600" b="1" dirty="0">
                <a:solidFill>
                  <a:srgbClr val="FF0000"/>
                </a:solidFill>
              </a:rPr>
              <a:t>id() fonksiyonu </a:t>
            </a:r>
            <a:r>
              <a:rPr lang="tr-TR" sz="3600" b="1" dirty="0"/>
              <a:t>ile bu kimlik numarasını bulabiliriz.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&gt;&gt;&gt;</a:t>
            </a:r>
            <a:r>
              <a:rPr lang="tr-TR" dirty="0"/>
              <a:t>a = 100</a:t>
            </a:r>
          </a:p>
          <a:p>
            <a:r>
              <a:rPr lang="tr-TR" dirty="0"/>
              <a:t>&gt;&gt;&gt;id(a)</a:t>
            </a:r>
          </a:p>
          <a:p>
            <a:r>
              <a:rPr lang="tr-TR" b="1" dirty="0"/>
              <a:t>137990748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b="1" dirty="0" smtClean="0"/>
              <a:t>a </a:t>
            </a:r>
            <a:r>
              <a:rPr lang="tr-TR" b="1" dirty="0"/>
              <a:t>değişkeninin temsil ettiği 100 sayısının kimlik numarası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28061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+ </a:t>
            </a:r>
            <a:r>
              <a:rPr lang="tr-TR" sz="3600" b="1" dirty="0">
                <a:solidFill>
                  <a:srgbClr val="FF0000"/>
                </a:solidFill>
              </a:rPr>
              <a:t>operatörü: </a:t>
            </a:r>
            <a:r>
              <a:rPr lang="tr-TR" sz="3600" b="1" dirty="0"/>
              <a:t>Toplama ve birleştirme için kullanılır.</a:t>
            </a:r>
            <a:br>
              <a:rPr lang="tr-TR" sz="3600" b="1" dirty="0"/>
            </a:br>
            <a:endParaRPr lang="tr-TR" sz="36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&gt;&gt;&gt;</a:t>
            </a:r>
            <a:r>
              <a:rPr lang="tr-TR" dirty="0"/>
              <a:t>10+20 </a:t>
            </a:r>
            <a:r>
              <a:rPr lang="tr-TR" b="1" dirty="0"/>
              <a:t>30</a:t>
            </a:r>
          </a:p>
          <a:p>
            <a:r>
              <a:rPr lang="tr-TR" dirty="0"/>
              <a:t>&gt;&gt;&gt;5.5+3.8 </a:t>
            </a:r>
            <a:r>
              <a:rPr lang="tr-TR" b="1" dirty="0"/>
              <a:t>9.3</a:t>
            </a:r>
          </a:p>
          <a:p>
            <a:r>
              <a:rPr lang="tr-TR" dirty="0"/>
              <a:t>&gt;&gt;&gt;9+4.0 </a:t>
            </a:r>
            <a:r>
              <a:rPr lang="tr-TR" b="1" dirty="0"/>
              <a:t>13.0</a:t>
            </a:r>
          </a:p>
          <a:p>
            <a:r>
              <a:rPr lang="tr-TR" b="1" dirty="0"/>
              <a:t>Not: Sayıların çift tırnak içine alınmadığına dikkat edin. Eğer çift tırnak içine alınsaydı </a:t>
            </a:r>
            <a:r>
              <a:rPr lang="tr-TR" b="1" dirty="0" smtClean="0"/>
              <a:t>veri türü </a:t>
            </a:r>
            <a:r>
              <a:rPr lang="tr-TR" b="1" dirty="0"/>
              <a:t>bir integer değil string olacaktı. Bu durumda matematiksel işlem değil </a:t>
            </a:r>
            <a:r>
              <a:rPr lang="tr-TR" b="1" dirty="0" smtClean="0"/>
              <a:t>birleştirme işlemi </a:t>
            </a:r>
            <a:r>
              <a:rPr lang="tr-TR" b="1" dirty="0"/>
              <a:t>yapılacaktır.</a:t>
            </a:r>
          </a:p>
          <a:p>
            <a:r>
              <a:rPr lang="tr-TR" b="1" dirty="0"/>
              <a:t>Örnekler:</a:t>
            </a:r>
          </a:p>
          <a:p>
            <a:r>
              <a:rPr lang="tr-TR" dirty="0"/>
              <a:t>&gt;&gt;&gt;"10"+”20” ‘</a:t>
            </a:r>
            <a:r>
              <a:rPr lang="tr-TR" b="1" dirty="0"/>
              <a:t>1020’</a:t>
            </a:r>
          </a:p>
          <a:p>
            <a:r>
              <a:rPr lang="tr-TR" dirty="0"/>
              <a:t>&gt;&gt;&gt;"10" + 20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b="1" dirty="0" smtClean="0"/>
              <a:t>hata </a:t>
            </a:r>
            <a:r>
              <a:rPr lang="tr-TR" b="1" dirty="0"/>
              <a:t>(ikisinin de aynı tür veri olması gerekir)</a:t>
            </a:r>
          </a:p>
          <a:p>
            <a:r>
              <a:rPr lang="tr-TR" dirty="0"/>
              <a:t>&gt;&gt;&gt;"5" + str(10) ‘</a:t>
            </a:r>
            <a:r>
              <a:rPr lang="tr-TR" b="1" dirty="0"/>
              <a:t>510’</a:t>
            </a:r>
          </a:p>
          <a:p>
            <a:r>
              <a:rPr lang="tr-TR" dirty="0"/>
              <a:t>&gt;&gt;&gt;5 + int("10") </a:t>
            </a:r>
            <a:r>
              <a:rPr lang="tr-TR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17216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- operatörü: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4351338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&gt;&gt;&gt;</a:t>
            </a:r>
            <a:r>
              <a:rPr lang="tr-TR" dirty="0"/>
              <a:t>50-30 </a:t>
            </a:r>
            <a:r>
              <a:rPr lang="tr-TR" b="1" dirty="0"/>
              <a:t>20</a:t>
            </a:r>
          </a:p>
          <a:p>
            <a:r>
              <a:rPr lang="tr-TR" dirty="0"/>
              <a:t>&gt;&gt;&gt;-7- - 9 </a:t>
            </a:r>
            <a:r>
              <a:rPr lang="tr-TR" b="1" dirty="0"/>
              <a:t>2</a:t>
            </a:r>
          </a:p>
          <a:p>
            <a:r>
              <a:rPr lang="tr-TR" dirty="0"/>
              <a:t>&gt;&gt;&gt;1.5-0.5 </a:t>
            </a:r>
            <a:r>
              <a:rPr lang="tr-TR" b="1" dirty="0"/>
              <a:t>1.0</a:t>
            </a:r>
          </a:p>
          <a:p>
            <a:r>
              <a:rPr lang="tr-TR" dirty="0"/>
              <a:t>&gt;&gt;&gt;4.0-1 </a:t>
            </a:r>
            <a:r>
              <a:rPr lang="tr-TR" b="1" dirty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3349932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* operatörü: </a:t>
            </a:r>
            <a:r>
              <a:rPr lang="tr-TR" sz="3600" b="1" dirty="0"/>
              <a:t>Çarpma ve stringleri belli sayıda tekrar etmek için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3057940" cy="4351338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&gt;&gt;&gt;</a:t>
            </a:r>
            <a:r>
              <a:rPr lang="tr-TR" dirty="0"/>
              <a:t>10*5 </a:t>
            </a:r>
            <a:r>
              <a:rPr lang="tr-TR" b="1" dirty="0"/>
              <a:t>50</a:t>
            </a:r>
          </a:p>
          <a:p>
            <a:r>
              <a:rPr lang="tr-TR" dirty="0"/>
              <a:t>&gt;&gt;&gt;-6*-8 </a:t>
            </a:r>
            <a:r>
              <a:rPr lang="tr-TR" b="1" dirty="0"/>
              <a:t>-48</a:t>
            </a:r>
          </a:p>
          <a:p>
            <a:r>
              <a:rPr lang="tr-TR" dirty="0"/>
              <a:t>&gt;&gt;&gt;1.5*1.5 </a:t>
            </a:r>
            <a:r>
              <a:rPr lang="tr-TR" b="1" dirty="0"/>
              <a:t>2.25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323521" y="1812373"/>
            <a:ext cx="3057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Ör:</a:t>
            </a:r>
          </a:p>
          <a:p>
            <a:r>
              <a:rPr lang="tr-TR" dirty="0"/>
              <a:t>&gt;&gt;&gt;x=4</a:t>
            </a:r>
          </a:p>
          <a:p>
            <a:r>
              <a:rPr lang="tr-TR" dirty="0"/>
              <a:t>&gt;&gt;&gt;y=3</a:t>
            </a:r>
          </a:p>
          <a:p>
            <a:r>
              <a:rPr lang="tr-TR" dirty="0"/>
              <a:t>&gt;&gt;&gt;3*x+2*y-5</a:t>
            </a:r>
          </a:p>
          <a:p>
            <a:r>
              <a:rPr lang="tr-TR" b="1" dirty="0"/>
              <a:t>13</a:t>
            </a: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7928112" y="1812373"/>
            <a:ext cx="3057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Ör:</a:t>
            </a:r>
          </a:p>
          <a:p>
            <a:r>
              <a:rPr lang="tr-TR" dirty="0"/>
              <a:t>&gt;&gt;&gt;"w" * 3 </a:t>
            </a:r>
            <a:endParaRPr lang="tr-TR" dirty="0" smtClean="0"/>
          </a:p>
          <a:p>
            <a:r>
              <a:rPr lang="tr-TR" b="1" dirty="0" smtClean="0"/>
              <a:t>www</a:t>
            </a:r>
            <a:endParaRPr lang="tr-TR" b="1" dirty="0"/>
          </a:p>
          <a:p>
            <a:r>
              <a:rPr lang="tr-TR" b="1" dirty="0"/>
              <a:t>Ör:</a:t>
            </a:r>
          </a:p>
          <a:p>
            <a:r>
              <a:rPr lang="tr-TR" dirty="0"/>
              <a:t>&gt;&gt;&gt;"aheste " * 2 </a:t>
            </a:r>
            <a:r>
              <a:rPr lang="tr-TR" b="1" dirty="0" smtClean="0"/>
              <a:t>aheste aheste</a:t>
            </a:r>
          </a:p>
          <a:p>
            <a:r>
              <a:rPr lang="tr-TR" dirty="0"/>
              <a:t>&gt;&gt;&gt;"-" * </a:t>
            </a:r>
            <a:r>
              <a:rPr lang="tr-TR" dirty="0" smtClean="0"/>
              <a:t>10</a:t>
            </a:r>
            <a:endParaRPr lang="tr-TR" b="1" dirty="0"/>
          </a:p>
          <a:p>
            <a:r>
              <a:rPr lang="tr-TR" b="1" dirty="0"/>
              <a:t>----------</a:t>
            </a:r>
          </a:p>
        </p:txBody>
      </p:sp>
    </p:spTree>
    <p:extLst>
      <p:ext uri="{BB962C8B-B14F-4D97-AF65-F5344CB8AC3E}">
        <p14:creationId xmlns:p14="http://schemas.microsoft.com/office/powerpoint/2010/main" val="30150807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/ operatörü: </a:t>
            </a:r>
            <a:r>
              <a:rPr lang="tr-TR" sz="3600" b="1" dirty="0"/>
              <a:t>Bölme işlemi gerçekleştirir. Sonuç daima float veri türüdür.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4351338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smtClean="0"/>
              <a:t>&gt;&gt;&gt;</a:t>
            </a:r>
            <a:r>
              <a:rPr lang="tr-TR" dirty="0"/>
              <a:t>21/3 </a:t>
            </a:r>
            <a:r>
              <a:rPr lang="tr-TR" b="1" dirty="0"/>
              <a:t>7.0</a:t>
            </a:r>
          </a:p>
          <a:p>
            <a:r>
              <a:rPr lang="tr-TR" dirty="0"/>
              <a:t>&gt;&gt;&gt;int(21/3) </a:t>
            </a:r>
            <a:r>
              <a:rPr lang="tr-TR" b="1" dirty="0"/>
              <a:t>7 </a:t>
            </a:r>
            <a:r>
              <a:rPr lang="tr-TR" dirty="0"/>
              <a:t> </a:t>
            </a:r>
            <a:r>
              <a:rPr lang="tr-TR" b="1" dirty="0" smtClean="0"/>
              <a:t>burada </a:t>
            </a:r>
            <a:r>
              <a:rPr lang="tr-TR" b="1" dirty="0"/>
              <a:t>veri integer’a dönüştürüldü.</a:t>
            </a:r>
          </a:p>
          <a:p>
            <a:r>
              <a:rPr lang="tr-TR" dirty="0"/>
              <a:t>&gt;&gt;&gt;21/0 </a:t>
            </a:r>
            <a:r>
              <a:rPr lang="tr-TR" dirty="0" smtClean="0"/>
              <a:t> </a:t>
            </a:r>
            <a:r>
              <a:rPr lang="tr-TR" b="1" dirty="0" smtClean="0"/>
              <a:t>hata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5200737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// operatörü: </a:t>
            </a:r>
            <a:r>
              <a:rPr lang="tr-TR" sz="3600" b="1" dirty="0"/>
              <a:t>Bölme işleminde kalan sayı göz ardı edilir.(Taban Bölme)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smtClean="0"/>
              <a:t>&gt;&gt;&gt;</a:t>
            </a:r>
            <a:r>
              <a:rPr lang="tr-TR" dirty="0"/>
              <a:t>25//6 </a:t>
            </a:r>
            <a:r>
              <a:rPr lang="tr-TR" b="1" dirty="0"/>
              <a:t>4</a:t>
            </a:r>
          </a:p>
          <a:p>
            <a:r>
              <a:rPr lang="tr-TR" dirty="0"/>
              <a:t>&gt;&gt;&gt;6//25 </a:t>
            </a:r>
            <a:r>
              <a:rPr lang="tr-TR" b="1" dirty="0"/>
              <a:t>0</a:t>
            </a:r>
          </a:p>
          <a:p>
            <a:r>
              <a:rPr lang="tr-TR" dirty="0"/>
              <a:t>&gt;&gt;&gt;4.5//1.2 </a:t>
            </a:r>
            <a:r>
              <a:rPr lang="tr-TR" b="1" dirty="0"/>
              <a:t>3.0</a:t>
            </a:r>
          </a:p>
          <a:p>
            <a:r>
              <a:rPr lang="tr-TR" dirty="0"/>
              <a:t>&gt;&gt;&gt;2.1//1 </a:t>
            </a:r>
            <a:r>
              <a:rPr lang="tr-TR" b="1" dirty="0"/>
              <a:t>2.0</a:t>
            </a:r>
          </a:p>
          <a:p>
            <a:r>
              <a:rPr lang="tr-TR" b="1" dirty="0"/>
              <a:t>Not: - eksi ve / bölü işleçlerini karakter dizileri ile birlikte kullanamayız.</a:t>
            </a:r>
          </a:p>
        </p:txBody>
      </p:sp>
    </p:spTree>
    <p:extLst>
      <p:ext uri="{BB962C8B-B14F-4D97-AF65-F5344CB8AC3E}">
        <p14:creationId xmlns:p14="http://schemas.microsoft.com/office/powerpoint/2010/main" val="18332087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** ve pow()</a:t>
            </a:r>
            <a:r>
              <a:rPr lang="tr-TR" sz="3600" b="1" dirty="0" smtClean="0"/>
              <a:t>: Üs </a:t>
            </a:r>
            <a:r>
              <a:rPr lang="tr-TR" sz="3600" b="1" dirty="0"/>
              <a:t>Alma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tr-TR" b="1" dirty="0"/>
              <a:t>Üs Alma Birinci Yol:</a:t>
            </a:r>
          </a:p>
          <a:p>
            <a:r>
              <a:rPr lang="tr-TR" dirty="0"/>
              <a:t>5**2 </a:t>
            </a:r>
            <a:r>
              <a:rPr lang="tr-TR" b="1" dirty="0"/>
              <a:t>25</a:t>
            </a:r>
          </a:p>
          <a:p>
            <a:r>
              <a:rPr lang="tr-TR" dirty="0"/>
              <a:t>5**-1 </a:t>
            </a:r>
            <a:r>
              <a:rPr lang="tr-TR" b="1" dirty="0"/>
              <a:t>0.2</a:t>
            </a:r>
          </a:p>
          <a:p>
            <a:r>
              <a:rPr lang="tr-TR" dirty="0"/>
              <a:t>5**0 </a:t>
            </a:r>
            <a:r>
              <a:rPr lang="tr-TR" b="1" dirty="0"/>
              <a:t>1</a:t>
            </a:r>
          </a:p>
          <a:p>
            <a:r>
              <a:rPr lang="tr-TR" b="1" dirty="0"/>
              <a:t>Üs Alma İkinci Yol:</a:t>
            </a:r>
          </a:p>
          <a:p>
            <a:r>
              <a:rPr lang="tr-TR" dirty="0"/>
              <a:t>pow(5,2) </a:t>
            </a:r>
            <a:r>
              <a:rPr lang="tr-TR" b="1" dirty="0"/>
              <a:t>25</a:t>
            </a:r>
          </a:p>
          <a:p>
            <a:r>
              <a:rPr lang="tr-TR" dirty="0"/>
              <a:t>pow(5,-1) </a:t>
            </a:r>
            <a:r>
              <a:rPr lang="tr-TR" b="1" dirty="0"/>
              <a:t>0.2</a:t>
            </a:r>
          </a:p>
          <a:p>
            <a:r>
              <a:rPr lang="tr-TR" dirty="0"/>
              <a:t>pow(5,0) </a:t>
            </a:r>
            <a:r>
              <a:rPr lang="tr-TR" b="1" dirty="0"/>
              <a:t>1</a:t>
            </a:r>
          </a:p>
          <a:p>
            <a:r>
              <a:rPr lang="fi-FI" dirty="0"/>
              <a:t>pow(11,3,4) </a:t>
            </a:r>
            <a:r>
              <a:rPr lang="fi-FI" b="1" dirty="0"/>
              <a:t>3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fi-FI" b="1" dirty="0" smtClean="0"/>
              <a:t>11’in </a:t>
            </a:r>
            <a:r>
              <a:rPr lang="fi-FI" b="1" dirty="0"/>
              <a:t>3. kuvveti olan 1331’in 4‘e bölümünden kalan sayı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7421217" y="2676939"/>
            <a:ext cx="462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Not: </a:t>
            </a:r>
            <a:r>
              <a:rPr lang="tr-TR" b="1" dirty="0" smtClean="0"/>
              <a:t>5*10 üzeri 3 </a:t>
            </a:r>
            <a:r>
              <a:rPr lang="tr-TR" b="1" dirty="0"/>
              <a:t>gibi bir ifade şöyle yazılabilir:</a:t>
            </a:r>
          </a:p>
          <a:p>
            <a:r>
              <a:rPr lang="tr-TR" dirty="0" smtClean="0"/>
              <a:t>5e3 </a:t>
            </a:r>
            <a:r>
              <a:rPr lang="tr-TR" b="1" dirty="0"/>
              <a:t>5000</a:t>
            </a:r>
          </a:p>
          <a:p>
            <a:r>
              <a:rPr lang="tr-TR" dirty="0" smtClean="0"/>
              <a:t>5E3 </a:t>
            </a:r>
            <a:r>
              <a:rPr lang="tr-TR" b="1" dirty="0"/>
              <a:t>5000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2092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sv-SE" sz="3600" b="1" dirty="0">
                <a:solidFill>
                  <a:srgbClr val="FF0000"/>
                </a:solidFill>
              </a:rPr>
              <a:t>Mod İşlemi: </a:t>
            </a:r>
            <a:r>
              <a:rPr lang="sv-SE" sz="3600" b="1" dirty="0"/>
              <a:t>Bölme sonucunda kalan sayıyı verir.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1451" y="1799121"/>
            <a:ext cx="10515600" cy="3130688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smtClean="0"/>
              <a:t>25%7 </a:t>
            </a:r>
            <a:r>
              <a:rPr lang="tr-TR" b="1" dirty="0"/>
              <a:t>4</a:t>
            </a:r>
          </a:p>
          <a:p>
            <a:r>
              <a:rPr lang="tr-TR" dirty="0"/>
              <a:t>22%11 </a:t>
            </a:r>
            <a:r>
              <a:rPr lang="tr-TR" b="1" dirty="0"/>
              <a:t>0</a:t>
            </a:r>
          </a:p>
          <a:p>
            <a:r>
              <a:rPr lang="tr-TR" dirty="0"/>
              <a:t>6%25 </a:t>
            </a:r>
            <a:r>
              <a:rPr lang="tr-TR" b="1" dirty="0"/>
              <a:t>6</a:t>
            </a:r>
          </a:p>
          <a:p>
            <a:r>
              <a:rPr lang="tr-TR" dirty="0"/>
              <a:t>0%25 </a:t>
            </a:r>
            <a:r>
              <a:rPr lang="tr-TR" b="1" dirty="0"/>
              <a:t>0</a:t>
            </a:r>
          </a:p>
          <a:p>
            <a:r>
              <a:rPr lang="tr-TR" dirty="0" smtClean="0"/>
              <a:t>25%0 </a:t>
            </a:r>
            <a:r>
              <a:rPr lang="tr-TR" dirty="0" smtClean="0">
                <a:sym typeface="Wingdings" panose="05000000000000000000" pitchFamily="2" charset="2"/>
              </a:rPr>
              <a:t> Hata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541648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990</Words>
  <Application>Microsoft Office PowerPoint</Application>
  <PresentationFormat>Özel</PresentationFormat>
  <Paragraphs>202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Office Teması</vt:lpstr>
      <vt:lpstr>Python</vt:lpstr>
      <vt:lpstr>Aritmetik Operatörler:</vt:lpstr>
      <vt:lpstr>+ operatörü: Toplama ve birleştirme için kullanılır. </vt:lpstr>
      <vt:lpstr>- operatörü:</vt:lpstr>
      <vt:lpstr>* operatörü: Çarpma ve stringleri belli sayıda tekrar etmek için kullanılır.</vt:lpstr>
      <vt:lpstr>/ operatörü: Bölme işlemi gerçekleştirir. Sonuç daima float veri türüdür.</vt:lpstr>
      <vt:lpstr>// operatörü: Bölme işleminde kalan sayı göz ardı edilir.(Taban Bölme)</vt:lpstr>
      <vt:lpstr>** ve pow(): Üs Alma</vt:lpstr>
      <vt:lpstr>Mod İşlemi: Bölme sonucunda kalan sayıyı verir.</vt:lpstr>
      <vt:lpstr>Karekök Alma: Bir sayının 0.5. kuvveti o sayının kareköküdür.</vt:lpstr>
      <vt:lpstr>Round(): Yuvarlama</vt:lpstr>
      <vt:lpstr>ARİTMETİK ALIŞTIRMALAR:</vt:lpstr>
      <vt:lpstr>KARŞILAŞTIRMA OPERATÖRLERİ:</vt:lpstr>
      <vt:lpstr>KARŞILAŞTIRMA OPERATÖRLERİ:</vt:lpstr>
      <vt:lpstr>KARŞILAŞTIRMA OPERATÖRLERİ:</vt:lpstr>
      <vt:lpstr>KARŞILAŞTIRMA OPERATÖRLERİ:</vt:lpstr>
      <vt:lpstr>KARŞILAŞTIRMA OPERATÖRLERİ:</vt:lpstr>
      <vt:lpstr>KARŞILAŞTIRMA OPERATÖRLERİ:</vt:lpstr>
      <vt:lpstr>KARŞILAŞTIRMA OPERATÖRLERİ:</vt:lpstr>
      <vt:lpstr>Aitlik Operatörü: Aitlik işleçleri, bir karakter dizisi ya da sayının, herhangi bir veri içinde bulunup bulunmadığını sorgular. Python ’da bir tane aitlik işleci bulunur. Bu işleç de in işlecidir.</vt:lpstr>
      <vt:lpstr>Kimlik Operatörü: Python ‘da her şeyin bir kimlik numarası vardır. id() fonksiyonu ile bu kimlik numarasını bulabiliriz.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164</cp:revision>
  <dcterms:created xsi:type="dcterms:W3CDTF">2018-10-06T09:54:28Z</dcterms:created>
  <dcterms:modified xsi:type="dcterms:W3CDTF">2020-12-07T09:11:21Z</dcterms:modified>
</cp:coreProperties>
</file>