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84A8"/>
    <a:srgbClr val="00A6D2"/>
    <a:srgbClr val="8CF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74" autoAdjust="0"/>
  </p:normalViewPr>
  <p:slideViewPr>
    <p:cSldViewPr snapToGrid="0">
      <p:cViewPr>
        <p:scale>
          <a:sx n="72" d="100"/>
          <a:sy n="72" d="100"/>
        </p:scale>
        <p:origin x="-402" y="21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332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33D6E2DC-B266-41E3-98D3-6AD604D61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="" xmlns:a16="http://schemas.microsoft.com/office/drawing/2014/main" id="{3714E875-760F-42C9-8D5F-AF1D075CE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96B0C7CE-5F15-496C-8E30-9D9908014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6.10.2020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9159DC2B-052D-4863-840F-8E8B01043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F708A96F-3836-44EC-8A8F-2E36857FA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160471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12B4150C-75C8-4B23-86DF-799D6246C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="" xmlns:a16="http://schemas.microsoft.com/office/drawing/2014/main" id="{88F57C3B-6B6A-407B-A738-F4087D9BC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FE968551-63FD-410E-B7E3-7CAFA42E4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6.10.2020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F1480AB5-4FF3-4342-B39D-818F4F67A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E466C229-79E9-4630-8BF0-63BC994E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329717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="" xmlns:a16="http://schemas.microsoft.com/office/drawing/2014/main" id="{FC126669-F417-4E38-BD17-81D14AF1A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="" xmlns:a16="http://schemas.microsoft.com/office/drawing/2014/main" id="{72819FAC-DF7D-46E0-B0CD-D9FFF0A12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C8790A3E-7522-497A-9F28-A24900D80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6.10.2020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B10CDA31-87F0-4010-BB3D-951FA0B4C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C27FC970-70A4-46A3-877F-E38F85B7B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294032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0C0AD2C5-C3A6-4D9C-BCD5-91FE5DDFB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7E872709-99DE-4139-A21E-C8E45CDC5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B35A167A-03BB-40DB-BA4D-1DEB77359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6.10.2020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9C7A462F-207D-44A9-AE63-5F8515702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2E2F2491-87CF-4BF3-A416-3FB1744AD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172262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0C28A0D3-375E-4393-A4F1-E0A6FCD88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="" xmlns:a16="http://schemas.microsoft.com/office/drawing/2014/main" id="{3D492DEF-8672-408E-87A1-ED59D534E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D8F96D19-44B0-4EAA-84D6-EA0556CC3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6.10.2020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1EB092ED-6D73-4506-A43F-C1BEE518E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43F63AD7-DCB5-4351-BF8B-AA8F36B4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490445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B55E863F-E1BB-4A60-921B-2FFFA1BC8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C97302CC-F782-4D3A-8ED8-5D36D4E5C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="" xmlns:a16="http://schemas.microsoft.com/office/drawing/2014/main" id="{38DFE687-D079-4A8C-B92C-8D8FC316F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="" xmlns:a16="http://schemas.microsoft.com/office/drawing/2014/main" id="{0DF1DA25-2DA8-494C-8DFF-9EDB5076D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6.10.2020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="" xmlns:a16="http://schemas.microsoft.com/office/drawing/2014/main" id="{464EFA84-39F7-4AF3-B048-F7ED92C07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="" xmlns:a16="http://schemas.microsoft.com/office/drawing/2014/main" id="{CA3B3323-4BF2-420E-9F1A-7E5D7FA0C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01777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A649C94D-11F9-4C0D-8331-33CF224F3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="" xmlns:a16="http://schemas.microsoft.com/office/drawing/2014/main" id="{6B24BF01-F23F-4E89-A52B-F30031997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="" xmlns:a16="http://schemas.microsoft.com/office/drawing/2014/main" id="{2C0075D8-87FB-417C-A882-DE2553F56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="" xmlns:a16="http://schemas.microsoft.com/office/drawing/2014/main" id="{9ACDD82C-C393-4DFF-A6F4-DDC025409F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="" xmlns:a16="http://schemas.microsoft.com/office/drawing/2014/main" id="{31A6F05C-4AAF-481C-80C9-39C5595BA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="" xmlns:a16="http://schemas.microsoft.com/office/drawing/2014/main" id="{6087F967-EA89-4D2A-85E9-3F2464E94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6.10.2020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="" xmlns:a16="http://schemas.microsoft.com/office/drawing/2014/main" id="{9CB67EF2-1A9D-4A05-BC9E-460AE8C14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="" xmlns:a16="http://schemas.microsoft.com/office/drawing/2014/main" id="{EDD1C6C3-E2B5-425B-8403-9AE4D2666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486006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FA07DB08-49A3-4C60-845C-253159CBA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="" xmlns:a16="http://schemas.microsoft.com/office/drawing/2014/main" id="{D4786515-DDE4-44FC-92DE-6AE65C129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6.10.2020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="" xmlns:a16="http://schemas.microsoft.com/office/drawing/2014/main" id="{96679010-F84B-43E2-8E2F-9C5BEFD32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="" xmlns:a16="http://schemas.microsoft.com/office/drawing/2014/main" id="{780412CC-B603-491E-848D-146FC9852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305626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="" xmlns:a16="http://schemas.microsoft.com/office/drawing/2014/main" id="{7D177C1E-6F64-4F19-B0BE-2DAC3B018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6.10.2020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="" xmlns:a16="http://schemas.microsoft.com/office/drawing/2014/main" id="{130AE433-34A6-4AF6-9B8C-B3173F3FB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48426CF8-020E-40D9-94F9-F275AB2D6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566553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2C2DEFAC-04E3-44DC-A6CB-0180C098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1E5E10C6-A9B6-4AC6-A669-CA400CDC7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="" xmlns:a16="http://schemas.microsoft.com/office/drawing/2014/main" id="{28B5A249-3C3D-4E02-AE21-1FB4D61B0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="" xmlns:a16="http://schemas.microsoft.com/office/drawing/2014/main" id="{9786C321-886D-4030-8273-115A7A71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6.10.2020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="" xmlns:a16="http://schemas.microsoft.com/office/drawing/2014/main" id="{933CE55B-5B8B-4922-9D48-1551A0338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="" xmlns:a16="http://schemas.microsoft.com/office/drawing/2014/main" id="{EB41489D-6108-4BFA-8AFA-E616065F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304711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C307CB54-03EA-4494-A8BD-7B0FBA41A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="" xmlns:a16="http://schemas.microsoft.com/office/drawing/2014/main" id="{AA1F43BB-CB54-47A7-B1F0-BC007C8F23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="" xmlns:a16="http://schemas.microsoft.com/office/drawing/2014/main" id="{34DD45BB-67AC-4450-8FD9-1C28CD1B2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="" xmlns:a16="http://schemas.microsoft.com/office/drawing/2014/main" id="{4EE7B2FF-D73B-43A4-95A7-E2949A3E1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6.10.2020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="" xmlns:a16="http://schemas.microsoft.com/office/drawing/2014/main" id="{4FB5B12B-4FDC-40DA-A2E6-3674D2E5A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="" xmlns:a16="http://schemas.microsoft.com/office/drawing/2014/main" id="{ED121F0C-108B-45E1-B74E-61A6E9775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688061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="" xmlns:a16="http://schemas.microsoft.com/office/drawing/2014/main" id="{941A9079-14EE-4244-BFA3-0AE9E3815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="" xmlns:a16="http://schemas.microsoft.com/office/drawing/2014/main" id="{4D82D4D7-DB3A-45E5-A944-26C446A3C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FFC32832-BE59-4387-8DFE-0FD8F8ACC8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FDF29-5E58-42A3-980A-56E0C4F501F4}" type="datetimeFigureOut">
              <a:rPr lang="tr-TR" smtClean="0"/>
              <a:t>6.10.2020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4D59D3B7-338F-4F50-BEA6-EBCFB326D3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30F83B0A-44F4-4308-BEDB-40787E709A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696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120BF2D2-3299-41E1-A2FB-58AA3A66C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331" y="1258038"/>
            <a:ext cx="5857338" cy="19565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b="1" dirty="0"/>
              <a:t>Python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" name="Alt Başlık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tr-TR" sz="3600" b="1" dirty="0" smtClean="0"/>
              <a:t>KOŞULLU DURUMLAR: </a:t>
            </a:r>
          </a:p>
          <a:p>
            <a:pPr algn="l"/>
            <a:r>
              <a:rPr lang="tr-TR" sz="3600" b="1" dirty="0" smtClean="0"/>
              <a:t>For döngüsü</a:t>
            </a:r>
            <a:endParaRPr lang="tr-TR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789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FF0000"/>
                </a:solidFill>
              </a:rPr>
              <a:t>for döngüsü örnekler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Ör: </a:t>
            </a:r>
            <a:r>
              <a:rPr lang="tr-TR" dirty="0"/>
              <a:t>İlk_metin‘de olan ama ikinci_metin‘de olmayan öğeleri yazdırmak</a:t>
            </a:r>
          </a:p>
          <a:p>
            <a:r>
              <a:rPr lang="tr-TR" b="1" dirty="0"/>
              <a:t>ilk_metin = "Bilgisayar"</a:t>
            </a:r>
          </a:p>
          <a:p>
            <a:r>
              <a:rPr lang="tr-TR" b="1" dirty="0"/>
              <a:t>ikinci_metin = "Bilişim"</a:t>
            </a:r>
          </a:p>
          <a:p>
            <a:r>
              <a:rPr lang="en-US" b="1" dirty="0"/>
              <a:t>for s in ilk_metin: </a:t>
            </a:r>
            <a:r>
              <a:rPr lang="tr-TR" b="1" dirty="0" smtClean="0"/>
              <a:t> </a:t>
            </a:r>
            <a:r>
              <a:rPr lang="tr-T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rgbClr val="FF0000"/>
                </a:solidFill>
              </a:rPr>
              <a:t>#</a:t>
            </a:r>
            <a:r>
              <a:rPr lang="en-US" b="1" dirty="0">
                <a:solidFill>
                  <a:srgbClr val="FF0000"/>
                </a:solidFill>
              </a:rPr>
              <a:t>ilk_metin’deki her öğeye s diyoruz</a:t>
            </a:r>
          </a:p>
          <a:p>
            <a:r>
              <a:rPr lang="tr-TR" b="1" dirty="0"/>
              <a:t>if not s in ikinci_metin: </a:t>
            </a:r>
            <a:r>
              <a:rPr lang="tr-T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tr-TR" b="1" dirty="0" smtClean="0">
                <a:solidFill>
                  <a:srgbClr val="FF0000"/>
                </a:solidFill>
              </a:rPr>
              <a:t>#eğer </a:t>
            </a:r>
            <a:r>
              <a:rPr lang="tr-TR" b="1" dirty="0">
                <a:solidFill>
                  <a:srgbClr val="FF0000"/>
                </a:solidFill>
              </a:rPr>
              <a:t>bu öğeler ikinci_metinde yoksa</a:t>
            </a:r>
          </a:p>
          <a:p>
            <a:r>
              <a:rPr lang="tr-TR" b="1" dirty="0"/>
              <a:t>print(s, end=” “) </a:t>
            </a:r>
            <a:r>
              <a:rPr lang="tr-T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tr-TR" b="1" dirty="0" smtClean="0">
                <a:solidFill>
                  <a:srgbClr val="FF0000"/>
                </a:solidFill>
              </a:rPr>
              <a:t>#</a:t>
            </a:r>
            <a:r>
              <a:rPr lang="tr-TR" b="1" dirty="0">
                <a:solidFill>
                  <a:srgbClr val="FF0000"/>
                </a:solidFill>
              </a:rPr>
              <a:t>bu olmayan s’leri yazdırıyoruz</a:t>
            </a:r>
          </a:p>
          <a:p>
            <a:r>
              <a:rPr lang="pt-BR" b="1" dirty="0"/>
              <a:t>Çıktı: g s a y a 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2034012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>
                <a:solidFill>
                  <a:srgbClr val="FF0000"/>
                </a:solidFill>
              </a:rPr>
              <a:t>for döngüsü: </a:t>
            </a:r>
            <a:r>
              <a:rPr lang="tr-TR" dirty="0"/>
              <a:t>Başlangıç, bitiş ve artış değerleri belirtilen işlemleri tek tek tekrar eder</a:t>
            </a:r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v-SE" b="1" dirty="0" smtClean="0"/>
              <a:t>Ör</a:t>
            </a:r>
            <a:r>
              <a:rPr lang="sv-SE" dirty="0"/>
              <a:t>: 1’den 5’ kadar olan sayıları yazdıralım.</a:t>
            </a:r>
          </a:p>
          <a:p>
            <a:r>
              <a:rPr lang="tr-TR" b="1" dirty="0"/>
              <a:t>print(1)</a:t>
            </a:r>
          </a:p>
          <a:p>
            <a:r>
              <a:rPr lang="tr-TR" b="1" dirty="0"/>
              <a:t>print(2)</a:t>
            </a:r>
          </a:p>
          <a:p>
            <a:r>
              <a:rPr lang="tr-TR" b="1" dirty="0"/>
              <a:t>print(3)</a:t>
            </a:r>
          </a:p>
          <a:p>
            <a:r>
              <a:rPr lang="tr-TR" b="1" dirty="0"/>
              <a:t>print(4)</a:t>
            </a:r>
          </a:p>
          <a:p>
            <a:r>
              <a:rPr lang="tr-TR" b="1" dirty="0"/>
              <a:t>print(5)</a:t>
            </a:r>
          </a:p>
          <a:p>
            <a:r>
              <a:rPr lang="tr-TR" b="1" dirty="0"/>
              <a:t>Çıktı:</a:t>
            </a:r>
          </a:p>
          <a:p>
            <a:r>
              <a:rPr lang="tr-TR" b="1" dirty="0"/>
              <a:t>1</a:t>
            </a:r>
          </a:p>
          <a:p>
            <a:r>
              <a:rPr lang="tr-TR" b="1" dirty="0"/>
              <a:t>2</a:t>
            </a:r>
          </a:p>
          <a:p>
            <a:r>
              <a:rPr lang="tr-TR" b="1" dirty="0"/>
              <a:t>3</a:t>
            </a:r>
          </a:p>
          <a:p>
            <a:r>
              <a:rPr lang="tr-TR" b="1" dirty="0"/>
              <a:t>4</a:t>
            </a:r>
          </a:p>
          <a:p>
            <a:r>
              <a:rPr lang="tr-TR" b="1" dirty="0"/>
              <a:t>5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6004908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>
                <a:solidFill>
                  <a:srgbClr val="FF0000"/>
                </a:solidFill>
              </a:rPr>
              <a:t>for döngüsü: </a:t>
            </a:r>
            <a:r>
              <a:rPr lang="tr-TR" dirty="0"/>
              <a:t>Başlangıç, bitiş ve artış değerleri belirtilen işlemleri tek tek tekrar eder</a:t>
            </a:r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v-SE" b="1" dirty="0" smtClean="0"/>
              <a:t>Ör</a:t>
            </a:r>
            <a:r>
              <a:rPr lang="sv-SE" dirty="0"/>
              <a:t>: 1’den 5’ kadar olan sayıları yazdıralım.</a:t>
            </a:r>
          </a:p>
          <a:p>
            <a:r>
              <a:rPr lang="tr-TR" b="1" dirty="0"/>
              <a:t>print(1)</a:t>
            </a:r>
          </a:p>
          <a:p>
            <a:r>
              <a:rPr lang="tr-TR" b="1" dirty="0"/>
              <a:t>print(2)</a:t>
            </a:r>
          </a:p>
          <a:p>
            <a:r>
              <a:rPr lang="tr-TR" b="1" dirty="0"/>
              <a:t>print(3)</a:t>
            </a:r>
          </a:p>
          <a:p>
            <a:r>
              <a:rPr lang="tr-TR" b="1" dirty="0"/>
              <a:t>print(4)</a:t>
            </a:r>
          </a:p>
          <a:p>
            <a:r>
              <a:rPr lang="tr-TR" b="1" dirty="0"/>
              <a:t>print(5)</a:t>
            </a:r>
          </a:p>
          <a:p>
            <a:r>
              <a:rPr lang="tr-TR" b="1" dirty="0"/>
              <a:t>Çıktı:</a:t>
            </a:r>
          </a:p>
          <a:p>
            <a:r>
              <a:rPr lang="tr-TR" b="1" dirty="0"/>
              <a:t>1</a:t>
            </a:r>
          </a:p>
          <a:p>
            <a:r>
              <a:rPr lang="tr-TR" b="1" dirty="0"/>
              <a:t>2</a:t>
            </a:r>
          </a:p>
          <a:p>
            <a:r>
              <a:rPr lang="tr-TR" b="1" dirty="0"/>
              <a:t>3</a:t>
            </a:r>
          </a:p>
          <a:p>
            <a:r>
              <a:rPr lang="tr-TR" b="1" dirty="0"/>
              <a:t>4</a:t>
            </a:r>
          </a:p>
          <a:p>
            <a:r>
              <a:rPr lang="tr-TR" b="1" dirty="0"/>
              <a:t>5</a:t>
            </a:r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5486400" y="2513591"/>
            <a:ext cx="6441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Ancak, 1’den 100’e kadar yazmak gerekirse böyle bir çözüm yolu doğru olmayacaktır! </a:t>
            </a:r>
            <a:r>
              <a:rPr lang="tr-TR" dirty="0" smtClean="0"/>
              <a:t>Bu durumda </a:t>
            </a:r>
            <a:r>
              <a:rPr lang="tr-TR" dirty="0"/>
              <a:t>döngü yapıları tercih edilmelidir. Python dilinde döngü için </a:t>
            </a:r>
            <a:r>
              <a:rPr lang="tr-TR" b="1" dirty="0">
                <a:solidFill>
                  <a:schemeClr val="bg1"/>
                </a:solidFill>
              </a:rPr>
              <a:t>while</a:t>
            </a:r>
            <a:r>
              <a:rPr lang="tr-TR" dirty="0"/>
              <a:t> ve </a:t>
            </a:r>
            <a:r>
              <a:rPr lang="tr-TR" b="1" dirty="0">
                <a:solidFill>
                  <a:schemeClr val="bg1"/>
                </a:solidFill>
              </a:rPr>
              <a:t>for</a:t>
            </a:r>
            <a:r>
              <a:rPr lang="tr-TR" dirty="0"/>
              <a:t> </a:t>
            </a:r>
            <a:r>
              <a:rPr lang="tr-TR" dirty="0" smtClean="0"/>
              <a:t>yapıları kullanılır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311155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>
                <a:solidFill>
                  <a:srgbClr val="FF0000"/>
                </a:solidFill>
              </a:rPr>
              <a:t>for döngüsü örnekler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tr-TR" b="1" dirty="0" smtClean="0"/>
          </a:p>
          <a:p>
            <a:r>
              <a:rPr lang="tr-TR" b="1" dirty="0" smtClean="0"/>
              <a:t>Ör</a:t>
            </a:r>
            <a:r>
              <a:rPr lang="tr-TR" b="1" dirty="0"/>
              <a:t>: </a:t>
            </a:r>
            <a:r>
              <a:rPr lang="tr-TR" dirty="0"/>
              <a:t>1’den 100’e kadar olan tüm sayıları yazdıralım. Değişkenimiz n olsun;</a:t>
            </a:r>
          </a:p>
          <a:p>
            <a:r>
              <a:rPr lang="tr-TR" b="1" dirty="0"/>
              <a:t>for </a:t>
            </a:r>
            <a:r>
              <a:rPr lang="tr-TR" b="1" dirty="0">
                <a:solidFill>
                  <a:srgbClr val="FF0000"/>
                </a:solidFill>
              </a:rPr>
              <a:t>n</a:t>
            </a:r>
            <a:r>
              <a:rPr lang="tr-TR" b="1" dirty="0"/>
              <a:t> in </a:t>
            </a:r>
            <a:r>
              <a:rPr lang="tr-TR" b="1" dirty="0" smtClean="0"/>
              <a:t>range(1,100):</a:t>
            </a:r>
            <a:endParaRPr lang="tr-TR" b="1" dirty="0"/>
          </a:p>
          <a:p>
            <a:r>
              <a:rPr lang="tr-TR" b="1" dirty="0" smtClean="0"/>
              <a:t> print(</a:t>
            </a:r>
            <a:r>
              <a:rPr lang="tr-TR" b="1" dirty="0" smtClean="0">
                <a:solidFill>
                  <a:srgbClr val="FF0000"/>
                </a:solidFill>
              </a:rPr>
              <a:t>n</a:t>
            </a:r>
            <a:r>
              <a:rPr lang="tr-TR" b="1" dirty="0"/>
              <a:t>, end=” “)</a:t>
            </a:r>
          </a:p>
          <a:p>
            <a:r>
              <a:rPr lang="fr-FR" b="1" dirty="0"/>
              <a:t>Çıktı: 1 2 3 . . . . . 97 98 99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1009603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>
                <a:solidFill>
                  <a:srgbClr val="FF0000"/>
                </a:solidFill>
              </a:rPr>
              <a:t>for döngüsü örnekler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/>
              <a:t>Ör: </a:t>
            </a:r>
            <a:r>
              <a:rPr lang="tr-TR" dirty="0"/>
              <a:t>Şimdi de 1’den 100’e kadar tüm tek sayıları yazdıralım. Değişkenimiz yine n olsun;</a:t>
            </a:r>
          </a:p>
          <a:p>
            <a:r>
              <a:rPr lang="tr-TR" b="1" dirty="0"/>
              <a:t>for n in range(1,100,2):</a:t>
            </a:r>
          </a:p>
          <a:p>
            <a:r>
              <a:rPr lang="tr-TR" b="1" dirty="0"/>
              <a:t>print(n, end=” “)</a:t>
            </a:r>
          </a:p>
          <a:p>
            <a:r>
              <a:rPr lang="fr-FR" b="1" dirty="0"/>
              <a:t>Çıktı: 1 3 5 . . . . . 95 97 99</a:t>
            </a:r>
          </a:p>
          <a:p>
            <a:r>
              <a:rPr lang="tr-TR" b="1" dirty="0"/>
              <a:t>Açıklama: </a:t>
            </a:r>
            <a:r>
              <a:rPr lang="tr-TR" dirty="0"/>
              <a:t>range(1, 100, 2) ifadesindeki 1 başlangıç sayısıdır. Eğer burası boş bırakılırsa </a:t>
            </a:r>
            <a:r>
              <a:rPr lang="tr-TR" dirty="0" smtClean="0"/>
              <a:t>sayı otomatik </a:t>
            </a:r>
            <a:r>
              <a:rPr lang="tr-TR" dirty="0"/>
              <a:t>olarak sıfırdan başlar. 100 ise yazılacak sayıların sınırıdır. 100 çıktıya dâhil değildir. </a:t>
            </a:r>
            <a:r>
              <a:rPr lang="tr-TR" dirty="0" smtClean="0"/>
              <a:t>2 ise </a:t>
            </a:r>
            <a:r>
              <a:rPr lang="tr-TR" dirty="0"/>
              <a:t>artış miktarını gösterir. Yani sayıyı 2’şer arttırır.</a:t>
            </a:r>
          </a:p>
        </p:txBody>
      </p:sp>
    </p:spTree>
    <p:extLst>
      <p:ext uri="{BB962C8B-B14F-4D97-AF65-F5344CB8AC3E}">
        <p14:creationId xmlns:p14="http://schemas.microsoft.com/office/powerpoint/2010/main" val="299606427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>
                <a:solidFill>
                  <a:srgbClr val="FF0000"/>
                </a:solidFill>
              </a:rPr>
              <a:t>for döngüsü örnekler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b="1" dirty="0"/>
              <a:t>Örnekler:</a:t>
            </a:r>
          </a:p>
          <a:p>
            <a:r>
              <a:rPr lang="tr-TR" dirty="0"/>
              <a:t>range(10) </a:t>
            </a:r>
            <a:r>
              <a:rPr lang="tr-TR" b="1" dirty="0"/>
              <a:t>→ 0, 1,2,3,4,5,6,7,8,9 </a:t>
            </a:r>
            <a:r>
              <a:rPr lang="tr-TR" dirty="0" smtClean="0">
                <a:sym typeface="Wingdings" panose="05000000000000000000" pitchFamily="2" charset="2"/>
              </a:rPr>
              <a:t></a:t>
            </a:r>
            <a:r>
              <a:rPr lang="tr-TR" b="1" dirty="0" smtClean="0"/>
              <a:t>başlangıç </a:t>
            </a:r>
            <a:r>
              <a:rPr lang="tr-TR" b="1" dirty="0"/>
              <a:t>ve artış değeri yok. Sadece bitiş değeri var.</a:t>
            </a:r>
          </a:p>
          <a:p>
            <a:r>
              <a:rPr lang="tr-TR" dirty="0"/>
              <a:t>range(1, 10) </a:t>
            </a:r>
            <a:r>
              <a:rPr lang="tr-TR" b="1" dirty="0"/>
              <a:t>→ 1,2,3,4,5,6,7,8,9 </a:t>
            </a:r>
            <a:r>
              <a:rPr lang="tr-TR" dirty="0">
                <a:sym typeface="Wingdings" panose="05000000000000000000" pitchFamily="2" charset="2"/>
              </a:rPr>
              <a:t> </a:t>
            </a:r>
            <a:r>
              <a:rPr lang="tr-TR" b="1" dirty="0" smtClean="0"/>
              <a:t>artış </a:t>
            </a:r>
            <a:r>
              <a:rPr lang="tr-TR" b="1" dirty="0"/>
              <a:t>değeri yok. Sadece başlangıç ve bitiş değeri var.</a:t>
            </a:r>
          </a:p>
          <a:p>
            <a:r>
              <a:rPr lang="tr-TR" dirty="0"/>
              <a:t>range(1, 10, 2) </a:t>
            </a:r>
            <a:r>
              <a:rPr lang="tr-TR" b="1" dirty="0"/>
              <a:t>→ 1,3,5,7,9 </a:t>
            </a:r>
            <a:r>
              <a:rPr lang="tr-TR" dirty="0">
                <a:sym typeface="Wingdings" panose="05000000000000000000" pitchFamily="2" charset="2"/>
              </a:rPr>
              <a:t> </a:t>
            </a:r>
            <a:r>
              <a:rPr lang="tr-TR" b="1" dirty="0" smtClean="0"/>
              <a:t>başlangıç</a:t>
            </a:r>
            <a:r>
              <a:rPr lang="tr-TR" b="1" dirty="0"/>
              <a:t>, bitiş ve artış değeri var.</a:t>
            </a:r>
          </a:p>
          <a:p>
            <a:r>
              <a:rPr lang="tr-TR" dirty="0"/>
              <a:t>range(10, 0, -1) </a:t>
            </a:r>
            <a:r>
              <a:rPr lang="tr-TR" b="1" dirty="0"/>
              <a:t>→ 10,9,8,7,6,5,4,3,2,1 </a:t>
            </a:r>
            <a:r>
              <a:rPr lang="tr-TR" dirty="0">
                <a:sym typeface="Wingdings" panose="05000000000000000000" pitchFamily="2" charset="2"/>
              </a:rPr>
              <a:t></a:t>
            </a:r>
            <a:r>
              <a:rPr lang="tr-TR" dirty="0" smtClean="0"/>
              <a:t> </a:t>
            </a:r>
            <a:r>
              <a:rPr lang="tr-TR" b="1" dirty="0"/>
              <a:t>buradaki artış değeri eksiye doğru gitmektedir.</a:t>
            </a:r>
          </a:p>
          <a:p>
            <a:r>
              <a:rPr lang="tr-TR" dirty="0"/>
              <a:t>range(10, 0, -2) </a:t>
            </a:r>
            <a:r>
              <a:rPr lang="tr-TR" b="1" dirty="0"/>
              <a:t>→ 10,8,6,4,2</a:t>
            </a:r>
          </a:p>
          <a:p>
            <a:r>
              <a:rPr lang="tr-TR" dirty="0"/>
              <a:t>range(2, 11, 2) </a:t>
            </a:r>
            <a:r>
              <a:rPr lang="tr-TR" b="1" dirty="0"/>
              <a:t>→ 2,4,6,8,10</a:t>
            </a:r>
          </a:p>
          <a:p>
            <a:r>
              <a:rPr lang="tr-TR" dirty="0"/>
              <a:t>range(-5, 5) </a:t>
            </a:r>
            <a:r>
              <a:rPr lang="tr-TR" b="1" dirty="0"/>
              <a:t>→ −5,−4,−3,−2,−1,0,1,2,3,4</a:t>
            </a:r>
          </a:p>
          <a:p>
            <a:r>
              <a:rPr lang="tr-TR" dirty="0"/>
              <a:t>range(1, 2) </a:t>
            </a:r>
            <a:r>
              <a:rPr lang="tr-TR" b="1" dirty="0"/>
              <a:t>→ 1</a:t>
            </a:r>
          </a:p>
          <a:p>
            <a:r>
              <a:rPr lang="tr-TR" dirty="0"/>
              <a:t>range(1, -1, -1) </a:t>
            </a:r>
            <a:r>
              <a:rPr lang="tr-TR" b="1" dirty="0"/>
              <a:t>→ 1,0</a:t>
            </a:r>
          </a:p>
          <a:p>
            <a:r>
              <a:rPr lang="tr-TR" dirty="0"/>
              <a:t>range(0) </a:t>
            </a:r>
            <a:r>
              <a:rPr lang="tr-TR" b="1" dirty="0"/>
              <a:t>→ ()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1844633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>
                <a:solidFill>
                  <a:srgbClr val="FF0000"/>
                </a:solidFill>
              </a:rPr>
              <a:t>for döngüsü örnekler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5085522" cy="2017505"/>
          </a:xfrm>
        </p:spPr>
        <p:txBody>
          <a:bodyPr>
            <a:normAutofit fontScale="92500" lnSpcReduction="20000"/>
          </a:bodyPr>
          <a:lstStyle/>
          <a:p>
            <a:r>
              <a:rPr lang="tr-TR" b="1" dirty="0"/>
              <a:t>Ör: </a:t>
            </a:r>
            <a:r>
              <a:rPr lang="tr-TR" dirty="0"/>
              <a:t>21’den 0’a kadar olan sayıları 3’er 3’er azaltarak yazdıralım.</a:t>
            </a:r>
          </a:p>
          <a:p>
            <a:r>
              <a:rPr lang="en-US" b="1" dirty="0"/>
              <a:t>for </a:t>
            </a:r>
            <a:r>
              <a:rPr lang="tr-TR" b="1" dirty="0" smtClean="0">
                <a:solidFill>
                  <a:srgbClr val="FF0000"/>
                </a:solidFill>
              </a:rPr>
              <a:t>sayi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/>
              <a:t>in range(21,0,-3):</a:t>
            </a:r>
          </a:p>
          <a:p>
            <a:r>
              <a:rPr lang="tr-TR" b="1" dirty="0" smtClean="0"/>
              <a:t>print(</a:t>
            </a:r>
            <a:r>
              <a:rPr lang="tr-TR" b="1" dirty="0" smtClean="0">
                <a:solidFill>
                  <a:srgbClr val="FF0000"/>
                </a:solidFill>
              </a:rPr>
              <a:t>sayi</a:t>
            </a:r>
            <a:r>
              <a:rPr lang="tr-TR" b="1" dirty="0" smtClean="0"/>
              <a:t>, </a:t>
            </a:r>
            <a:r>
              <a:rPr lang="tr-TR" b="1" dirty="0"/>
              <a:t>end=” “)</a:t>
            </a:r>
          </a:p>
          <a:p>
            <a:r>
              <a:rPr lang="fr-FR" b="1" dirty="0"/>
              <a:t>Çıktı: 21 18 15 12 9 6 </a:t>
            </a:r>
            <a:r>
              <a:rPr lang="fr-FR" b="1" dirty="0" smtClean="0"/>
              <a:t>3</a:t>
            </a:r>
            <a:endParaRPr lang="fr-FR" b="1" dirty="0"/>
          </a:p>
        </p:txBody>
      </p:sp>
      <p:sp>
        <p:nvSpPr>
          <p:cNvPr id="4" name="İçerik Yer Tutucusu 2"/>
          <p:cNvSpPr txBox="1">
            <a:spLocks/>
          </p:cNvSpPr>
          <p:nvPr/>
        </p:nvSpPr>
        <p:spPr>
          <a:xfrm>
            <a:off x="6417365" y="1958146"/>
            <a:ext cx="5085522" cy="201750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b="1" dirty="0"/>
              <a:t>Ör: </a:t>
            </a:r>
            <a:r>
              <a:rPr lang="sv-SE" dirty="0"/>
              <a:t>1’den 100’ kadar olan sayıların toplamı</a:t>
            </a:r>
          </a:p>
          <a:p>
            <a:r>
              <a:rPr lang="tr-TR" b="1" dirty="0"/>
              <a:t>top= 0</a:t>
            </a:r>
          </a:p>
          <a:p>
            <a:r>
              <a:rPr lang="tr-TR" b="1" dirty="0"/>
              <a:t>for i in range(1,100):</a:t>
            </a:r>
          </a:p>
          <a:p>
            <a:r>
              <a:rPr lang="tr-TR" b="1" dirty="0"/>
              <a:t>top+= i</a:t>
            </a:r>
          </a:p>
          <a:p>
            <a:r>
              <a:rPr lang="tr-TR" b="1" dirty="0"/>
              <a:t>print(top)</a:t>
            </a:r>
          </a:p>
          <a:p>
            <a:r>
              <a:rPr lang="tr-TR" b="1" dirty="0"/>
              <a:t>Çıktı: 4950</a:t>
            </a:r>
            <a:endParaRPr lang="tr-TR" dirty="0"/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>
          <a:xfrm>
            <a:off x="612913" y="4462807"/>
            <a:ext cx="5085522" cy="201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b="1" dirty="0"/>
              <a:t>Ör: </a:t>
            </a:r>
            <a:r>
              <a:rPr lang="tr-TR" dirty="0"/>
              <a:t>10 ve 10’un üstleri yazdıran program</a:t>
            </a:r>
          </a:p>
          <a:p>
            <a:r>
              <a:rPr lang="tr-TR" b="1" dirty="0"/>
              <a:t>for i in </a:t>
            </a:r>
            <a:r>
              <a:rPr lang="tr-TR" b="1" dirty="0" smtClean="0"/>
              <a:t>range(1,5</a:t>
            </a:r>
            <a:r>
              <a:rPr lang="tr-TR" b="1" dirty="0"/>
              <a:t>):</a:t>
            </a:r>
          </a:p>
          <a:p>
            <a:r>
              <a:rPr lang="tr-TR" b="1" dirty="0"/>
              <a:t>print("{}".format(10**i</a:t>
            </a:r>
            <a:r>
              <a:rPr lang="tr-TR" b="1" dirty="0" smtClean="0"/>
              <a:t>))</a:t>
            </a:r>
            <a:endParaRPr lang="tr-TR" b="1" dirty="0"/>
          </a:p>
        </p:txBody>
      </p:sp>
      <p:sp>
        <p:nvSpPr>
          <p:cNvPr id="6" name="İçerik Yer Tutucusu 2"/>
          <p:cNvSpPr txBox="1">
            <a:spLocks/>
          </p:cNvSpPr>
          <p:nvPr/>
        </p:nvSpPr>
        <p:spPr>
          <a:xfrm>
            <a:off x="6125817" y="4459631"/>
            <a:ext cx="5085522" cy="201750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b="1" dirty="0"/>
              <a:t>Ör: </a:t>
            </a:r>
            <a:r>
              <a:rPr lang="tr-TR" dirty="0"/>
              <a:t>Bir string değişkeninin her bir karakterini ayrı ayrı işleme ve yazdırma</a:t>
            </a:r>
          </a:p>
          <a:p>
            <a:r>
              <a:rPr lang="tr-TR" b="1" dirty="0"/>
              <a:t>a = "kodlama"</a:t>
            </a:r>
          </a:p>
          <a:p>
            <a:r>
              <a:rPr lang="tr-TR" b="1" dirty="0"/>
              <a:t>for harf in a:</a:t>
            </a:r>
          </a:p>
          <a:p>
            <a:r>
              <a:rPr lang="tr-TR" b="1" dirty="0"/>
              <a:t>print(harf, end=” “)</a:t>
            </a:r>
          </a:p>
          <a:p>
            <a:r>
              <a:rPr lang="pt-BR" b="1" dirty="0"/>
              <a:t>Çıktı: k o d l a m a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321377329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FF0000"/>
                </a:solidFill>
              </a:rPr>
              <a:t>for </a:t>
            </a:r>
            <a:r>
              <a:rPr lang="tr-TR" b="1" dirty="0" smtClean="0">
                <a:solidFill>
                  <a:srgbClr val="FF0000"/>
                </a:solidFill>
              </a:rPr>
              <a:t>döngüsü</a:t>
            </a: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tr-TR" b="1" dirty="0" smtClean="0">
                <a:solidFill>
                  <a:srgbClr val="FF0000"/>
                </a:solidFill>
              </a:rPr>
              <a:t>örnekler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4634948" cy="4351338"/>
          </a:xfrm>
        </p:spPr>
        <p:txBody>
          <a:bodyPr>
            <a:normAutofit fontScale="85000" lnSpcReduction="20000"/>
          </a:bodyPr>
          <a:lstStyle/>
          <a:p>
            <a:r>
              <a:rPr lang="tr-TR" b="1" dirty="0"/>
              <a:t>Ör:</a:t>
            </a:r>
          </a:p>
          <a:p>
            <a:r>
              <a:rPr lang="tr-TR" b="1" dirty="0"/>
              <a:t>sayılar = "12345"</a:t>
            </a:r>
          </a:p>
          <a:p>
            <a:r>
              <a:rPr lang="tr-TR" b="1" dirty="0"/>
              <a:t>for sayı in sayılar:</a:t>
            </a:r>
          </a:p>
          <a:p>
            <a:r>
              <a:rPr lang="tr-TR" b="1" dirty="0"/>
              <a:t>print(int(sayı) * 2, end=” ”)</a:t>
            </a:r>
          </a:p>
          <a:p>
            <a:r>
              <a:rPr lang="fr-FR" b="1" dirty="0"/>
              <a:t>Çıktı: 2 4 6 8 10</a:t>
            </a:r>
          </a:p>
          <a:p>
            <a:r>
              <a:rPr lang="tr-TR" b="1" dirty="0"/>
              <a:t>Ör:</a:t>
            </a:r>
          </a:p>
          <a:p>
            <a:r>
              <a:rPr lang="tr-TR" b="1" dirty="0"/>
              <a:t>sayılar = "1234567"</a:t>
            </a:r>
          </a:p>
          <a:p>
            <a:r>
              <a:rPr lang="tr-TR" b="1" dirty="0"/>
              <a:t>for i in sayılar:</a:t>
            </a:r>
          </a:p>
          <a:p>
            <a:r>
              <a:rPr lang="tr-TR" b="1" dirty="0"/>
              <a:t>if int(i) &gt; 3:</a:t>
            </a:r>
          </a:p>
          <a:p>
            <a:r>
              <a:rPr lang="tr-TR" b="1" dirty="0"/>
              <a:t>print(i, end=” “)</a:t>
            </a:r>
          </a:p>
          <a:p>
            <a:r>
              <a:rPr lang="fr-FR" b="1" dirty="0"/>
              <a:t>Çıktı: 4 5 6 </a:t>
            </a:r>
            <a:r>
              <a:rPr lang="fr-FR" b="1" dirty="0" smtClean="0"/>
              <a:t>7</a:t>
            </a:r>
            <a:endParaRPr lang="fr-FR" b="1" dirty="0"/>
          </a:p>
        </p:txBody>
      </p:sp>
      <p:sp>
        <p:nvSpPr>
          <p:cNvPr id="4" name="Metin kutusu 3"/>
          <p:cNvSpPr txBox="1"/>
          <p:nvPr/>
        </p:nvSpPr>
        <p:spPr>
          <a:xfrm>
            <a:off x="6122504" y="1842052"/>
            <a:ext cx="53000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chemeClr val="bg1"/>
                </a:solidFill>
              </a:rPr>
              <a:t>Açıklaması: </a:t>
            </a:r>
            <a:r>
              <a:rPr lang="tr-TR" b="1" dirty="0">
                <a:solidFill>
                  <a:srgbClr val="FF0000"/>
                </a:solidFill>
              </a:rPr>
              <a:t>sayılar</a:t>
            </a:r>
            <a:r>
              <a:rPr lang="tr-TR" b="1" dirty="0"/>
              <a:t> </a:t>
            </a:r>
            <a:r>
              <a:rPr lang="tr-TR" dirty="0"/>
              <a:t>değişkeni oluşturduk. </a:t>
            </a:r>
            <a:r>
              <a:rPr lang="tr-TR" b="1" dirty="0"/>
              <a:t>“</a:t>
            </a:r>
            <a:r>
              <a:rPr lang="tr-TR" b="1" dirty="0">
                <a:solidFill>
                  <a:srgbClr val="FF0000"/>
                </a:solidFill>
              </a:rPr>
              <a:t>1234567</a:t>
            </a:r>
            <a:r>
              <a:rPr lang="tr-TR" b="1" dirty="0"/>
              <a:t>” </a:t>
            </a:r>
            <a:r>
              <a:rPr lang="tr-TR" dirty="0"/>
              <a:t>ifadesindeki </a:t>
            </a:r>
            <a:r>
              <a:rPr lang="tr-TR" dirty="0" smtClean="0"/>
              <a:t>her </a:t>
            </a:r>
            <a:r>
              <a:rPr lang="tr-TR" dirty="0"/>
              <a:t>bir karakteri </a:t>
            </a:r>
            <a:r>
              <a:rPr lang="tr-TR" dirty="0" smtClean="0"/>
              <a:t>ayırdık. Yani tüm sayılar artık bağımsızlığını ilan etmiş durumda. Ayrıca her bir karakteri </a:t>
            </a:r>
            <a:r>
              <a:rPr lang="tr-TR" b="1" dirty="0" smtClean="0">
                <a:solidFill>
                  <a:srgbClr val="FF0000"/>
                </a:solidFill>
              </a:rPr>
              <a:t>i</a:t>
            </a:r>
            <a:r>
              <a:rPr lang="tr-TR" b="1" dirty="0" smtClean="0"/>
              <a:t> </a:t>
            </a:r>
            <a:r>
              <a:rPr lang="tr-TR" dirty="0" smtClean="0"/>
              <a:t>değişkene atadık. Ancak biz bu karakterleri </a:t>
            </a:r>
            <a:r>
              <a:rPr lang="tr-TR" b="1" dirty="0" smtClean="0">
                <a:solidFill>
                  <a:srgbClr val="FF0000"/>
                </a:solidFill>
              </a:rPr>
              <a:t>int(i) </a:t>
            </a:r>
            <a:r>
              <a:rPr lang="tr-TR" dirty="0" smtClean="0"/>
              <a:t>kodunu yazarak tamsayıya çevirdik. Çünkü</a:t>
            </a:r>
          </a:p>
          <a:p>
            <a:r>
              <a:rPr lang="tr-TR" dirty="0" smtClean="0"/>
              <a:t>matematiksel </a:t>
            </a:r>
            <a:r>
              <a:rPr lang="tr-TR" dirty="0"/>
              <a:t>işlemler yapmak için verileri sayıya çevirmemiz gerekiyor.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b="1" dirty="0">
                <a:solidFill>
                  <a:srgbClr val="FF0000"/>
                </a:solidFill>
              </a:rPr>
              <a:t>if </a:t>
            </a:r>
            <a:r>
              <a:rPr lang="tr-TR" dirty="0"/>
              <a:t>komutuyla </a:t>
            </a:r>
            <a:r>
              <a:rPr lang="tr-TR" dirty="0" smtClean="0"/>
              <a:t>da 3’ten </a:t>
            </a:r>
            <a:r>
              <a:rPr lang="tr-TR" dirty="0"/>
              <a:t>büyük olanları yazdırdık.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0956403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FF0000"/>
                </a:solidFill>
              </a:rPr>
              <a:t>for döngüsü örnekler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Ör: </a:t>
            </a:r>
            <a:r>
              <a:rPr lang="tr-TR" dirty="0"/>
              <a:t>Parola girilirken Türkçe karakter uyarısı veren program</a:t>
            </a:r>
          </a:p>
          <a:p>
            <a:r>
              <a:rPr lang="tr-TR" b="1" dirty="0"/>
              <a:t>tr_harfler = "ŞşÇçĞğÖöÜüİı"</a:t>
            </a:r>
          </a:p>
          <a:p>
            <a:r>
              <a:rPr lang="tr-TR" b="1" dirty="0"/>
              <a:t>parola = input("Parolanız: ")</a:t>
            </a:r>
          </a:p>
          <a:p>
            <a:r>
              <a:rPr lang="tr-TR" b="1" dirty="0"/>
              <a:t>for karakter in parola:</a:t>
            </a:r>
          </a:p>
          <a:p>
            <a:r>
              <a:rPr lang="tr-TR" b="1" dirty="0"/>
              <a:t>if karakter in tr_harfler:</a:t>
            </a:r>
          </a:p>
          <a:p>
            <a:r>
              <a:rPr lang="tr-TR" b="1" dirty="0"/>
              <a:t>print("Parolada Türkçe karakter kullanılamaz")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286625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1508</TotalTime>
  <Words>729</Words>
  <Application>Microsoft Office PowerPoint</Application>
  <PresentationFormat>Özel</PresentationFormat>
  <Paragraphs>102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1" baseType="lpstr">
      <vt:lpstr>Office Teması</vt:lpstr>
      <vt:lpstr>Python</vt:lpstr>
      <vt:lpstr>for döngüsü: Başlangıç, bitiş ve artış değerleri belirtilen işlemleri tek tek tekrar eder.</vt:lpstr>
      <vt:lpstr>for döngüsü: Başlangıç, bitiş ve artış değerleri belirtilen işlemleri tek tek tekrar eder.</vt:lpstr>
      <vt:lpstr>for döngüsü örnekler</vt:lpstr>
      <vt:lpstr>for döngüsü örnekler</vt:lpstr>
      <vt:lpstr>for döngüsü örnekler</vt:lpstr>
      <vt:lpstr>for döngüsü örnekler</vt:lpstr>
      <vt:lpstr>for döngüsü örnekler</vt:lpstr>
      <vt:lpstr>for döngüsü örnekler</vt:lpstr>
      <vt:lpstr>for döngüsü örnekler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ÇÖZME SÜRECİ</dc:title>
  <dc:creator>Caglayan Volkan YILDIZ</dc:creator>
  <cp:lastModifiedBy>Windows Kullanıcısı</cp:lastModifiedBy>
  <cp:revision>175</cp:revision>
  <dcterms:created xsi:type="dcterms:W3CDTF">2018-10-06T09:54:28Z</dcterms:created>
  <dcterms:modified xsi:type="dcterms:W3CDTF">2020-10-06T08:30:32Z</dcterms:modified>
</cp:coreProperties>
</file>