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5C7F-6D67-484B-9809-9C8206C3967D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3DE40-A45F-4D09-BFFF-1D40B2A157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6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3DE40-A45F-4D09-BFFF-1D40B2A157B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82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DÖNGÜLER: </a:t>
            </a:r>
            <a:endParaRPr lang="tr-TR" sz="3600" b="1" dirty="0" smtClean="0"/>
          </a:p>
          <a:p>
            <a:pPr algn="l"/>
            <a:r>
              <a:rPr lang="tr-TR" sz="3600" b="1" dirty="0" smtClean="0"/>
              <a:t>While döngüsü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FF00"/>
                </a:solidFill>
              </a:rPr>
              <a:t>continue komutu: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1" dirty="0"/>
              <a:t>continue komutu: </a:t>
            </a:r>
            <a:r>
              <a:rPr lang="tr-TR" dirty="0"/>
              <a:t>continue komutunun görevi kendisinden sonra gelen her şeyin es geçilip</a:t>
            </a:r>
          </a:p>
          <a:p>
            <a:r>
              <a:rPr lang="tr-TR" dirty="0"/>
              <a:t>döngünün başa dönmesini sağlamaktır. Break komutu kadar sık kullanılmaz. continue riskli</a:t>
            </a:r>
          </a:p>
          <a:p>
            <a:r>
              <a:rPr lang="tr-TR" dirty="0"/>
              <a:t>bir komuttur. Bazen programımızın bir bölümünde sonsuz döngüye girmesine neden olabilir.</a:t>
            </a:r>
          </a:p>
          <a:p>
            <a:r>
              <a:rPr lang="tr-TR" b="1" dirty="0"/>
              <a:t>Ör:</a:t>
            </a:r>
          </a:p>
          <a:p>
            <a:r>
              <a:rPr lang="tr-TR" b="1" dirty="0"/>
              <a:t>a=0</a:t>
            </a:r>
          </a:p>
          <a:p>
            <a:r>
              <a:rPr lang="tr-TR" b="1" dirty="0"/>
              <a:t>while a&lt;10:</a:t>
            </a:r>
          </a:p>
          <a:p>
            <a:r>
              <a:rPr lang="tr-TR" b="1" dirty="0"/>
              <a:t>if a==3:</a:t>
            </a:r>
          </a:p>
          <a:p>
            <a:r>
              <a:rPr lang="tr-TR" b="1" dirty="0"/>
              <a:t>continue</a:t>
            </a:r>
          </a:p>
          <a:p>
            <a:r>
              <a:rPr lang="tr-TR" b="1" dirty="0"/>
              <a:t>a+=1</a:t>
            </a:r>
          </a:p>
          <a:p>
            <a:r>
              <a:rPr lang="tr-TR" b="1" dirty="0"/>
              <a:t>print(a, end=” ”)</a:t>
            </a:r>
          </a:p>
          <a:p>
            <a:r>
              <a:rPr lang="tr-TR" b="1" dirty="0"/>
              <a:t>Çıktı: 1 2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50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FF00"/>
                </a:solidFill>
              </a:rPr>
              <a:t>pass komutu: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pass komutu: </a:t>
            </a:r>
            <a:r>
              <a:rPr lang="tr-TR" dirty="0"/>
              <a:t>Herhangi bir işlem yapmadan geçeceğimiz durumlarda kullanılır. </a:t>
            </a:r>
            <a:r>
              <a:rPr lang="tr-TR" dirty="0" smtClean="0"/>
              <a:t>Kısaca “Hiçbir </a:t>
            </a:r>
            <a:r>
              <a:rPr lang="tr-TR" dirty="0"/>
              <a:t>şey yapmadan yola devam et!” anlamı taşır. Daha iyi anlamak için yukarıdaki </a:t>
            </a:r>
            <a:r>
              <a:rPr lang="tr-TR" dirty="0" smtClean="0"/>
              <a:t>örneği aynen </a:t>
            </a:r>
            <a:r>
              <a:rPr lang="tr-TR" dirty="0"/>
              <a:t>yazalım. Tek değişiklik continue yerine pass yazmak olsun.</a:t>
            </a:r>
          </a:p>
          <a:p>
            <a:r>
              <a:rPr lang="tr-TR" b="1" dirty="0"/>
              <a:t>a=0</a:t>
            </a:r>
          </a:p>
          <a:p>
            <a:r>
              <a:rPr lang="tr-TR" b="1" dirty="0"/>
              <a:t>while a&lt;10:</a:t>
            </a:r>
          </a:p>
          <a:p>
            <a:r>
              <a:rPr lang="tr-TR" b="1" dirty="0"/>
              <a:t>if a==3:</a:t>
            </a:r>
          </a:p>
          <a:p>
            <a:r>
              <a:rPr lang="tr-TR" b="1" dirty="0"/>
              <a:t>pass</a:t>
            </a:r>
          </a:p>
          <a:p>
            <a:r>
              <a:rPr lang="tr-TR" b="1" dirty="0"/>
              <a:t>a+=1</a:t>
            </a:r>
          </a:p>
          <a:p>
            <a:r>
              <a:rPr lang="tr-TR" b="1" dirty="0"/>
              <a:t>print(a, end=” ”)</a:t>
            </a:r>
          </a:p>
          <a:p>
            <a:r>
              <a:rPr lang="fr-FR" b="1" dirty="0"/>
              <a:t>Çıktı: 1 2 3 4 5 6 7 8 9 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284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FF00"/>
                </a:solidFill>
              </a:rPr>
              <a:t>while döngüsü: </a:t>
            </a:r>
            <a:r>
              <a:rPr lang="tr-TR" sz="3600" dirty="0"/>
              <a:t>Bir koşul sağlanmaya devam ettiği sürece işlemleri </a:t>
            </a:r>
            <a:r>
              <a:rPr lang="tr-TR" sz="3600" dirty="0" smtClean="0"/>
              <a:t>tekrarlar. İngilizce </a:t>
            </a:r>
            <a:r>
              <a:rPr lang="tr-TR" sz="3600" dirty="0"/>
              <a:t>bir kelime olan </a:t>
            </a:r>
            <a:r>
              <a:rPr lang="tr-TR" sz="3600" dirty="0" smtClean="0"/>
              <a:t>while, Türkçede </a:t>
            </a:r>
            <a:r>
              <a:rPr lang="tr-TR" sz="3600" dirty="0"/>
              <a:t>‘... iken, ... olduğu sürece’ </a:t>
            </a:r>
            <a:r>
              <a:rPr lang="tr-TR" sz="3600" dirty="0" smtClean="0"/>
              <a:t>gibi anlamlarına </a:t>
            </a:r>
            <a:r>
              <a:rPr lang="tr-TR" sz="3600" dirty="0"/>
              <a:t>gelir.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3766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a = 1</a:t>
            </a:r>
          </a:p>
          <a:p>
            <a:r>
              <a:rPr lang="en-US" b="1" dirty="0"/>
              <a:t>while a &lt; 10: # a 10’dan küçük olduğu sürece</a:t>
            </a:r>
          </a:p>
          <a:p>
            <a:r>
              <a:rPr lang="pt-BR" b="1" dirty="0"/>
              <a:t>print("Ali”) # ekrana “Ali” yazdır</a:t>
            </a:r>
            <a:r>
              <a:rPr lang="pt-BR" b="1" dirty="0" smtClean="0"/>
              <a:t>.</a:t>
            </a:r>
            <a:endParaRPr lang="tr-TR" b="1" dirty="0" smtClean="0"/>
          </a:p>
          <a:p>
            <a:r>
              <a:rPr lang="tr-TR" b="1" dirty="0"/>
              <a:t>a</a:t>
            </a:r>
            <a:r>
              <a:rPr lang="tr-TR" b="1" dirty="0" smtClean="0"/>
              <a:t>+=1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74642" y="4214190"/>
            <a:ext cx="9965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Açıklaması: </a:t>
            </a:r>
            <a:r>
              <a:rPr lang="tr-TR" dirty="0"/>
              <a:t>Burada programımız diyor ki a, 10’dan küçük olduğu sürece ekrana “Ali” </a:t>
            </a:r>
            <a:r>
              <a:rPr lang="tr-TR" dirty="0" smtClean="0"/>
              <a:t>yazdır. Ancak </a:t>
            </a:r>
            <a:r>
              <a:rPr lang="tr-TR" dirty="0"/>
              <a:t>a=1 olduğu için a her zaman 10’dan küçük olacak. Bu da ekrana sürekli “</a:t>
            </a:r>
            <a:r>
              <a:rPr lang="tr-TR" dirty="0" smtClean="0"/>
              <a:t>Ali” </a:t>
            </a:r>
            <a:r>
              <a:rPr lang="es-ES" dirty="0" smtClean="0"/>
              <a:t>yazılmasına </a:t>
            </a:r>
            <a:r>
              <a:rPr lang="es-ES" dirty="0"/>
              <a:t>neden olacak. Buna sonsuz döngü diyoruz. (infinite loop) Buna son vermek </a:t>
            </a:r>
            <a:r>
              <a:rPr lang="es-ES" dirty="0" smtClean="0"/>
              <a:t>için</a:t>
            </a:r>
            <a:r>
              <a:rPr lang="tr-TR" dirty="0" smtClean="0"/>
              <a:t> klavyenizde </a:t>
            </a:r>
            <a:r>
              <a:rPr lang="tr-TR" dirty="0"/>
              <a:t>Ctrl+C veya Ctrl+Z tuşlarına basarak programı durmaya zorlayabilirsiniz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#Bu durumu düzeltmek için programı şu şekilde yazalım;</a:t>
            </a:r>
          </a:p>
        </p:txBody>
      </p:sp>
    </p:spTree>
    <p:extLst>
      <p:ext uri="{BB962C8B-B14F-4D97-AF65-F5344CB8AC3E}">
        <p14:creationId xmlns:p14="http://schemas.microsoft.com/office/powerpoint/2010/main" val="341931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FF00"/>
                </a:solidFill>
              </a:rPr>
              <a:t>while döngüsü</a:t>
            </a:r>
            <a:r>
              <a:rPr lang="tr-TR" sz="3600" b="1" dirty="0" smtClean="0">
                <a:solidFill>
                  <a:srgbClr val="FFFF00"/>
                </a:solidFill>
              </a:rPr>
              <a:t>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2083766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a = 1</a:t>
            </a:r>
          </a:p>
          <a:p>
            <a:r>
              <a:rPr lang="tr-TR" b="1" dirty="0"/>
              <a:t>while a &lt; 10:</a:t>
            </a:r>
          </a:p>
          <a:p>
            <a:r>
              <a:rPr lang="tr-TR" b="1" dirty="0"/>
              <a:t>a += 1</a:t>
            </a:r>
          </a:p>
          <a:p>
            <a:r>
              <a:rPr lang="tr-TR" b="1" dirty="0"/>
              <a:t>print("Ali", end=” ”)</a:t>
            </a:r>
          </a:p>
          <a:p>
            <a:r>
              <a:rPr lang="pt-BR" b="1" dirty="0"/>
              <a:t>Çıktı: Ali Ali Ali Ali Ali Ali Ali Ali Ali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74642" y="3705426"/>
            <a:ext cx="9965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Açıklaması: </a:t>
            </a:r>
            <a:r>
              <a:rPr lang="tr-TR" dirty="0"/>
              <a:t>Python öncelikle a = 1 satırını görüyor ve a‘nın değerini 1 </a:t>
            </a:r>
            <a:r>
              <a:rPr lang="tr-TR" dirty="0" smtClean="0"/>
              <a:t>yapıyor. Daha </a:t>
            </a:r>
            <a:r>
              <a:rPr lang="tr-TR" dirty="0"/>
              <a:t>sonra (while a &lt; 10) satırını </a:t>
            </a:r>
            <a:r>
              <a:rPr lang="tr-TR" dirty="0" smtClean="0"/>
              <a:t>görüyor. Ardından </a:t>
            </a:r>
            <a:r>
              <a:rPr lang="tr-TR" dirty="0"/>
              <a:t>a‘nın değerini 1 artırıyor (a += 1) ve a‘nın değeri 2 </a:t>
            </a:r>
            <a:r>
              <a:rPr lang="tr-TR" dirty="0" smtClean="0"/>
              <a:t>oluyor. a‘nın </a:t>
            </a:r>
            <a:r>
              <a:rPr lang="tr-TR" dirty="0"/>
              <a:t>değeri (yani 2) 10‘dan küçük olduğu için Python ekrana ilgili çıktıyı </a:t>
            </a:r>
            <a:r>
              <a:rPr lang="tr-TR" dirty="0" smtClean="0"/>
              <a:t>veriyor. İlk </a:t>
            </a:r>
            <a:r>
              <a:rPr lang="tr-TR" dirty="0"/>
              <a:t>döngüyü bitiren Python başa dönüyor ve a‘nın değerinin 2 olduğunu </a:t>
            </a:r>
            <a:r>
              <a:rPr lang="tr-TR" dirty="0" smtClean="0"/>
              <a:t>görüyor. a‘nın </a:t>
            </a:r>
            <a:r>
              <a:rPr lang="tr-TR" dirty="0"/>
              <a:t>değerini yine 1 artırıyor ve a‘yı 3 yapıyor. a‘nın değeri hâlâ 10‘dan küçük olduğu </a:t>
            </a:r>
            <a:r>
              <a:rPr lang="tr-TR" dirty="0" smtClean="0"/>
              <a:t>için ekrana </a:t>
            </a:r>
            <a:r>
              <a:rPr lang="tr-TR" dirty="0"/>
              <a:t>yine ilgili çıktıyı veriyor. İkinci döngüyü de bitiren Python yine </a:t>
            </a:r>
            <a:r>
              <a:rPr lang="tr-TR" dirty="0" smtClean="0"/>
              <a:t>başa dönüyor </a:t>
            </a:r>
            <a:r>
              <a:rPr lang="tr-TR" dirty="0"/>
              <a:t>ve </a:t>
            </a:r>
            <a:r>
              <a:rPr lang="tr-TR" dirty="0" smtClean="0"/>
              <a:t>a‘nın değerinin </a:t>
            </a:r>
            <a:r>
              <a:rPr lang="tr-TR" dirty="0"/>
              <a:t>3 olduğunu görüyor. Yukarıdaki adımları tekrar eden Python, a‘nın değeri 9 </a:t>
            </a:r>
            <a:r>
              <a:rPr lang="tr-TR" dirty="0" smtClean="0"/>
              <a:t>olana kadar </a:t>
            </a:r>
            <a:r>
              <a:rPr lang="tr-TR" dirty="0"/>
              <a:t>dönmeye devam ediyor. a‘nın değeri 9‘a ulaştığında Python a‘nın değerini bir kez </a:t>
            </a:r>
            <a:r>
              <a:rPr lang="tr-TR" dirty="0" smtClean="0"/>
              <a:t>daha artırınca </a:t>
            </a:r>
            <a:r>
              <a:rPr lang="tr-TR" dirty="0"/>
              <a:t>bu değer 10‘a ulaşıyor. Python a‘nın değerinin artık 10‘dan küçük </a:t>
            </a:r>
            <a:r>
              <a:rPr lang="tr-TR" dirty="0" smtClean="0"/>
              <a:t>olmadığını </a:t>
            </a:r>
            <a:r>
              <a:rPr lang="es-ES" dirty="0" smtClean="0"/>
              <a:t>görüyor </a:t>
            </a:r>
            <a:r>
              <a:rPr lang="es-ES" dirty="0"/>
              <a:t>ve programı sona erdiriyor.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76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FF00"/>
                </a:solidFill>
              </a:rPr>
              <a:t>while döngüsü</a:t>
            </a:r>
            <a:r>
              <a:rPr lang="tr-TR" sz="3600" b="1" dirty="0" smtClean="0">
                <a:solidFill>
                  <a:srgbClr val="FFFF00"/>
                </a:solidFill>
              </a:rPr>
              <a:t>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66600"/>
            <a:ext cx="10515600" cy="3077677"/>
          </a:xfrm>
        </p:spPr>
        <p:txBody>
          <a:bodyPr>
            <a:normAutofit/>
          </a:bodyPr>
          <a:lstStyle/>
          <a:p>
            <a:r>
              <a:rPr lang="tr-TR" b="1" dirty="0"/>
              <a:t>Ör:</a:t>
            </a:r>
          </a:p>
          <a:p>
            <a:r>
              <a:rPr lang="tr-TR" b="1" dirty="0"/>
              <a:t>a=1</a:t>
            </a:r>
          </a:p>
          <a:p>
            <a:r>
              <a:rPr lang="en-US" b="1" dirty="0"/>
              <a:t>while a&lt;5: </a:t>
            </a: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</a:rPr>
              <a:t># </a:t>
            </a:r>
            <a:r>
              <a:rPr lang="en-US" b="1" dirty="0">
                <a:solidFill>
                  <a:srgbClr val="FF0000"/>
                </a:solidFill>
              </a:rPr>
              <a:t>a 5’ten küçük olduğu sürece</a:t>
            </a:r>
          </a:p>
          <a:p>
            <a:r>
              <a:rPr lang="tr-TR" b="1" dirty="0"/>
              <a:t>print(a, end=” ”) </a:t>
            </a: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tr-TR" b="1" dirty="0" smtClean="0">
                <a:solidFill>
                  <a:srgbClr val="FF0000"/>
                </a:solidFill>
              </a:rPr>
              <a:t># </a:t>
            </a:r>
            <a:r>
              <a:rPr lang="tr-TR" b="1" dirty="0">
                <a:solidFill>
                  <a:srgbClr val="FF0000"/>
                </a:solidFill>
              </a:rPr>
              <a:t>a’yı yazdır.</a:t>
            </a:r>
          </a:p>
          <a:p>
            <a:r>
              <a:rPr lang="pt-BR" b="1" dirty="0"/>
              <a:t>a+=1 </a:t>
            </a:r>
            <a:r>
              <a:rPr lang="tr-TR" b="1" dirty="0" smtClean="0">
                <a:sym typeface="Wingdings" panose="05000000000000000000" pitchFamily="2" charset="2"/>
              </a:rPr>
              <a:t></a:t>
            </a:r>
            <a:r>
              <a:rPr lang="pt-BR" b="1" dirty="0" smtClean="0">
                <a:solidFill>
                  <a:srgbClr val="FF0000"/>
                </a:solidFill>
              </a:rPr>
              <a:t># </a:t>
            </a:r>
            <a:r>
              <a:rPr lang="pt-BR" b="1" dirty="0">
                <a:solidFill>
                  <a:srgbClr val="FF0000"/>
                </a:solidFill>
              </a:rPr>
              <a:t>a’yı 1 arttır.</a:t>
            </a:r>
          </a:p>
          <a:p>
            <a:r>
              <a:rPr lang="fr-FR" b="1" dirty="0"/>
              <a:t>Çıktı: 1 2 3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049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FF00"/>
                </a:solidFill>
              </a:rPr>
              <a:t>while döngüsü</a:t>
            </a:r>
            <a:r>
              <a:rPr lang="tr-TR" sz="3600" b="1" dirty="0" smtClean="0">
                <a:solidFill>
                  <a:srgbClr val="FFFF00"/>
                </a:solidFill>
              </a:rPr>
              <a:t>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66600"/>
            <a:ext cx="10515600" cy="3077677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Ör: </a:t>
            </a:r>
            <a:r>
              <a:rPr lang="tr-TR" dirty="0"/>
              <a:t>1‘den 16‘ya kadar çift sayıları yazdırma:</a:t>
            </a:r>
          </a:p>
          <a:p>
            <a:r>
              <a:rPr lang="tr-TR" b="1" dirty="0"/>
              <a:t>a = 0</a:t>
            </a:r>
          </a:p>
          <a:p>
            <a:r>
              <a:rPr lang="tr-TR" b="1" dirty="0"/>
              <a:t>while a &lt; 16:</a:t>
            </a:r>
          </a:p>
          <a:p>
            <a:r>
              <a:rPr lang="tr-TR" b="1" dirty="0" smtClean="0"/>
              <a:t>if </a:t>
            </a:r>
            <a:r>
              <a:rPr lang="tr-TR" b="1" dirty="0"/>
              <a:t>a % 2 == </a:t>
            </a:r>
            <a:r>
              <a:rPr lang="tr-TR" b="1" dirty="0"/>
              <a:t>0</a:t>
            </a:r>
            <a:r>
              <a:rPr lang="tr-TR" b="1" dirty="0" smtClean="0"/>
              <a:t>:</a:t>
            </a:r>
            <a:endParaRPr lang="tr-TR" b="1" dirty="0"/>
          </a:p>
          <a:p>
            <a:r>
              <a:rPr lang="tr-TR" b="1" dirty="0"/>
              <a:t>print(a, end=” </a:t>
            </a:r>
            <a:r>
              <a:rPr lang="tr-TR" b="1" dirty="0" smtClean="0"/>
              <a:t>“)</a:t>
            </a:r>
          </a:p>
          <a:p>
            <a:r>
              <a:rPr lang="tr-TR" b="1" dirty="0"/>
              <a:t>a += </a:t>
            </a:r>
            <a:r>
              <a:rPr lang="tr-TR" b="1" dirty="0" smtClean="0"/>
              <a:t>1</a:t>
            </a:r>
            <a:endParaRPr lang="tr-TR" b="1" dirty="0"/>
          </a:p>
          <a:p>
            <a:r>
              <a:rPr lang="fr-FR" b="1" dirty="0"/>
              <a:t>Çıktı: 2 4 6 8 10 12 14 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8040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FF00"/>
                </a:solidFill>
              </a:rPr>
              <a:t>while döngüsü</a:t>
            </a:r>
            <a:r>
              <a:rPr lang="tr-TR" sz="3600" b="1" dirty="0" smtClean="0">
                <a:solidFill>
                  <a:srgbClr val="FFFF00"/>
                </a:solidFill>
              </a:rPr>
              <a:t>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66600"/>
            <a:ext cx="6105939" cy="4137852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Belirsiz Döngü: </a:t>
            </a:r>
            <a:r>
              <a:rPr lang="tr-TR" dirty="0"/>
              <a:t>Bu döngüde döngünün kaç defa döneceği belirsizdir. </a:t>
            </a:r>
            <a:r>
              <a:rPr lang="tr-TR" dirty="0" smtClean="0"/>
              <a:t>Döngünün kaç </a:t>
            </a:r>
            <a:r>
              <a:rPr lang="tr-TR" dirty="0"/>
              <a:t>defa döneceğine şartlar ve kullanıcı karar verir.</a:t>
            </a:r>
          </a:p>
          <a:p>
            <a:r>
              <a:rPr lang="tr-TR" b="1" dirty="0"/>
              <a:t>n = 1</a:t>
            </a:r>
          </a:p>
          <a:p>
            <a:r>
              <a:rPr lang="sv-SE" b="1" dirty="0"/>
              <a:t>karar= int(input("sayılar kaça kadar sıralansın?" ))</a:t>
            </a:r>
          </a:p>
          <a:p>
            <a:r>
              <a:rPr lang="tr-TR" b="1" dirty="0"/>
              <a:t>while n &lt;= karar:</a:t>
            </a:r>
          </a:p>
          <a:p>
            <a:r>
              <a:rPr lang="tr-TR" b="1" dirty="0"/>
              <a:t>print(n)</a:t>
            </a:r>
          </a:p>
          <a:p>
            <a:r>
              <a:rPr lang="tr-TR" b="1" dirty="0"/>
              <a:t>n += 1</a:t>
            </a:r>
          </a:p>
          <a:p>
            <a:r>
              <a:rPr lang="tr-TR" b="1" dirty="0"/>
              <a:t>sayılar kaça kadar sıralansın? 7</a:t>
            </a:r>
          </a:p>
          <a:p>
            <a:r>
              <a:rPr lang="fr-FR" b="1" dirty="0"/>
              <a:t>Çıktı: 1 2 3 4 5 6 7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698435" y="4320209"/>
            <a:ext cx="6316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Açıklama: </a:t>
            </a:r>
            <a:r>
              <a:rPr lang="tr-TR" dirty="0"/>
              <a:t>Bu programda döngünün kaç defa döneceği belli değildir. Kullanıcının girdiği sayı </a:t>
            </a:r>
            <a:r>
              <a:rPr lang="tr-TR" dirty="0" smtClean="0"/>
              <a:t>1 veya </a:t>
            </a:r>
            <a:r>
              <a:rPr lang="tr-TR" dirty="0"/>
              <a:t>1’den büyük olduğu sürece döngü tekrar edecektir. Örneğin kullanıcı 7 sayısını</a:t>
            </a:r>
          </a:p>
          <a:p>
            <a:r>
              <a:rPr lang="tr-TR" dirty="0"/>
              <a:t>girdiğinde 1’den 7’ye kadar olan sayılar </a:t>
            </a:r>
            <a:r>
              <a:rPr lang="tr-TR" dirty="0" smtClean="0"/>
              <a:t>ekrana yazdırılacaktır</a:t>
            </a:r>
            <a:r>
              <a:rPr lang="tr-TR" dirty="0"/>
              <a:t>. Ancak kullanıcı 0 veya </a:t>
            </a:r>
            <a:r>
              <a:rPr lang="tr-TR" dirty="0" smtClean="0"/>
              <a:t>eksi değerde </a:t>
            </a:r>
            <a:r>
              <a:rPr lang="tr-TR" dirty="0"/>
              <a:t>bir sayı girdiğinde while n &lt;= karar: şartı oluşmamış olacağından program tepki</a:t>
            </a:r>
          </a:p>
          <a:p>
            <a:r>
              <a:rPr lang="tr-TR" dirty="0"/>
              <a:t>vermeyecektir.</a:t>
            </a:r>
          </a:p>
        </p:txBody>
      </p:sp>
    </p:spTree>
    <p:extLst>
      <p:ext uri="{BB962C8B-B14F-4D97-AF65-F5344CB8AC3E}">
        <p14:creationId xmlns:p14="http://schemas.microsoft.com/office/powerpoint/2010/main" val="195758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FF00"/>
                </a:solidFill>
              </a:rPr>
              <a:t>break komutu: </a:t>
            </a:r>
            <a:r>
              <a:rPr lang="tr-TR" dirty="0"/>
              <a:t>Döngüyü sonlandıran bir komuttur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while True:</a:t>
            </a:r>
          </a:p>
          <a:p>
            <a:r>
              <a:rPr lang="tr-TR" b="1" dirty="0"/>
              <a:t>print("Bilgisayar çıldırdı!")</a:t>
            </a:r>
          </a:p>
          <a:p>
            <a:r>
              <a:rPr lang="tr-TR" b="1" dirty="0"/>
              <a:t>Çıktı: Sonsuz döngü</a:t>
            </a:r>
            <a:r>
              <a:rPr lang="tr-TR" b="1" dirty="0" smtClean="0"/>
              <a:t>…</a:t>
            </a:r>
          </a:p>
          <a:p>
            <a:endParaRPr lang="tr-TR" b="1" dirty="0" smtClean="0"/>
          </a:p>
          <a:p>
            <a:r>
              <a:rPr lang="tr-TR" dirty="0"/>
              <a:t>Yukarıdaki kod aksi belirtilmediği sürece sürekli çalışır. Yani ekrana sürekli “Bilgisayar</a:t>
            </a:r>
          </a:p>
          <a:p>
            <a:r>
              <a:rPr lang="tr-TR" dirty="0"/>
              <a:t>çıldırdı!” yazısı gelir. Ancak;</a:t>
            </a:r>
          </a:p>
          <a:p>
            <a:r>
              <a:rPr lang="tr-TR" b="1" dirty="0"/>
              <a:t>while True:</a:t>
            </a:r>
          </a:p>
          <a:p>
            <a:r>
              <a:rPr lang="tr-TR" b="1" dirty="0"/>
              <a:t>print("Bilgisayar çıldırdı!")</a:t>
            </a:r>
          </a:p>
          <a:p>
            <a:r>
              <a:rPr lang="tr-TR" b="1" dirty="0"/>
              <a:t>break</a:t>
            </a:r>
          </a:p>
          <a:p>
            <a:r>
              <a:rPr lang="tr-TR" b="1" dirty="0"/>
              <a:t>Çıktı: Bilgisayar çıldırdı!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2385391" y="6001073"/>
            <a:ext cx="946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break komutunu ilave edersek programa dur komutu vermiş oluruz. Böylece </a:t>
            </a:r>
            <a:r>
              <a:rPr lang="tr-TR" dirty="0" smtClean="0"/>
              <a:t>sonsuz döngüden </a:t>
            </a:r>
            <a:r>
              <a:rPr lang="tr-TR" dirty="0"/>
              <a:t>kurtulmuş oluruz. Ekrana sadece bir kere “Bilgisayar çıldırdı!” yazısı çıkacak ve </a:t>
            </a:r>
            <a:r>
              <a:rPr lang="tr-TR" dirty="0" smtClean="0"/>
              <a:t>öyle kalacaktır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906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FF00"/>
                </a:solidFill>
              </a:rPr>
              <a:t>break komutu</a:t>
            </a:r>
            <a:r>
              <a:rPr lang="tr-TR" b="1" dirty="0" smtClean="0">
                <a:solidFill>
                  <a:srgbClr val="FFFF00"/>
                </a:solidFill>
              </a:rPr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</a:t>
            </a:r>
            <a:r>
              <a:rPr lang="tr-TR" dirty="0"/>
              <a:t>Kullanıcının belirli bir şey yazana kadar programın sürekli çalışması</a:t>
            </a:r>
          </a:p>
          <a:p>
            <a:r>
              <a:rPr lang="tr-TR" b="1" dirty="0"/>
              <a:t>while True:</a:t>
            </a:r>
          </a:p>
          <a:p>
            <a:r>
              <a:rPr lang="tr-TR" b="1" dirty="0"/>
              <a:t>soru = input("Nasılsınız, iyi misiniz?")</a:t>
            </a:r>
          </a:p>
          <a:p>
            <a:r>
              <a:rPr lang="tr-TR" b="1" dirty="0"/>
              <a:t>if soru == "yeter artık":</a:t>
            </a:r>
          </a:p>
          <a:p>
            <a:r>
              <a:rPr lang="tr-TR" b="1" dirty="0"/>
              <a:t>print("Tamam kızma sormuyorum artık! ")</a:t>
            </a:r>
          </a:p>
          <a:p>
            <a:r>
              <a:rPr lang="tr-TR" b="1" dirty="0"/>
              <a:t>break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8543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FF00"/>
                </a:solidFill>
              </a:rPr>
              <a:t>break komutu</a:t>
            </a:r>
            <a:r>
              <a:rPr lang="tr-TR" b="1" dirty="0" smtClean="0">
                <a:solidFill>
                  <a:srgbClr val="FFFF00"/>
                </a:solidFill>
              </a:rPr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Ör: </a:t>
            </a:r>
            <a:r>
              <a:rPr lang="tr-TR" dirty="0"/>
              <a:t>Kullanıcıya bir parola belirletirken parolanın 6 karakterden kısa olmamasını sağlayalım.</a:t>
            </a:r>
          </a:p>
          <a:p>
            <a:r>
              <a:rPr lang="tr-TR" b="1" dirty="0"/>
              <a:t>while True:</a:t>
            </a:r>
          </a:p>
          <a:p>
            <a:r>
              <a:rPr lang="it-IT" b="1" dirty="0"/>
              <a:t>parola = input("Bir parola belirleyin: ")</a:t>
            </a:r>
          </a:p>
          <a:p>
            <a:r>
              <a:rPr lang="tr-TR" b="1" dirty="0"/>
              <a:t>if not parola:</a:t>
            </a:r>
          </a:p>
          <a:p>
            <a:r>
              <a:rPr lang="tr-TR" b="1" dirty="0"/>
              <a:t>print("Parola bölümü boş geçilemez!")</a:t>
            </a:r>
          </a:p>
          <a:p>
            <a:r>
              <a:rPr lang="tr-TR" b="1" dirty="0"/>
              <a:t>elif len(parola) &lt; 6:</a:t>
            </a:r>
          </a:p>
          <a:p>
            <a:r>
              <a:rPr lang="fi-FI" b="1" dirty="0"/>
              <a:t>print("Parola 6 karakterden kısa olmamalı")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print("Yeni parolanız: ", parola)</a:t>
            </a:r>
          </a:p>
          <a:p>
            <a:r>
              <a:rPr lang="tr-TR" b="1" dirty="0"/>
              <a:t>break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5074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863</Words>
  <Application>Microsoft Office PowerPoint</Application>
  <PresentationFormat>Özel</PresentationFormat>
  <Paragraphs>99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Office Teması</vt:lpstr>
      <vt:lpstr>Python</vt:lpstr>
      <vt:lpstr>while döngüsü: Bir koşul sağlanmaya devam ettiği sürece işlemleri tekrarlar. İngilizce bir kelime olan while, Türkçede ‘... iken, ... olduğu sürece’ gibi anlamlarına gelir.</vt:lpstr>
      <vt:lpstr>while döngüsü:</vt:lpstr>
      <vt:lpstr>while döngüsü:</vt:lpstr>
      <vt:lpstr>while döngüsü:</vt:lpstr>
      <vt:lpstr>while döngüsü:</vt:lpstr>
      <vt:lpstr>break komutu: Döngüyü sonlandıran bir komuttur.</vt:lpstr>
      <vt:lpstr>break komutu:</vt:lpstr>
      <vt:lpstr>break komutu:</vt:lpstr>
      <vt:lpstr>continue komutu:</vt:lpstr>
      <vt:lpstr>pass komutu: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179</cp:revision>
  <dcterms:created xsi:type="dcterms:W3CDTF">2018-10-06T09:54:28Z</dcterms:created>
  <dcterms:modified xsi:type="dcterms:W3CDTF">2020-10-12T06:19:22Z</dcterms:modified>
</cp:coreProperties>
</file>