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68" r:id="rId4"/>
    <p:sldId id="258" r:id="rId5"/>
    <p:sldId id="259" r:id="rId6"/>
    <p:sldId id="263" r:id="rId7"/>
    <p:sldId id="260" r:id="rId8"/>
    <p:sldId id="262" r:id="rId9"/>
    <p:sldId id="264" r:id="rId10"/>
    <p:sldId id="265" r:id="rId11"/>
    <p:sldId id="267" r:id="rId12"/>
    <p:sldId id="266"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8" autoAdjust="0"/>
    <p:restoredTop sz="94660"/>
  </p:normalViewPr>
  <p:slideViewPr>
    <p:cSldViewPr snapToGrid="0">
      <p:cViewPr varScale="1">
        <p:scale>
          <a:sx n="93" d="100"/>
          <a:sy n="93" d="100"/>
        </p:scale>
        <p:origin x="990"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3/9/2024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340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3/9/2024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1679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3/9/2024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9616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3/9/2024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039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3/9/2024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551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3/9/2024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820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3/9/2024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566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3/9/2024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418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3/9/2024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234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3/9/2024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535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3/9/2024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8703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3/9/2024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37823173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FD715A-52E9-030D-69F2-F164214991F3}"/>
              </a:ext>
            </a:extLst>
          </p:cNvPr>
          <p:cNvSpPr>
            <a:spLocks noGrp="1"/>
          </p:cNvSpPr>
          <p:nvPr>
            <p:ph type="ctrTitle"/>
          </p:nvPr>
        </p:nvSpPr>
        <p:spPr>
          <a:xfrm>
            <a:off x="860742" y="1124988"/>
            <a:ext cx="4425962" cy="2387600"/>
          </a:xfrm>
        </p:spPr>
        <p:txBody>
          <a:bodyPr>
            <a:normAutofit/>
          </a:bodyPr>
          <a:lstStyle/>
          <a:p>
            <a:pPr algn="l"/>
            <a:r>
              <a:rPr lang="en-US" dirty="0"/>
              <a:t>Homework #3</a:t>
            </a:r>
          </a:p>
        </p:txBody>
      </p:sp>
      <p:sp>
        <p:nvSpPr>
          <p:cNvPr id="3" name="Subtitle 2">
            <a:extLst>
              <a:ext uri="{FF2B5EF4-FFF2-40B4-BE49-F238E27FC236}">
                <a16:creationId xmlns:a16="http://schemas.microsoft.com/office/drawing/2014/main" id="{21E822AF-DA54-9F11-543A-9F72271EAB74}"/>
              </a:ext>
            </a:extLst>
          </p:cNvPr>
          <p:cNvSpPr>
            <a:spLocks noGrp="1"/>
          </p:cNvSpPr>
          <p:nvPr>
            <p:ph type="subTitle" idx="1"/>
          </p:nvPr>
        </p:nvSpPr>
        <p:spPr>
          <a:xfrm>
            <a:off x="860742" y="3633691"/>
            <a:ext cx="4425962" cy="1655762"/>
          </a:xfrm>
        </p:spPr>
        <p:txBody>
          <a:bodyPr>
            <a:normAutofit/>
          </a:bodyPr>
          <a:lstStyle/>
          <a:p>
            <a:pPr algn="l"/>
            <a:r>
              <a:rPr lang="en-US" dirty="0">
                <a:solidFill>
                  <a:schemeClr val="accent5"/>
                </a:solidFill>
              </a:rPr>
              <a:t>Eric Golde</a:t>
            </a:r>
          </a:p>
        </p:txBody>
      </p:sp>
      <p:pic>
        <p:nvPicPr>
          <p:cNvPr id="4" name="Picture 3" descr="Vector background of vibrant colors splashing">
            <a:extLst>
              <a:ext uri="{FF2B5EF4-FFF2-40B4-BE49-F238E27FC236}">
                <a16:creationId xmlns:a16="http://schemas.microsoft.com/office/drawing/2014/main" id="{1F3F4BAE-D670-206A-2E7A-9DDBF1667824}"/>
              </a:ext>
            </a:extLst>
          </p:cNvPr>
          <p:cNvPicPr>
            <a:picLocks noChangeAspect="1"/>
          </p:cNvPicPr>
          <p:nvPr/>
        </p:nvPicPr>
        <p:blipFill rotWithShape="1">
          <a:blip r:embed="rId2"/>
          <a:srcRect l="21933" r="14030" b="-1"/>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24"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82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1F3F4BAE-D670-206A-2E7A-9DDBF1667824}"/>
              </a:ext>
            </a:extLst>
          </p:cNvPr>
          <p:cNvPicPr>
            <a:picLocks noChangeAspect="1"/>
          </p:cNvPicPr>
          <p:nvPr/>
        </p:nvPicPr>
        <p:blipFill rotWithShape="1">
          <a:blip r:embed="rId2"/>
          <a:srcRect t="17279"/>
          <a:stretch/>
        </p:blipFill>
        <p:spPr>
          <a:xfrm>
            <a:off x="20" y="10"/>
            <a:ext cx="12191980" cy="6857990"/>
          </a:xfrm>
          <a:prstGeom prst="rect">
            <a:avLst/>
          </a:prstGeom>
        </p:spPr>
      </p:pic>
      <p:sp>
        <p:nvSpPr>
          <p:cNvPr id="50" name="Rectangle 4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9A75F3E-2B33-3853-C23B-6DB7CADA60E0}"/>
              </a:ext>
            </a:extLst>
          </p:cNvPr>
          <p:cNvSpPr txBox="1"/>
          <p:nvPr/>
        </p:nvSpPr>
        <p:spPr>
          <a:xfrm>
            <a:off x="620992" y="5905405"/>
            <a:ext cx="10256107" cy="923330"/>
          </a:xfrm>
          <a:prstGeom prst="rect">
            <a:avLst/>
          </a:prstGeom>
          <a:noFill/>
          <a:ln>
            <a:solidFill>
              <a:schemeClr val="tx1"/>
            </a:solidFill>
          </a:ln>
        </p:spPr>
        <p:txBody>
          <a:bodyPr wrap="square" rtlCol="0">
            <a:spAutoFit/>
          </a:bodyPr>
          <a:lstStyle/>
          <a:p>
            <a:pPr marL="0" indent="0">
              <a:buFont typeface="Arial" panose="020B0604020202020204" pitchFamily="34" charset="0"/>
              <a:buNone/>
            </a:pPr>
            <a:r>
              <a:rPr lang="en-US" sz="1800" dirty="0"/>
              <a:t>This graph is suppose to show the hours of cyclists. Unfortunately my data needs more cleaning to show this properly. If we ignore 12am, we can see that 8am and 5pm (normal business hours) are the most popular biking times.</a:t>
            </a:r>
          </a:p>
        </p:txBody>
      </p:sp>
      <p:pic>
        <p:nvPicPr>
          <p:cNvPr id="5" name="Picture 4">
            <a:extLst>
              <a:ext uri="{FF2B5EF4-FFF2-40B4-BE49-F238E27FC236}">
                <a16:creationId xmlns:a16="http://schemas.microsoft.com/office/drawing/2014/main" id="{02F04324-04F4-6926-A0F8-588449381214}"/>
              </a:ext>
            </a:extLst>
          </p:cNvPr>
          <p:cNvPicPr>
            <a:picLocks noChangeAspect="1"/>
          </p:cNvPicPr>
          <p:nvPr/>
        </p:nvPicPr>
        <p:blipFill>
          <a:blip r:embed="rId3"/>
          <a:stretch>
            <a:fillRect/>
          </a:stretch>
        </p:blipFill>
        <p:spPr>
          <a:xfrm>
            <a:off x="757881" y="92984"/>
            <a:ext cx="10676238" cy="5732918"/>
          </a:xfrm>
          <a:prstGeom prst="rect">
            <a:avLst/>
          </a:prstGeom>
        </p:spPr>
      </p:pic>
    </p:spTree>
    <p:extLst>
      <p:ext uri="{BB962C8B-B14F-4D97-AF65-F5344CB8AC3E}">
        <p14:creationId xmlns:p14="http://schemas.microsoft.com/office/powerpoint/2010/main" val="7493880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1F3F4BAE-D670-206A-2E7A-9DDBF1667824}"/>
              </a:ext>
            </a:extLst>
          </p:cNvPr>
          <p:cNvPicPr>
            <a:picLocks noChangeAspect="1"/>
          </p:cNvPicPr>
          <p:nvPr/>
        </p:nvPicPr>
        <p:blipFill rotWithShape="1">
          <a:blip r:embed="rId2"/>
          <a:srcRect t="17279"/>
          <a:stretch/>
        </p:blipFill>
        <p:spPr>
          <a:xfrm>
            <a:off x="20" y="10"/>
            <a:ext cx="12191980" cy="6857990"/>
          </a:xfrm>
          <a:prstGeom prst="rect">
            <a:avLst/>
          </a:prstGeom>
        </p:spPr>
      </p:pic>
      <p:sp>
        <p:nvSpPr>
          <p:cNvPr id="50" name="Rectangle 4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9A75F3E-2B33-3853-C23B-6DB7CADA60E0}"/>
              </a:ext>
            </a:extLst>
          </p:cNvPr>
          <p:cNvSpPr txBox="1"/>
          <p:nvPr/>
        </p:nvSpPr>
        <p:spPr>
          <a:xfrm>
            <a:off x="620992" y="5989384"/>
            <a:ext cx="10256107" cy="646331"/>
          </a:xfrm>
          <a:prstGeom prst="rect">
            <a:avLst/>
          </a:prstGeom>
          <a:noFill/>
          <a:ln>
            <a:solidFill>
              <a:schemeClr val="tx1"/>
            </a:solidFill>
          </a:ln>
        </p:spPr>
        <p:txBody>
          <a:bodyPr wrap="square" rtlCol="0">
            <a:spAutoFit/>
          </a:bodyPr>
          <a:lstStyle/>
          <a:p>
            <a:pPr marL="0" indent="0">
              <a:buFont typeface="Arial" panose="020B0604020202020204" pitchFamily="34" charset="0"/>
              <a:buNone/>
            </a:pPr>
            <a:r>
              <a:rPr lang="en-US" sz="1800" dirty="0"/>
              <a:t>This one is Wednesdays in 2016 as a scatter plot. It’s a bit faint and hard to read.</a:t>
            </a:r>
          </a:p>
          <a:p>
            <a:pPr marL="0" indent="0">
              <a:buFont typeface="Arial" panose="020B0604020202020204" pitchFamily="34" charset="0"/>
              <a:buNone/>
            </a:pPr>
            <a:r>
              <a:rPr lang="en-US" sz="1800" dirty="0"/>
              <a:t>X: Temperature, Y: Number of cyclists</a:t>
            </a:r>
          </a:p>
        </p:txBody>
      </p:sp>
      <p:pic>
        <p:nvPicPr>
          <p:cNvPr id="3" name="Picture 2">
            <a:extLst>
              <a:ext uri="{FF2B5EF4-FFF2-40B4-BE49-F238E27FC236}">
                <a16:creationId xmlns:a16="http://schemas.microsoft.com/office/drawing/2014/main" id="{01038BEB-B5A6-F930-269D-15901645C744}"/>
              </a:ext>
            </a:extLst>
          </p:cNvPr>
          <p:cNvPicPr>
            <a:picLocks noChangeAspect="1"/>
          </p:cNvPicPr>
          <p:nvPr/>
        </p:nvPicPr>
        <p:blipFill>
          <a:blip r:embed="rId3"/>
          <a:stretch>
            <a:fillRect/>
          </a:stretch>
        </p:blipFill>
        <p:spPr>
          <a:xfrm>
            <a:off x="815546" y="159203"/>
            <a:ext cx="10560908" cy="5670988"/>
          </a:xfrm>
          <a:prstGeom prst="rect">
            <a:avLst/>
          </a:prstGeom>
        </p:spPr>
      </p:pic>
    </p:spTree>
    <p:extLst>
      <p:ext uri="{BB962C8B-B14F-4D97-AF65-F5344CB8AC3E}">
        <p14:creationId xmlns:p14="http://schemas.microsoft.com/office/powerpoint/2010/main" val="386388659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1F3F4BAE-D670-206A-2E7A-9DDBF1667824}"/>
              </a:ext>
            </a:extLst>
          </p:cNvPr>
          <p:cNvPicPr>
            <a:picLocks noChangeAspect="1"/>
          </p:cNvPicPr>
          <p:nvPr/>
        </p:nvPicPr>
        <p:blipFill rotWithShape="1">
          <a:blip r:embed="rId2"/>
          <a:srcRect t="17279"/>
          <a:stretch/>
        </p:blipFill>
        <p:spPr>
          <a:xfrm>
            <a:off x="20" y="10"/>
            <a:ext cx="12191980" cy="6857990"/>
          </a:xfrm>
          <a:prstGeom prst="rect">
            <a:avLst/>
          </a:prstGeom>
        </p:spPr>
      </p:pic>
      <p:sp>
        <p:nvSpPr>
          <p:cNvPr id="50" name="Rectangle 4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9A75F3E-2B33-3853-C23B-6DB7CADA60E0}"/>
              </a:ext>
            </a:extLst>
          </p:cNvPr>
          <p:cNvSpPr txBox="1"/>
          <p:nvPr/>
        </p:nvSpPr>
        <p:spPr>
          <a:xfrm>
            <a:off x="620992" y="5989384"/>
            <a:ext cx="10256107" cy="923330"/>
          </a:xfrm>
          <a:prstGeom prst="rect">
            <a:avLst/>
          </a:prstGeom>
          <a:noFill/>
          <a:ln>
            <a:solidFill>
              <a:schemeClr val="tx1"/>
            </a:solidFill>
          </a:ln>
        </p:spPr>
        <p:txBody>
          <a:bodyPr wrap="square" rtlCol="0">
            <a:spAutoFit/>
          </a:bodyPr>
          <a:lstStyle/>
          <a:p>
            <a:pPr marL="0" indent="0">
              <a:buFont typeface="Arial" panose="020B0604020202020204" pitchFamily="34" charset="0"/>
              <a:buNone/>
            </a:pPr>
            <a:r>
              <a:rPr lang="en-US" sz="1800" dirty="0"/>
              <a:t>This one is all the years as a scatter plot. It is a lot more easy to read.</a:t>
            </a:r>
          </a:p>
          <a:p>
            <a:pPr marL="0" indent="0">
              <a:buFont typeface="Arial" panose="020B0604020202020204" pitchFamily="34" charset="0"/>
              <a:buNone/>
            </a:pPr>
            <a:r>
              <a:rPr lang="en-US" sz="1800" dirty="0"/>
              <a:t>X: Temperature, Y: Number of cyclists</a:t>
            </a:r>
          </a:p>
          <a:p>
            <a:pPr marL="0" indent="0">
              <a:buFont typeface="Arial" panose="020B0604020202020204" pitchFamily="34" charset="0"/>
              <a:buNone/>
            </a:pPr>
            <a:endParaRPr lang="en-US" sz="1800" dirty="0"/>
          </a:p>
        </p:txBody>
      </p:sp>
      <p:pic>
        <p:nvPicPr>
          <p:cNvPr id="8" name="Picture 7">
            <a:extLst>
              <a:ext uri="{FF2B5EF4-FFF2-40B4-BE49-F238E27FC236}">
                <a16:creationId xmlns:a16="http://schemas.microsoft.com/office/drawing/2014/main" id="{66853FC6-602B-1663-E805-CB345CF4A621}"/>
              </a:ext>
            </a:extLst>
          </p:cNvPr>
          <p:cNvPicPr>
            <a:picLocks noChangeAspect="1"/>
          </p:cNvPicPr>
          <p:nvPr/>
        </p:nvPicPr>
        <p:blipFill>
          <a:blip r:embed="rId3"/>
          <a:stretch>
            <a:fillRect/>
          </a:stretch>
        </p:blipFill>
        <p:spPr>
          <a:xfrm>
            <a:off x="620992" y="109454"/>
            <a:ext cx="10950016" cy="5879930"/>
          </a:xfrm>
          <a:prstGeom prst="rect">
            <a:avLst/>
          </a:prstGeom>
        </p:spPr>
      </p:pic>
    </p:spTree>
    <p:extLst>
      <p:ext uri="{BB962C8B-B14F-4D97-AF65-F5344CB8AC3E}">
        <p14:creationId xmlns:p14="http://schemas.microsoft.com/office/powerpoint/2010/main" val="276518532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C7B77-A0FB-BFCA-690F-0BCC4A54645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B8EEECA-3492-0040-2471-A75598F93CC1}"/>
              </a:ext>
            </a:extLst>
          </p:cNvPr>
          <p:cNvSpPr>
            <a:spLocks noGrp="1"/>
          </p:cNvSpPr>
          <p:nvPr>
            <p:ph idx="1"/>
          </p:nvPr>
        </p:nvSpPr>
        <p:spPr/>
        <p:txBody>
          <a:bodyPr>
            <a:normAutofit/>
          </a:bodyPr>
          <a:lstStyle/>
          <a:p>
            <a:r>
              <a:rPr lang="en-US" sz="1600" dirty="0"/>
              <a:t>I struggled a lot with D3. It was a learning curve, and one small mistake can make a graph look very weird. While they do have good documentation, I found that some of the example code just did not work at all. I also did not like the lack of errors when you do something incorrect (not all d3’s fault, JavaScript isn’t great). As an example, I could not figure out how to do axis labels in D3. I spent hours trying to get it to work.</a:t>
            </a:r>
          </a:p>
          <a:p>
            <a:r>
              <a:rPr lang="en-US" sz="1600" dirty="0"/>
              <a:t>Overall, I did enjoy the project. I do though wish I had more time to work on it (Capstone is partly to blame)</a:t>
            </a:r>
          </a:p>
        </p:txBody>
      </p:sp>
    </p:spTree>
    <p:extLst>
      <p:ext uri="{BB962C8B-B14F-4D97-AF65-F5344CB8AC3E}">
        <p14:creationId xmlns:p14="http://schemas.microsoft.com/office/powerpoint/2010/main" val="262928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21E822AF-DA54-9F11-543A-9F72271EAB74}"/>
              </a:ext>
            </a:extLst>
          </p:cNvPr>
          <p:cNvSpPr>
            <a:spLocks noGrp="1"/>
          </p:cNvSpPr>
          <p:nvPr>
            <p:ph type="subTitle" idx="1"/>
          </p:nvPr>
        </p:nvSpPr>
        <p:spPr>
          <a:xfrm>
            <a:off x="6194715" y="749030"/>
            <a:ext cx="5334931" cy="5276381"/>
          </a:xfrm>
        </p:spPr>
        <p:txBody>
          <a:bodyPr>
            <a:normAutofit/>
          </a:bodyPr>
          <a:lstStyle/>
          <a:p>
            <a:r>
              <a:rPr lang="en-US" dirty="0"/>
              <a:t>Question:</a:t>
            </a:r>
          </a:p>
          <a:p>
            <a:pPr marL="457200" indent="-457200" algn="l">
              <a:buFont typeface="+mj-lt"/>
              <a:buAutoNum type="arabicPeriod"/>
            </a:pPr>
            <a:endParaRPr lang="en-US" dirty="0"/>
          </a:p>
          <a:p>
            <a:pPr marL="457200" indent="-457200" algn="l">
              <a:buFont typeface="+mj-lt"/>
              <a:buAutoNum type="arabicPeriod"/>
            </a:pPr>
            <a:r>
              <a:rPr lang="en-US" dirty="0"/>
              <a:t>Does the temperature impact how many bikers ride every day?</a:t>
            </a:r>
          </a:p>
          <a:p>
            <a:pPr marL="457200" indent="-457200" algn="l">
              <a:buFont typeface="+mj-lt"/>
              <a:buAutoNum type="arabicPeriod"/>
            </a:pPr>
            <a:r>
              <a:rPr lang="en-US" dirty="0"/>
              <a:t>Did the pandemic make a difference in people riding?</a:t>
            </a:r>
          </a:p>
          <a:p>
            <a:pPr marL="457200" indent="-457200" algn="l">
              <a:buFont typeface="+mj-lt"/>
              <a:buAutoNum type="arabicPeriod"/>
            </a:pPr>
            <a:r>
              <a:rPr lang="en-US" dirty="0"/>
              <a:t>What day do people ride the most?</a:t>
            </a:r>
          </a:p>
          <a:p>
            <a:endParaRPr lang="en-US" dirty="0"/>
          </a:p>
        </p:txBody>
      </p:sp>
      <p:sp>
        <p:nvSpPr>
          <p:cNvPr id="33" name="Freeform: Shape 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3" descr="Vector background of vibrant colors splashing">
            <a:extLst>
              <a:ext uri="{FF2B5EF4-FFF2-40B4-BE49-F238E27FC236}">
                <a16:creationId xmlns:a16="http://schemas.microsoft.com/office/drawing/2014/main" id="{1F3F4BAE-D670-206A-2E7A-9DDBF1667824}"/>
              </a:ext>
            </a:extLst>
          </p:cNvPr>
          <p:cNvPicPr>
            <a:picLocks noChangeAspect="1"/>
          </p:cNvPicPr>
          <p:nvPr/>
        </p:nvPicPr>
        <p:blipFill rotWithShape="1">
          <a:blip r:embed="rId2"/>
          <a:srcRect l="19951" r="12050" b="2"/>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43" name="Freeform: Shape 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516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C7B77-A0FB-BFCA-690F-0BCC4A54645E}"/>
              </a:ext>
            </a:extLst>
          </p:cNvPr>
          <p:cNvSpPr>
            <a:spLocks noGrp="1"/>
          </p:cNvSpPr>
          <p:nvPr>
            <p:ph type="title"/>
          </p:nvPr>
        </p:nvSpPr>
        <p:spPr/>
        <p:txBody>
          <a:bodyPr/>
          <a:lstStyle/>
          <a:p>
            <a:r>
              <a:rPr lang="en-US" dirty="0"/>
              <a:t>Known Problems</a:t>
            </a:r>
          </a:p>
        </p:txBody>
      </p:sp>
      <p:sp>
        <p:nvSpPr>
          <p:cNvPr id="3" name="Content Placeholder 2">
            <a:extLst>
              <a:ext uri="{FF2B5EF4-FFF2-40B4-BE49-F238E27FC236}">
                <a16:creationId xmlns:a16="http://schemas.microsoft.com/office/drawing/2014/main" id="{AB8EEECA-3492-0040-2471-A75598F93CC1}"/>
              </a:ext>
            </a:extLst>
          </p:cNvPr>
          <p:cNvSpPr>
            <a:spLocks noGrp="1"/>
          </p:cNvSpPr>
          <p:nvPr>
            <p:ph idx="1"/>
          </p:nvPr>
        </p:nvSpPr>
        <p:spPr/>
        <p:txBody>
          <a:bodyPr>
            <a:normAutofit/>
          </a:bodyPr>
          <a:lstStyle/>
          <a:p>
            <a:r>
              <a:rPr lang="en-US" sz="1600" dirty="0"/>
              <a:t>I struggled a lot with D3, and its been a very big learning curve due to it seemingly eating issue and non working documentation.</a:t>
            </a:r>
          </a:p>
          <a:p>
            <a:r>
              <a:rPr lang="en-US" sz="1600" dirty="0"/>
              <a:t>Issues in graphs:</a:t>
            </a:r>
          </a:p>
          <a:p>
            <a:pPr lvl="1"/>
            <a:r>
              <a:rPr lang="en-US" sz="1200" dirty="0"/>
              <a:t>No axis labels</a:t>
            </a:r>
          </a:p>
          <a:p>
            <a:pPr lvl="1"/>
            <a:r>
              <a:rPr lang="en-US" sz="1200" dirty="0"/>
              <a:t>Outliers in data.</a:t>
            </a:r>
          </a:p>
          <a:p>
            <a:pPr lvl="1"/>
            <a:r>
              <a:rPr lang="en-US" sz="1200" dirty="0"/>
              <a:t>Data covers labels sometimes</a:t>
            </a:r>
          </a:p>
        </p:txBody>
      </p:sp>
    </p:spTree>
    <p:extLst>
      <p:ext uri="{BB962C8B-B14F-4D97-AF65-F5344CB8AC3E}">
        <p14:creationId xmlns:p14="http://schemas.microsoft.com/office/powerpoint/2010/main" val="327877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1F3F4BAE-D670-206A-2E7A-9DDBF1667824}"/>
              </a:ext>
            </a:extLst>
          </p:cNvPr>
          <p:cNvPicPr>
            <a:picLocks noChangeAspect="1"/>
          </p:cNvPicPr>
          <p:nvPr/>
        </p:nvPicPr>
        <p:blipFill rotWithShape="1">
          <a:blip r:embed="rId2"/>
          <a:srcRect t="17279"/>
          <a:stretch/>
        </p:blipFill>
        <p:spPr>
          <a:xfrm>
            <a:off x="20" y="10"/>
            <a:ext cx="12191980" cy="6857990"/>
          </a:xfrm>
          <a:prstGeom prst="rect">
            <a:avLst/>
          </a:prstGeom>
        </p:spPr>
      </p:pic>
      <p:sp>
        <p:nvSpPr>
          <p:cNvPr id="50" name="Rectangle 4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3F4812E-0726-1E67-BD38-69F679BF657F}"/>
              </a:ext>
            </a:extLst>
          </p:cNvPr>
          <p:cNvPicPr>
            <a:picLocks noChangeAspect="1"/>
          </p:cNvPicPr>
          <p:nvPr/>
        </p:nvPicPr>
        <p:blipFill>
          <a:blip r:embed="rId3"/>
          <a:stretch>
            <a:fillRect/>
          </a:stretch>
        </p:blipFill>
        <p:spPr>
          <a:xfrm>
            <a:off x="905994" y="83809"/>
            <a:ext cx="10768553" cy="5780587"/>
          </a:xfrm>
          <a:prstGeom prst="rect">
            <a:avLst/>
          </a:prstGeom>
        </p:spPr>
      </p:pic>
      <p:sp>
        <p:nvSpPr>
          <p:cNvPr id="7" name="TextBox 6">
            <a:extLst>
              <a:ext uri="{FF2B5EF4-FFF2-40B4-BE49-F238E27FC236}">
                <a16:creationId xmlns:a16="http://schemas.microsoft.com/office/drawing/2014/main" id="{19A75F3E-2B33-3853-C23B-6DB7CADA60E0}"/>
              </a:ext>
            </a:extLst>
          </p:cNvPr>
          <p:cNvSpPr txBox="1"/>
          <p:nvPr/>
        </p:nvSpPr>
        <p:spPr>
          <a:xfrm>
            <a:off x="2587557" y="5948195"/>
            <a:ext cx="6322979" cy="923330"/>
          </a:xfrm>
          <a:prstGeom prst="rect">
            <a:avLst/>
          </a:prstGeom>
          <a:noFill/>
          <a:ln>
            <a:solidFill>
              <a:schemeClr val="tx1"/>
            </a:solidFill>
          </a:ln>
        </p:spPr>
        <p:txBody>
          <a:bodyPr wrap="square" rtlCol="0">
            <a:spAutoFit/>
          </a:bodyPr>
          <a:lstStyle/>
          <a:p>
            <a:r>
              <a:rPr lang="en-US" dirty="0"/>
              <a:t>This was the first time I had ever used D3. My goal was to just get it working and to make a graph using all the data I had. It worked, but it is really very hard to read or decipher.</a:t>
            </a:r>
          </a:p>
        </p:txBody>
      </p:sp>
    </p:spTree>
    <p:extLst>
      <p:ext uri="{BB962C8B-B14F-4D97-AF65-F5344CB8AC3E}">
        <p14:creationId xmlns:p14="http://schemas.microsoft.com/office/powerpoint/2010/main" val="295159397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1F3F4BAE-D670-206A-2E7A-9DDBF1667824}"/>
              </a:ext>
            </a:extLst>
          </p:cNvPr>
          <p:cNvPicPr>
            <a:picLocks noChangeAspect="1"/>
          </p:cNvPicPr>
          <p:nvPr/>
        </p:nvPicPr>
        <p:blipFill rotWithShape="1">
          <a:blip r:embed="rId2"/>
          <a:srcRect t="17279"/>
          <a:stretch/>
        </p:blipFill>
        <p:spPr>
          <a:xfrm>
            <a:off x="20" y="10"/>
            <a:ext cx="12191980" cy="6857990"/>
          </a:xfrm>
          <a:prstGeom prst="rect">
            <a:avLst/>
          </a:prstGeom>
        </p:spPr>
      </p:pic>
      <p:sp>
        <p:nvSpPr>
          <p:cNvPr id="50" name="Rectangle 4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9A75F3E-2B33-3853-C23B-6DB7CADA60E0}"/>
              </a:ext>
            </a:extLst>
          </p:cNvPr>
          <p:cNvSpPr txBox="1"/>
          <p:nvPr/>
        </p:nvSpPr>
        <p:spPr>
          <a:xfrm>
            <a:off x="2587557" y="5618679"/>
            <a:ext cx="6322979" cy="1200329"/>
          </a:xfrm>
          <a:prstGeom prst="rect">
            <a:avLst/>
          </a:prstGeom>
          <a:noFill/>
          <a:ln>
            <a:solidFill>
              <a:schemeClr val="tx1"/>
            </a:solidFill>
          </a:ln>
        </p:spPr>
        <p:txBody>
          <a:bodyPr wrap="square" rtlCol="0">
            <a:spAutoFit/>
          </a:bodyPr>
          <a:lstStyle/>
          <a:p>
            <a:pPr marL="0" indent="0">
              <a:buFont typeface="Arial" panose="020B0604020202020204" pitchFamily="34" charset="0"/>
              <a:buNone/>
            </a:pPr>
            <a:r>
              <a:rPr lang="en-US" sz="1800" dirty="0"/>
              <a:t>This is a much more refined version. I took the temperature and number of cyclists only every Wednesday in 2016. Here we can see there is some correlation of temperature and how many people go for a ride.</a:t>
            </a:r>
          </a:p>
        </p:txBody>
      </p:sp>
      <p:pic>
        <p:nvPicPr>
          <p:cNvPr id="2" name="Picture 1">
            <a:extLst>
              <a:ext uri="{FF2B5EF4-FFF2-40B4-BE49-F238E27FC236}">
                <a16:creationId xmlns:a16="http://schemas.microsoft.com/office/drawing/2014/main" id="{97F0B61E-0474-6F6B-73B4-54E39AAC77AE}"/>
              </a:ext>
            </a:extLst>
          </p:cNvPr>
          <p:cNvPicPr>
            <a:picLocks noChangeAspect="1"/>
          </p:cNvPicPr>
          <p:nvPr/>
        </p:nvPicPr>
        <p:blipFill>
          <a:blip r:embed="rId3"/>
          <a:stretch>
            <a:fillRect/>
          </a:stretch>
        </p:blipFill>
        <p:spPr>
          <a:xfrm>
            <a:off x="1319916" y="71562"/>
            <a:ext cx="9862268" cy="5388291"/>
          </a:xfrm>
          <a:prstGeom prst="rect">
            <a:avLst/>
          </a:prstGeom>
        </p:spPr>
      </p:pic>
    </p:spTree>
    <p:extLst>
      <p:ext uri="{BB962C8B-B14F-4D97-AF65-F5344CB8AC3E}">
        <p14:creationId xmlns:p14="http://schemas.microsoft.com/office/powerpoint/2010/main" val="95462020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1F3F4BAE-D670-206A-2E7A-9DDBF1667824}"/>
              </a:ext>
            </a:extLst>
          </p:cNvPr>
          <p:cNvPicPr>
            <a:picLocks noChangeAspect="1"/>
          </p:cNvPicPr>
          <p:nvPr/>
        </p:nvPicPr>
        <p:blipFill rotWithShape="1">
          <a:blip r:embed="rId2"/>
          <a:srcRect t="17279"/>
          <a:stretch/>
        </p:blipFill>
        <p:spPr>
          <a:xfrm>
            <a:off x="20" y="10"/>
            <a:ext cx="12191980" cy="6857990"/>
          </a:xfrm>
          <a:prstGeom prst="rect">
            <a:avLst/>
          </a:prstGeom>
        </p:spPr>
      </p:pic>
      <p:sp>
        <p:nvSpPr>
          <p:cNvPr id="50" name="Rectangle 4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9A75F3E-2B33-3853-C23B-6DB7CADA60E0}"/>
              </a:ext>
            </a:extLst>
          </p:cNvPr>
          <p:cNvSpPr txBox="1"/>
          <p:nvPr/>
        </p:nvSpPr>
        <p:spPr>
          <a:xfrm>
            <a:off x="2587557" y="5618679"/>
            <a:ext cx="6322979" cy="923330"/>
          </a:xfrm>
          <a:prstGeom prst="rect">
            <a:avLst/>
          </a:prstGeom>
          <a:noFill/>
          <a:ln>
            <a:solidFill>
              <a:schemeClr val="tx1"/>
            </a:solidFill>
          </a:ln>
        </p:spPr>
        <p:txBody>
          <a:bodyPr wrap="square" rtlCol="0">
            <a:spAutoFit/>
          </a:bodyPr>
          <a:lstStyle/>
          <a:p>
            <a:pPr marL="0" indent="0">
              <a:buFont typeface="Arial" panose="020B0604020202020204" pitchFamily="34" charset="0"/>
              <a:buNone/>
            </a:pPr>
            <a:r>
              <a:rPr lang="en-US" sz="1800" dirty="0"/>
              <a:t>This is a much more refined version. I took the temperature and number of cyclists only every Sunday in 2016. I would say it is correlated, but maybe not as much as Wednesday.</a:t>
            </a:r>
          </a:p>
        </p:txBody>
      </p:sp>
      <p:pic>
        <p:nvPicPr>
          <p:cNvPr id="8" name="Picture 7">
            <a:extLst>
              <a:ext uri="{FF2B5EF4-FFF2-40B4-BE49-F238E27FC236}">
                <a16:creationId xmlns:a16="http://schemas.microsoft.com/office/drawing/2014/main" id="{6B83260D-CCFF-98BA-B2BC-306BD2AC7214}"/>
              </a:ext>
            </a:extLst>
          </p:cNvPr>
          <p:cNvPicPr>
            <a:picLocks noChangeAspect="1"/>
          </p:cNvPicPr>
          <p:nvPr/>
        </p:nvPicPr>
        <p:blipFill>
          <a:blip r:embed="rId3"/>
          <a:stretch>
            <a:fillRect/>
          </a:stretch>
        </p:blipFill>
        <p:spPr>
          <a:xfrm>
            <a:off x="1416907" y="248233"/>
            <a:ext cx="8962768" cy="4812820"/>
          </a:xfrm>
          <a:prstGeom prst="rect">
            <a:avLst/>
          </a:prstGeom>
        </p:spPr>
      </p:pic>
    </p:spTree>
    <p:extLst>
      <p:ext uri="{BB962C8B-B14F-4D97-AF65-F5344CB8AC3E}">
        <p14:creationId xmlns:p14="http://schemas.microsoft.com/office/powerpoint/2010/main" val="152429955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1F3F4BAE-D670-206A-2E7A-9DDBF1667824}"/>
              </a:ext>
            </a:extLst>
          </p:cNvPr>
          <p:cNvPicPr>
            <a:picLocks noChangeAspect="1"/>
          </p:cNvPicPr>
          <p:nvPr/>
        </p:nvPicPr>
        <p:blipFill rotWithShape="1">
          <a:blip r:embed="rId2"/>
          <a:srcRect t="17279"/>
          <a:stretch/>
        </p:blipFill>
        <p:spPr>
          <a:xfrm>
            <a:off x="20" y="10"/>
            <a:ext cx="12191980" cy="6857990"/>
          </a:xfrm>
          <a:prstGeom prst="rect">
            <a:avLst/>
          </a:prstGeom>
        </p:spPr>
      </p:pic>
      <p:sp>
        <p:nvSpPr>
          <p:cNvPr id="50" name="Rectangle 4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9A75F3E-2B33-3853-C23B-6DB7CADA60E0}"/>
              </a:ext>
            </a:extLst>
          </p:cNvPr>
          <p:cNvSpPr txBox="1"/>
          <p:nvPr/>
        </p:nvSpPr>
        <p:spPr>
          <a:xfrm>
            <a:off x="2587557" y="6010565"/>
            <a:ext cx="6322979" cy="646331"/>
          </a:xfrm>
          <a:prstGeom prst="rect">
            <a:avLst/>
          </a:prstGeom>
          <a:noFill/>
          <a:ln>
            <a:solidFill>
              <a:schemeClr val="tx1"/>
            </a:solidFill>
          </a:ln>
        </p:spPr>
        <p:txBody>
          <a:bodyPr wrap="square" rtlCol="0">
            <a:spAutoFit/>
          </a:bodyPr>
          <a:lstStyle/>
          <a:p>
            <a:pPr marL="0" indent="0">
              <a:buFont typeface="Arial" panose="020B0604020202020204" pitchFamily="34" charset="0"/>
              <a:buNone/>
            </a:pPr>
            <a:r>
              <a:rPr lang="en-US" sz="1800" dirty="0"/>
              <a:t>This is a bar graph of the most popular day from the entire dataset (2012-2023)</a:t>
            </a:r>
          </a:p>
        </p:txBody>
      </p:sp>
      <p:pic>
        <p:nvPicPr>
          <p:cNvPr id="5" name="Picture 4">
            <a:extLst>
              <a:ext uri="{FF2B5EF4-FFF2-40B4-BE49-F238E27FC236}">
                <a16:creationId xmlns:a16="http://schemas.microsoft.com/office/drawing/2014/main" id="{E110D1CF-C168-0204-F2AA-622DC906E61B}"/>
              </a:ext>
            </a:extLst>
          </p:cNvPr>
          <p:cNvPicPr>
            <a:picLocks noChangeAspect="1"/>
          </p:cNvPicPr>
          <p:nvPr/>
        </p:nvPicPr>
        <p:blipFill>
          <a:blip r:embed="rId3"/>
          <a:stretch>
            <a:fillRect/>
          </a:stretch>
        </p:blipFill>
        <p:spPr>
          <a:xfrm>
            <a:off x="766119" y="71551"/>
            <a:ext cx="10330248" cy="5547128"/>
          </a:xfrm>
          <a:prstGeom prst="rect">
            <a:avLst/>
          </a:prstGeom>
        </p:spPr>
      </p:pic>
    </p:spTree>
    <p:extLst>
      <p:ext uri="{BB962C8B-B14F-4D97-AF65-F5344CB8AC3E}">
        <p14:creationId xmlns:p14="http://schemas.microsoft.com/office/powerpoint/2010/main" val="87082068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1F3F4BAE-D670-206A-2E7A-9DDBF1667824}"/>
              </a:ext>
            </a:extLst>
          </p:cNvPr>
          <p:cNvPicPr>
            <a:picLocks noChangeAspect="1"/>
          </p:cNvPicPr>
          <p:nvPr/>
        </p:nvPicPr>
        <p:blipFill rotWithShape="1">
          <a:blip r:embed="rId2"/>
          <a:srcRect t="17279"/>
          <a:stretch/>
        </p:blipFill>
        <p:spPr>
          <a:xfrm>
            <a:off x="20" y="10"/>
            <a:ext cx="12191980" cy="6857990"/>
          </a:xfrm>
          <a:prstGeom prst="rect">
            <a:avLst/>
          </a:prstGeom>
        </p:spPr>
      </p:pic>
      <p:sp>
        <p:nvSpPr>
          <p:cNvPr id="50" name="Rectangle 4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9A75F3E-2B33-3853-C23B-6DB7CADA60E0}"/>
              </a:ext>
            </a:extLst>
          </p:cNvPr>
          <p:cNvSpPr txBox="1"/>
          <p:nvPr/>
        </p:nvSpPr>
        <p:spPr>
          <a:xfrm>
            <a:off x="620992" y="5749310"/>
            <a:ext cx="10256107" cy="923330"/>
          </a:xfrm>
          <a:prstGeom prst="rect">
            <a:avLst/>
          </a:prstGeom>
          <a:noFill/>
          <a:ln>
            <a:solidFill>
              <a:schemeClr val="tx1"/>
            </a:solidFill>
          </a:ln>
        </p:spPr>
        <p:txBody>
          <a:bodyPr wrap="square" rtlCol="0">
            <a:spAutoFit/>
          </a:bodyPr>
          <a:lstStyle/>
          <a:p>
            <a:pPr marL="0" indent="0">
              <a:buFont typeface="Arial" panose="020B0604020202020204" pitchFamily="34" charset="0"/>
              <a:buNone/>
            </a:pPr>
            <a:r>
              <a:rPr lang="en-US" sz="1800" dirty="0"/>
              <a:t>This graph is every Wednesday from 2012-2024. As you can see, I would say where is a correlation between the temperature and number of cyclists. What is interesting is you can see in 2020-2021 there is a dip of cyclists with covid.</a:t>
            </a:r>
          </a:p>
        </p:txBody>
      </p:sp>
      <p:pic>
        <p:nvPicPr>
          <p:cNvPr id="8" name="Picture 7">
            <a:extLst>
              <a:ext uri="{FF2B5EF4-FFF2-40B4-BE49-F238E27FC236}">
                <a16:creationId xmlns:a16="http://schemas.microsoft.com/office/drawing/2014/main" id="{A0B6403E-BDFA-4E38-43C7-4AC12A3B8A79}"/>
              </a:ext>
            </a:extLst>
          </p:cNvPr>
          <p:cNvPicPr>
            <a:picLocks noChangeAspect="1"/>
          </p:cNvPicPr>
          <p:nvPr/>
        </p:nvPicPr>
        <p:blipFill>
          <a:blip r:embed="rId3"/>
          <a:stretch>
            <a:fillRect/>
          </a:stretch>
        </p:blipFill>
        <p:spPr>
          <a:xfrm>
            <a:off x="620992" y="114746"/>
            <a:ext cx="10256108" cy="5503933"/>
          </a:xfrm>
          <a:prstGeom prst="rect">
            <a:avLst/>
          </a:prstGeom>
        </p:spPr>
      </p:pic>
    </p:spTree>
    <p:extLst>
      <p:ext uri="{BB962C8B-B14F-4D97-AF65-F5344CB8AC3E}">
        <p14:creationId xmlns:p14="http://schemas.microsoft.com/office/powerpoint/2010/main" val="380899611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1F3F4BAE-D670-206A-2E7A-9DDBF1667824}"/>
              </a:ext>
            </a:extLst>
          </p:cNvPr>
          <p:cNvPicPr>
            <a:picLocks noChangeAspect="1"/>
          </p:cNvPicPr>
          <p:nvPr/>
        </p:nvPicPr>
        <p:blipFill rotWithShape="1">
          <a:blip r:embed="rId2"/>
          <a:srcRect t="17279"/>
          <a:stretch/>
        </p:blipFill>
        <p:spPr>
          <a:xfrm>
            <a:off x="20" y="10"/>
            <a:ext cx="12191980" cy="6857990"/>
          </a:xfrm>
          <a:prstGeom prst="rect">
            <a:avLst/>
          </a:prstGeom>
        </p:spPr>
      </p:pic>
      <p:sp>
        <p:nvSpPr>
          <p:cNvPr id="50" name="Rectangle 4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9A75F3E-2B33-3853-C23B-6DB7CADA60E0}"/>
              </a:ext>
            </a:extLst>
          </p:cNvPr>
          <p:cNvSpPr txBox="1"/>
          <p:nvPr/>
        </p:nvSpPr>
        <p:spPr>
          <a:xfrm>
            <a:off x="620992" y="5618679"/>
            <a:ext cx="10256107" cy="646331"/>
          </a:xfrm>
          <a:prstGeom prst="rect">
            <a:avLst/>
          </a:prstGeom>
          <a:noFill/>
          <a:ln>
            <a:solidFill>
              <a:schemeClr val="tx1"/>
            </a:solidFill>
          </a:ln>
        </p:spPr>
        <p:txBody>
          <a:bodyPr wrap="square" rtlCol="0">
            <a:spAutoFit/>
          </a:bodyPr>
          <a:lstStyle/>
          <a:p>
            <a:pPr marL="0" indent="0">
              <a:buFont typeface="Arial" panose="020B0604020202020204" pitchFamily="34" charset="0"/>
              <a:buNone/>
            </a:pPr>
            <a:r>
              <a:rPr lang="en-US" sz="1800" dirty="0"/>
              <a:t>This graph shows the amount of cyclists per year. 2012 was not a full year, so it is an outlier and should be discarded</a:t>
            </a:r>
            <a:r>
              <a:rPr lang="en-US" dirty="0"/>
              <a:t> when viewing this graph.</a:t>
            </a:r>
            <a:endParaRPr lang="en-US" sz="1800" dirty="0"/>
          </a:p>
        </p:txBody>
      </p:sp>
      <p:pic>
        <p:nvPicPr>
          <p:cNvPr id="3" name="Picture 2">
            <a:extLst>
              <a:ext uri="{FF2B5EF4-FFF2-40B4-BE49-F238E27FC236}">
                <a16:creationId xmlns:a16="http://schemas.microsoft.com/office/drawing/2014/main" id="{0359DBDF-F258-39EA-A2C1-6069B86576EB}"/>
              </a:ext>
            </a:extLst>
          </p:cNvPr>
          <p:cNvPicPr>
            <a:picLocks noChangeAspect="1"/>
          </p:cNvPicPr>
          <p:nvPr/>
        </p:nvPicPr>
        <p:blipFill>
          <a:blip r:embed="rId3"/>
          <a:stretch>
            <a:fillRect/>
          </a:stretch>
        </p:blipFill>
        <p:spPr>
          <a:xfrm>
            <a:off x="1161535" y="159640"/>
            <a:ext cx="9868930" cy="5299410"/>
          </a:xfrm>
          <a:prstGeom prst="rect">
            <a:avLst/>
          </a:prstGeom>
        </p:spPr>
      </p:pic>
    </p:spTree>
    <p:extLst>
      <p:ext uri="{BB962C8B-B14F-4D97-AF65-F5344CB8AC3E}">
        <p14:creationId xmlns:p14="http://schemas.microsoft.com/office/powerpoint/2010/main" val="311230907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ShapesVTI">
  <a:themeElements>
    <a:clrScheme name="AnalogousFromRegularSeedRightStep">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TM04033937[[fn=Vapor Trail]]</Template>
  <TotalTime>4127</TotalTime>
  <Words>526</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Calibri</vt:lpstr>
      <vt:lpstr>Tw Cen MT</vt:lpstr>
      <vt:lpstr>ShapesVTI</vt:lpstr>
      <vt:lpstr>Homework #3</vt:lpstr>
      <vt:lpstr>PowerPoint Presentation</vt:lpstr>
      <vt:lpstr>Known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#3</dc:title>
  <dc:creator>Eric Golde</dc:creator>
  <cp:lastModifiedBy>Eric Golde</cp:lastModifiedBy>
  <cp:revision>6</cp:revision>
  <dcterms:created xsi:type="dcterms:W3CDTF">2024-03-09T20:13:36Z</dcterms:created>
  <dcterms:modified xsi:type="dcterms:W3CDTF">2024-03-12T17:01:21Z</dcterms:modified>
</cp:coreProperties>
</file>