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13"/>
  </p:notesMasterIdLst>
  <p:sldIdLst>
    <p:sldId id="256" r:id="rId3"/>
    <p:sldId id="257" r:id="rId4"/>
    <p:sldId id="264" r:id="rId5"/>
    <p:sldId id="259" r:id="rId6"/>
    <p:sldId id="269" r:id="rId7"/>
    <p:sldId id="270" r:id="rId8"/>
    <p:sldId id="265" r:id="rId9"/>
    <p:sldId id="266"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3C6"/>
    <a:srgbClr val="FE9DA6"/>
    <a:srgbClr val="65B3F1"/>
    <a:srgbClr val="80B0D6"/>
    <a:srgbClr val="2683C6"/>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99" autoAdjust="0"/>
    <p:restoredTop sz="84615" autoAdjust="0"/>
  </p:normalViewPr>
  <p:slideViewPr>
    <p:cSldViewPr snapToGrid="0">
      <p:cViewPr varScale="1">
        <p:scale>
          <a:sx n="90" d="100"/>
          <a:sy n="90" d="100"/>
        </p:scale>
        <p:origin x="2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AEB55-177C-47B9-80C7-1178734AF51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27C4DE87-E04A-46FB-9951-509A1D204AA6}">
      <dgm:prSet custT="1"/>
      <dgm:spPr>
        <a:solidFill>
          <a:srgbClr val="2683C6">
            <a:hueOff val="0"/>
            <a:satOff val="0"/>
            <a:lumOff val="0"/>
            <a:alphaOff val="0"/>
          </a:srgbClr>
        </a:solidFill>
        <a:ln w="15875" cap="flat" cmpd="sng" algn="ctr">
          <a:solidFill>
            <a:srgbClr val="2683C6">
              <a:hueOff val="0"/>
              <a:satOff val="0"/>
              <a:lumOff val="0"/>
              <a:alphaOff val="0"/>
            </a:srgbClr>
          </a:solidFill>
          <a:prstDash val="solid"/>
        </a:ln>
        <a:effectLst/>
      </dgm:spPr>
      <dgm:t>
        <a:bodyPr spcFirstLastPara="0" vert="horz" wrap="square" lIns="206248" tIns="117856" rIns="206248" bIns="117856" numCol="1" spcCol="1270" anchor="ctr" anchorCtr="0"/>
        <a:lstStyle/>
        <a:p>
          <a:r>
            <a:rPr lang="en-US" sz="3200" kern="1200" dirty="0">
              <a:solidFill>
                <a:prstClr val="white"/>
              </a:solidFill>
              <a:latin typeface="Calibri" panose="020F0502020204030204"/>
              <a:ea typeface="+mn-ea"/>
              <a:cs typeface="+mn-cs"/>
            </a:rPr>
            <a:t>MAX Social Impact </a:t>
          </a:r>
        </a:p>
      </dgm:t>
    </dgm:pt>
    <dgm:pt modelId="{75429961-D537-4DC2-A9EF-BDCBABB57FA7}" type="parTrans" cxnId="{BFCAEA76-637B-4A2E-8113-2D744AC5E93C}">
      <dgm:prSet/>
      <dgm:spPr/>
      <dgm:t>
        <a:bodyPr/>
        <a:lstStyle/>
        <a:p>
          <a:endParaRPr lang="en-US"/>
        </a:p>
      </dgm:t>
    </dgm:pt>
    <dgm:pt modelId="{18AA5DF6-51F1-4F6F-8F9B-09D767DF5386}" type="sibTrans" cxnId="{BFCAEA76-637B-4A2E-8113-2D744AC5E93C}">
      <dgm:prSet/>
      <dgm:spPr/>
      <dgm:t>
        <a:bodyPr/>
        <a:lstStyle/>
        <a:p>
          <a:endParaRPr lang="en-US"/>
        </a:p>
      </dgm:t>
    </dgm:pt>
    <dgm:pt modelId="{3F810269-613D-4EDD-8C03-8F96ADA05DF3}">
      <dgm:prSet custT="1"/>
      <dgm:spPr/>
      <dgm:t>
        <a:bodyPr/>
        <a:lstStyle/>
        <a:p>
          <a:pPr marL="285750" lvl="1" indent="0" algn="ctr" defTabSz="1244600">
            <a:lnSpc>
              <a:spcPct val="90000"/>
            </a:lnSpc>
            <a:spcBef>
              <a:spcPct val="0"/>
            </a:spcBef>
            <a:spcAft>
              <a:spcPct val="15000"/>
            </a:spcAft>
            <a:buFont typeface="Arial" panose="020B0604020202020204" pitchFamily="34" charset="0"/>
            <a:buNone/>
          </a:pPr>
          <a:r>
            <a:rPr lang="el-GR" sz="2800" kern="1200" dirty="0">
              <a:solidFill>
                <a:prstClr val="black">
                  <a:hueOff val="0"/>
                  <a:satOff val="0"/>
                  <a:lumOff val="0"/>
                  <a:alphaOff val="0"/>
                </a:prstClr>
              </a:solidFill>
              <a:latin typeface="Calibri" panose="020F0502020204030204"/>
              <a:ea typeface="+mn-ea"/>
              <a:cs typeface="+mn-cs"/>
            </a:rPr>
            <a:t>α</a:t>
          </a:r>
          <a:r>
            <a:rPr lang="en-US" sz="2800" kern="1200" dirty="0" err="1">
              <a:solidFill>
                <a:prstClr val="black">
                  <a:hueOff val="0"/>
                  <a:satOff val="0"/>
                  <a:lumOff val="0"/>
                  <a:alphaOff val="0"/>
                </a:prstClr>
              </a:solidFill>
              <a:latin typeface="Calibri" panose="020F0502020204030204"/>
              <a:ea typeface="+mn-ea"/>
              <a:cs typeface="+mn-cs"/>
            </a:rPr>
            <a:t>q</a:t>
          </a:r>
          <a:r>
            <a:rPr lang="en-US" sz="2800" kern="1200" baseline="-25000" dirty="0" err="1">
              <a:solidFill>
                <a:prstClr val="black">
                  <a:hueOff val="0"/>
                  <a:satOff val="0"/>
                  <a:lumOff val="0"/>
                  <a:alphaOff val="0"/>
                </a:prstClr>
              </a:solidFill>
              <a:latin typeface="Calibri" panose="020F0502020204030204"/>
              <a:ea typeface="+mn-ea"/>
              <a:cs typeface="+mn-cs"/>
            </a:rPr>
            <a:t>d</a:t>
          </a:r>
          <a:r>
            <a:rPr lang="en-US" sz="2800" kern="1200" dirty="0">
              <a:solidFill>
                <a:prstClr val="black">
                  <a:hueOff val="0"/>
                  <a:satOff val="0"/>
                  <a:lumOff val="0"/>
                  <a:alphaOff val="0"/>
                </a:prstClr>
              </a:solidFill>
              <a:latin typeface="Calibri" panose="020F0502020204030204"/>
              <a:ea typeface="+mn-ea"/>
              <a:cs typeface="+mn-cs"/>
            </a:rPr>
            <a:t> + (1-</a:t>
          </a:r>
          <a:r>
            <a:rPr lang="el-GR" sz="2800" kern="1200" dirty="0">
              <a:solidFill>
                <a:prstClr val="black">
                  <a:hueOff val="0"/>
                  <a:satOff val="0"/>
                  <a:lumOff val="0"/>
                  <a:alphaOff val="0"/>
                </a:prstClr>
              </a:solidFill>
              <a:latin typeface="Calibri" panose="020F0502020204030204"/>
              <a:ea typeface="+mn-ea"/>
              <a:cs typeface="+mn-cs"/>
            </a:rPr>
            <a:t>α)</a:t>
          </a:r>
          <a:r>
            <a:rPr lang="en-US" sz="2800" kern="1200" dirty="0" err="1">
              <a:solidFill>
                <a:prstClr val="black">
                  <a:hueOff val="0"/>
                  <a:satOff val="0"/>
                  <a:lumOff val="0"/>
                  <a:alphaOff val="0"/>
                </a:prstClr>
              </a:solidFill>
              <a:latin typeface="Calibri" panose="020F0502020204030204"/>
              <a:ea typeface="+mn-ea"/>
              <a:cs typeface="+mn-cs"/>
            </a:rPr>
            <a:t>q</a:t>
          </a:r>
          <a:r>
            <a:rPr lang="en-US" sz="2800" kern="1200" baseline="-25000" dirty="0" err="1">
              <a:solidFill>
                <a:prstClr val="black">
                  <a:hueOff val="0"/>
                  <a:satOff val="0"/>
                  <a:lumOff val="0"/>
                  <a:alphaOff val="0"/>
                </a:prstClr>
              </a:solidFill>
              <a:latin typeface="Calibri" panose="020F0502020204030204"/>
              <a:ea typeface="+mn-ea"/>
              <a:cs typeface="+mn-cs"/>
            </a:rPr>
            <a:t>s</a:t>
          </a:r>
          <a:endParaRPr lang="en-US" sz="2800" kern="1200" dirty="0"/>
        </a:p>
      </dgm:t>
    </dgm:pt>
    <dgm:pt modelId="{E1982DD7-1F3A-4EC5-9984-D7D41826CEDC}" type="parTrans" cxnId="{6B26854E-E222-40E0-8DC9-AA8B5BD941F6}">
      <dgm:prSet/>
      <dgm:spPr/>
      <dgm:t>
        <a:bodyPr/>
        <a:lstStyle/>
        <a:p>
          <a:endParaRPr lang="en-US"/>
        </a:p>
      </dgm:t>
    </dgm:pt>
    <dgm:pt modelId="{5445A7ED-3A36-44BF-9611-7181F682C2DA}" type="sibTrans" cxnId="{6B26854E-E222-40E0-8DC9-AA8B5BD941F6}">
      <dgm:prSet/>
      <dgm:spPr/>
      <dgm:t>
        <a:bodyPr/>
        <a:lstStyle/>
        <a:p>
          <a:endParaRPr lang="en-US"/>
        </a:p>
      </dgm:t>
    </dgm:pt>
    <dgm:pt modelId="{2F95F2EA-794C-42F0-91FB-E3A9DE5F67F1}">
      <dgm:prSet custT="1"/>
      <dgm:spPr>
        <a:solidFill>
          <a:srgbClr val="2683C6">
            <a:hueOff val="0"/>
            <a:satOff val="0"/>
            <a:lumOff val="0"/>
            <a:alphaOff val="0"/>
          </a:srgbClr>
        </a:solidFill>
        <a:ln w="15875" cap="flat" cmpd="sng" algn="ctr">
          <a:solidFill>
            <a:srgbClr val="2683C6">
              <a:hueOff val="0"/>
              <a:satOff val="0"/>
              <a:lumOff val="0"/>
              <a:alphaOff val="0"/>
            </a:srgbClr>
          </a:solidFill>
          <a:prstDash val="solid"/>
        </a:ln>
        <a:effectLst/>
      </dgm:spPr>
      <dgm:t>
        <a:bodyPr spcFirstLastPara="0" vert="horz" wrap="square" lIns="206248" tIns="117856" rIns="206248" bIns="117856" numCol="1" spcCol="1270" anchor="ctr" anchorCtr="0"/>
        <a:lstStyle/>
        <a:p>
          <a:pPr marL="0" lvl="0" indent="0" algn="ctr" defTabSz="1289050">
            <a:lnSpc>
              <a:spcPct val="90000"/>
            </a:lnSpc>
            <a:spcBef>
              <a:spcPct val="0"/>
            </a:spcBef>
            <a:spcAft>
              <a:spcPct val="35000"/>
            </a:spcAft>
            <a:buNone/>
          </a:pPr>
          <a:r>
            <a:rPr lang="en-US" sz="3200" kern="1200" dirty="0">
              <a:solidFill>
                <a:prstClr val="white"/>
              </a:solidFill>
              <a:latin typeface="Calibri" panose="020F0502020204030204"/>
              <a:ea typeface="+mn-ea"/>
              <a:cs typeface="+mn-cs"/>
            </a:rPr>
            <a:t>MAX Profit</a:t>
          </a:r>
        </a:p>
      </dgm:t>
    </dgm:pt>
    <dgm:pt modelId="{5E23A3AB-54BC-4400-AB48-8E714665FF5C}" type="parTrans" cxnId="{C22D38F8-924D-460E-9709-D2170CCCC892}">
      <dgm:prSet/>
      <dgm:spPr/>
      <dgm:t>
        <a:bodyPr/>
        <a:lstStyle/>
        <a:p>
          <a:endParaRPr lang="en-US"/>
        </a:p>
      </dgm:t>
    </dgm:pt>
    <dgm:pt modelId="{C930B109-CA72-4006-8DA4-5EC9292A3465}" type="sibTrans" cxnId="{C22D38F8-924D-460E-9709-D2170CCCC892}">
      <dgm:prSet/>
      <dgm:spPr/>
      <dgm:t>
        <a:bodyPr/>
        <a:lstStyle/>
        <a:p>
          <a:endParaRPr lang="en-US"/>
        </a:p>
      </dgm:t>
    </dgm:pt>
    <dgm:pt modelId="{14C895C3-2C31-4CC8-AC12-CC74A86FBD33}">
      <dgm:prSet custT="1"/>
      <dgm:spPr>
        <a:solidFill>
          <a:srgbClr val="2683C6">
            <a:tint val="40000"/>
            <a:alpha val="90000"/>
            <a:hueOff val="0"/>
            <a:satOff val="0"/>
            <a:lumOff val="0"/>
            <a:alphaOff val="0"/>
          </a:srgbClr>
        </a:solidFill>
        <a:ln w="15875" cap="flat" cmpd="sng" algn="ctr">
          <a:solidFill>
            <a:srgbClr val="2683C6">
              <a:tint val="40000"/>
              <a:alpha val="90000"/>
              <a:hueOff val="0"/>
              <a:satOff val="0"/>
              <a:lumOff val="0"/>
              <a:alphaOff val="0"/>
            </a:srgbClr>
          </a:solidFill>
          <a:prstDash val="solid"/>
        </a:ln>
        <a:effectLst/>
      </dgm:spPr>
      <dgm:t>
        <a:bodyPr spcFirstLastPara="0" vert="horz" wrap="square" lIns="154686" tIns="154686" rIns="206248" bIns="232029" numCol="1" spcCol="1270" anchor="t" anchorCtr="0"/>
        <a:lstStyle/>
        <a:p>
          <a:pPr marL="285750" lvl="1" indent="-285750" algn="ctr" defTabSz="1244600">
            <a:lnSpc>
              <a:spcPct val="90000"/>
            </a:lnSpc>
            <a:spcBef>
              <a:spcPct val="0"/>
            </a:spcBef>
            <a:spcAft>
              <a:spcPct val="15000"/>
            </a:spcAft>
            <a:buFont typeface="Arial" panose="020B0604020202020204" pitchFamily="34" charset="0"/>
            <a:buNone/>
          </a:pPr>
          <a:r>
            <a:rPr lang="en-US" sz="2800" kern="1200" dirty="0"/>
            <a:t>   </a:t>
          </a:r>
          <a:r>
            <a:rPr lang="en-US" sz="2800" kern="1200" dirty="0" err="1"/>
            <a:t>Pq</a:t>
          </a:r>
          <a:r>
            <a:rPr lang="en-US" sz="2800" kern="1200" baseline="-25000" dirty="0" err="1"/>
            <a:t>s</a:t>
          </a:r>
          <a:r>
            <a:rPr lang="en-US" sz="2800" kern="1200" dirty="0"/>
            <a:t> - </a:t>
          </a:r>
          <a:r>
            <a:rPr lang="en-US" sz="2800" kern="1200" dirty="0" err="1"/>
            <a:t>Cq</a:t>
          </a:r>
          <a:r>
            <a:rPr lang="en-US" sz="2800" kern="1200" baseline="-25000" dirty="0" err="1"/>
            <a:t>s</a:t>
          </a:r>
          <a:r>
            <a:rPr lang="en-US" sz="2800" kern="1200" dirty="0"/>
            <a:t> - </a:t>
          </a:r>
          <a:r>
            <a:rPr lang="en-US" sz="2800" kern="1200" dirty="0" err="1"/>
            <a:t>C</a:t>
          </a:r>
          <a:r>
            <a:rPr lang="en-US" sz="2800" kern="1200" dirty="0" err="1">
              <a:solidFill>
                <a:prstClr val="black">
                  <a:hueOff val="0"/>
                  <a:satOff val="0"/>
                  <a:lumOff val="0"/>
                  <a:alphaOff val="0"/>
                </a:prstClr>
              </a:solidFill>
              <a:latin typeface="+mn-lt"/>
              <a:ea typeface="+mn-ea"/>
              <a:cs typeface="+mn-cs"/>
            </a:rPr>
            <a:t>q</a:t>
          </a:r>
          <a:r>
            <a:rPr lang="en-US" sz="2800" kern="1200" baseline="-25000" dirty="0" err="1">
              <a:solidFill>
                <a:prstClr val="black">
                  <a:hueOff val="0"/>
                  <a:satOff val="0"/>
                  <a:lumOff val="0"/>
                  <a:alphaOff val="0"/>
                </a:prstClr>
              </a:solidFill>
              <a:latin typeface="+mn-lt"/>
              <a:ea typeface="+mn-ea"/>
              <a:cs typeface="+mn-cs"/>
            </a:rPr>
            <a:t>d</a:t>
          </a:r>
          <a:endParaRPr lang="en-US" sz="2800" kern="1200" dirty="0"/>
        </a:p>
      </dgm:t>
    </dgm:pt>
    <dgm:pt modelId="{4ED5572B-3037-4452-925F-419D790D1D23}" type="parTrans" cxnId="{CE7BBE6F-12B0-4C7F-8BD0-192A2872C894}">
      <dgm:prSet/>
      <dgm:spPr/>
      <dgm:t>
        <a:bodyPr/>
        <a:lstStyle/>
        <a:p>
          <a:endParaRPr lang="en-US"/>
        </a:p>
      </dgm:t>
    </dgm:pt>
    <dgm:pt modelId="{2ED0AAAE-34A4-4309-9683-78FEEB2338FB}" type="sibTrans" cxnId="{CE7BBE6F-12B0-4C7F-8BD0-192A2872C894}">
      <dgm:prSet/>
      <dgm:spPr/>
      <dgm:t>
        <a:bodyPr/>
        <a:lstStyle/>
        <a:p>
          <a:endParaRPr lang="en-US"/>
        </a:p>
      </dgm:t>
    </dgm:pt>
    <dgm:pt modelId="{6F1455D9-193F-4A36-97DF-BFEA1CF8C27B}">
      <dgm:prSet custT="1"/>
      <dgm:spPr/>
      <dgm:t>
        <a:bodyPr/>
        <a:lstStyle/>
        <a:p>
          <a:pPr marL="285750" lvl="1" indent="0" algn="l" defTabSz="1244600">
            <a:lnSpc>
              <a:spcPct val="90000"/>
            </a:lnSpc>
            <a:spcBef>
              <a:spcPct val="0"/>
            </a:spcBef>
            <a:spcAft>
              <a:spcPct val="15000"/>
            </a:spcAft>
            <a:buNone/>
          </a:pPr>
          <a:r>
            <a:rPr lang="en-US" sz="1200" kern="1200" dirty="0" err="1">
              <a:solidFill>
                <a:prstClr val="black">
                  <a:hueOff val="0"/>
                  <a:satOff val="0"/>
                  <a:lumOff val="0"/>
                  <a:alphaOff val="0"/>
                </a:prstClr>
              </a:solidFill>
              <a:latin typeface="+mn-lt"/>
              <a:ea typeface="+mn-ea"/>
              <a:cs typeface="+mn-cs"/>
            </a:rPr>
            <a:t>q</a:t>
          </a:r>
          <a:r>
            <a:rPr lang="en-US" sz="1200" kern="1200" baseline="-25000" dirty="0" err="1">
              <a:solidFill>
                <a:prstClr val="black">
                  <a:hueOff val="0"/>
                  <a:satOff val="0"/>
                  <a:lumOff val="0"/>
                  <a:alphaOff val="0"/>
                </a:prstClr>
              </a:solidFill>
              <a:latin typeface="+mn-lt"/>
              <a:ea typeface="+mn-ea"/>
              <a:cs typeface="+mn-cs"/>
            </a:rPr>
            <a:t>d</a:t>
          </a:r>
          <a:r>
            <a:rPr lang="en-US" sz="1200" kern="1200" dirty="0">
              <a:solidFill>
                <a:prstClr val="black">
                  <a:hueOff val="0"/>
                  <a:satOff val="0"/>
                  <a:lumOff val="0"/>
                  <a:alphaOff val="0"/>
                </a:prstClr>
              </a:solidFill>
              <a:latin typeface="+mn-lt"/>
              <a:ea typeface="+mn-ea"/>
              <a:cs typeface="+mn-cs"/>
            </a:rPr>
            <a:t> = quantity donated</a:t>
          </a:r>
          <a:endParaRPr lang="en-US" sz="1200" kern="1200" dirty="0"/>
        </a:p>
      </dgm:t>
    </dgm:pt>
    <dgm:pt modelId="{54CB8A2F-0716-42AB-AAC5-F620F5AE3CF5}" type="parTrans" cxnId="{3058AE32-D181-4765-BC70-61902E055CA9}">
      <dgm:prSet/>
      <dgm:spPr/>
      <dgm:t>
        <a:bodyPr/>
        <a:lstStyle/>
        <a:p>
          <a:endParaRPr lang="en-US"/>
        </a:p>
      </dgm:t>
    </dgm:pt>
    <dgm:pt modelId="{33F3B814-58A2-4211-8158-7A81E1133BAC}" type="sibTrans" cxnId="{3058AE32-D181-4765-BC70-61902E055CA9}">
      <dgm:prSet/>
      <dgm:spPr/>
      <dgm:t>
        <a:bodyPr/>
        <a:lstStyle/>
        <a:p>
          <a:endParaRPr lang="en-US"/>
        </a:p>
      </dgm:t>
    </dgm:pt>
    <dgm:pt modelId="{8A872EA8-2BD2-4545-B59C-0EA3E0E83F04}">
      <dgm:prSet custT="1"/>
      <dgm:spPr/>
      <dgm:t>
        <a:bodyPr/>
        <a:lstStyle/>
        <a:p>
          <a:pPr marL="285750" lvl="1" indent="0" algn="l" defTabSz="1244600">
            <a:lnSpc>
              <a:spcPct val="90000"/>
            </a:lnSpc>
            <a:spcBef>
              <a:spcPct val="0"/>
            </a:spcBef>
            <a:spcAft>
              <a:spcPct val="15000"/>
            </a:spcAft>
            <a:buFont typeface="Arial" panose="020B0604020202020204" pitchFamily="34" charset="0"/>
            <a:buNone/>
          </a:pPr>
          <a:r>
            <a:rPr lang="en-US" sz="1200" kern="1200" dirty="0" err="1">
              <a:solidFill>
                <a:prstClr val="black">
                  <a:hueOff val="0"/>
                  <a:satOff val="0"/>
                  <a:lumOff val="0"/>
                  <a:alphaOff val="0"/>
                </a:prstClr>
              </a:solidFill>
              <a:latin typeface="+mn-lt"/>
              <a:ea typeface="+mn-ea"/>
              <a:cs typeface="+mn-cs"/>
            </a:rPr>
            <a:t>q</a:t>
          </a:r>
          <a:r>
            <a:rPr lang="en-US" sz="1200" kern="1200" baseline="-25000" dirty="0" err="1">
              <a:solidFill>
                <a:prstClr val="black">
                  <a:hueOff val="0"/>
                  <a:satOff val="0"/>
                  <a:lumOff val="0"/>
                  <a:alphaOff val="0"/>
                </a:prstClr>
              </a:solidFill>
              <a:latin typeface="+mn-lt"/>
              <a:ea typeface="+mn-ea"/>
              <a:cs typeface="+mn-cs"/>
            </a:rPr>
            <a:t>s</a:t>
          </a:r>
          <a:r>
            <a:rPr lang="en-US" sz="1200" kern="1200" dirty="0">
              <a:solidFill>
                <a:prstClr val="black">
                  <a:hueOff val="0"/>
                  <a:satOff val="0"/>
                  <a:lumOff val="0"/>
                  <a:alphaOff val="0"/>
                </a:prstClr>
              </a:solidFill>
              <a:latin typeface="+mn-lt"/>
              <a:ea typeface="+mn-ea"/>
              <a:cs typeface="+mn-cs"/>
            </a:rPr>
            <a:t> = quantity sold</a:t>
          </a:r>
          <a:endParaRPr lang="en-US" sz="1200" kern="1200" dirty="0"/>
        </a:p>
      </dgm:t>
    </dgm:pt>
    <dgm:pt modelId="{03A9131F-9C0E-4FE0-A607-1B9F199AAB64}" type="parTrans" cxnId="{A26089E9-75FE-4645-B199-E33B7610BA7B}">
      <dgm:prSet/>
      <dgm:spPr/>
      <dgm:t>
        <a:bodyPr/>
        <a:lstStyle/>
        <a:p>
          <a:endParaRPr lang="en-US"/>
        </a:p>
      </dgm:t>
    </dgm:pt>
    <dgm:pt modelId="{7DE9219E-EFB3-4351-A90C-58F635713F99}" type="sibTrans" cxnId="{A26089E9-75FE-4645-B199-E33B7610BA7B}">
      <dgm:prSet/>
      <dgm:spPr/>
      <dgm:t>
        <a:bodyPr/>
        <a:lstStyle/>
        <a:p>
          <a:endParaRPr lang="en-US"/>
        </a:p>
      </dgm:t>
    </dgm:pt>
    <dgm:pt modelId="{42C11D01-C85B-4539-82B6-4891C875720B}">
      <dgm:prSet custT="1"/>
      <dgm:spPr/>
      <dgm:t>
        <a:bodyPr/>
        <a:lstStyle/>
        <a:p>
          <a:pPr marL="285750" lvl="1" indent="0" algn="l" defTabSz="1244600">
            <a:lnSpc>
              <a:spcPct val="90000"/>
            </a:lnSpc>
            <a:spcBef>
              <a:spcPct val="0"/>
            </a:spcBef>
            <a:spcAft>
              <a:spcPct val="15000"/>
            </a:spcAft>
            <a:buFont typeface="Arial" panose="020B0604020202020204" pitchFamily="34" charset="0"/>
            <a:buNone/>
          </a:pPr>
          <a:r>
            <a:rPr lang="el-GR" sz="1200" kern="1200" dirty="0">
              <a:solidFill>
                <a:prstClr val="black">
                  <a:hueOff val="0"/>
                  <a:satOff val="0"/>
                  <a:lumOff val="0"/>
                  <a:alphaOff val="0"/>
                </a:prstClr>
              </a:solidFill>
              <a:latin typeface="Calibri" panose="020F0502020204030204"/>
              <a:ea typeface="+mn-ea"/>
              <a:cs typeface="+mn-cs"/>
            </a:rPr>
            <a:t>α</a:t>
          </a:r>
          <a:r>
            <a:rPr lang="en-US" sz="1200" kern="1200" dirty="0">
              <a:solidFill>
                <a:prstClr val="black">
                  <a:hueOff val="0"/>
                  <a:satOff val="0"/>
                  <a:lumOff val="0"/>
                  <a:alphaOff val="0"/>
                </a:prstClr>
              </a:solidFill>
              <a:latin typeface="Calibri" panose="020F0502020204030204"/>
              <a:ea typeface="+mn-ea"/>
              <a:cs typeface="+mn-cs"/>
            </a:rPr>
            <a:t> = % of bikes  </a:t>
          </a:r>
          <a:endParaRPr lang="en-US" sz="1200" kern="1200" dirty="0"/>
        </a:p>
      </dgm:t>
    </dgm:pt>
    <dgm:pt modelId="{5E6F9035-7EF1-4DB0-9EDB-7A81731F0C29}" type="parTrans" cxnId="{C018AA15-B188-405E-ABB6-3FD777848460}">
      <dgm:prSet/>
      <dgm:spPr/>
      <dgm:t>
        <a:bodyPr/>
        <a:lstStyle/>
        <a:p>
          <a:endParaRPr lang="en-US"/>
        </a:p>
      </dgm:t>
    </dgm:pt>
    <dgm:pt modelId="{0B1D44B3-8F58-4E55-972B-D0E5F4736CDA}" type="sibTrans" cxnId="{C018AA15-B188-405E-ABB6-3FD777848460}">
      <dgm:prSet/>
      <dgm:spPr/>
      <dgm:t>
        <a:bodyPr/>
        <a:lstStyle/>
        <a:p>
          <a:endParaRPr lang="en-US"/>
        </a:p>
      </dgm:t>
    </dgm:pt>
    <dgm:pt modelId="{ADF37496-C29B-4126-B941-B8FB9EE3F81D}">
      <dgm:prSet custT="1"/>
      <dgm:spPr>
        <a:solidFill>
          <a:srgbClr val="2683C6">
            <a:tint val="40000"/>
            <a:alpha val="90000"/>
            <a:hueOff val="0"/>
            <a:satOff val="0"/>
            <a:lumOff val="0"/>
            <a:alphaOff val="0"/>
          </a:srgbClr>
        </a:solidFill>
        <a:ln w="15875" cap="flat" cmpd="sng" algn="ctr">
          <a:solidFill>
            <a:srgbClr val="2683C6">
              <a:tint val="40000"/>
              <a:alpha val="90000"/>
              <a:hueOff val="0"/>
              <a:satOff val="0"/>
              <a:lumOff val="0"/>
              <a:alphaOff val="0"/>
            </a:srgbClr>
          </a:solidFill>
          <a:prstDash val="solid"/>
        </a:ln>
        <a:effectLst/>
      </dgm:spPr>
      <dgm:t>
        <a:bodyPr spcFirstLastPara="0" vert="horz" wrap="square" lIns="154686" tIns="154686" rIns="206248" bIns="232029" numCol="1" spcCol="1270" anchor="t" anchorCtr="0"/>
        <a:lstStyle/>
        <a:p>
          <a:pPr marL="285750" lvl="1" indent="-285750" algn="l" defTabSz="1289050">
            <a:lnSpc>
              <a:spcPct val="90000"/>
            </a:lnSpc>
            <a:spcBef>
              <a:spcPct val="0"/>
            </a:spcBef>
            <a:spcAft>
              <a:spcPct val="15000"/>
            </a:spcAft>
            <a:buNone/>
          </a:pPr>
          <a:r>
            <a:rPr lang="en-US" sz="1200" kern="1200" dirty="0">
              <a:solidFill>
                <a:prstClr val="black">
                  <a:hueOff val="0"/>
                  <a:satOff val="0"/>
                  <a:lumOff val="0"/>
                  <a:alphaOff val="0"/>
                </a:prstClr>
              </a:solidFill>
              <a:latin typeface="+mn-lt"/>
              <a:ea typeface="+mn-ea"/>
              <a:cs typeface="+mn-cs"/>
            </a:rPr>
            <a:t>	</a:t>
          </a:r>
          <a:r>
            <a:rPr lang="en-US" sz="1200" kern="1200" dirty="0" err="1">
              <a:solidFill>
                <a:prstClr val="black">
                  <a:hueOff val="0"/>
                  <a:satOff val="0"/>
                  <a:lumOff val="0"/>
                  <a:alphaOff val="0"/>
                </a:prstClr>
              </a:solidFill>
              <a:latin typeface="+mn-lt"/>
              <a:ea typeface="+mn-ea"/>
              <a:cs typeface="+mn-cs"/>
            </a:rPr>
            <a:t>q</a:t>
          </a:r>
          <a:r>
            <a:rPr lang="en-US" sz="1200" kern="1200" baseline="-25000" dirty="0" err="1">
              <a:solidFill>
                <a:prstClr val="black">
                  <a:hueOff val="0"/>
                  <a:satOff val="0"/>
                  <a:lumOff val="0"/>
                  <a:alphaOff val="0"/>
                </a:prstClr>
              </a:solidFill>
              <a:latin typeface="+mn-lt"/>
              <a:ea typeface="+mn-ea"/>
              <a:cs typeface="+mn-cs"/>
            </a:rPr>
            <a:t>d</a:t>
          </a:r>
          <a:r>
            <a:rPr lang="en-US" sz="1200" kern="1200" dirty="0">
              <a:solidFill>
                <a:prstClr val="black">
                  <a:hueOff val="0"/>
                  <a:satOff val="0"/>
                  <a:lumOff val="0"/>
                  <a:alphaOff val="0"/>
                </a:prstClr>
              </a:solidFill>
              <a:latin typeface="+mn-lt"/>
              <a:ea typeface="+mn-ea"/>
              <a:cs typeface="+mn-cs"/>
            </a:rPr>
            <a:t> = quantity donated</a:t>
          </a:r>
        </a:p>
        <a:p>
          <a:pPr marL="285750" lvl="1" indent="-285750" algn="l" defTabSz="1244600">
            <a:lnSpc>
              <a:spcPct val="90000"/>
            </a:lnSpc>
            <a:spcBef>
              <a:spcPct val="0"/>
            </a:spcBef>
            <a:spcAft>
              <a:spcPct val="15000"/>
            </a:spcAft>
            <a:buFont typeface="Arial" panose="020B0604020202020204" pitchFamily="34" charset="0"/>
            <a:buNone/>
          </a:pPr>
          <a:r>
            <a:rPr lang="en-US" sz="1200" kern="1200" dirty="0" err="1">
              <a:solidFill>
                <a:prstClr val="black">
                  <a:hueOff val="0"/>
                  <a:satOff val="0"/>
                  <a:lumOff val="0"/>
                  <a:alphaOff val="0"/>
                </a:prstClr>
              </a:solidFill>
              <a:latin typeface="+mn-lt"/>
              <a:ea typeface="+mn-ea"/>
              <a:cs typeface="+mn-cs"/>
            </a:rPr>
            <a:t>q</a:t>
          </a:r>
          <a:r>
            <a:rPr lang="en-US" sz="1200" kern="1200" baseline="-25000" dirty="0" err="1">
              <a:solidFill>
                <a:prstClr val="black">
                  <a:hueOff val="0"/>
                  <a:satOff val="0"/>
                  <a:lumOff val="0"/>
                  <a:alphaOff val="0"/>
                </a:prstClr>
              </a:solidFill>
              <a:latin typeface="+mn-lt"/>
              <a:ea typeface="+mn-ea"/>
              <a:cs typeface="+mn-cs"/>
            </a:rPr>
            <a:t>s</a:t>
          </a:r>
          <a:r>
            <a:rPr lang="en-US" sz="1200" kern="1200" dirty="0">
              <a:solidFill>
                <a:prstClr val="black">
                  <a:hueOff val="0"/>
                  <a:satOff val="0"/>
                  <a:lumOff val="0"/>
                  <a:alphaOff val="0"/>
                </a:prstClr>
              </a:solidFill>
              <a:latin typeface="+mn-lt"/>
              <a:ea typeface="+mn-ea"/>
              <a:cs typeface="+mn-cs"/>
            </a:rPr>
            <a:t> = quantity sold</a:t>
          </a:r>
        </a:p>
        <a:p>
          <a:pPr marL="285750" lvl="1" indent="-285750" algn="l" defTabSz="1289050">
            <a:lnSpc>
              <a:spcPct val="90000"/>
            </a:lnSpc>
            <a:spcBef>
              <a:spcPct val="0"/>
            </a:spcBef>
            <a:spcAft>
              <a:spcPct val="15000"/>
            </a:spcAft>
            <a:buNone/>
          </a:pPr>
          <a:r>
            <a:rPr lang="en-US" sz="1200" kern="1200" dirty="0">
              <a:solidFill>
                <a:prstClr val="black">
                  <a:hueOff val="0"/>
                  <a:satOff val="0"/>
                  <a:lumOff val="0"/>
                  <a:alphaOff val="0"/>
                </a:prstClr>
              </a:solidFill>
              <a:latin typeface="+mn-lt"/>
              <a:ea typeface="+mn-ea"/>
              <a:cs typeface="+mn-cs"/>
            </a:rPr>
            <a:t>P = price of bike sold</a:t>
          </a:r>
        </a:p>
        <a:p>
          <a:pPr marL="285750" indent="-285750">
            <a:buFont typeface="Arial" panose="020B0604020202020204" pitchFamily="34" charset="0"/>
            <a:buNone/>
          </a:pPr>
          <a:r>
            <a:rPr lang="en-US" sz="1200" kern="1200" dirty="0">
              <a:solidFill>
                <a:prstClr val="black">
                  <a:hueOff val="0"/>
                  <a:satOff val="0"/>
                  <a:lumOff val="0"/>
                  <a:alphaOff val="0"/>
                </a:prstClr>
              </a:solidFill>
              <a:latin typeface="+mn-lt"/>
              <a:ea typeface="+mn-ea"/>
              <a:cs typeface="+mn-cs"/>
            </a:rPr>
            <a:t>C = cost of bike produced</a:t>
          </a:r>
          <a:endParaRPr lang="en-US" sz="2900" kern="1200" baseline="-25000" dirty="0">
            <a:solidFill>
              <a:prstClr val="black">
                <a:hueOff val="0"/>
                <a:satOff val="0"/>
                <a:lumOff val="0"/>
                <a:alphaOff val="0"/>
              </a:prstClr>
            </a:solidFill>
            <a:latin typeface="Calibri" panose="020F0502020204030204"/>
            <a:ea typeface="+mn-ea"/>
            <a:cs typeface="+mn-cs"/>
          </a:endParaRPr>
        </a:p>
      </dgm:t>
    </dgm:pt>
    <dgm:pt modelId="{7C85DFC7-FF4E-4897-92E6-1DC490F2558C}" type="parTrans" cxnId="{9D78F52E-4B7F-4238-8A7A-0E480D6F940F}">
      <dgm:prSet/>
      <dgm:spPr/>
      <dgm:t>
        <a:bodyPr/>
        <a:lstStyle/>
        <a:p>
          <a:endParaRPr lang="en-GB"/>
        </a:p>
      </dgm:t>
    </dgm:pt>
    <dgm:pt modelId="{AFB97482-0996-4DA6-BE87-0EB983FC7E76}" type="sibTrans" cxnId="{9D78F52E-4B7F-4238-8A7A-0E480D6F940F}">
      <dgm:prSet/>
      <dgm:spPr/>
      <dgm:t>
        <a:bodyPr/>
        <a:lstStyle/>
        <a:p>
          <a:endParaRPr lang="en-GB"/>
        </a:p>
      </dgm:t>
    </dgm:pt>
    <dgm:pt modelId="{DF8F8137-8D46-4EC8-885C-A780CF0D11AB}">
      <dgm:prSet custT="1"/>
      <dgm:spPr>
        <a:solidFill>
          <a:srgbClr val="2683C6">
            <a:tint val="40000"/>
            <a:alpha val="90000"/>
            <a:hueOff val="0"/>
            <a:satOff val="0"/>
            <a:lumOff val="0"/>
            <a:alphaOff val="0"/>
          </a:srgbClr>
        </a:solidFill>
        <a:ln w="15875" cap="flat" cmpd="sng" algn="ctr">
          <a:solidFill>
            <a:srgbClr val="2683C6">
              <a:tint val="40000"/>
              <a:alpha val="90000"/>
              <a:hueOff val="0"/>
              <a:satOff val="0"/>
              <a:lumOff val="0"/>
              <a:alphaOff val="0"/>
            </a:srgbClr>
          </a:solidFill>
          <a:prstDash val="solid"/>
        </a:ln>
        <a:effectLst/>
      </dgm:spPr>
      <dgm:t>
        <a:bodyPr spcFirstLastPara="0" vert="horz" wrap="square" lIns="154686" tIns="154686" rIns="206248" bIns="232029" numCol="1" spcCol="1270" anchor="t" anchorCtr="0"/>
        <a:lstStyle/>
        <a:p>
          <a:pPr marL="285750" lvl="1" indent="-285750" algn="l" defTabSz="1289050">
            <a:lnSpc>
              <a:spcPct val="90000"/>
            </a:lnSpc>
            <a:spcBef>
              <a:spcPct val="0"/>
            </a:spcBef>
            <a:spcAft>
              <a:spcPct val="15000"/>
            </a:spcAft>
            <a:buNone/>
          </a:pPr>
          <a:endParaRPr lang="en-US" sz="2000" kern="1200" baseline="-25000" dirty="0">
            <a:solidFill>
              <a:prstClr val="black">
                <a:hueOff val="0"/>
                <a:satOff val="0"/>
                <a:lumOff val="0"/>
                <a:alphaOff val="0"/>
              </a:prstClr>
            </a:solidFill>
            <a:latin typeface="Calibri" panose="020F0502020204030204"/>
            <a:ea typeface="+mn-ea"/>
            <a:cs typeface="+mn-cs"/>
          </a:endParaRPr>
        </a:p>
      </dgm:t>
    </dgm:pt>
    <dgm:pt modelId="{EB4A6C34-0D03-4CE5-8739-AAE335980FAE}" type="parTrans" cxnId="{2D188CE1-6A7E-4836-93CE-E872A03FC570}">
      <dgm:prSet/>
      <dgm:spPr/>
      <dgm:t>
        <a:bodyPr/>
        <a:lstStyle/>
        <a:p>
          <a:endParaRPr lang="en-GB"/>
        </a:p>
      </dgm:t>
    </dgm:pt>
    <dgm:pt modelId="{C52E4978-7FF6-4C32-A6EA-580557E59AD7}" type="sibTrans" cxnId="{2D188CE1-6A7E-4836-93CE-E872A03FC570}">
      <dgm:prSet/>
      <dgm:spPr/>
      <dgm:t>
        <a:bodyPr/>
        <a:lstStyle/>
        <a:p>
          <a:endParaRPr lang="en-GB"/>
        </a:p>
      </dgm:t>
    </dgm:pt>
    <dgm:pt modelId="{C76FFF70-75A2-4C5A-98EA-E528F36E300B}">
      <dgm:prSet custT="1"/>
      <dgm:spPr/>
      <dgm:t>
        <a:bodyPr/>
        <a:lstStyle/>
        <a:p>
          <a:pPr marL="285750" lvl="1" indent="0" algn="l" defTabSz="1244600">
            <a:lnSpc>
              <a:spcPct val="90000"/>
            </a:lnSpc>
            <a:spcBef>
              <a:spcPct val="0"/>
            </a:spcBef>
            <a:spcAft>
              <a:spcPct val="15000"/>
            </a:spcAft>
            <a:buNone/>
          </a:pPr>
          <a:endParaRPr lang="en-US" sz="1200" kern="1200" dirty="0"/>
        </a:p>
      </dgm:t>
    </dgm:pt>
    <dgm:pt modelId="{14B6472C-5AAA-49AD-B767-ED007173F094}" type="parTrans" cxnId="{8AD3123C-72DC-4FF6-8ECA-4D863D90119F}">
      <dgm:prSet/>
      <dgm:spPr/>
      <dgm:t>
        <a:bodyPr/>
        <a:lstStyle/>
        <a:p>
          <a:endParaRPr lang="en-GB"/>
        </a:p>
      </dgm:t>
    </dgm:pt>
    <dgm:pt modelId="{A11437DB-ECA8-442B-A976-CF9FA2619EE7}" type="sibTrans" cxnId="{8AD3123C-72DC-4FF6-8ECA-4D863D90119F}">
      <dgm:prSet/>
      <dgm:spPr/>
      <dgm:t>
        <a:bodyPr/>
        <a:lstStyle/>
        <a:p>
          <a:endParaRPr lang="en-GB"/>
        </a:p>
      </dgm:t>
    </dgm:pt>
    <dgm:pt modelId="{00EE6F70-88B6-491E-97F1-FB4C7ABDC6B4}">
      <dgm:prSet custT="1"/>
      <dgm:spPr/>
      <dgm:t>
        <a:bodyPr/>
        <a:lstStyle/>
        <a:p>
          <a:pPr marL="285750" lvl="1" indent="0" algn="l" defTabSz="1244600">
            <a:lnSpc>
              <a:spcPct val="90000"/>
            </a:lnSpc>
            <a:spcBef>
              <a:spcPct val="0"/>
            </a:spcBef>
            <a:spcAft>
              <a:spcPct val="15000"/>
            </a:spcAft>
            <a:buNone/>
          </a:pPr>
          <a:endParaRPr lang="en-US" sz="1200" kern="1200" dirty="0"/>
        </a:p>
      </dgm:t>
    </dgm:pt>
    <dgm:pt modelId="{676D8BAC-9ACF-4182-8FAF-E9A62EA914DF}" type="parTrans" cxnId="{791072C5-0AD5-4810-8894-C6A72CC2771A}">
      <dgm:prSet/>
      <dgm:spPr/>
      <dgm:t>
        <a:bodyPr/>
        <a:lstStyle/>
        <a:p>
          <a:endParaRPr lang="en-GB"/>
        </a:p>
      </dgm:t>
    </dgm:pt>
    <dgm:pt modelId="{DDE3E625-F809-47C6-82B5-0326EBEEFD58}" type="sibTrans" cxnId="{791072C5-0AD5-4810-8894-C6A72CC2771A}">
      <dgm:prSet/>
      <dgm:spPr/>
      <dgm:t>
        <a:bodyPr/>
        <a:lstStyle/>
        <a:p>
          <a:endParaRPr lang="en-GB"/>
        </a:p>
      </dgm:t>
    </dgm:pt>
    <dgm:pt modelId="{A061B546-477E-47D3-BFFE-83972DA9F7A5}" type="pres">
      <dgm:prSet presAssocID="{693AEB55-177C-47B9-80C7-1178734AF518}" presName="Name0" presStyleCnt="0">
        <dgm:presLayoutVars>
          <dgm:dir/>
          <dgm:animLvl val="lvl"/>
          <dgm:resizeHandles val="exact"/>
        </dgm:presLayoutVars>
      </dgm:prSet>
      <dgm:spPr/>
    </dgm:pt>
    <dgm:pt modelId="{BFBD0F8B-25C7-4625-813D-53963FEAF4EA}" type="pres">
      <dgm:prSet presAssocID="{27C4DE87-E04A-46FB-9951-509A1D204AA6}" presName="composite" presStyleCnt="0"/>
      <dgm:spPr/>
    </dgm:pt>
    <dgm:pt modelId="{50782051-78C8-4CC3-A7FE-F0C3B7D738AB}" type="pres">
      <dgm:prSet presAssocID="{27C4DE87-E04A-46FB-9951-509A1D204AA6}" presName="parTx" presStyleLbl="alignNode1" presStyleIdx="0" presStyleCnt="2">
        <dgm:presLayoutVars>
          <dgm:chMax val="0"/>
          <dgm:chPref val="0"/>
          <dgm:bulletEnabled val="1"/>
        </dgm:presLayoutVars>
      </dgm:prSet>
      <dgm:spPr>
        <a:xfrm>
          <a:off x="49" y="111399"/>
          <a:ext cx="4700141" cy="1411200"/>
        </a:xfrm>
        <a:prstGeom prst="rect">
          <a:avLst/>
        </a:prstGeom>
      </dgm:spPr>
    </dgm:pt>
    <dgm:pt modelId="{3677FE42-E023-458F-9C66-8381FA8305C1}" type="pres">
      <dgm:prSet presAssocID="{27C4DE87-E04A-46FB-9951-509A1D204AA6}" presName="desTx" presStyleLbl="alignAccFollowNode1" presStyleIdx="0" presStyleCnt="2">
        <dgm:presLayoutVars>
          <dgm:bulletEnabled val="1"/>
        </dgm:presLayoutVars>
      </dgm:prSet>
      <dgm:spPr/>
    </dgm:pt>
    <dgm:pt modelId="{1861574C-BB82-4843-8B47-2A22079358C0}" type="pres">
      <dgm:prSet presAssocID="{18AA5DF6-51F1-4F6F-8F9B-09D767DF5386}" presName="space" presStyleCnt="0"/>
      <dgm:spPr/>
    </dgm:pt>
    <dgm:pt modelId="{DDA5C675-3550-4348-AE2D-EE50A873DB97}" type="pres">
      <dgm:prSet presAssocID="{2F95F2EA-794C-42F0-91FB-E3A9DE5F67F1}" presName="composite" presStyleCnt="0"/>
      <dgm:spPr/>
    </dgm:pt>
    <dgm:pt modelId="{FE0BBA70-1593-4D28-B384-BA511C71F926}" type="pres">
      <dgm:prSet presAssocID="{2F95F2EA-794C-42F0-91FB-E3A9DE5F67F1}" presName="parTx" presStyleLbl="alignNode1" presStyleIdx="1" presStyleCnt="2">
        <dgm:presLayoutVars>
          <dgm:chMax val="0"/>
          <dgm:chPref val="0"/>
          <dgm:bulletEnabled val="1"/>
        </dgm:presLayoutVars>
      </dgm:prSet>
      <dgm:spPr>
        <a:xfrm>
          <a:off x="5358209" y="528408"/>
          <a:ext cx="4700141" cy="1455583"/>
        </a:xfrm>
        <a:prstGeom prst="rect">
          <a:avLst/>
        </a:prstGeom>
      </dgm:spPr>
    </dgm:pt>
    <dgm:pt modelId="{551E1579-1D69-4F5C-A2A0-0E4DA14DEF60}" type="pres">
      <dgm:prSet presAssocID="{2F95F2EA-794C-42F0-91FB-E3A9DE5F67F1}" presName="desTx" presStyleLbl="alignAccFollowNode1" presStyleIdx="1" presStyleCnt="2" custLinFactNeighborX="227">
        <dgm:presLayoutVars>
          <dgm:bulletEnabled val="1"/>
        </dgm:presLayoutVars>
      </dgm:prSet>
      <dgm:spPr>
        <a:xfrm>
          <a:off x="5358258" y="1983991"/>
          <a:ext cx="4700141" cy="1273680"/>
        </a:xfrm>
        <a:prstGeom prst="rect">
          <a:avLst/>
        </a:prstGeom>
      </dgm:spPr>
    </dgm:pt>
  </dgm:ptLst>
  <dgm:cxnLst>
    <dgm:cxn modelId="{9C755603-B73F-46FA-9F5E-2A61F8394943}" type="presOf" srcId="{DF8F8137-8D46-4EC8-885C-A780CF0D11AB}" destId="{551E1579-1D69-4F5C-A2A0-0E4DA14DEF60}" srcOrd="0" destOrd="1" presId="urn:microsoft.com/office/officeart/2005/8/layout/hList1"/>
    <dgm:cxn modelId="{C018AA15-B188-405E-ABB6-3FD777848460}" srcId="{27C4DE87-E04A-46FB-9951-509A1D204AA6}" destId="{42C11D01-C85B-4539-82B6-4891C875720B}" srcOrd="5" destOrd="0" parTransId="{5E6F9035-7EF1-4DB0-9EDB-7A81731F0C29}" sibTransId="{0B1D44B3-8F58-4E55-972B-D0E5F4736CDA}"/>
    <dgm:cxn modelId="{4799D92B-52D1-43C0-B9FB-03F42D41A88B}" type="presOf" srcId="{2F95F2EA-794C-42F0-91FB-E3A9DE5F67F1}" destId="{FE0BBA70-1593-4D28-B384-BA511C71F926}" srcOrd="0" destOrd="0" presId="urn:microsoft.com/office/officeart/2005/8/layout/hList1"/>
    <dgm:cxn modelId="{9D78F52E-4B7F-4238-8A7A-0E480D6F940F}" srcId="{DF8F8137-8D46-4EC8-885C-A780CF0D11AB}" destId="{ADF37496-C29B-4126-B941-B8FB9EE3F81D}" srcOrd="0" destOrd="0" parTransId="{7C85DFC7-FF4E-4897-92E6-1DC490F2558C}" sibTransId="{AFB97482-0996-4DA6-BE87-0EB983FC7E76}"/>
    <dgm:cxn modelId="{3058AE32-D181-4765-BC70-61902E055CA9}" srcId="{27C4DE87-E04A-46FB-9951-509A1D204AA6}" destId="{6F1455D9-193F-4A36-97DF-BFEA1CF8C27B}" srcOrd="3" destOrd="0" parTransId="{54CB8A2F-0716-42AB-AAC5-F620F5AE3CF5}" sibTransId="{33F3B814-58A2-4211-8158-7A81E1133BAC}"/>
    <dgm:cxn modelId="{8AD3123C-72DC-4FF6-8ECA-4D863D90119F}" srcId="{27C4DE87-E04A-46FB-9951-509A1D204AA6}" destId="{C76FFF70-75A2-4C5A-98EA-E528F36E300B}" srcOrd="1" destOrd="0" parTransId="{14B6472C-5AAA-49AD-B767-ED007173F094}" sibTransId="{A11437DB-ECA8-442B-A976-CF9FA2619EE7}"/>
    <dgm:cxn modelId="{6AAB2F6D-B0C8-4706-A335-CDC67F9AAD61}" type="presOf" srcId="{ADF37496-C29B-4126-B941-B8FB9EE3F81D}" destId="{551E1579-1D69-4F5C-A2A0-0E4DA14DEF60}" srcOrd="0" destOrd="2" presId="urn:microsoft.com/office/officeart/2005/8/layout/hList1"/>
    <dgm:cxn modelId="{6B26854E-E222-40E0-8DC9-AA8B5BD941F6}" srcId="{27C4DE87-E04A-46FB-9951-509A1D204AA6}" destId="{3F810269-613D-4EDD-8C03-8F96ADA05DF3}" srcOrd="0" destOrd="0" parTransId="{E1982DD7-1F3A-4EC5-9984-D7D41826CEDC}" sibTransId="{5445A7ED-3A36-44BF-9611-7181F682C2DA}"/>
    <dgm:cxn modelId="{CE7BBE6F-12B0-4C7F-8BD0-192A2872C894}" srcId="{2F95F2EA-794C-42F0-91FB-E3A9DE5F67F1}" destId="{14C895C3-2C31-4CC8-AC12-CC74A86FBD33}" srcOrd="0" destOrd="0" parTransId="{4ED5572B-3037-4452-925F-419D790D1D23}" sibTransId="{2ED0AAAE-34A4-4309-9683-78FEEB2338FB}"/>
    <dgm:cxn modelId="{E56C6D54-86C7-4B34-8128-DA0C30692514}" type="presOf" srcId="{C76FFF70-75A2-4C5A-98EA-E528F36E300B}" destId="{3677FE42-E023-458F-9C66-8381FA8305C1}" srcOrd="0" destOrd="1" presId="urn:microsoft.com/office/officeart/2005/8/layout/hList1"/>
    <dgm:cxn modelId="{BFCAEA76-637B-4A2E-8113-2D744AC5E93C}" srcId="{693AEB55-177C-47B9-80C7-1178734AF518}" destId="{27C4DE87-E04A-46FB-9951-509A1D204AA6}" srcOrd="0" destOrd="0" parTransId="{75429961-D537-4DC2-A9EF-BDCBABB57FA7}" sibTransId="{18AA5DF6-51F1-4F6F-8F9B-09D767DF5386}"/>
    <dgm:cxn modelId="{DF50AF98-0FDE-442F-8E0D-49C910B6A3E7}" type="presOf" srcId="{3F810269-613D-4EDD-8C03-8F96ADA05DF3}" destId="{3677FE42-E023-458F-9C66-8381FA8305C1}" srcOrd="0" destOrd="0" presId="urn:microsoft.com/office/officeart/2005/8/layout/hList1"/>
    <dgm:cxn modelId="{C25EEBA1-7A6E-4B24-BAA4-0DA20199A925}" type="presOf" srcId="{14C895C3-2C31-4CC8-AC12-CC74A86FBD33}" destId="{551E1579-1D69-4F5C-A2A0-0E4DA14DEF60}" srcOrd="0" destOrd="0" presId="urn:microsoft.com/office/officeart/2005/8/layout/hList1"/>
    <dgm:cxn modelId="{791072C5-0AD5-4810-8894-C6A72CC2771A}" srcId="{27C4DE87-E04A-46FB-9951-509A1D204AA6}" destId="{00EE6F70-88B6-491E-97F1-FB4C7ABDC6B4}" srcOrd="2" destOrd="0" parTransId="{676D8BAC-9ACF-4182-8FAF-E9A62EA914DF}" sibTransId="{DDE3E625-F809-47C6-82B5-0326EBEEFD58}"/>
    <dgm:cxn modelId="{FE4920CB-E101-46D4-9171-E1D5A4E08011}" type="presOf" srcId="{8A872EA8-2BD2-4545-B59C-0EA3E0E83F04}" destId="{3677FE42-E023-458F-9C66-8381FA8305C1}" srcOrd="0" destOrd="4" presId="urn:microsoft.com/office/officeart/2005/8/layout/hList1"/>
    <dgm:cxn modelId="{E84918DF-9B05-4DE7-9A62-B0DB5CD4A785}" type="presOf" srcId="{42C11D01-C85B-4539-82B6-4891C875720B}" destId="{3677FE42-E023-458F-9C66-8381FA8305C1}" srcOrd="0" destOrd="5" presId="urn:microsoft.com/office/officeart/2005/8/layout/hList1"/>
    <dgm:cxn modelId="{2D188CE1-6A7E-4836-93CE-E872A03FC570}" srcId="{2F95F2EA-794C-42F0-91FB-E3A9DE5F67F1}" destId="{DF8F8137-8D46-4EC8-885C-A780CF0D11AB}" srcOrd="1" destOrd="0" parTransId="{EB4A6C34-0D03-4CE5-8739-AAE335980FAE}" sibTransId="{C52E4978-7FF6-4C32-A6EA-580557E59AD7}"/>
    <dgm:cxn modelId="{A85101E8-AC57-413C-98FF-76A1D60F4590}" type="presOf" srcId="{693AEB55-177C-47B9-80C7-1178734AF518}" destId="{A061B546-477E-47D3-BFFE-83972DA9F7A5}" srcOrd="0" destOrd="0" presId="urn:microsoft.com/office/officeart/2005/8/layout/hList1"/>
    <dgm:cxn modelId="{A26089E9-75FE-4645-B199-E33B7610BA7B}" srcId="{27C4DE87-E04A-46FB-9951-509A1D204AA6}" destId="{8A872EA8-2BD2-4545-B59C-0EA3E0E83F04}" srcOrd="4" destOrd="0" parTransId="{03A9131F-9C0E-4FE0-A607-1B9F199AAB64}" sibTransId="{7DE9219E-EFB3-4351-A90C-58F635713F99}"/>
    <dgm:cxn modelId="{B547E3EC-0EAF-4D44-8161-FFAFE6067EE7}" type="presOf" srcId="{00EE6F70-88B6-491E-97F1-FB4C7ABDC6B4}" destId="{3677FE42-E023-458F-9C66-8381FA8305C1}" srcOrd="0" destOrd="2" presId="urn:microsoft.com/office/officeart/2005/8/layout/hList1"/>
    <dgm:cxn modelId="{391786F0-450D-4999-826D-86698E2D5DAD}" type="presOf" srcId="{27C4DE87-E04A-46FB-9951-509A1D204AA6}" destId="{50782051-78C8-4CC3-A7FE-F0C3B7D738AB}" srcOrd="0" destOrd="0" presId="urn:microsoft.com/office/officeart/2005/8/layout/hList1"/>
    <dgm:cxn modelId="{C59F96F6-4E84-46F9-B739-674CA0902384}" type="presOf" srcId="{6F1455D9-193F-4A36-97DF-BFEA1CF8C27B}" destId="{3677FE42-E023-458F-9C66-8381FA8305C1}" srcOrd="0" destOrd="3" presId="urn:microsoft.com/office/officeart/2005/8/layout/hList1"/>
    <dgm:cxn modelId="{C22D38F8-924D-460E-9709-D2170CCCC892}" srcId="{693AEB55-177C-47B9-80C7-1178734AF518}" destId="{2F95F2EA-794C-42F0-91FB-E3A9DE5F67F1}" srcOrd="1" destOrd="0" parTransId="{5E23A3AB-54BC-4400-AB48-8E714665FF5C}" sibTransId="{C930B109-CA72-4006-8DA4-5EC9292A3465}"/>
    <dgm:cxn modelId="{9ED76700-6B9D-4573-8B4C-6AE3A35749B3}" type="presParOf" srcId="{A061B546-477E-47D3-BFFE-83972DA9F7A5}" destId="{BFBD0F8B-25C7-4625-813D-53963FEAF4EA}" srcOrd="0" destOrd="0" presId="urn:microsoft.com/office/officeart/2005/8/layout/hList1"/>
    <dgm:cxn modelId="{198D225C-0CE8-47CF-B199-A068A92FE896}" type="presParOf" srcId="{BFBD0F8B-25C7-4625-813D-53963FEAF4EA}" destId="{50782051-78C8-4CC3-A7FE-F0C3B7D738AB}" srcOrd="0" destOrd="0" presId="urn:microsoft.com/office/officeart/2005/8/layout/hList1"/>
    <dgm:cxn modelId="{5BCA9739-61FE-4904-85B7-2CDC064622D0}" type="presParOf" srcId="{BFBD0F8B-25C7-4625-813D-53963FEAF4EA}" destId="{3677FE42-E023-458F-9C66-8381FA8305C1}" srcOrd="1" destOrd="0" presId="urn:microsoft.com/office/officeart/2005/8/layout/hList1"/>
    <dgm:cxn modelId="{42AA7EEE-5CE5-45D4-BA4A-DE744A273733}" type="presParOf" srcId="{A061B546-477E-47D3-BFFE-83972DA9F7A5}" destId="{1861574C-BB82-4843-8B47-2A22079358C0}" srcOrd="1" destOrd="0" presId="urn:microsoft.com/office/officeart/2005/8/layout/hList1"/>
    <dgm:cxn modelId="{17E29155-AE65-4FB5-B8B8-288A4CF7365C}" type="presParOf" srcId="{A061B546-477E-47D3-BFFE-83972DA9F7A5}" destId="{DDA5C675-3550-4348-AE2D-EE50A873DB97}" srcOrd="2" destOrd="0" presId="urn:microsoft.com/office/officeart/2005/8/layout/hList1"/>
    <dgm:cxn modelId="{AB296B07-97E8-4D28-99E3-8B9190F97F80}" type="presParOf" srcId="{DDA5C675-3550-4348-AE2D-EE50A873DB97}" destId="{FE0BBA70-1593-4D28-B384-BA511C71F926}" srcOrd="0" destOrd="0" presId="urn:microsoft.com/office/officeart/2005/8/layout/hList1"/>
    <dgm:cxn modelId="{490D4B3C-B077-4078-8441-97DDFEFC4D0D}" type="presParOf" srcId="{DDA5C675-3550-4348-AE2D-EE50A873DB97}" destId="{551E1579-1D69-4F5C-A2A0-0E4DA14DEF6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82051-78C8-4CC3-A7FE-F0C3B7D738AB}">
      <dsp:nvSpPr>
        <dsp:cNvPr id="0" name=""/>
        <dsp:cNvSpPr/>
      </dsp:nvSpPr>
      <dsp:spPr>
        <a:xfrm>
          <a:off x="49" y="2320"/>
          <a:ext cx="4700141" cy="1497600"/>
        </a:xfrm>
        <a:prstGeom prst="rect">
          <a:avLst/>
        </a:prstGeom>
        <a:solidFill>
          <a:srgbClr val="2683C6">
            <a:hueOff val="0"/>
            <a:satOff val="0"/>
            <a:lumOff val="0"/>
            <a:alphaOff val="0"/>
          </a:srgbClr>
        </a:solidFill>
        <a:ln w="15875" cap="flat" cmpd="sng" algn="ctr">
          <a:solidFill>
            <a:srgbClr val="2683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422400">
            <a:lnSpc>
              <a:spcPct val="90000"/>
            </a:lnSpc>
            <a:spcBef>
              <a:spcPct val="0"/>
            </a:spcBef>
            <a:spcAft>
              <a:spcPct val="35000"/>
            </a:spcAft>
            <a:buNone/>
          </a:pPr>
          <a:r>
            <a:rPr lang="en-US" sz="3200" kern="1200" dirty="0">
              <a:solidFill>
                <a:prstClr val="white"/>
              </a:solidFill>
              <a:latin typeface="Calibri" panose="020F0502020204030204"/>
              <a:ea typeface="+mn-ea"/>
              <a:cs typeface="+mn-cs"/>
            </a:rPr>
            <a:t>MAX Social Impact </a:t>
          </a:r>
        </a:p>
      </dsp:txBody>
      <dsp:txXfrm>
        <a:off x="49" y="2320"/>
        <a:ext cx="4700141" cy="1497600"/>
      </dsp:txXfrm>
    </dsp:sp>
    <dsp:sp modelId="{3677FE42-E023-458F-9C66-8381FA8305C1}">
      <dsp:nvSpPr>
        <dsp:cNvPr id="0" name=""/>
        <dsp:cNvSpPr/>
      </dsp:nvSpPr>
      <dsp:spPr>
        <a:xfrm>
          <a:off x="49" y="1499920"/>
          <a:ext cx="4700141" cy="228384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0" algn="ctr" defTabSz="1244600">
            <a:lnSpc>
              <a:spcPct val="90000"/>
            </a:lnSpc>
            <a:spcBef>
              <a:spcPct val="0"/>
            </a:spcBef>
            <a:spcAft>
              <a:spcPct val="15000"/>
            </a:spcAft>
            <a:buFont typeface="Arial" panose="020B0604020202020204" pitchFamily="34" charset="0"/>
            <a:buNone/>
          </a:pPr>
          <a:r>
            <a:rPr lang="el-GR" sz="2800" kern="1200" dirty="0">
              <a:solidFill>
                <a:prstClr val="black">
                  <a:hueOff val="0"/>
                  <a:satOff val="0"/>
                  <a:lumOff val="0"/>
                  <a:alphaOff val="0"/>
                </a:prstClr>
              </a:solidFill>
              <a:latin typeface="Calibri" panose="020F0502020204030204"/>
              <a:ea typeface="+mn-ea"/>
              <a:cs typeface="+mn-cs"/>
            </a:rPr>
            <a:t>α</a:t>
          </a:r>
          <a:r>
            <a:rPr lang="en-US" sz="2800" kern="1200" dirty="0" err="1">
              <a:solidFill>
                <a:prstClr val="black">
                  <a:hueOff val="0"/>
                  <a:satOff val="0"/>
                  <a:lumOff val="0"/>
                  <a:alphaOff val="0"/>
                </a:prstClr>
              </a:solidFill>
              <a:latin typeface="Calibri" panose="020F0502020204030204"/>
              <a:ea typeface="+mn-ea"/>
              <a:cs typeface="+mn-cs"/>
            </a:rPr>
            <a:t>q</a:t>
          </a:r>
          <a:r>
            <a:rPr lang="en-US" sz="2800" kern="1200" baseline="-25000" dirty="0" err="1">
              <a:solidFill>
                <a:prstClr val="black">
                  <a:hueOff val="0"/>
                  <a:satOff val="0"/>
                  <a:lumOff val="0"/>
                  <a:alphaOff val="0"/>
                </a:prstClr>
              </a:solidFill>
              <a:latin typeface="Calibri" panose="020F0502020204030204"/>
              <a:ea typeface="+mn-ea"/>
              <a:cs typeface="+mn-cs"/>
            </a:rPr>
            <a:t>d</a:t>
          </a:r>
          <a:r>
            <a:rPr lang="en-US" sz="2800" kern="1200" dirty="0">
              <a:solidFill>
                <a:prstClr val="black">
                  <a:hueOff val="0"/>
                  <a:satOff val="0"/>
                  <a:lumOff val="0"/>
                  <a:alphaOff val="0"/>
                </a:prstClr>
              </a:solidFill>
              <a:latin typeface="Calibri" panose="020F0502020204030204"/>
              <a:ea typeface="+mn-ea"/>
              <a:cs typeface="+mn-cs"/>
            </a:rPr>
            <a:t> + (1-</a:t>
          </a:r>
          <a:r>
            <a:rPr lang="el-GR" sz="2800" kern="1200" dirty="0">
              <a:solidFill>
                <a:prstClr val="black">
                  <a:hueOff val="0"/>
                  <a:satOff val="0"/>
                  <a:lumOff val="0"/>
                  <a:alphaOff val="0"/>
                </a:prstClr>
              </a:solidFill>
              <a:latin typeface="Calibri" panose="020F0502020204030204"/>
              <a:ea typeface="+mn-ea"/>
              <a:cs typeface="+mn-cs"/>
            </a:rPr>
            <a:t>α)</a:t>
          </a:r>
          <a:r>
            <a:rPr lang="en-US" sz="2800" kern="1200" dirty="0" err="1">
              <a:solidFill>
                <a:prstClr val="black">
                  <a:hueOff val="0"/>
                  <a:satOff val="0"/>
                  <a:lumOff val="0"/>
                  <a:alphaOff val="0"/>
                </a:prstClr>
              </a:solidFill>
              <a:latin typeface="Calibri" panose="020F0502020204030204"/>
              <a:ea typeface="+mn-ea"/>
              <a:cs typeface="+mn-cs"/>
            </a:rPr>
            <a:t>q</a:t>
          </a:r>
          <a:r>
            <a:rPr lang="en-US" sz="2800" kern="1200" baseline="-25000" dirty="0" err="1">
              <a:solidFill>
                <a:prstClr val="black">
                  <a:hueOff val="0"/>
                  <a:satOff val="0"/>
                  <a:lumOff val="0"/>
                  <a:alphaOff val="0"/>
                </a:prstClr>
              </a:solidFill>
              <a:latin typeface="Calibri" panose="020F0502020204030204"/>
              <a:ea typeface="+mn-ea"/>
              <a:cs typeface="+mn-cs"/>
            </a:rPr>
            <a:t>s</a:t>
          </a:r>
          <a:endParaRPr lang="en-US" sz="2800" kern="1200" dirty="0"/>
        </a:p>
        <a:p>
          <a:pPr marL="285750" lvl="1" indent="0" algn="l" defTabSz="1244600">
            <a:lnSpc>
              <a:spcPct val="90000"/>
            </a:lnSpc>
            <a:spcBef>
              <a:spcPct val="0"/>
            </a:spcBef>
            <a:spcAft>
              <a:spcPct val="15000"/>
            </a:spcAft>
            <a:buNone/>
          </a:pPr>
          <a:endParaRPr lang="en-US" sz="1200" kern="1200" dirty="0"/>
        </a:p>
        <a:p>
          <a:pPr marL="285750" lvl="1" indent="0" algn="l" defTabSz="1244600">
            <a:lnSpc>
              <a:spcPct val="90000"/>
            </a:lnSpc>
            <a:spcBef>
              <a:spcPct val="0"/>
            </a:spcBef>
            <a:spcAft>
              <a:spcPct val="15000"/>
            </a:spcAft>
            <a:buNone/>
          </a:pPr>
          <a:endParaRPr lang="en-US" sz="1200" kern="1200" dirty="0"/>
        </a:p>
        <a:p>
          <a:pPr marL="285750" lvl="1" indent="0" algn="l" defTabSz="1244600">
            <a:lnSpc>
              <a:spcPct val="90000"/>
            </a:lnSpc>
            <a:spcBef>
              <a:spcPct val="0"/>
            </a:spcBef>
            <a:spcAft>
              <a:spcPct val="15000"/>
            </a:spcAft>
            <a:buNone/>
          </a:pPr>
          <a:r>
            <a:rPr lang="en-US" sz="1200" kern="1200" dirty="0" err="1">
              <a:solidFill>
                <a:prstClr val="black">
                  <a:hueOff val="0"/>
                  <a:satOff val="0"/>
                  <a:lumOff val="0"/>
                  <a:alphaOff val="0"/>
                </a:prstClr>
              </a:solidFill>
              <a:latin typeface="+mn-lt"/>
              <a:ea typeface="+mn-ea"/>
              <a:cs typeface="+mn-cs"/>
            </a:rPr>
            <a:t>q</a:t>
          </a:r>
          <a:r>
            <a:rPr lang="en-US" sz="1200" kern="1200" baseline="-25000" dirty="0" err="1">
              <a:solidFill>
                <a:prstClr val="black">
                  <a:hueOff val="0"/>
                  <a:satOff val="0"/>
                  <a:lumOff val="0"/>
                  <a:alphaOff val="0"/>
                </a:prstClr>
              </a:solidFill>
              <a:latin typeface="+mn-lt"/>
              <a:ea typeface="+mn-ea"/>
              <a:cs typeface="+mn-cs"/>
            </a:rPr>
            <a:t>d</a:t>
          </a:r>
          <a:r>
            <a:rPr lang="en-US" sz="1200" kern="1200" dirty="0">
              <a:solidFill>
                <a:prstClr val="black">
                  <a:hueOff val="0"/>
                  <a:satOff val="0"/>
                  <a:lumOff val="0"/>
                  <a:alphaOff val="0"/>
                </a:prstClr>
              </a:solidFill>
              <a:latin typeface="+mn-lt"/>
              <a:ea typeface="+mn-ea"/>
              <a:cs typeface="+mn-cs"/>
            </a:rPr>
            <a:t> = quantity donated</a:t>
          </a:r>
          <a:endParaRPr lang="en-US" sz="1200" kern="1200" dirty="0"/>
        </a:p>
        <a:p>
          <a:pPr marL="285750" lvl="1" indent="0" algn="l" defTabSz="1244600">
            <a:lnSpc>
              <a:spcPct val="90000"/>
            </a:lnSpc>
            <a:spcBef>
              <a:spcPct val="0"/>
            </a:spcBef>
            <a:spcAft>
              <a:spcPct val="15000"/>
            </a:spcAft>
            <a:buFont typeface="Arial" panose="020B0604020202020204" pitchFamily="34" charset="0"/>
            <a:buNone/>
          </a:pPr>
          <a:r>
            <a:rPr lang="en-US" sz="1200" kern="1200" dirty="0" err="1">
              <a:solidFill>
                <a:prstClr val="black">
                  <a:hueOff val="0"/>
                  <a:satOff val="0"/>
                  <a:lumOff val="0"/>
                  <a:alphaOff val="0"/>
                </a:prstClr>
              </a:solidFill>
              <a:latin typeface="+mn-lt"/>
              <a:ea typeface="+mn-ea"/>
              <a:cs typeface="+mn-cs"/>
            </a:rPr>
            <a:t>q</a:t>
          </a:r>
          <a:r>
            <a:rPr lang="en-US" sz="1200" kern="1200" baseline="-25000" dirty="0" err="1">
              <a:solidFill>
                <a:prstClr val="black">
                  <a:hueOff val="0"/>
                  <a:satOff val="0"/>
                  <a:lumOff val="0"/>
                  <a:alphaOff val="0"/>
                </a:prstClr>
              </a:solidFill>
              <a:latin typeface="+mn-lt"/>
              <a:ea typeface="+mn-ea"/>
              <a:cs typeface="+mn-cs"/>
            </a:rPr>
            <a:t>s</a:t>
          </a:r>
          <a:r>
            <a:rPr lang="en-US" sz="1200" kern="1200" dirty="0">
              <a:solidFill>
                <a:prstClr val="black">
                  <a:hueOff val="0"/>
                  <a:satOff val="0"/>
                  <a:lumOff val="0"/>
                  <a:alphaOff val="0"/>
                </a:prstClr>
              </a:solidFill>
              <a:latin typeface="+mn-lt"/>
              <a:ea typeface="+mn-ea"/>
              <a:cs typeface="+mn-cs"/>
            </a:rPr>
            <a:t> = quantity sold</a:t>
          </a:r>
          <a:endParaRPr lang="en-US" sz="1200" kern="1200" dirty="0"/>
        </a:p>
        <a:p>
          <a:pPr marL="285750" lvl="1" indent="0" algn="l" defTabSz="1244600">
            <a:lnSpc>
              <a:spcPct val="90000"/>
            </a:lnSpc>
            <a:spcBef>
              <a:spcPct val="0"/>
            </a:spcBef>
            <a:spcAft>
              <a:spcPct val="15000"/>
            </a:spcAft>
            <a:buFont typeface="Arial" panose="020B0604020202020204" pitchFamily="34" charset="0"/>
            <a:buNone/>
          </a:pPr>
          <a:r>
            <a:rPr lang="el-GR" sz="1200" kern="1200" dirty="0">
              <a:solidFill>
                <a:prstClr val="black">
                  <a:hueOff val="0"/>
                  <a:satOff val="0"/>
                  <a:lumOff val="0"/>
                  <a:alphaOff val="0"/>
                </a:prstClr>
              </a:solidFill>
              <a:latin typeface="Calibri" panose="020F0502020204030204"/>
              <a:ea typeface="+mn-ea"/>
              <a:cs typeface="+mn-cs"/>
            </a:rPr>
            <a:t>α</a:t>
          </a:r>
          <a:r>
            <a:rPr lang="en-US" sz="1200" kern="1200" dirty="0">
              <a:solidFill>
                <a:prstClr val="black">
                  <a:hueOff val="0"/>
                  <a:satOff val="0"/>
                  <a:lumOff val="0"/>
                  <a:alphaOff val="0"/>
                </a:prstClr>
              </a:solidFill>
              <a:latin typeface="Calibri" panose="020F0502020204030204"/>
              <a:ea typeface="+mn-ea"/>
              <a:cs typeface="+mn-cs"/>
            </a:rPr>
            <a:t> = % of bikes  </a:t>
          </a:r>
          <a:endParaRPr lang="en-US" sz="1200" kern="1200" dirty="0"/>
        </a:p>
      </dsp:txBody>
      <dsp:txXfrm>
        <a:off x="49" y="1499920"/>
        <a:ext cx="4700141" cy="2283840"/>
      </dsp:txXfrm>
    </dsp:sp>
    <dsp:sp modelId="{FE0BBA70-1593-4D28-B384-BA511C71F926}">
      <dsp:nvSpPr>
        <dsp:cNvPr id="0" name=""/>
        <dsp:cNvSpPr/>
      </dsp:nvSpPr>
      <dsp:spPr>
        <a:xfrm>
          <a:off x="5358209" y="2320"/>
          <a:ext cx="4700141" cy="1497600"/>
        </a:xfrm>
        <a:prstGeom prst="rect">
          <a:avLst/>
        </a:prstGeom>
        <a:solidFill>
          <a:srgbClr val="2683C6">
            <a:hueOff val="0"/>
            <a:satOff val="0"/>
            <a:lumOff val="0"/>
            <a:alphaOff val="0"/>
          </a:srgbClr>
        </a:solidFill>
        <a:ln w="15875" cap="flat" cmpd="sng" algn="ctr">
          <a:solidFill>
            <a:srgbClr val="2683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3200" kern="1200" dirty="0">
              <a:solidFill>
                <a:prstClr val="white"/>
              </a:solidFill>
              <a:latin typeface="Calibri" panose="020F0502020204030204"/>
              <a:ea typeface="+mn-ea"/>
              <a:cs typeface="+mn-cs"/>
            </a:rPr>
            <a:t>MAX Profit</a:t>
          </a:r>
        </a:p>
      </dsp:txBody>
      <dsp:txXfrm>
        <a:off x="5358209" y="2320"/>
        <a:ext cx="4700141" cy="1497600"/>
      </dsp:txXfrm>
    </dsp:sp>
    <dsp:sp modelId="{551E1579-1D69-4F5C-A2A0-0E4DA14DEF60}">
      <dsp:nvSpPr>
        <dsp:cNvPr id="0" name=""/>
        <dsp:cNvSpPr/>
      </dsp:nvSpPr>
      <dsp:spPr>
        <a:xfrm>
          <a:off x="5358258" y="1499920"/>
          <a:ext cx="4700141" cy="2283840"/>
        </a:xfrm>
        <a:prstGeom prst="rect">
          <a:avLst/>
        </a:prstGeom>
        <a:solidFill>
          <a:srgbClr val="2683C6">
            <a:tint val="40000"/>
            <a:alpha val="90000"/>
            <a:hueOff val="0"/>
            <a:satOff val="0"/>
            <a:lumOff val="0"/>
            <a:alphaOff val="0"/>
          </a:srgbClr>
        </a:solidFill>
        <a:ln w="15875" cap="flat" cmpd="sng" algn="ctr">
          <a:solidFill>
            <a:srgbClr val="2683C6">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ctr" defTabSz="1244600">
            <a:lnSpc>
              <a:spcPct val="90000"/>
            </a:lnSpc>
            <a:spcBef>
              <a:spcPct val="0"/>
            </a:spcBef>
            <a:spcAft>
              <a:spcPct val="15000"/>
            </a:spcAft>
            <a:buFont typeface="Arial" panose="020B0604020202020204" pitchFamily="34" charset="0"/>
            <a:buNone/>
          </a:pPr>
          <a:r>
            <a:rPr lang="en-US" sz="2800" kern="1200" dirty="0"/>
            <a:t>   </a:t>
          </a:r>
          <a:r>
            <a:rPr lang="en-US" sz="2800" kern="1200" dirty="0" err="1"/>
            <a:t>Pq</a:t>
          </a:r>
          <a:r>
            <a:rPr lang="en-US" sz="2800" kern="1200" baseline="-25000" dirty="0" err="1"/>
            <a:t>s</a:t>
          </a:r>
          <a:r>
            <a:rPr lang="en-US" sz="2800" kern="1200" dirty="0"/>
            <a:t> - </a:t>
          </a:r>
          <a:r>
            <a:rPr lang="en-US" sz="2800" kern="1200" dirty="0" err="1"/>
            <a:t>Cq</a:t>
          </a:r>
          <a:r>
            <a:rPr lang="en-US" sz="2800" kern="1200" baseline="-25000" dirty="0" err="1"/>
            <a:t>s</a:t>
          </a:r>
          <a:r>
            <a:rPr lang="en-US" sz="2800" kern="1200" dirty="0"/>
            <a:t> - </a:t>
          </a:r>
          <a:r>
            <a:rPr lang="en-US" sz="2800" kern="1200" dirty="0" err="1"/>
            <a:t>C</a:t>
          </a:r>
          <a:r>
            <a:rPr lang="en-US" sz="2800" kern="1200" dirty="0" err="1">
              <a:solidFill>
                <a:prstClr val="black">
                  <a:hueOff val="0"/>
                  <a:satOff val="0"/>
                  <a:lumOff val="0"/>
                  <a:alphaOff val="0"/>
                </a:prstClr>
              </a:solidFill>
              <a:latin typeface="+mn-lt"/>
              <a:ea typeface="+mn-ea"/>
              <a:cs typeface="+mn-cs"/>
            </a:rPr>
            <a:t>q</a:t>
          </a:r>
          <a:r>
            <a:rPr lang="en-US" sz="2800" kern="1200" baseline="-25000" dirty="0" err="1">
              <a:solidFill>
                <a:prstClr val="black">
                  <a:hueOff val="0"/>
                  <a:satOff val="0"/>
                  <a:lumOff val="0"/>
                  <a:alphaOff val="0"/>
                </a:prstClr>
              </a:solidFill>
              <a:latin typeface="+mn-lt"/>
              <a:ea typeface="+mn-ea"/>
              <a:cs typeface="+mn-cs"/>
            </a:rPr>
            <a:t>d</a:t>
          </a:r>
          <a:endParaRPr lang="en-US" sz="2800" kern="1200" dirty="0"/>
        </a:p>
        <a:p>
          <a:pPr marL="285750" lvl="1" indent="-285750" algn="l" defTabSz="1289050">
            <a:lnSpc>
              <a:spcPct val="90000"/>
            </a:lnSpc>
            <a:spcBef>
              <a:spcPct val="0"/>
            </a:spcBef>
            <a:spcAft>
              <a:spcPct val="15000"/>
            </a:spcAft>
            <a:buNone/>
          </a:pPr>
          <a:endParaRPr lang="en-US" sz="2000" kern="1200" baseline="-25000" dirty="0">
            <a:solidFill>
              <a:prstClr val="black">
                <a:hueOff val="0"/>
                <a:satOff val="0"/>
                <a:lumOff val="0"/>
                <a:alphaOff val="0"/>
              </a:prstClr>
            </a:solidFill>
            <a:latin typeface="Calibri" panose="020F0502020204030204"/>
            <a:ea typeface="+mn-ea"/>
            <a:cs typeface="+mn-cs"/>
          </a:endParaRPr>
        </a:p>
        <a:p>
          <a:pPr marL="285750" lvl="1" indent="-285750" algn="l" defTabSz="1289050">
            <a:lnSpc>
              <a:spcPct val="90000"/>
            </a:lnSpc>
            <a:spcBef>
              <a:spcPct val="0"/>
            </a:spcBef>
            <a:spcAft>
              <a:spcPct val="15000"/>
            </a:spcAft>
            <a:buNone/>
          </a:pPr>
          <a:r>
            <a:rPr lang="en-US" sz="1200" kern="1200" dirty="0">
              <a:solidFill>
                <a:prstClr val="black">
                  <a:hueOff val="0"/>
                  <a:satOff val="0"/>
                  <a:lumOff val="0"/>
                  <a:alphaOff val="0"/>
                </a:prstClr>
              </a:solidFill>
              <a:latin typeface="+mn-lt"/>
              <a:ea typeface="+mn-ea"/>
              <a:cs typeface="+mn-cs"/>
            </a:rPr>
            <a:t>	</a:t>
          </a:r>
          <a:r>
            <a:rPr lang="en-US" sz="1200" kern="1200" dirty="0" err="1">
              <a:solidFill>
                <a:prstClr val="black">
                  <a:hueOff val="0"/>
                  <a:satOff val="0"/>
                  <a:lumOff val="0"/>
                  <a:alphaOff val="0"/>
                </a:prstClr>
              </a:solidFill>
              <a:latin typeface="+mn-lt"/>
              <a:ea typeface="+mn-ea"/>
              <a:cs typeface="+mn-cs"/>
            </a:rPr>
            <a:t>q</a:t>
          </a:r>
          <a:r>
            <a:rPr lang="en-US" sz="1200" kern="1200" baseline="-25000" dirty="0" err="1">
              <a:solidFill>
                <a:prstClr val="black">
                  <a:hueOff val="0"/>
                  <a:satOff val="0"/>
                  <a:lumOff val="0"/>
                  <a:alphaOff val="0"/>
                </a:prstClr>
              </a:solidFill>
              <a:latin typeface="+mn-lt"/>
              <a:ea typeface="+mn-ea"/>
              <a:cs typeface="+mn-cs"/>
            </a:rPr>
            <a:t>d</a:t>
          </a:r>
          <a:r>
            <a:rPr lang="en-US" sz="1200" kern="1200" dirty="0">
              <a:solidFill>
                <a:prstClr val="black">
                  <a:hueOff val="0"/>
                  <a:satOff val="0"/>
                  <a:lumOff val="0"/>
                  <a:alphaOff val="0"/>
                </a:prstClr>
              </a:solidFill>
              <a:latin typeface="+mn-lt"/>
              <a:ea typeface="+mn-ea"/>
              <a:cs typeface="+mn-cs"/>
            </a:rPr>
            <a:t> = quantity donated</a:t>
          </a:r>
        </a:p>
        <a:p>
          <a:pPr marL="285750" lvl="1" indent="-285750" algn="l" defTabSz="1244600">
            <a:lnSpc>
              <a:spcPct val="90000"/>
            </a:lnSpc>
            <a:spcBef>
              <a:spcPct val="0"/>
            </a:spcBef>
            <a:spcAft>
              <a:spcPct val="15000"/>
            </a:spcAft>
            <a:buFont typeface="Arial" panose="020B0604020202020204" pitchFamily="34" charset="0"/>
            <a:buNone/>
          </a:pPr>
          <a:r>
            <a:rPr lang="en-US" sz="1200" kern="1200" dirty="0" err="1">
              <a:solidFill>
                <a:prstClr val="black">
                  <a:hueOff val="0"/>
                  <a:satOff val="0"/>
                  <a:lumOff val="0"/>
                  <a:alphaOff val="0"/>
                </a:prstClr>
              </a:solidFill>
              <a:latin typeface="+mn-lt"/>
              <a:ea typeface="+mn-ea"/>
              <a:cs typeface="+mn-cs"/>
            </a:rPr>
            <a:t>q</a:t>
          </a:r>
          <a:r>
            <a:rPr lang="en-US" sz="1200" kern="1200" baseline="-25000" dirty="0" err="1">
              <a:solidFill>
                <a:prstClr val="black">
                  <a:hueOff val="0"/>
                  <a:satOff val="0"/>
                  <a:lumOff val="0"/>
                  <a:alphaOff val="0"/>
                </a:prstClr>
              </a:solidFill>
              <a:latin typeface="+mn-lt"/>
              <a:ea typeface="+mn-ea"/>
              <a:cs typeface="+mn-cs"/>
            </a:rPr>
            <a:t>s</a:t>
          </a:r>
          <a:r>
            <a:rPr lang="en-US" sz="1200" kern="1200" dirty="0">
              <a:solidFill>
                <a:prstClr val="black">
                  <a:hueOff val="0"/>
                  <a:satOff val="0"/>
                  <a:lumOff val="0"/>
                  <a:alphaOff val="0"/>
                </a:prstClr>
              </a:solidFill>
              <a:latin typeface="+mn-lt"/>
              <a:ea typeface="+mn-ea"/>
              <a:cs typeface="+mn-cs"/>
            </a:rPr>
            <a:t> = quantity sold</a:t>
          </a:r>
        </a:p>
        <a:p>
          <a:pPr marL="285750" lvl="1" indent="-285750" algn="l" defTabSz="1289050">
            <a:lnSpc>
              <a:spcPct val="90000"/>
            </a:lnSpc>
            <a:spcBef>
              <a:spcPct val="0"/>
            </a:spcBef>
            <a:spcAft>
              <a:spcPct val="15000"/>
            </a:spcAft>
            <a:buNone/>
          </a:pPr>
          <a:r>
            <a:rPr lang="en-US" sz="1200" kern="1200" dirty="0">
              <a:solidFill>
                <a:prstClr val="black">
                  <a:hueOff val="0"/>
                  <a:satOff val="0"/>
                  <a:lumOff val="0"/>
                  <a:alphaOff val="0"/>
                </a:prstClr>
              </a:solidFill>
              <a:latin typeface="+mn-lt"/>
              <a:ea typeface="+mn-ea"/>
              <a:cs typeface="+mn-cs"/>
            </a:rPr>
            <a:t>P = price of bike sold</a:t>
          </a:r>
        </a:p>
        <a:p>
          <a:pPr marL="285750" indent="-285750">
            <a:spcBef>
              <a:spcPct val="0"/>
            </a:spcBef>
            <a:buFont typeface="Arial" panose="020B0604020202020204" pitchFamily="34" charset="0"/>
            <a:buNone/>
          </a:pPr>
          <a:r>
            <a:rPr lang="en-US" sz="1200" kern="1200" dirty="0">
              <a:solidFill>
                <a:prstClr val="black">
                  <a:hueOff val="0"/>
                  <a:satOff val="0"/>
                  <a:lumOff val="0"/>
                  <a:alphaOff val="0"/>
                </a:prstClr>
              </a:solidFill>
              <a:latin typeface="+mn-lt"/>
              <a:ea typeface="+mn-ea"/>
              <a:cs typeface="+mn-cs"/>
            </a:rPr>
            <a:t>C = cost of bike produced</a:t>
          </a:r>
          <a:endParaRPr lang="en-US" sz="2900" kern="1200" baseline="-25000" dirty="0">
            <a:solidFill>
              <a:prstClr val="black">
                <a:hueOff val="0"/>
                <a:satOff val="0"/>
                <a:lumOff val="0"/>
                <a:alphaOff val="0"/>
              </a:prstClr>
            </a:solidFill>
            <a:latin typeface="Calibri" panose="020F0502020204030204"/>
            <a:ea typeface="+mn-ea"/>
            <a:cs typeface="+mn-cs"/>
          </a:endParaRPr>
        </a:p>
      </dsp:txBody>
      <dsp:txXfrm>
        <a:off x="5358258" y="1499920"/>
        <a:ext cx="4700141" cy="22838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7T20:36:50.0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7T20:36:53.5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F7D64-EFFF-4DC2-8645-D3B6C50EE6B2}"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8B7FD-1E0F-45B0-8871-BA94192EC05B}" type="slidenum">
              <a:rPr lang="en-US" smtClean="0"/>
              <a:t>‹#›</a:t>
            </a:fld>
            <a:endParaRPr lang="en-US"/>
          </a:p>
        </p:txBody>
      </p:sp>
    </p:spTree>
    <p:extLst>
      <p:ext uri="{BB962C8B-B14F-4D97-AF65-F5344CB8AC3E}">
        <p14:creationId xmlns:p14="http://schemas.microsoft.com/office/powerpoint/2010/main" val="333122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38B7FD-1E0F-45B0-8871-BA94192EC05B}" type="slidenum">
              <a:rPr lang="en-US" smtClean="0"/>
              <a:t>1</a:t>
            </a:fld>
            <a:endParaRPr lang="en-US"/>
          </a:p>
        </p:txBody>
      </p:sp>
    </p:spTree>
    <p:extLst>
      <p:ext uri="{BB962C8B-B14F-4D97-AF65-F5344CB8AC3E}">
        <p14:creationId xmlns:p14="http://schemas.microsoft.com/office/powerpoint/2010/main" val="200654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World Bicycle Relief (</a:t>
            </a:r>
            <a:r>
              <a:rPr lang="en-US" sz="1200" kern="1200" dirty="0" err="1">
                <a:solidFill>
                  <a:schemeClr val="tx1"/>
                </a:solidFill>
                <a:effectLst/>
                <a:latin typeface="+mn-lt"/>
                <a:ea typeface="+mn-ea"/>
                <a:cs typeface="+mn-cs"/>
              </a:rPr>
              <a:t>WBR</a:t>
            </a:r>
            <a:r>
              <a:rPr lang="en-US" sz="1200" kern="1200" dirty="0">
                <a:solidFill>
                  <a:schemeClr val="tx1"/>
                </a:solidFill>
                <a:effectLst/>
                <a:latin typeface="+mn-lt"/>
                <a:ea typeface="+mn-ea"/>
                <a:cs typeface="+mn-cs"/>
              </a:rPr>
              <a:t>) was founded in 2006 as a public charity. It works in countries including Kenya, Malawi, Zambia, and Zimbabwe. Its mission is to maximize the lasting impact in communities primarily through bicycle donations. However, donations alone cannot support the business long-term. </a:t>
            </a:r>
          </a:p>
          <a:p>
            <a:r>
              <a:rPr lang="en-US" dirty="0"/>
              <a:t>*** appear after click</a:t>
            </a:r>
          </a:p>
          <a:p>
            <a:r>
              <a:rPr lang="en-US" sz="1200" kern="1200" dirty="0">
                <a:solidFill>
                  <a:schemeClr val="tx1"/>
                </a:solidFill>
                <a:effectLst/>
                <a:latin typeface="+mn-lt"/>
                <a:ea typeface="+mn-ea"/>
                <a:cs typeface="+mn-cs"/>
              </a:rPr>
              <a:t>Also, there are free markets that could benefit from durable bicycles so the subsidiary  </a:t>
            </a:r>
          </a:p>
          <a:p>
            <a:r>
              <a:rPr lang="en-US" sz="1200" kern="1200" dirty="0">
                <a:solidFill>
                  <a:schemeClr val="tx1"/>
                </a:solidFill>
                <a:effectLst/>
                <a:latin typeface="+mn-lt"/>
                <a:ea typeface="+mn-ea"/>
                <a:cs typeface="+mn-cs"/>
              </a:rPr>
              <a:t>Buffalo Bicycles Ltd. (BB) was created in 2008 as a for profit company. BB also supports </a:t>
            </a:r>
            <a:r>
              <a:rPr lang="en-US" sz="1200" kern="1200" dirty="0" err="1">
                <a:solidFill>
                  <a:schemeClr val="tx1"/>
                </a:solidFill>
                <a:effectLst/>
                <a:latin typeface="+mn-lt"/>
                <a:ea typeface="+mn-ea"/>
                <a:cs typeface="+mn-cs"/>
              </a:rPr>
              <a:t>WBR</a:t>
            </a:r>
            <a:r>
              <a:rPr lang="en-US" sz="1200" kern="1200" dirty="0">
                <a:solidFill>
                  <a:schemeClr val="tx1"/>
                </a:solidFill>
                <a:effectLst/>
                <a:latin typeface="+mn-lt"/>
                <a:ea typeface="+mn-ea"/>
                <a:cs typeface="+mn-cs"/>
              </a:rPr>
              <a:t> philanthropic efforts. This allows us to produce and donate more bicycles to have a larger impact.</a:t>
            </a:r>
          </a:p>
          <a:p>
            <a:endParaRPr lang="en-US" dirty="0"/>
          </a:p>
        </p:txBody>
      </p:sp>
      <p:sp>
        <p:nvSpPr>
          <p:cNvPr id="4" name="Slide Number Placeholder 3"/>
          <p:cNvSpPr>
            <a:spLocks noGrp="1"/>
          </p:cNvSpPr>
          <p:nvPr>
            <p:ph type="sldNum" sz="quarter" idx="5"/>
          </p:nvPr>
        </p:nvSpPr>
        <p:spPr/>
        <p:txBody>
          <a:bodyPr/>
          <a:lstStyle/>
          <a:p>
            <a:fld id="{7A38B7FD-1E0F-45B0-8871-BA94192EC05B}" type="slidenum">
              <a:rPr lang="en-US" smtClean="0"/>
              <a:t>2</a:t>
            </a:fld>
            <a:endParaRPr lang="en-US"/>
          </a:p>
        </p:txBody>
      </p:sp>
    </p:spTree>
    <p:extLst>
      <p:ext uri="{BB962C8B-B14F-4D97-AF65-F5344CB8AC3E}">
        <p14:creationId xmlns:p14="http://schemas.microsoft.com/office/powerpoint/2010/main" val="303569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WBR</a:t>
            </a:r>
            <a:r>
              <a:rPr lang="en-US" sz="1200" kern="1200" dirty="0">
                <a:solidFill>
                  <a:schemeClr val="tx1"/>
                </a:solidFill>
                <a:effectLst/>
                <a:latin typeface="+mn-lt"/>
                <a:ea typeface="+mn-ea"/>
                <a:cs typeface="+mn-cs"/>
              </a:rPr>
              <a:t> and BB are looking to expand operations into a new market. Our goal here today is to create a viable business model for this expansion. We thought about measures of success and what would be most appropriate. In alignment with our mission we created a model to maximize social impact. This means maximizing the number of bikes donated. </a:t>
            </a:r>
          </a:p>
          <a:p>
            <a:endParaRPr lang="en-US" dirty="0"/>
          </a:p>
        </p:txBody>
      </p:sp>
      <p:sp>
        <p:nvSpPr>
          <p:cNvPr id="4" name="Slide Number Placeholder 3"/>
          <p:cNvSpPr>
            <a:spLocks noGrp="1"/>
          </p:cNvSpPr>
          <p:nvPr>
            <p:ph type="sldNum" sz="quarter" idx="5"/>
          </p:nvPr>
        </p:nvSpPr>
        <p:spPr/>
        <p:txBody>
          <a:bodyPr/>
          <a:lstStyle/>
          <a:p>
            <a:fld id="{7A38B7FD-1E0F-45B0-8871-BA94192EC05B}" type="slidenum">
              <a:rPr lang="en-US" smtClean="0"/>
              <a:t>4</a:t>
            </a:fld>
            <a:endParaRPr lang="en-US"/>
          </a:p>
        </p:txBody>
      </p:sp>
    </p:spTree>
    <p:extLst>
      <p:ext uri="{BB962C8B-B14F-4D97-AF65-F5344CB8AC3E}">
        <p14:creationId xmlns:p14="http://schemas.microsoft.com/office/powerpoint/2010/main" val="225442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WBR</a:t>
            </a:r>
            <a:r>
              <a:rPr lang="en-US" sz="1200" kern="1200" dirty="0">
                <a:solidFill>
                  <a:schemeClr val="tx1"/>
                </a:solidFill>
                <a:effectLst/>
                <a:latin typeface="+mn-lt"/>
                <a:ea typeface="+mn-ea"/>
                <a:cs typeface="+mn-cs"/>
              </a:rPr>
              <a:t> and BB are looking to expand operations into a new market. Our goal here today is to create a viable business model for this expansion. We thought about measures of success and what would be most appropriate. In alignment with our mission we created a model to maximize social impact. This means maximizing the number of bikes donated. </a:t>
            </a:r>
          </a:p>
          <a:p>
            <a:endParaRPr lang="en-US" dirty="0"/>
          </a:p>
        </p:txBody>
      </p:sp>
      <p:sp>
        <p:nvSpPr>
          <p:cNvPr id="4" name="Slide Number Placeholder 3"/>
          <p:cNvSpPr>
            <a:spLocks noGrp="1"/>
          </p:cNvSpPr>
          <p:nvPr>
            <p:ph type="sldNum" sz="quarter" idx="5"/>
          </p:nvPr>
        </p:nvSpPr>
        <p:spPr/>
        <p:txBody>
          <a:bodyPr/>
          <a:lstStyle/>
          <a:p>
            <a:fld id="{7A38B7FD-1E0F-45B0-8871-BA94192EC05B}" type="slidenum">
              <a:rPr lang="en-US" smtClean="0"/>
              <a:t>6</a:t>
            </a:fld>
            <a:endParaRPr lang="en-US"/>
          </a:p>
        </p:txBody>
      </p:sp>
    </p:spTree>
    <p:extLst>
      <p:ext uri="{BB962C8B-B14F-4D97-AF65-F5344CB8AC3E}">
        <p14:creationId xmlns:p14="http://schemas.microsoft.com/office/powerpoint/2010/main" val="250991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Bikes in the field after Y12 includes the ones sold and donated in the past 4 years because of the product lifecycle</a:t>
            </a:r>
          </a:p>
        </p:txBody>
      </p:sp>
      <p:sp>
        <p:nvSpPr>
          <p:cNvPr id="4" name="Slide Number Placeholder 3"/>
          <p:cNvSpPr>
            <a:spLocks noGrp="1"/>
          </p:cNvSpPr>
          <p:nvPr>
            <p:ph type="sldNum" sz="quarter" idx="5"/>
          </p:nvPr>
        </p:nvSpPr>
        <p:spPr/>
        <p:txBody>
          <a:bodyPr/>
          <a:lstStyle/>
          <a:p>
            <a:fld id="{7A38B7FD-1E0F-45B0-8871-BA94192EC05B}" type="slidenum">
              <a:rPr lang="en-US" smtClean="0"/>
              <a:t>7</a:t>
            </a:fld>
            <a:endParaRPr lang="en-US"/>
          </a:p>
        </p:txBody>
      </p:sp>
    </p:spTree>
    <p:extLst>
      <p:ext uri="{BB962C8B-B14F-4D97-AF65-F5344CB8AC3E}">
        <p14:creationId xmlns:p14="http://schemas.microsoft.com/office/powerpoint/2010/main" val="3096052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our model we look at the first 12 years. This does not mean that all business stops after 12 years; however, our purpose today is building a viable model for ESTABLISHING ourselves in a new market, a generic type 1 country. As you can see, in the past 4 years we have distributed more than 200K bikes through </a:t>
            </a:r>
            <a:r>
              <a:rPr lang="en-US" sz="1200" kern="1200" dirty="0" err="1">
                <a:solidFill>
                  <a:schemeClr val="tx1"/>
                </a:solidFill>
                <a:effectLst/>
                <a:latin typeface="+mn-lt"/>
                <a:ea typeface="+mn-ea"/>
                <a:cs typeface="+mn-cs"/>
              </a:rPr>
              <a:t>WBR</a:t>
            </a:r>
            <a:r>
              <a:rPr lang="en-US" sz="1200" kern="1200" dirty="0">
                <a:solidFill>
                  <a:schemeClr val="tx1"/>
                </a:solidFill>
                <a:effectLst/>
                <a:latin typeface="+mn-lt"/>
                <a:ea typeface="+mn-ea"/>
                <a:cs typeface="+mn-cs"/>
              </a:rPr>
              <a:t> and BB and have a social impact value of over 144,000. Also note that our cash flows remain positive and we keep $100K at all times as both a business safety net and to ensure that we can continue to operate even when unexpected expenses or events unfold. </a:t>
            </a:r>
          </a:p>
          <a:p>
            <a:endParaRPr lang="en-US" dirty="0"/>
          </a:p>
        </p:txBody>
      </p:sp>
      <p:sp>
        <p:nvSpPr>
          <p:cNvPr id="4" name="Slide Number Placeholder 3"/>
          <p:cNvSpPr>
            <a:spLocks noGrp="1"/>
          </p:cNvSpPr>
          <p:nvPr>
            <p:ph type="sldNum" sz="quarter" idx="5"/>
          </p:nvPr>
        </p:nvSpPr>
        <p:spPr/>
        <p:txBody>
          <a:bodyPr/>
          <a:lstStyle/>
          <a:p>
            <a:fld id="{7A38B7FD-1E0F-45B0-8871-BA94192EC05B}" type="slidenum">
              <a:rPr lang="en-US" smtClean="0"/>
              <a:t>10</a:t>
            </a:fld>
            <a:endParaRPr lang="en-US"/>
          </a:p>
        </p:txBody>
      </p:sp>
    </p:spTree>
    <p:extLst>
      <p:ext uri="{BB962C8B-B14F-4D97-AF65-F5344CB8AC3E}">
        <p14:creationId xmlns:p14="http://schemas.microsoft.com/office/powerpoint/2010/main" val="2948466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86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244155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351250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821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2548319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271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4263F-E3D4-49E3-9B5C-5D3E61DB88DD}"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2403999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4263F-E3D4-49E3-9B5C-5D3E61DB88DD}"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2081754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4263F-E3D4-49E3-9B5C-5D3E61DB88DD}"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336814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F4263F-E3D4-49E3-9B5C-5D3E61DB88DD}" type="datetimeFigureOut">
              <a:rPr lang="en-US" smtClean="0"/>
              <a:t>4/6/2020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3423916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F4263F-E3D4-49E3-9B5C-5D3E61DB88DD}" type="datetimeFigureOut">
              <a:rPr lang="en-US" smtClean="0"/>
              <a:t>4/6/2020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4C3D6F-C28C-4C54-B8FE-37D8F43ADEEA}" type="slidenum">
              <a:rPr lang="en-US" smtClean="0"/>
              <a:t>‹#›</a:t>
            </a:fld>
            <a:endParaRPr lang="en-US"/>
          </a:p>
        </p:txBody>
      </p:sp>
    </p:spTree>
    <p:extLst>
      <p:ext uri="{BB962C8B-B14F-4D97-AF65-F5344CB8AC3E}">
        <p14:creationId xmlns:p14="http://schemas.microsoft.com/office/powerpoint/2010/main" val="236004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589385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4263F-E3D4-49E3-9B5C-5D3E61DB88DD}"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3212038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413611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22128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4263F-E3D4-49E3-9B5C-5D3E61DB88DD}"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C3D6F-C28C-4C54-B8FE-37D8F43ADE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64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4263F-E3D4-49E3-9B5C-5D3E61DB88DD}"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425694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4263F-E3D4-49E3-9B5C-5D3E61DB88DD}"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69587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4263F-E3D4-49E3-9B5C-5D3E61DB88DD}"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282498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F4263F-E3D4-49E3-9B5C-5D3E61DB88DD}" type="datetimeFigureOut">
              <a:rPr lang="en-US" smtClean="0"/>
              <a:t>4/6/2020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13946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F4263F-E3D4-49E3-9B5C-5D3E61DB88DD}" type="datetimeFigureOut">
              <a:rPr lang="en-US" smtClean="0"/>
              <a:t>4/6/2020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4C3D6F-C28C-4C54-B8FE-37D8F43ADEEA}" type="slidenum">
              <a:rPr lang="en-US" smtClean="0"/>
              <a:t>‹#›</a:t>
            </a:fld>
            <a:endParaRPr lang="en-US"/>
          </a:p>
        </p:txBody>
      </p:sp>
    </p:spTree>
    <p:extLst>
      <p:ext uri="{BB962C8B-B14F-4D97-AF65-F5344CB8AC3E}">
        <p14:creationId xmlns:p14="http://schemas.microsoft.com/office/powerpoint/2010/main" val="382453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4263F-E3D4-49E3-9B5C-5D3E61DB88DD}"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C3D6F-C28C-4C54-B8FE-37D8F43ADEEA}" type="slidenum">
              <a:rPr lang="en-US" smtClean="0"/>
              <a:t>‹#›</a:t>
            </a:fld>
            <a:endParaRPr lang="en-US"/>
          </a:p>
        </p:txBody>
      </p:sp>
    </p:spTree>
    <p:extLst>
      <p:ext uri="{BB962C8B-B14F-4D97-AF65-F5344CB8AC3E}">
        <p14:creationId xmlns:p14="http://schemas.microsoft.com/office/powerpoint/2010/main" val="6679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F4263F-E3D4-49E3-9B5C-5D3E61DB88DD}" type="datetimeFigureOut">
              <a:rPr lang="en-US" smtClean="0"/>
              <a:t>4/6/2020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4C3D6F-C28C-4C54-B8FE-37D8F43ADEE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04093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F4263F-E3D4-49E3-9B5C-5D3E61DB88DD}" type="datetimeFigureOut">
              <a:rPr lang="en-US" smtClean="0"/>
              <a:t>4/6/2020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4C3D6F-C28C-4C54-B8FE-37D8F43ADEE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6339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1B410F-61C3-446C-B38B-3BE90A5722DF}"/>
              </a:ext>
            </a:extLst>
          </p:cNvPr>
          <p:cNvSpPr>
            <a:spLocks noGrp="1"/>
          </p:cNvSpPr>
          <p:nvPr>
            <p:ph type="ctrTitle"/>
          </p:nvPr>
        </p:nvSpPr>
        <p:spPr>
          <a:xfrm>
            <a:off x="3836504" y="758952"/>
            <a:ext cx="7319175" cy="3566160"/>
          </a:xfrm>
        </p:spPr>
        <p:txBody>
          <a:bodyPr>
            <a:normAutofit/>
          </a:bodyPr>
          <a:lstStyle/>
          <a:p>
            <a:r>
              <a:rPr lang="en-US" dirty="0"/>
              <a:t>World Bicycle Relief</a:t>
            </a:r>
            <a:endParaRPr lang="en-US" i="1" dirty="0"/>
          </a:p>
        </p:txBody>
      </p:sp>
      <p:sp>
        <p:nvSpPr>
          <p:cNvPr id="3" name="Subtitle 2">
            <a:extLst>
              <a:ext uri="{FF2B5EF4-FFF2-40B4-BE49-F238E27FC236}">
                <a16:creationId xmlns:a16="http://schemas.microsoft.com/office/drawing/2014/main" id="{6452FF97-5FA4-46C9-9D36-33AF793E65C5}"/>
              </a:ext>
            </a:extLst>
          </p:cNvPr>
          <p:cNvSpPr>
            <a:spLocks noGrp="1"/>
          </p:cNvSpPr>
          <p:nvPr>
            <p:ph type="subTitle" idx="1"/>
          </p:nvPr>
        </p:nvSpPr>
        <p:spPr>
          <a:xfrm>
            <a:off x="3836504" y="4455620"/>
            <a:ext cx="7321946" cy="1143000"/>
          </a:xfrm>
        </p:spPr>
        <p:txBody>
          <a:bodyPr>
            <a:normAutofit/>
          </a:bodyPr>
          <a:lstStyle/>
          <a:p>
            <a:r>
              <a:rPr lang="en-US" dirty="0" err="1"/>
              <a:t>Honglin</a:t>
            </a:r>
            <a:r>
              <a:rPr lang="en-US" dirty="0"/>
              <a:t> Chen, Emily Gomez, Deepak Kumar, Rishabh Prakash, Daniel Renz</a:t>
            </a:r>
          </a:p>
        </p:txBody>
      </p:sp>
      <p:pic>
        <p:nvPicPr>
          <p:cNvPr id="7" name="Graphic 6" descr="Cycling">
            <a:extLst>
              <a:ext uri="{FF2B5EF4-FFF2-40B4-BE49-F238E27FC236}">
                <a16:creationId xmlns:a16="http://schemas.microsoft.com/office/drawing/2014/main" id="{F13A7A62-6531-449F-B5B4-E341708076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818" y="1944907"/>
            <a:ext cx="2449486" cy="2449486"/>
          </a:xfrm>
          <a:prstGeom prst="rect">
            <a:avLst/>
          </a:prstGeom>
        </p:spPr>
      </p:pic>
      <p:sp>
        <p:nvSpPr>
          <p:cNvPr id="16" name="Rectangle 15">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642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8C7BCC3-2DCA-4E50-A608-5C17888585EF}"/>
              </a:ext>
            </a:extLst>
          </p:cNvPr>
          <p:cNvPicPr>
            <a:picLocks noChangeAspect="1"/>
          </p:cNvPicPr>
          <p:nvPr/>
        </p:nvPicPr>
        <p:blipFill rotWithShape="1">
          <a:blip r:embed="rId3">
            <a:extLst>
              <a:ext uri="{28A0092B-C50C-407E-A947-70E740481C1C}">
                <a14:useLocalDpi xmlns:a14="http://schemas.microsoft.com/office/drawing/2010/main" val="0"/>
              </a:ext>
            </a:extLst>
          </a:blip>
          <a:srcRect t="15272" r="58571" b="19850"/>
          <a:stretch/>
        </p:blipFill>
        <p:spPr>
          <a:xfrm>
            <a:off x="2355401" y="213533"/>
            <a:ext cx="7480031" cy="5837645"/>
          </a:xfrm>
          <a:prstGeom prst="rect">
            <a:avLst/>
          </a:prstGeom>
        </p:spPr>
      </p:pic>
      <p:sp>
        <p:nvSpPr>
          <p:cNvPr id="9" name="Oval 8">
            <a:extLst>
              <a:ext uri="{FF2B5EF4-FFF2-40B4-BE49-F238E27FC236}">
                <a16:creationId xmlns:a16="http://schemas.microsoft.com/office/drawing/2014/main" id="{8E67D62F-DB16-4AD7-B1CB-6A7FEFD15D30}"/>
              </a:ext>
            </a:extLst>
          </p:cNvPr>
          <p:cNvSpPr/>
          <p:nvPr/>
        </p:nvSpPr>
        <p:spPr>
          <a:xfrm>
            <a:off x="5058399" y="5649536"/>
            <a:ext cx="1078787" cy="3804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6FA02B7-A543-484F-B410-648BBE981F2D}"/>
              </a:ext>
            </a:extLst>
          </p:cNvPr>
          <p:cNvSpPr/>
          <p:nvPr/>
        </p:nvSpPr>
        <p:spPr>
          <a:xfrm>
            <a:off x="8538822" y="5207719"/>
            <a:ext cx="881997" cy="2280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5C0E506-945B-4FA2-848F-C6DEAE7D248D}"/>
              </a:ext>
            </a:extLst>
          </p:cNvPr>
          <p:cNvCxnSpPr>
            <a:cxnSpLocks/>
          </p:cNvCxnSpPr>
          <p:nvPr/>
        </p:nvCxnSpPr>
        <p:spPr>
          <a:xfrm>
            <a:off x="1999864" y="4345642"/>
            <a:ext cx="6576454" cy="8634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F8560D-0EC1-4CB3-824F-D42FFEB5BA23}"/>
              </a:ext>
            </a:extLst>
          </p:cNvPr>
          <p:cNvCxnSpPr>
            <a:cxnSpLocks/>
          </p:cNvCxnSpPr>
          <p:nvPr/>
        </p:nvCxnSpPr>
        <p:spPr>
          <a:xfrm>
            <a:off x="1924254" y="5371119"/>
            <a:ext cx="3136057" cy="3082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43DB827-7F52-461F-975C-C5D7D50AB546}"/>
              </a:ext>
            </a:extLst>
          </p:cNvPr>
          <p:cNvSpPr txBox="1"/>
          <p:nvPr/>
        </p:nvSpPr>
        <p:spPr>
          <a:xfrm>
            <a:off x="484638" y="5186453"/>
            <a:ext cx="1428596" cy="369332"/>
          </a:xfrm>
          <a:prstGeom prst="rect">
            <a:avLst/>
          </a:prstGeom>
          <a:noFill/>
        </p:spPr>
        <p:txBody>
          <a:bodyPr wrap="none" rtlCol="0">
            <a:spAutoFit/>
          </a:bodyPr>
          <a:lstStyle/>
          <a:p>
            <a:r>
              <a:rPr lang="en-US" dirty="0"/>
              <a:t>Social Impact</a:t>
            </a:r>
          </a:p>
        </p:txBody>
      </p:sp>
      <p:sp>
        <p:nvSpPr>
          <p:cNvPr id="23" name="TextBox 22">
            <a:extLst>
              <a:ext uri="{FF2B5EF4-FFF2-40B4-BE49-F238E27FC236}">
                <a16:creationId xmlns:a16="http://schemas.microsoft.com/office/drawing/2014/main" id="{003FE0D8-20A6-42F6-A42E-B1A8C4011797}"/>
              </a:ext>
            </a:extLst>
          </p:cNvPr>
          <p:cNvSpPr txBox="1"/>
          <p:nvPr/>
        </p:nvSpPr>
        <p:spPr>
          <a:xfrm>
            <a:off x="140663" y="4013721"/>
            <a:ext cx="1796348" cy="646331"/>
          </a:xfrm>
          <a:prstGeom prst="rect">
            <a:avLst/>
          </a:prstGeom>
          <a:noFill/>
        </p:spPr>
        <p:txBody>
          <a:bodyPr wrap="square" rtlCol="0">
            <a:spAutoFit/>
          </a:bodyPr>
          <a:lstStyle/>
          <a:p>
            <a:pPr algn="r"/>
            <a:r>
              <a:rPr lang="en-US" dirty="0"/>
              <a:t>Bikes Distributed In Last 4 Years</a:t>
            </a:r>
          </a:p>
        </p:txBody>
      </p:sp>
    </p:spTree>
    <p:extLst>
      <p:ext uri="{BB962C8B-B14F-4D97-AF65-F5344CB8AC3E}">
        <p14:creationId xmlns:p14="http://schemas.microsoft.com/office/powerpoint/2010/main" val="396337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B008-79D2-42F7-B454-7778009C6374}"/>
              </a:ext>
            </a:extLst>
          </p:cNvPr>
          <p:cNvSpPr>
            <a:spLocks noGrp="1"/>
          </p:cNvSpPr>
          <p:nvPr>
            <p:ph type="title"/>
          </p:nvPr>
        </p:nvSpPr>
        <p:spPr>
          <a:xfrm>
            <a:off x="1139212" y="338958"/>
            <a:ext cx="10014062" cy="1404269"/>
          </a:xfrm>
        </p:spPr>
        <p:txBody>
          <a:bodyPr vert="horz" lIns="91440" tIns="45720" rIns="91440" bIns="45720" rtlCol="0" anchor="b">
            <a:normAutofit/>
          </a:bodyPr>
          <a:lstStyle/>
          <a:p>
            <a:r>
              <a:rPr lang="en-US" dirty="0"/>
              <a:t>Business Model</a:t>
            </a:r>
          </a:p>
        </p:txBody>
      </p:sp>
      <p:sp>
        <p:nvSpPr>
          <p:cNvPr id="3" name="Content Placeholder 2">
            <a:extLst>
              <a:ext uri="{FF2B5EF4-FFF2-40B4-BE49-F238E27FC236}">
                <a16:creationId xmlns:a16="http://schemas.microsoft.com/office/drawing/2014/main" id="{A2C58FBC-34C0-4ABA-9863-C30F33A6240B}"/>
              </a:ext>
            </a:extLst>
          </p:cNvPr>
          <p:cNvSpPr>
            <a:spLocks noGrp="1"/>
          </p:cNvSpPr>
          <p:nvPr>
            <p:ph idx="1"/>
          </p:nvPr>
        </p:nvSpPr>
        <p:spPr>
          <a:xfrm>
            <a:off x="3191930" y="2030100"/>
            <a:ext cx="5808135" cy="1154511"/>
          </a:xfrm>
        </p:spPr>
        <p:txBody>
          <a:bodyPr vert="horz" lIns="91440" tIns="45720" rIns="91440" bIns="45720" rtlCol="0" anchor="b">
            <a:normAutofit fontScale="92500" lnSpcReduction="20000"/>
          </a:bodyPr>
          <a:lstStyle/>
          <a:p>
            <a:pPr marL="0" indent="0" algn="ctr">
              <a:buNone/>
            </a:pPr>
            <a:r>
              <a:rPr lang="en-US" sz="2600" b="1" u="sng" dirty="0"/>
              <a:t>World Bicycle Relief (</a:t>
            </a:r>
            <a:r>
              <a:rPr lang="en-US" sz="2600" b="1" u="sng" dirty="0" err="1"/>
              <a:t>WBR</a:t>
            </a:r>
            <a:r>
              <a:rPr lang="en-US" sz="2600" b="1" u="sng" dirty="0"/>
              <a:t>)</a:t>
            </a:r>
          </a:p>
          <a:p>
            <a:pPr marL="0" indent="0" algn="ctr">
              <a:buNone/>
            </a:pPr>
            <a:r>
              <a:rPr lang="en-US" sz="1900" dirty="0" err="1">
                <a:solidFill>
                  <a:schemeClr val="tx1">
                    <a:lumMod val="50000"/>
                    <a:lumOff val="50000"/>
                  </a:schemeClr>
                </a:solidFill>
              </a:rPr>
              <a:t>WBR</a:t>
            </a:r>
            <a:r>
              <a:rPr lang="en-US" sz="1900" dirty="0">
                <a:solidFill>
                  <a:schemeClr val="tx1">
                    <a:lumMod val="50000"/>
                    <a:lumOff val="50000"/>
                  </a:schemeClr>
                </a:solidFill>
              </a:rPr>
              <a:t> aims to maximize the </a:t>
            </a:r>
            <a:r>
              <a:rPr lang="en-US" sz="1900" dirty="0">
                <a:solidFill>
                  <a:schemeClr val="tx1"/>
                </a:solidFill>
              </a:rPr>
              <a:t>social impact </a:t>
            </a:r>
            <a:r>
              <a:rPr lang="en-US" sz="1900" dirty="0">
                <a:solidFill>
                  <a:schemeClr val="tx1">
                    <a:lumMod val="50000"/>
                    <a:lumOff val="50000"/>
                  </a:schemeClr>
                </a:solidFill>
              </a:rPr>
              <a:t>of the company primarily through </a:t>
            </a:r>
            <a:r>
              <a:rPr lang="en-US" sz="1900" dirty="0">
                <a:solidFill>
                  <a:schemeClr val="tx1"/>
                </a:solidFill>
              </a:rPr>
              <a:t>bicycle donations, </a:t>
            </a:r>
            <a:r>
              <a:rPr lang="en-US" sz="1900" dirty="0">
                <a:solidFill>
                  <a:schemeClr val="tx1">
                    <a:lumMod val="50000"/>
                    <a:lumOff val="50000"/>
                  </a:schemeClr>
                </a:solidFill>
              </a:rPr>
              <a:t>as well as establishing bicycle mechanics and support in those areas.</a:t>
            </a:r>
          </a:p>
        </p:txBody>
      </p:sp>
      <p:sp>
        <p:nvSpPr>
          <p:cNvPr id="4" name="TextBox 3">
            <a:extLst>
              <a:ext uri="{FF2B5EF4-FFF2-40B4-BE49-F238E27FC236}">
                <a16:creationId xmlns:a16="http://schemas.microsoft.com/office/drawing/2014/main" id="{3043A147-6838-47DD-B006-CACBB971F108}"/>
              </a:ext>
            </a:extLst>
          </p:cNvPr>
          <p:cNvSpPr txBox="1"/>
          <p:nvPr/>
        </p:nvSpPr>
        <p:spPr>
          <a:xfrm>
            <a:off x="656725" y="4530954"/>
            <a:ext cx="4517928" cy="1154511"/>
          </a:xfrm>
          <a:prstGeom prst="rect">
            <a:avLst/>
          </a:prstGeom>
        </p:spPr>
        <p:txBody>
          <a:bodyPr vert="horz" lIns="91440" tIns="45720" rIns="91440" bIns="45720" rtlCol="0">
            <a:normAutofit lnSpcReduction="10000"/>
          </a:bodyPr>
          <a:lstStyle/>
          <a:p>
            <a:pPr algn="ctr">
              <a:lnSpc>
                <a:spcPct val="90000"/>
              </a:lnSpc>
              <a:spcAft>
                <a:spcPts val="600"/>
              </a:spcAft>
            </a:pPr>
            <a:r>
              <a:rPr lang="en-US" sz="2400" b="1" u="sng" dirty="0"/>
              <a:t>Buffalo Bicycles Ltd. (BB)</a:t>
            </a:r>
          </a:p>
          <a:p>
            <a:pPr algn="ctr">
              <a:lnSpc>
                <a:spcPct val="90000"/>
              </a:lnSpc>
              <a:spcAft>
                <a:spcPts val="600"/>
              </a:spcAft>
            </a:pPr>
            <a:r>
              <a:rPr lang="en-US" dirty="0">
                <a:solidFill>
                  <a:schemeClr val="tx1">
                    <a:lumMod val="50000"/>
                    <a:lumOff val="50000"/>
                  </a:schemeClr>
                </a:solidFill>
              </a:rPr>
              <a:t>BB is a </a:t>
            </a:r>
            <a:r>
              <a:rPr lang="en-US" dirty="0"/>
              <a:t>for-profit social enterprise </a:t>
            </a:r>
            <a:r>
              <a:rPr lang="en-US" dirty="0">
                <a:solidFill>
                  <a:schemeClr val="tx1">
                    <a:lumMod val="50000"/>
                    <a:lumOff val="50000"/>
                  </a:schemeClr>
                </a:solidFill>
              </a:rPr>
              <a:t>that further supports the operations of </a:t>
            </a:r>
            <a:r>
              <a:rPr lang="en-US" dirty="0" err="1">
                <a:solidFill>
                  <a:schemeClr val="tx1">
                    <a:lumMod val="50000"/>
                    <a:lumOff val="50000"/>
                  </a:schemeClr>
                </a:solidFill>
              </a:rPr>
              <a:t>WBR</a:t>
            </a:r>
            <a:r>
              <a:rPr lang="en-US" dirty="0">
                <a:solidFill>
                  <a:schemeClr val="tx1">
                    <a:lumMod val="50000"/>
                    <a:lumOff val="50000"/>
                  </a:schemeClr>
                </a:solidFill>
              </a:rPr>
              <a:t> by selling bicycles in viable markets.</a:t>
            </a:r>
          </a:p>
        </p:txBody>
      </p:sp>
      <p:sp>
        <p:nvSpPr>
          <p:cNvPr id="6" name="TextBox 5">
            <a:extLst>
              <a:ext uri="{FF2B5EF4-FFF2-40B4-BE49-F238E27FC236}">
                <a16:creationId xmlns:a16="http://schemas.microsoft.com/office/drawing/2014/main" id="{8F2B1002-11C9-4333-B415-E00510809B98}"/>
              </a:ext>
            </a:extLst>
          </p:cNvPr>
          <p:cNvSpPr txBox="1"/>
          <p:nvPr/>
        </p:nvSpPr>
        <p:spPr>
          <a:xfrm>
            <a:off x="6953551" y="4530954"/>
            <a:ext cx="4517928" cy="1154511"/>
          </a:xfrm>
          <a:prstGeom prst="rect">
            <a:avLst/>
          </a:prstGeom>
        </p:spPr>
        <p:txBody>
          <a:bodyPr vert="horz" lIns="91440" tIns="45720" rIns="91440" bIns="45720" rtlCol="0">
            <a:normAutofit lnSpcReduction="10000"/>
          </a:bodyPr>
          <a:lstStyle/>
          <a:p>
            <a:pPr algn="ctr">
              <a:lnSpc>
                <a:spcPct val="90000"/>
              </a:lnSpc>
              <a:spcAft>
                <a:spcPts val="600"/>
              </a:spcAft>
            </a:pPr>
            <a:r>
              <a:rPr lang="en-US" sz="2400" b="1" u="sng" dirty="0"/>
              <a:t>Customers</a:t>
            </a:r>
          </a:p>
          <a:p>
            <a:pPr algn="ctr">
              <a:lnSpc>
                <a:spcPct val="90000"/>
              </a:lnSpc>
              <a:spcAft>
                <a:spcPts val="600"/>
              </a:spcAft>
            </a:pPr>
            <a:r>
              <a:rPr lang="en-US" dirty="0">
                <a:solidFill>
                  <a:schemeClr val="tx1">
                    <a:lumMod val="50000"/>
                    <a:lumOff val="50000"/>
                  </a:schemeClr>
                </a:solidFill>
              </a:rPr>
              <a:t>Customers are broken into 2 segments: those receiving </a:t>
            </a:r>
            <a:r>
              <a:rPr lang="en-US" dirty="0"/>
              <a:t>donated bicycles </a:t>
            </a:r>
            <a:r>
              <a:rPr lang="en-US" dirty="0">
                <a:solidFill>
                  <a:schemeClr val="tx1">
                    <a:lumMod val="50000"/>
                    <a:lumOff val="50000"/>
                  </a:schemeClr>
                </a:solidFill>
              </a:rPr>
              <a:t>and those </a:t>
            </a:r>
            <a:r>
              <a:rPr lang="en-US" dirty="0"/>
              <a:t>buying bicycles</a:t>
            </a:r>
            <a:r>
              <a:rPr lang="en-US" dirty="0">
                <a:solidFill>
                  <a:schemeClr val="tx1">
                    <a:lumMod val="50000"/>
                    <a:lumOff val="50000"/>
                  </a:schemeClr>
                </a:solidFill>
              </a:rPr>
              <a:t>.</a:t>
            </a:r>
          </a:p>
        </p:txBody>
      </p:sp>
      <p:sp>
        <p:nvSpPr>
          <p:cNvPr id="9" name="Arrow: Down 8">
            <a:extLst>
              <a:ext uri="{FF2B5EF4-FFF2-40B4-BE49-F238E27FC236}">
                <a16:creationId xmlns:a16="http://schemas.microsoft.com/office/drawing/2014/main" id="{06D6B8E9-EBC7-4C97-91A3-563EA9F7DD14}"/>
              </a:ext>
            </a:extLst>
          </p:cNvPr>
          <p:cNvSpPr/>
          <p:nvPr/>
        </p:nvSpPr>
        <p:spPr>
          <a:xfrm rot="16200000">
            <a:off x="6010299" y="4406664"/>
            <a:ext cx="217250" cy="903768"/>
          </a:xfrm>
          <a:prstGeom prst="downArrow">
            <a:avLst/>
          </a:prstGeom>
          <a:solidFill>
            <a:srgbClr val="2683C6"/>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89A1A5-3F51-4F12-9513-BC4AF9E37200}"/>
              </a:ext>
            </a:extLst>
          </p:cNvPr>
          <p:cNvSpPr txBox="1"/>
          <p:nvPr/>
        </p:nvSpPr>
        <p:spPr>
          <a:xfrm>
            <a:off x="5757659" y="4581549"/>
            <a:ext cx="694421" cy="276999"/>
          </a:xfrm>
          <a:prstGeom prst="rect">
            <a:avLst/>
          </a:prstGeom>
          <a:noFill/>
        </p:spPr>
        <p:txBody>
          <a:bodyPr wrap="none" rtlCol="0">
            <a:spAutoFit/>
          </a:bodyPr>
          <a:lstStyle/>
          <a:p>
            <a:r>
              <a:rPr lang="en-US" sz="1200" dirty="0"/>
              <a:t>Buy/Sell</a:t>
            </a:r>
          </a:p>
        </p:txBody>
      </p:sp>
      <p:sp>
        <p:nvSpPr>
          <p:cNvPr id="49" name="Arrow: Down 48">
            <a:extLst>
              <a:ext uri="{FF2B5EF4-FFF2-40B4-BE49-F238E27FC236}">
                <a16:creationId xmlns:a16="http://schemas.microsoft.com/office/drawing/2014/main" id="{71B62948-6887-40DA-B78E-C625460A4164}"/>
              </a:ext>
            </a:extLst>
          </p:cNvPr>
          <p:cNvSpPr/>
          <p:nvPr/>
        </p:nvSpPr>
        <p:spPr>
          <a:xfrm rot="5400000">
            <a:off x="5952034" y="4651763"/>
            <a:ext cx="217250" cy="903768"/>
          </a:xfrm>
          <a:prstGeom prst="downArrow">
            <a:avLst/>
          </a:prstGeom>
          <a:solidFill>
            <a:srgbClr val="2683C6"/>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576F7A8-8F5B-4439-BC76-B70CF4358EB3}"/>
              </a:ext>
            </a:extLst>
          </p:cNvPr>
          <p:cNvSpPr txBox="1"/>
          <p:nvPr/>
        </p:nvSpPr>
        <p:spPr>
          <a:xfrm>
            <a:off x="5757662" y="5145080"/>
            <a:ext cx="723147" cy="276999"/>
          </a:xfrm>
          <a:prstGeom prst="rect">
            <a:avLst/>
          </a:prstGeom>
          <a:noFill/>
        </p:spPr>
        <p:txBody>
          <a:bodyPr wrap="none" rtlCol="0">
            <a:spAutoFit/>
          </a:bodyPr>
          <a:lstStyle/>
          <a:p>
            <a:r>
              <a:rPr lang="en-US" sz="1200" dirty="0"/>
              <a:t>Revenue</a:t>
            </a:r>
          </a:p>
        </p:txBody>
      </p:sp>
      <p:sp>
        <p:nvSpPr>
          <p:cNvPr id="52" name="Arrow: Down 51">
            <a:extLst>
              <a:ext uri="{FF2B5EF4-FFF2-40B4-BE49-F238E27FC236}">
                <a16:creationId xmlns:a16="http://schemas.microsoft.com/office/drawing/2014/main" id="{AF953019-11BE-474F-A668-ACDC303846B9}"/>
              </a:ext>
            </a:extLst>
          </p:cNvPr>
          <p:cNvSpPr/>
          <p:nvPr/>
        </p:nvSpPr>
        <p:spPr>
          <a:xfrm rot="13513394">
            <a:off x="2938025" y="3219335"/>
            <a:ext cx="217250" cy="903768"/>
          </a:xfrm>
          <a:prstGeom prst="downArrow">
            <a:avLst/>
          </a:prstGeom>
          <a:solidFill>
            <a:srgbClr val="2683C6"/>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812DE50-CE7B-4F96-B87D-DC2266E38B93}"/>
              </a:ext>
            </a:extLst>
          </p:cNvPr>
          <p:cNvSpPr txBox="1"/>
          <p:nvPr/>
        </p:nvSpPr>
        <p:spPr>
          <a:xfrm rot="18913394">
            <a:off x="2510291" y="3476830"/>
            <a:ext cx="683200" cy="276999"/>
          </a:xfrm>
          <a:prstGeom prst="rect">
            <a:avLst/>
          </a:prstGeom>
          <a:noFill/>
        </p:spPr>
        <p:txBody>
          <a:bodyPr wrap="none" rtlCol="0">
            <a:spAutoFit/>
          </a:bodyPr>
          <a:lstStyle/>
          <a:p>
            <a:r>
              <a:rPr lang="en-US" sz="1200" dirty="0"/>
              <a:t>Funding</a:t>
            </a:r>
          </a:p>
        </p:txBody>
      </p:sp>
      <p:sp>
        <p:nvSpPr>
          <p:cNvPr id="54" name="Arrow: Down 53">
            <a:extLst>
              <a:ext uri="{FF2B5EF4-FFF2-40B4-BE49-F238E27FC236}">
                <a16:creationId xmlns:a16="http://schemas.microsoft.com/office/drawing/2014/main" id="{96F8012C-78A6-4704-B218-D7D1FEF11E14}"/>
              </a:ext>
            </a:extLst>
          </p:cNvPr>
          <p:cNvSpPr/>
          <p:nvPr/>
        </p:nvSpPr>
        <p:spPr>
          <a:xfrm rot="2713394">
            <a:off x="3081643" y="3412290"/>
            <a:ext cx="217250" cy="903768"/>
          </a:xfrm>
          <a:prstGeom prst="downArrow">
            <a:avLst/>
          </a:prstGeom>
          <a:solidFill>
            <a:srgbClr val="2683C6"/>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4387C0D-41B2-4640-9805-CC92BA081E52}"/>
              </a:ext>
            </a:extLst>
          </p:cNvPr>
          <p:cNvSpPr txBox="1"/>
          <p:nvPr/>
        </p:nvSpPr>
        <p:spPr>
          <a:xfrm rot="18913394">
            <a:off x="2696375" y="3821057"/>
            <a:ext cx="1338380" cy="276999"/>
          </a:xfrm>
          <a:prstGeom prst="rect">
            <a:avLst/>
          </a:prstGeom>
          <a:noFill/>
        </p:spPr>
        <p:txBody>
          <a:bodyPr wrap="none" rtlCol="0">
            <a:spAutoFit/>
          </a:bodyPr>
          <a:lstStyle/>
          <a:p>
            <a:r>
              <a:rPr lang="en-US" sz="1200" dirty="0"/>
              <a:t>Increased demand</a:t>
            </a:r>
          </a:p>
        </p:txBody>
      </p:sp>
      <p:sp>
        <p:nvSpPr>
          <p:cNvPr id="56" name="Arrow: Down 55">
            <a:extLst>
              <a:ext uri="{FF2B5EF4-FFF2-40B4-BE49-F238E27FC236}">
                <a16:creationId xmlns:a16="http://schemas.microsoft.com/office/drawing/2014/main" id="{530F5247-0959-473C-8B7D-5EB364ADA78F}"/>
              </a:ext>
            </a:extLst>
          </p:cNvPr>
          <p:cNvSpPr/>
          <p:nvPr/>
        </p:nvSpPr>
        <p:spPr>
          <a:xfrm rot="19082114">
            <a:off x="8900434" y="3233163"/>
            <a:ext cx="217250" cy="903768"/>
          </a:xfrm>
          <a:prstGeom prst="downArrow">
            <a:avLst/>
          </a:prstGeom>
          <a:solidFill>
            <a:srgbClr val="2683C6"/>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5877D484-E09A-49CF-8432-93A4D3FCC990}"/>
              </a:ext>
            </a:extLst>
          </p:cNvPr>
          <p:cNvSpPr txBox="1"/>
          <p:nvPr/>
        </p:nvSpPr>
        <p:spPr>
          <a:xfrm rot="2882114">
            <a:off x="8540978" y="3404892"/>
            <a:ext cx="1135635" cy="276999"/>
          </a:xfrm>
          <a:prstGeom prst="rect">
            <a:avLst/>
          </a:prstGeom>
          <a:noFill/>
        </p:spPr>
        <p:txBody>
          <a:bodyPr wrap="square" rtlCol="0">
            <a:spAutoFit/>
          </a:bodyPr>
          <a:lstStyle/>
          <a:p>
            <a:pPr algn="ctr"/>
            <a:r>
              <a:rPr lang="en-US" sz="1200" dirty="0"/>
              <a:t>Donations</a:t>
            </a:r>
          </a:p>
        </p:txBody>
      </p:sp>
      <p:sp>
        <p:nvSpPr>
          <p:cNvPr id="58" name="Arrow: Down 57">
            <a:extLst>
              <a:ext uri="{FF2B5EF4-FFF2-40B4-BE49-F238E27FC236}">
                <a16:creationId xmlns:a16="http://schemas.microsoft.com/office/drawing/2014/main" id="{3F65335A-158C-4B36-97C3-C83C9971FC30}"/>
              </a:ext>
            </a:extLst>
          </p:cNvPr>
          <p:cNvSpPr/>
          <p:nvPr/>
        </p:nvSpPr>
        <p:spPr>
          <a:xfrm rot="8282114">
            <a:off x="8710892" y="3341032"/>
            <a:ext cx="217250" cy="903768"/>
          </a:xfrm>
          <a:prstGeom prst="downArrow">
            <a:avLst/>
          </a:prstGeom>
          <a:solidFill>
            <a:srgbClr val="2683C6"/>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7DD156A-30DC-4484-BB15-C39FBDF26B93}"/>
              </a:ext>
            </a:extLst>
          </p:cNvPr>
          <p:cNvSpPr txBox="1"/>
          <p:nvPr/>
        </p:nvSpPr>
        <p:spPr>
          <a:xfrm rot="2882114">
            <a:off x="8032010" y="3775335"/>
            <a:ext cx="1326902" cy="276999"/>
          </a:xfrm>
          <a:prstGeom prst="rect">
            <a:avLst/>
          </a:prstGeom>
          <a:noFill/>
        </p:spPr>
        <p:txBody>
          <a:bodyPr wrap="none" rtlCol="0">
            <a:spAutoFit/>
          </a:bodyPr>
          <a:lstStyle/>
          <a:p>
            <a:r>
              <a:rPr lang="en-US" sz="1200" dirty="0"/>
              <a:t>Brand Recognition</a:t>
            </a:r>
          </a:p>
        </p:txBody>
      </p:sp>
    </p:spTree>
    <p:extLst>
      <p:ext uri="{BB962C8B-B14F-4D97-AF65-F5344CB8AC3E}">
        <p14:creationId xmlns:p14="http://schemas.microsoft.com/office/powerpoint/2010/main" val="35551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3073-F8A6-4296-9152-5E568DB2C064}"/>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47054E73-7830-4F85-A599-B362F47B8396}"/>
              </a:ext>
            </a:extLst>
          </p:cNvPr>
          <p:cNvSpPr>
            <a:spLocks noGrp="1"/>
          </p:cNvSpPr>
          <p:nvPr>
            <p:ph idx="1"/>
          </p:nvPr>
        </p:nvSpPr>
        <p:spPr/>
        <p:txBody>
          <a:bodyPr>
            <a:normAutofit/>
          </a:bodyPr>
          <a:lstStyle/>
          <a:p>
            <a:endParaRPr lang="en-US" sz="2400" dirty="0">
              <a:solidFill>
                <a:schemeClr val="tx1"/>
              </a:solidFill>
            </a:endParaRPr>
          </a:p>
          <a:p>
            <a:endParaRPr lang="en-US" sz="1800" dirty="0">
              <a:solidFill>
                <a:schemeClr val="tx1"/>
              </a:solidFill>
            </a:endParaRPr>
          </a:p>
          <a:p>
            <a:r>
              <a:rPr lang="en-US" sz="2400" dirty="0">
                <a:solidFill>
                  <a:schemeClr val="tx1"/>
                </a:solidFill>
              </a:rPr>
              <a:t>What factors should WBR keep in mind to enter a new market in a</a:t>
            </a:r>
            <a:r>
              <a:rPr lang="en-US" sz="2400" dirty="0">
                <a:solidFill>
                  <a:schemeClr val="tx2"/>
                </a:solidFill>
              </a:rPr>
              <a:t> Tier 1 country </a:t>
            </a:r>
            <a:r>
              <a:rPr lang="en-US" sz="2400" dirty="0">
                <a:solidFill>
                  <a:schemeClr val="tx1"/>
                </a:solidFill>
              </a:rPr>
              <a:t>where it can take advantage of the strong cycling culture in the country to </a:t>
            </a:r>
            <a:r>
              <a:rPr lang="en-US" sz="2400" dirty="0">
                <a:solidFill>
                  <a:schemeClr val="tx2"/>
                </a:solidFill>
              </a:rPr>
              <a:t>maximize its social impact </a:t>
            </a:r>
            <a:r>
              <a:rPr lang="en-US" sz="2400" dirty="0">
                <a:solidFill>
                  <a:schemeClr val="tx1"/>
                </a:solidFill>
              </a:rPr>
              <a:t>through </a:t>
            </a:r>
            <a:r>
              <a:rPr lang="en-US" sz="2400" dirty="0">
                <a:solidFill>
                  <a:schemeClr val="tx2"/>
                </a:solidFill>
              </a:rPr>
              <a:t>donating its bikes</a:t>
            </a:r>
            <a:r>
              <a:rPr lang="en-US" sz="2400" dirty="0">
                <a:solidFill>
                  <a:schemeClr val="tx1"/>
                </a:solidFill>
              </a:rPr>
              <a:t>?</a:t>
            </a:r>
          </a:p>
          <a:p>
            <a:endParaRPr lang="en-US" sz="2400" dirty="0">
              <a:solidFill>
                <a:schemeClr val="tx1"/>
              </a:solidFill>
            </a:endParaRPr>
          </a:p>
          <a:p>
            <a:r>
              <a:rPr lang="en-US" sz="2400" dirty="0">
                <a:solidFill>
                  <a:schemeClr val="tx1"/>
                </a:solidFill>
              </a:rPr>
              <a:t>The distribution of bikes through WBR and BB serve to </a:t>
            </a:r>
            <a:r>
              <a:rPr lang="en-US" sz="2400" i="1" dirty="0">
                <a:solidFill>
                  <a:schemeClr val="tx1"/>
                </a:solidFill>
              </a:rPr>
              <a:t>reduce inequality</a:t>
            </a:r>
            <a:r>
              <a:rPr lang="en-US" sz="2400" dirty="0">
                <a:solidFill>
                  <a:schemeClr val="tx1"/>
                </a:solidFill>
              </a:rPr>
              <a:t> as well as </a:t>
            </a:r>
            <a:r>
              <a:rPr lang="en-US" sz="2400" i="1" dirty="0">
                <a:solidFill>
                  <a:schemeClr val="tx1"/>
                </a:solidFill>
              </a:rPr>
              <a:t>increase opportunity and efficiency</a:t>
            </a:r>
            <a:r>
              <a:rPr lang="en-US" sz="2400" dirty="0">
                <a:solidFill>
                  <a:schemeClr val="tx1"/>
                </a:solidFill>
              </a:rPr>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F3B2EF6-56C9-43BC-9F23-0F2ECF6AD0BC}"/>
                  </a:ext>
                </a:extLst>
              </p14:cNvPr>
              <p14:cNvContentPartPr/>
              <p14:nvPr/>
            </p14:nvContentPartPr>
            <p14:xfrm>
              <a:off x="5454193" y="2455719"/>
              <a:ext cx="360" cy="360"/>
            </p14:xfrm>
          </p:contentPart>
        </mc:Choice>
        <mc:Fallback xmlns="">
          <p:pic>
            <p:nvPicPr>
              <p:cNvPr id="4" name="Ink 3">
                <a:extLst>
                  <a:ext uri="{FF2B5EF4-FFF2-40B4-BE49-F238E27FC236}">
                    <a16:creationId xmlns:a16="http://schemas.microsoft.com/office/drawing/2014/main" id="{7F3B2EF6-56C9-43BC-9F23-0F2ECF6AD0BC}"/>
                  </a:ext>
                </a:extLst>
              </p:cNvPr>
              <p:cNvPicPr/>
              <p:nvPr/>
            </p:nvPicPr>
            <p:blipFill>
              <a:blip r:embed="rId3"/>
              <a:stretch>
                <a:fillRect/>
              </a:stretch>
            </p:blipFill>
            <p:spPr>
              <a:xfrm>
                <a:off x="5445553" y="24470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72A8379-4348-4D61-A59F-9FA22440B330}"/>
                  </a:ext>
                </a:extLst>
              </p14:cNvPr>
              <p14:cNvContentPartPr/>
              <p14:nvPr/>
            </p14:nvContentPartPr>
            <p14:xfrm>
              <a:off x="2083513" y="2370759"/>
              <a:ext cx="360" cy="360"/>
            </p14:xfrm>
          </p:contentPart>
        </mc:Choice>
        <mc:Fallback xmlns="">
          <p:pic>
            <p:nvPicPr>
              <p:cNvPr id="5" name="Ink 4">
                <a:extLst>
                  <a:ext uri="{FF2B5EF4-FFF2-40B4-BE49-F238E27FC236}">
                    <a16:creationId xmlns:a16="http://schemas.microsoft.com/office/drawing/2014/main" id="{572A8379-4348-4D61-A59F-9FA22440B330}"/>
                  </a:ext>
                </a:extLst>
              </p:cNvPr>
              <p:cNvPicPr/>
              <p:nvPr/>
            </p:nvPicPr>
            <p:blipFill>
              <a:blip r:embed="rId3"/>
              <a:stretch>
                <a:fillRect/>
              </a:stretch>
            </p:blipFill>
            <p:spPr>
              <a:xfrm>
                <a:off x="2074873" y="2361759"/>
                <a:ext cx="18000" cy="18000"/>
              </a:xfrm>
              <a:prstGeom prst="rect">
                <a:avLst/>
              </a:prstGeom>
            </p:spPr>
          </p:pic>
        </mc:Fallback>
      </mc:AlternateContent>
    </p:spTree>
    <p:extLst>
      <p:ext uri="{BB962C8B-B14F-4D97-AF65-F5344CB8AC3E}">
        <p14:creationId xmlns:p14="http://schemas.microsoft.com/office/powerpoint/2010/main" val="409897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F22F-750E-4F1D-B537-BB5658E06749}"/>
              </a:ext>
            </a:extLst>
          </p:cNvPr>
          <p:cNvSpPr>
            <a:spLocks noGrp="1"/>
          </p:cNvSpPr>
          <p:nvPr>
            <p:ph type="title"/>
          </p:nvPr>
        </p:nvSpPr>
        <p:spPr>
          <a:xfrm>
            <a:off x="1097280" y="286603"/>
            <a:ext cx="10058400" cy="1450757"/>
          </a:xfrm>
        </p:spPr>
        <p:txBody>
          <a:bodyPr>
            <a:normAutofit/>
          </a:bodyPr>
          <a:lstStyle/>
          <a:p>
            <a:r>
              <a:rPr lang="en-US" dirty="0"/>
              <a:t>Proposed Models</a:t>
            </a:r>
          </a:p>
        </p:txBody>
      </p:sp>
      <p:graphicFrame>
        <p:nvGraphicFramePr>
          <p:cNvPr id="38" name="Content Placeholder 2">
            <a:extLst>
              <a:ext uri="{FF2B5EF4-FFF2-40B4-BE49-F238E27FC236}">
                <a16:creationId xmlns:a16="http://schemas.microsoft.com/office/drawing/2014/main" id="{8FE1A741-F500-47BC-9652-BF94E07A5478}"/>
              </a:ext>
            </a:extLst>
          </p:cNvPr>
          <p:cNvGraphicFramePr>
            <a:graphicFrameLocks noGrp="1"/>
          </p:cNvGraphicFramePr>
          <p:nvPr>
            <p:ph idx="1"/>
            <p:extLst>
              <p:ext uri="{D42A27DB-BD31-4B8C-83A1-F6EECF244321}">
                <p14:modId xmlns:p14="http://schemas.microsoft.com/office/powerpoint/2010/main" val="3677867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443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F78D9A-1EF8-46A8-ACE1-1645FC251ECA}"/>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chemeClr val="tx1">
                    <a:lumMod val="85000"/>
                    <a:lumOff val="15000"/>
                  </a:schemeClr>
                </a:solidFill>
              </a:rPr>
              <a:t>Social Impact Model</a:t>
            </a:r>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071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F22F-750E-4F1D-B537-BB5658E06749}"/>
              </a:ext>
            </a:extLst>
          </p:cNvPr>
          <p:cNvSpPr>
            <a:spLocks noGrp="1"/>
          </p:cNvSpPr>
          <p:nvPr>
            <p:ph type="title"/>
          </p:nvPr>
        </p:nvSpPr>
        <p:spPr>
          <a:xfrm>
            <a:off x="1097280" y="286603"/>
            <a:ext cx="10058400" cy="1450757"/>
          </a:xfrm>
        </p:spPr>
        <p:txBody>
          <a:bodyPr>
            <a:normAutofit/>
          </a:bodyPr>
          <a:lstStyle/>
          <a:p>
            <a:r>
              <a:rPr lang="en-US" dirty="0">
                <a:solidFill>
                  <a:schemeClr val="tx2"/>
                </a:solidFill>
              </a:rPr>
              <a:t>Parameters</a:t>
            </a:r>
            <a:r>
              <a:rPr lang="en-US" dirty="0"/>
              <a:t> and </a:t>
            </a:r>
            <a:r>
              <a:rPr lang="en-US" dirty="0">
                <a:solidFill>
                  <a:srgbClr val="FE9DA6"/>
                </a:solidFill>
              </a:rPr>
              <a:t>Constraints</a:t>
            </a:r>
          </a:p>
        </p:txBody>
      </p:sp>
      <p:grpSp>
        <p:nvGrpSpPr>
          <p:cNvPr id="35" name="Group 34">
            <a:extLst>
              <a:ext uri="{FF2B5EF4-FFF2-40B4-BE49-F238E27FC236}">
                <a16:creationId xmlns:a16="http://schemas.microsoft.com/office/drawing/2014/main" id="{E5BB8C01-0A45-474B-865A-85F015B9E01B}"/>
              </a:ext>
            </a:extLst>
          </p:cNvPr>
          <p:cNvGrpSpPr/>
          <p:nvPr/>
        </p:nvGrpSpPr>
        <p:grpSpPr>
          <a:xfrm>
            <a:off x="3363112" y="2095598"/>
            <a:ext cx="5631158" cy="1600273"/>
            <a:chOff x="3363112" y="2127497"/>
            <a:chExt cx="5631158" cy="1600273"/>
          </a:xfrm>
        </p:grpSpPr>
        <p:sp>
          <p:nvSpPr>
            <p:cNvPr id="7" name="Oval 6">
              <a:extLst>
                <a:ext uri="{FF2B5EF4-FFF2-40B4-BE49-F238E27FC236}">
                  <a16:creationId xmlns:a16="http://schemas.microsoft.com/office/drawing/2014/main" id="{A44565B2-E4AF-41CC-AA40-0FF203AD53CA}"/>
                </a:ext>
              </a:extLst>
            </p:cNvPr>
            <p:cNvSpPr/>
            <p:nvPr/>
          </p:nvSpPr>
          <p:spPr>
            <a:xfrm>
              <a:off x="3631506" y="2137782"/>
              <a:ext cx="839583" cy="839583"/>
            </a:xfrm>
            <a:prstGeom prst="ellipse">
              <a:avLst/>
            </a:prstGeom>
            <a:solidFill>
              <a:srgbClr val="2683C6"/>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8" name="Rectangle 7" descr="Tag">
              <a:extLst>
                <a:ext uri="{FF2B5EF4-FFF2-40B4-BE49-F238E27FC236}">
                  <a16:creationId xmlns:a16="http://schemas.microsoft.com/office/drawing/2014/main" id="{E28EB836-9CF6-4DD0-8CC7-80815011A6BA}"/>
                </a:ext>
              </a:extLst>
            </p:cNvPr>
            <p:cNvSpPr/>
            <p:nvPr/>
          </p:nvSpPr>
          <p:spPr>
            <a:xfrm>
              <a:off x="3810436" y="2296164"/>
              <a:ext cx="481728" cy="48172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Freeform: Shape 8">
              <a:extLst>
                <a:ext uri="{FF2B5EF4-FFF2-40B4-BE49-F238E27FC236}">
                  <a16:creationId xmlns:a16="http://schemas.microsoft.com/office/drawing/2014/main" id="{B2AC66DF-B2F9-4672-A97B-1FD93A42ADD7}"/>
                </a:ext>
              </a:extLst>
            </p:cNvPr>
            <p:cNvSpPr/>
            <p:nvPr/>
          </p:nvSpPr>
          <p:spPr>
            <a:xfrm>
              <a:off x="3363112" y="3166951"/>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$147 Selling price</a:t>
              </a:r>
            </a:p>
          </p:txBody>
        </p:sp>
        <p:sp>
          <p:nvSpPr>
            <p:cNvPr id="10" name="Oval 9">
              <a:extLst>
                <a:ext uri="{FF2B5EF4-FFF2-40B4-BE49-F238E27FC236}">
                  <a16:creationId xmlns:a16="http://schemas.microsoft.com/office/drawing/2014/main" id="{77C67736-3E95-425B-A37A-359609FB5D55}"/>
                </a:ext>
              </a:extLst>
            </p:cNvPr>
            <p:cNvSpPr/>
            <p:nvPr/>
          </p:nvSpPr>
          <p:spPr>
            <a:xfrm>
              <a:off x="5683549" y="2148067"/>
              <a:ext cx="839583" cy="839583"/>
            </a:xfrm>
            <a:prstGeom prst="ellipse">
              <a:avLst/>
            </a:prstGeom>
            <a:solidFill>
              <a:srgbClr val="2683C6"/>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sp>
        <p:sp>
          <p:nvSpPr>
            <p:cNvPr id="11" name="Rectangle 10" descr="Money">
              <a:extLst>
                <a:ext uri="{FF2B5EF4-FFF2-40B4-BE49-F238E27FC236}">
                  <a16:creationId xmlns:a16="http://schemas.microsoft.com/office/drawing/2014/main" id="{A776F500-8331-4642-A748-1A9261809258}"/>
                </a:ext>
              </a:extLst>
            </p:cNvPr>
            <p:cNvSpPr/>
            <p:nvPr/>
          </p:nvSpPr>
          <p:spPr>
            <a:xfrm>
              <a:off x="5862476" y="2285884"/>
              <a:ext cx="481728" cy="4817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Freeform: Shape 11">
              <a:extLst>
                <a:ext uri="{FF2B5EF4-FFF2-40B4-BE49-F238E27FC236}">
                  <a16:creationId xmlns:a16="http://schemas.microsoft.com/office/drawing/2014/main" id="{8905E461-B195-4AB4-AC99-49E2A95F3F80}"/>
                </a:ext>
              </a:extLst>
            </p:cNvPr>
            <p:cNvSpPr/>
            <p:nvPr/>
          </p:nvSpPr>
          <p:spPr>
            <a:xfrm>
              <a:off x="5415151" y="3177224"/>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$116.75 cost per bike</a:t>
              </a:r>
            </a:p>
          </p:txBody>
        </p:sp>
        <p:sp>
          <p:nvSpPr>
            <p:cNvPr id="16" name="Oval 15">
              <a:extLst>
                <a:ext uri="{FF2B5EF4-FFF2-40B4-BE49-F238E27FC236}">
                  <a16:creationId xmlns:a16="http://schemas.microsoft.com/office/drawing/2014/main" id="{ED16B980-1692-46D7-8C13-5D2230B827B2}"/>
                </a:ext>
              </a:extLst>
            </p:cNvPr>
            <p:cNvSpPr/>
            <p:nvPr/>
          </p:nvSpPr>
          <p:spPr>
            <a:xfrm>
              <a:off x="7876030" y="2127497"/>
              <a:ext cx="839583" cy="839583"/>
            </a:xfrm>
            <a:prstGeom prst="ellipse">
              <a:avLst/>
            </a:prstGeom>
            <a:solidFill>
              <a:srgbClr val="2683C6"/>
            </a:solidFill>
          </p:spPr>
          <p:style>
            <a:lnRef idx="0">
              <a:schemeClr val="lt1">
                <a:alpha val="0"/>
                <a:hueOff val="0"/>
                <a:satOff val="0"/>
                <a:lumOff val="0"/>
                <a:alphaOff val="0"/>
              </a:schemeClr>
            </a:lnRef>
            <a:fillRef idx="1">
              <a:scrgbClr r="0" g="0" b="0"/>
            </a:fillRef>
            <a:effectRef idx="0">
              <a:schemeClr val="accent5">
                <a:hueOff val="0"/>
                <a:satOff val="0"/>
                <a:lumOff val="0"/>
                <a:alphaOff val="0"/>
              </a:schemeClr>
            </a:effectRef>
            <a:fontRef idx="minor"/>
          </p:style>
        </p:sp>
        <p:sp>
          <p:nvSpPr>
            <p:cNvPr id="17" name="Rectangle 16" descr="Presentation with checklist RTL">
              <a:extLst>
                <a:ext uri="{FF2B5EF4-FFF2-40B4-BE49-F238E27FC236}">
                  <a16:creationId xmlns:a16="http://schemas.microsoft.com/office/drawing/2014/main" id="{6B5A995E-6002-4002-988F-432A738D26BE}"/>
                </a:ext>
              </a:extLst>
            </p:cNvPr>
            <p:cNvSpPr/>
            <p:nvPr/>
          </p:nvSpPr>
          <p:spPr>
            <a:xfrm>
              <a:off x="8054950" y="2326985"/>
              <a:ext cx="481728" cy="48172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8" name="Freeform: Shape 17">
              <a:extLst>
                <a:ext uri="{FF2B5EF4-FFF2-40B4-BE49-F238E27FC236}">
                  <a16:creationId xmlns:a16="http://schemas.microsoft.com/office/drawing/2014/main" id="{463CCEFC-81CB-44DD-9362-5F3BA6058269}"/>
                </a:ext>
              </a:extLst>
            </p:cNvPr>
            <p:cNvSpPr/>
            <p:nvPr/>
          </p:nvSpPr>
          <p:spPr>
            <a:xfrm>
              <a:off x="7617903" y="3043656"/>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Costs remain constant over the first 12 years</a:t>
              </a:r>
            </a:p>
          </p:txBody>
        </p:sp>
      </p:grpSp>
      <p:grpSp>
        <p:nvGrpSpPr>
          <p:cNvPr id="34" name="Group 33">
            <a:extLst>
              <a:ext uri="{FF2B5EF4-FFF2-40B4-BE49-F238E27FC236}">
                <a16:creationId xmlns:a16="http://schemas.microsoft.com/office/drawing/2014/main" id="{EAF6E2E6-711C-4CA3-8B02-780DD8B633F2}"/>
              </a:ext>
            </a:extLst>
          </p:cNvPr>
          <p:cNvGrpSpPr/>
          <p:nvPr/>
        </p:nvGrpSpPr>
        <p:grpSpPr>
          <a:xfrm>
            <a:off x="3363112" y="3499492"/>
            <a:ext cx="5585876" cy="1561060"/>
            <a:chOff x="3363112" y="3499492"/>
            <a:chExt cx="5585876" cy="1561060"/>
          </a:xfrm>
        </p:grpSpPr>
        <p:sp>
          <p:nvSpPr>
            <p:cNvPr id="13" name="Oval 12">
              <a:extLst>
                <a:ext uri="{FF2B5EF4-FFF2-40B4-BE49-F238E27FC236}">
                  <a16:creationId xmlns:a16="http://schemas.microsoft.com/office/drawing/2014/main" id="{AF1A790A-7991-412C-87BF-DFB490545D2C}"/>
                </a:ext>
              </a:extLst>
            </p:cNvPr>
            <p:cNvSpPr/>
            <p:nvPr/>
          </p:nvSpPr>
          <p:spPr>
            <a:xfrm>
              <a:off x="7841003" y="3547550"/>
              <a:ext cx="839583" cy="839583"/>
            </a:xfrm>
            <a:prstGeom prst="ellipse">
              <a:avLst/>
            </a:prstGeom>
            <a:solidFill>
              <a:srgbClr val="2683C6"/>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sp>
        <p:sp>
          <p:nvSpPr>
            <p:cNvPr id="14" name="Rectangle 13" descr="Truck">
              <a:extLst>
                <a:ext uri="{FF2B5EF4-FFF2-40B4-BE49-F238E27FC236}">
                  <a16:creationId xmlns:a16="http://schemas.microsoft.com/office/drawing/2014/main" id="{1AF4E9DA-AA69-4E40-9008-1195762D7EA1}"/>
                </a:ext>
              </a:extLst>
            </p:cNvPr>
            <p:cNvSpPr/>
            <p:nvPr/>
          </p:nvSpPr>
          <p:spPr>
            <a:xfrm>
              <a:off x="8040487" y="3730752"/>
              <a:ext cx="481728" cy="48172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5" name="Freeform: Shape 14">
              <a:extLst>
                <a:ext uri="{FF2B5EF4-FFF2-40B4-BE49-F238E27FC236}">
                  <a16:creationId xmlns:a16="http://schemas.microsoft.com/office/drawing/2014/main" id="{8A259551-9686-4019-8A51-AE4DE8839564}"/>
                </a:ext>
              </a:extLst>
            </p:cNvPr>
            <p:cNvSpPr/>
            <p:nvPr/>
          </p:nvSpPr>
          <p:spPr>
            <a:xfrm>
              <a:off x="7572621" y="4489465"/>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1 container = 800 bikes</a:t>
              </a:r>
            </a:p>
          </p:txBody>
        </p:sp>
        <p:sp>
          <p:nvSpPr>
            <p:cNvPr id="19" name="Oval 18">
              <a:extLst>
                <a:ext uri="{FF2B5EF4-FFF2-40B4-BE49-F238E27FC236}">
                  <a16:creationId xmlns:a16="http://schemas.microsoft.com/office/drawing/2014/main" id="{A8192F81-3632-4B33-8797-6C065E3802D4}"/>
                </a:ext>
              </a:extLst>
            </p:cNvPr>
            <p:cNvSpPr/>
            <p:nvPr/>
          </p:nvSpPr>
          <p:spPr>
            <a:xfrm>
              <a:off x="3631506" y="3499492"/>
              <a:ext cx="839583" cy="839583"/>
            </a:xfrm>
            <a:prstGeom prst="ellipse">
              <a:avLst/>
            </a:prstGeom>
            <a:solidFill>
              <a:srgbClr val="2683C6"/>
            </a:solidFill>
          </p:spPr>
          <p:style>
            <a:lnRef idx="0">
              <a:schemeClr val="lt1">
                <a:alpha val="0"/>
                <a:hueOff val="0"/>
                <a:satOff val="0"/>
                <a:lumOff val="0"/>
                <a:alphaOff val="0"/>
              </a:schemeClr>
            </a:lnRef>
            <a:fillRef idx="1">
              <a:scrgbClr r="0" g="0" b="0"/>
            </a:fillRef>
            <a:effectRef idx="0">
              <a:schemeClr val="accent6">
                <a:hueOff val="0"/>
                <a:satOff val="0"/>
                <a:lumOff val="0"/>
                <a:alphaOff val="0"/>
              </a:schemeClr>
            </a:effectRef>
            <a:fontRef idx="minor"/>
          </p:style>
        </p:sp>
        <p:sp>
          <p:nvSpPr>
            <p:cNvPr id="20" name="Rectangle 19" descr="Bank check">
              <a:extLst>
                <a:ext uri="{FF2B5EF4-FFF2-40B4-BE49-F238E27FC236}">
                  <a16:creationId xmlns:a16="http://schemas.microsoft.com/office/drawing/2014/main" id="{867AC56D-8D0D-496F-8AFD-A95B874D901A}"/>
                </a:ext>
              </a:extLst>
            </p:cNvPr>
            <p:cNvSpPr/>
            <p:nvPr/>
          </p:nvSpPr>
          <p:spPr>
            <a:xfrm>
              <a:off x="3810436" y="3669109"/>
              <a:ext cx="481728" cy="481728"/>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1" name="Freeform: Shape 20">
              <a:extLst>
                <a:ext uri="{FF2B5EF4-FFF2-40B4-BE49-F238E27FC236}">
                  <a16:creationId xmlns:a16="http://schemas.microsoft.com/office/drawing/2014/main" id="{4F735720-E962-4D12-AE5F-D54FBCC2124C}"/>
                </a:ext>
              </a:extLst>
            </p:cNvPr>
            <p:cNvSpPr/>
            <p:nvPr/>
          </p:nvSpPr>
          <p:spPr>
            <a:xfrm>
              <a:off x="3363112" y="4497850"/>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$4.5M original grant</a:t>
              </a:r>
            </a:p>
          </p:txBody>
        </p:sp>
        <p:sp>
          <p:nvSpPr>
            <p:cNvPr id="22" name="Oval 21">
              <a:extLst>
                <a:ext uri="{FF2B5EF4-FFF2-40B4-BE49-F238E27FC236}">
                  <a16:creationId xmlns:a16="http://schemas.microsoft.com/office/drawing/2014/main" id="{51350929-F4D1-4021-90F6-859068BAABC3}"/>
                </a:ext>
              </a:extLst>
            </p:cNvPr>
            <p:cNvSpPr/>
            <p:nvPr/>
          </p:nvSpPr>
          <p:spPr>
            <a:xfrm>
              <a:off x="5683549" y="3521925"/>
              <a:ext cx="839583" cy="839583"/>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3" name="Rectangle 22" descr="Stopwatch">
              <a:extLst>
                <a:ext uri="{FF2B5EF4-FFF2-40B4-BE49-F238E27FC236}">
                  <a16:creationId xmlns:a16="http://schemas.microsoft.com/office/drawing/2014/main" id="{D51CB07A-5225-4E87-B67D-DA87AB65A0A6}"/>
                </a:ext>
              </a:extLst>
            </p:cNvPr>
            <p:cNvSpPr/>
            <p:nvPr/>
          </p:nvSpPr>
          <p:spPr>
            <a:xfrm>
              <a:off x="5862476" y="3690589"/>
              <a:ext cx="481728" cy="481728"/>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4" name="Freeform: Shape 23">
              <a:extLst>
                <a:ext uri="{FF2B5EF4-FFF2-40B4-BE49-F238E27FC236}">
                  <a16:creationId xmlns:a16="http://schemas.microsoft.com/office/drawing/2014/main" id="{823D5660-2A5D-463B-896D-BFEB6DEA0806}"/>
                </a:ext>
              </a:extLst>
            </p:cNvPr>
            <p:cNvSpPr/>
            <p:nvPr/>
          </p:nvSpPr>
          <p:spPr>
            <a:xfrm>
              <a:off x="5415151" y="4510006"/>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u="none" kern="1200" dirty="0"/>
                <a:t>N = 12 years</a:t>
              </a:r>
            </a:p>
          </p:txBody>
        </p:sp>
      </p:grpSp>
      <p:sp>
        <p:nvSpPr>
          <p:cNvPr id="25" name="Oval 24">
            <a:extLst>
              <a:ext uri="{FF2B5EF4-FFF2-40B4-BE49-F238E27FC236}">
                <a16:creationId xmlns:a16="http://schemas.microsoft.com/office/drawing/2014/main" id="{2635EBB0-F007-4D48-8CCC-F9C0AD7AE3C5}"/>
              </a:ext>
            </a:extLst>
          </p:cNvPr>
          <p:cNvSpPr/>
          <p:nvPr/>
        </p:nvSpPr>
        <p:spPr>
          <a:xfrm>
            <a:off x="3631505" y="4901557"/>
            <a:ext cx="839583" cy="839583"/>
          </a:xfrm>
          <a:prstGeom prst="ellipse">
            <a:avLst/>
          </a:prstGeom>
          <a:solidFill>
            <a:srgbClr val="FE9DA6"/>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sp>
      <p:sp>
        <p:nvSpPr>
          <p:cNvPr id="26" name="Rectangle 25" descr="No sign">
            <a:extLst>
              <a:ext uri="{FF2B5EF4-FFF2-40B4-BE49-F238E27FC236}">
                <a16:creationId xmlns:a16="http://schemas.microsoft.com/office/drawing/2014/main" id="{68F6A9E9-E787-440D-9828-E4B8698E5448}"/>
              </a:ext>
            </a:extLst>
          </p:cNvPr>
          <p:cNvSpPr/>
          <p:nvPr/>
        </p:nvSpPr>
        <p:spPr>
          <a:xfrm>
            <a:off x="3810434" y="5080486"/>
            <a:ext cx="481728" cy="481728"/>
          </a:xfrm>
          <a:prstGeom prst="rect">
            <a:avLst/>
          </a:prstGeom>
          <a: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7" name="Freeform: Shape 26">
            <a:extLst>
              <a:ext uri="{FF2B5EF4-FFF2-40B4-BE49-F238E27FC236}">
                <a16:creationId xmlns:a16="http://schemas.microsoft.com/office/drawing/2014/main" id="{F1FAB45B-C8B9-467B-A32B-7EA6FFE647B4}"/>
              </a:ext>
            </a:extLst>
          </p:cNvPr>
          <p:cNvSpPr/>
          <p:nvPr/>
        </p:nvSpPr>
        <p:spPr>
          <a:xfrm>
            <a:off x="3363112" y="5889640"/>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i="0" kern="1200" dirty="0"/>
              <a:t>No bikes are sold in the first year</a:t>
            </a:r>
          </a:p>
        </p:txBody>
      </p:sp>
      <p:sp>
        <p:nvSpPr>
          <p:cNvPr id="28" name="Oval 27">
            <a:extLst>
              <a:ext uri="{FF2B5EF4-FFF2-40B4-BE49-F238E27FC236}">
                <a16:creationId xmlns:a16="http://schemas.microsoft.com/office/drawing/2014/main" id="{70398138-7149-40FD-9FEC-3157BDA72152}"/>
              </a:ext>
            </a:extLst>
          </p:cNvPr>
          <p:cNvSpPr/>
          <p:nvPr/>
        </p:nvSpPr>
        <p:spPr>
          <a:xfrm>
            <a:off x="5683549" y="4901565"/>
            <a:ext cx="839583" cy="839583"/>
          </a:xfrm>
          <a:prstGeom prst="ellipse">
            <a:avLst/>
          </a:prstGeom>
          <a:solidFill>
            <a:srgbClr val="FE9DA6"/>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sp>
      <p:sp>
        <p:nvSpPr>
          <p:cNvPr id="29" name="Rectangle 28" descr="Decision chart">
            <a:extLst>
              <a:ext uri="{FF2B5EF4-FFF2-40B4-BE49-F238E27FC236}">
                <a16:creationId xmlns:a16="http://schemas.microsoft.com/office/drawing/2014/main" id="{8A29462E-9342-461B-B11F-028D56E1BD38}"/>
              </a:ext>
            </a:extLst>
          </p:cNvPr>
          <p:cNvSpPr/>
          <p:nvPr/>
        </p:nvSpPr>
        <p:spPr>
          <a:xfrm>
            <a:off x="5862474" y="5049665"/>
            <a:ext cx="481728" cy="481728"/>
          </a:xfrm>
          <a:prstGeom prst="rect">
            <a:avLst/>
          </a:prstGeom>
          <a: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0" name="Freeform: Shape 29">
            <a:extLst>
              <a:ext uri="{FF2B5EF4-FFF2-40B4-BE49-F238E27FC236}">
                <a16:creationId xmlns:a16="http://schemas.microsoft.com/office/drawing/2014/main" id="{D4EC354A-C1A6-4573-88E5-2F10A4CCE11B}"/>
              </a:ext>
            </a:extLst>
          </p:cNvPr>
          <p:cNvSpPr/>
          <p:nvPr/>
        </p:nvSpPr>
        <p:spPr>
          <a:xfrm>
            <a:off x="5415151" y="5879361"/>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ts val="0"/>
              </a:spcAft>
              <a:buNone/>
              <a:defRPr cap="all"/>
            </a:pPr>
            <a:r>
              <a:rPr lang="en-US" sz="1100" u="sng" kern="1200" dirty="0"/>
              <a:t>&gt;</a:t>
            </a:r>
            <a:r>
              <a:rPr lang="en-US" sz="1100" u="none" kern="1200" dirty="0"/>
              <a:t> </a:t>
            </a:r>
            <a:r>
              <a:rPr lang="en-US" sz="1100" kern="1200" dirty="0"/>
              <a:t>15% donated </a:t>
            </a:r>
          </a:p>
          <a:p>
            <a:pPr marL="0" lvl="0" indent="0" algn="ctr" defTabSz="488950">
              <a:lnSpc>
                <a:spcPct val="100000"/>
              </a:lnSpc>
              <a:spcBef>
                <a:spcPct val="0"/>
              </a:spcBef>
              <a:spcAft>
                <a:spcPts val="0"/>
              </a:spcAft>
              <a:buNone/>
            </a:pPr>
            <a:r>
              <a:rPr lang="en-US" sz="1100" u="sng" kern="1200" dirty="0"/>
              <a:t>&gt;</a:t>
            </a:r>
            <a:r>
              <a:rPr lang="en-US" sz="1100" kern="1200" dirty="0"/>
              <a:t> 75% </a:t>
            </a:r>
            <a:r>
              <a:rPr lang="en-US" sz="1100" dirty="0"/>
              <a:t>SOLD</a:t>
            </a:r>
            <a:endParaRPr lang="en-US" sz="1100" kern="1200" dirty="0"/>
          </a:p>
        </p:txBody>
      </p:sp>
      <p:sp>
        <p:nvSpPr>
          <p:cNvPr id="31" name="Oval 30">
            <a:extLst>
              <a:ext uri="{FF2B5EF4-FFF2-40B4-BE49-F238E27FC236}">
                <a16:creationId xmlns:a16="http://schemas.microsoft.com/office/drawing/2014/main" id="{8B0615C9-8C9D-4B8B-9DD2-3263DADF98D4}"/>
              </a:ext>
            </a:extLst>
          </p:cNvPr>
          <p:cNvSpPr/>
          <p:nvPr/>
        </p:nvSpPr>
        <p:spPr>
          <a:xfrm>
            <a:off x="7874876" y="4914402"/>
            <a:ext cx="839583" cy="839583"/>
          </a:xfrm>
          <a:prstGeom prst="ellipse">
            <a:avLst/>
          </a:prstGeom>
          <a:solidFill>
            <a:srgbClr val="FE9DA6"/>
          </a:solidFill>
        </p:spPr>
        <p:style>
          <a:lnRef idx="0">
            <a:schemeClr val="lt1">
              <a:alpha val="0"/>
              <a:hueOff val="0"/>
              <a:satOff val="0"/>
              <a:lumOff val="0"/>
              <a:alphaOff val="0"/>
            </a:schemeClr>
          </a:lnRef>
          <a:fillRef idx="1">
            <a:scrgbClr r="0" g="0" b="0"/>
          </a:fillRef>
          <a:effectRef idx="0">
            <a:schemeClr val="accent5">
              <a:hueOff val="0"/>
              <a:satOff val="0"/>
              <a:lumOff val="0"/>
              <a:alphaOff val="0"/>
            </a:schemeClr>
          </a:effectRef>
          <a:fontRef idx="minor"/>
        </p:style>
      </p:sp>
      <p:sp>
        <p:nvSpPr>
          <p:cNvPr id="32" name="Rectangle 31" descr="Piggy Bank">
            <a:extLst>
              <a:ext uri="{FF2B5EF4-FFF2-40B4-BE49-F238E27FC236}">
                <a16:creationId xmlns:a16="http://schemas.microsoft.com/office/drawing/2014/main" id="{DA5051C2-15D9-4FEC-9EC5-0C35019B396F}"/>
              </a:ext>
            </a:extLst>
          </p:cNvPr>
          <p:cNvSpPr/>
          <p:nvPr/>
        </p:nvSpPr>
        <p:spPr>
          <a:xfrm>
            <a:off x="8064082" y="5083028"/>
            <a:ext cx="481728" cy="481728"/>
          </a:xfrm>
          <a:prstGeom prst="rect">
            <a:avLst/>
          </a:prstGeom>
          <a: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3" name="Freeform: Shape 32">
            <a:extLst>
              <a:ext uri="{FF2B5EF4-FFF2-40B4-BE49-F238E27FC236}">
                <a16:creationId xmlns:a16="http://schemas.microsoft.com/office/drawing/2014/main" id="{C35E3040-1DB4-4D13-B162-C1854DF7513C}"/>
              </a:ext>
            </a:extLst>
          </p:cNvPr>
          <p:cNvSpPr/>
          <p:nvPr/>
        </p:nvSpPr>
        <p:spPr>
          <a:xfrm>
            <a:off x="7616761" y="5892194"/>
            <a:ext cx="1376367" cy="550546"/>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Keep $100K in reserves</a:t>
            </a:r>
          </a:p>
        </p:txBody>
      </p:sp>
    </p:spTree>
    <p:extLst>
      <p:ext uri="{BB962C8B-B14F-4D97-AF65-F5344CB8AC3E}">
        <p14:creationId xmlns:p14="http://schemas.microsoft.com/office/powerpoint/2010/main" val="112620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83016A9-0AAA-4602-83CC-06A84C1169E7}"/>
              </a:ext>
            </a:extLst>
          </p:cNvPr>
          <p:cNvSpPr txBox="1"/>
          <p:nvPr/>
        </p:nvSpPr>
        <p:spPr>
          <a:xfrm>
            <a:off x="1055166" y="2707995"/>
            <a:ext cx="3718852" cy="2134731"/>
          </a:xfrm>
          <a:prstGeom prst="rect">
            <a:avLst/>
          </a:prstGeom>
        </p:spPr>
        <p:txBody>
          <a:bodyPr vert="horz" lIns="0" tIns="45720" rIns="0" bIns="45720" rtlCol="0">
            <a:normAutofit fontScale="70000" lnSpcReduction="20000"/>
          </a:bodyPr>
          <a:lstStyle/>
          <a:p>
            <a:pPr defTabSz="914400">
              <a:lnSpc>
                <a:spcPct val="90000"/>
              </a:lnSpc>
              <a:spcAft>
                <a:spcPts val="600"/>
              </a:spcAft>
              <a:buClr>
                <a:schemeClr val="accent1"/>
              </a:buClr>
              <a:buFont typeface="Calibri" panose="020F0502020204030204" pitchFamily="34" charset="0"/>
            </a:pPr>
            <a:r>
              <a:rPr lang="en-US" sz="4500" b="1" dirty="0">
                <a:solidFill>
                  <a:schemeClr val="tx1">
                    <a:lumMod val="75000"/>
                    <a:lumOff val="25000"/>
                  </a:schemeClr>
                </a:solidFill>
              </a:rPr>
              <a:t>144,429</a:t>
            </a:r>
            <a:r>
              <a:rPr lang="en-US" sz="4500" dirty="0">
                <a:solidFill>
                  <a:schemeClr val="tx1">
                    <a:lumMod val="75000"/>
                    <a:lumOff val="25000"/>
                  </a:schemeClr>
                </a:solidFill>
              </a:rPr>
              <a:t>* </a:t>
            </a:r>
            <a:r>
              <a:rPr lang="en-US" sz="3800" dirty="0">
                <a:solidFill>
                  <a:schemeClr val="tx1">
                    <a:lumMod val="75000"/>
                    <a:lumOff val="25000"/>
                  </a:schemeClr>
                </a:solidFill>
              </a:rPr>
              <a:t>social impact</a:t>
            </a:r>
            <a:endParaRPr lang="en-US" sz="45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sz="38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sz="38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4500" b="1" dirty="0">
                <a:solidFill>
                  <a:schemeClr val="tx1">
                    <a:lumMod val="75000"/>
                    <a:lumOff val="25000"/>
                  </a:schemeClr>
                </a:solidFill>
              </a:rPr>
              <a:t>200,809</a:t>
            </a:r>
            <a:r>
              <a:rPr lang="en-US" sz="3800" dirty="0">
                <a:solidFill>
                  <a:schemeClr val="tx1">
                    <a:lumMod val="75000"/>
                    <a:lumOff val="25000"/>
                  </a:schemeClr>
                </a:solidFill>
              </a:rPr>
              <a:t> bikes in field after year 12</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a:t>
            </a:r>
          </a:p>
        </p:txBody>
      </p:sp>
      <p:pic>
        <p:nvPicPr>
          <p:cNvPr id="7" name="Picture 6" descr="A screenshot of a cell phone&#10;&#10;Description automatically generated">
            <a:extLst>
              <a:ext uri="{FF2B5EF4-FFF2-40B4-BE49-F238E27FC236}">
                <a16:creationId xmlns:a16="http://schemas.microsoft.com/office/drawing/2014/main" id="{7F6C644A-DFC9-4723-975B-DE77B0B10103}"/>
              </a:ext>
            </a:extLst>
          </p:cNvPr>
          <p:cNvPicPr>
            <a:picLocks noChangeAspect="1"/>
          </p:cNvPicPr>
          <p:nvPr/>
        </p:nvPicPr>
        <p:blipFill>
          <a:blip r:embed="rId3">
            <a:extLst>
              <a:ext uri="{BEBA8EAE-BF5A-486C-A8C5-ECC9F3942E4B}">
                <a14:imgProps xmlns:a14="http://schemas.microsoft.com/office/drawing/2010/main">
                  <a14:imgLayer r:embed="rId4">
                    <a14:imgEffect>
                      <a14:saturation sat="362000"/>
                    </a14:imgEffect>
                  </a14:imgLayer>
                </a14:imgProps>
              </a:ext>
              <a:ext uri="{28A0092B-C50C-407E-A947-70E740481C1C}">
                <a14:useLocalDpi xmlns:a14="http://schemas.microsoft.com/office/drawing/2010/main" val="0"/>
              </a:ext>
            </a:extLst>
          </a:blip>
          <a:stretch>
            <a:fillRect/>
          </a:stretch>
        </p:blipFill>
        <p:spPr>
          <a:xfrm>
            <a:off x="5298239" y="2172267"/>
            <a:ext cx="6840958" cy="4036165"/>
          </a:xfrm>
          <a:prstGeom prst="rect">
            <a:avLst/>
          </a:prstGeom>
        </p:spPr>
      </p:pic>
      <p:sp>
        <p:nvSpPr>
          <p:cNvPr id="8" name="TextBox 7">
            <a:extLst>
              <a:ext uri="{FF2B5EF4-FFF2-40B4-BE49-F238E27FC236}">
                <a16:creationId xmlns:a16="http://schemas.microsoft.com/office/drawing/2014/main" id="{8ABB01D0-F426-49F0-9C9F-8504186B3F72}"/>
              </a:ext>
            </a:extLst>
          </p:cNvPr>
          <p:cNvSpPr txBox="1"/>
          <p:nvPr/>
        </p:nvSpPr>
        <p:spPr>
          <a:xfrm>
            <a:off x="6773886" y="1968554"/>
            <a:ext cx="3889663" cy="407425"/>
          </a:xfrm>
          <a:prstGeom prst="rect">
            <a:avLst/>
          </a:prstGeom>
          <a:noFill/>
          <a:ln>
            <a:noFill/>
          </a:ln>
        </p:spPr>
        <p:txBody>
          <a:bodyPr wrap="square" rtlCol="0">
            <a:normAutofit/>
          </a:bodyPr>
          <a:lstStyle/>
          <a:p>
            <a:pPr algn="ctr">
              <a:spcAft>
                <a:spcPts val="600"/>
              </a:spcAft>
            </a:pPr>
            <a:r>
              <a:rPr lang="en-US" sz="1400" dirty="0"/>
              <a:t>Number of bikes distributed each year</a:t>
            </a:r>
          </a:p>
        </p:txBody>
      </p:sp>
      <p:sp>
        <p:nvSpPr>
          <p:cNvPr id="10" name="TextBox 9">
            <a:extLst>
              <a:ext uri="{FF2B5EF4-FFF2-40B4-BE49-F238E27FC236}">
                <a16:creationId xmlns:a16="http://schemas.microsoft.com/office/drawing/2014/main" id="{F1767444-1FAB-494B-A1B6-990A9964DB39}"/>
              </a:ext>
            </a:extLst>
          </p:cNvPr>
          <p:cNvSpPr txBox="1"/>
          <p:nvPr/>
        </p:nvSpPr>
        <p:spPr>
          <a:xfrm>
            <a:off x="-32964" y="5996242"/>
            <a:ext cx="5331203" cy="523220"/>
          </a:xfrm>
          <a:prstGeom prst="rect">
            <a:avLst/>
          </a:prstGeom>
          <a:noFill/>
        </p:spPr>
        <p:txBody>
          <a:bodyPr wrap="none" rtlCol="0">
            <a:spAutoFit/>
          </a:bodyPr>
          <a:lstStyle/>
          <a:p>
            <a:r>
              <a:rPr lang="en-US" sz="1400" dirty="0">
                <a:solidFill>
                  <a:schemeClr val="tx1">
                    <a:lumMod val="50000"/>
                    <a:lumOff val="50000"/>
                  </a:schemeClr>
                </a:solidFill>
              </a:rPr>
              <a:t>*formula multiplying bikes </a:t>
            </a:r>
            <a:r>
              <a:rPr lang="en-US" sz="1400" dirty="0">
                <a:solidFill>
                  <a:srgbClr val="80B0D6"/>
                </a:solidFill>
              </a:rPr>
              <a:t>sold</a:t>
            </a:r>
            <a:r>
              <a:rPr lang="en-US" sz="1400" dirty="0">
                <a:solidFill>
                  <a:schemeClr val="tx1">
                    <a:lumMod val="50000"/>
                    <a:lumOff val="50000"/>
                  </a:schemeClr>
                </a:solidFill>
              </a:rPr>
              <a:t> and </a:t>
            </a:r>
            <a:r>
              <a:rPr lang="en-US" sz="1400" dirty="0">
                <a:solidFill>
                  <a:srgbClr val="FE9DA6"/>
                </a:solidFill>
              </a:rPr>
              <a:t>donated</a:t>
            </a:r>
            <a:r>
              <a:rPr lang="en-US" sz="1400" dirty="0">
                <a:solidFill>
                  <a:schemeClr val="tx1">
                    <a:lumMod val="50000"/>
                    <a:lumOff val="50000"/>
                  </a:schemeClr>
                </a:solidFill>
              </a:rPr>
              <a:t> by ratios in each category</a:t>
            </a:r>
          </a:p>
          <a:p>
            <a:endParaRPr lang="en-US" sz="1400" dirty="0">
              <a:solidFill>
                <a:schemeClr val="tx1">
                  <a:lumMod val="50000"/>
                  <a:lumOff val="50000"/>
                </a:schemeClr>
              </a:solidFill>
            </a:endParaRPr>
          </a:p>
        </p:txBody>
      </p:sp>
      <p:sp>
        <p:nvSpPr>
          <p:cNvPr id="4" name="Title 3">
            <a:extLst>
              <a:ext uri="{FF2B5EF4-FFF2-40B4-BE49-F238E27FC236}">
                <a16:creationId xmlns:a16="http://schemas.microsoft.com/office/drawing/2014/main" id="{1152C272-8AE5-479A-AABA-6D043DABCCF1}"/>
              </a:ext>
            </a:extLst>
          </p:cNvPr>
          <p:cNvSpPr>
            <a:spLocks noGrp="1"/>
          </p:cNvSpPr>
          <p:nvPr>
            <p:ph type="title"/>
          </p:nvPr>
        </p:nvSpPr>
        <p:spPr/>
        <p:txBody>
          <a:bodyPr/>
          <a:lstStyle/>
          <a:p>
            <a:r>
              <a:rPr lang="en-GB" dirty="0"/>
              <a:t>Optimal Solution</a:t>
            </a:r>
          </a:p>
        </p:txBody>
      </p:sp>
    </p:spTree>
    <p:extLst>
      <p:ext uri="{BB962C8B-B14F-4D97-AF65-F5344CB8AC3E}">
        <p14:creationId xmlns:p14="http://schemas.microsoft.com/office/powerpoint/2010/main" val="146649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BF5B3-91A5-4B40-A5A2-6FD8B69B86E9}"/>
              </a:ext>
            </a:extLst>
          </p:cNvPr>
          <p:cNvSpPr>
            <a:spLocks noGrp="1"/>
          </p:cNvSpPr>
          <p:nvPr>
            <p:ph type="title"/>
          </p:nvPr>
        </p:nvSpPr>
        <p:spPr/>
        <p:txBody>
          <a:bodyPr/>
          <a:lstStyle/>
          <a:p>
            <a:r>
              <a:rPr lang="en-US" dirty="0"/>
              <a:t>Recommendations</a:t>
            </a:r>
          </a:p>
        </p:txBody>
      </p:sp>
      <p:grpSp>
        <p:nvGrpSpPr>
          <p:cNvPr id="12" name="Group 11">
            <a:extLst>
              <a:ext uri="{FF2B5EF4-FFF2-40B4-BE49-F238E27FC236}">
                <a16:creationId xmlns:a16="http://schemas.microsoft.com/office/drawing/2014/main" id="{DFC01948-9A19-4CA2-9837-67E85CAE1507}"/>
              </a:ext>
            </a:extLst>
          </p:cNvPr>
          <p:cNvGrpSpPr/>
          <p:nvPr/>
        </p:nvGrpSpPr>
        <p:grpSpPr>
          <a:xfrm>
            <a:off x="5685103" y="2741512"/>
            <a:ext cx="1055708" cy="1003211"/>
            <a:chOff x="5683549" y="2116168"/>
            <a:chExt cx="839583" cy="839583"/>
          </a:xfrm>
        </p:grpSpPr>
        <p:sp>
          <p:nvSpPr>
            <p:cNvPr id="10" name="Oval 9">
              <a:extLst>
                <a:ext uri="{FF2B5EF4-FFF2-40B4-BE49-F238E27FC236}">
                  <a16:creationId xmlns:a16="http://schemas.microsoft.com/office/drawing/2014/main" id="{2E09DF68-D695-44FF-92FB-E42FF165CC5B}"/>
                </a:ext>
              </a:extLst>
            </p:cNvPr>
            <p:cNvSpPr/>
            <p:nvPr/>
          </p:nvSpPr>
          <p:spPr>
            <a:xfrm>
              <a:off x="5683549" y="2116168"/>
              <a:ext cx="839583" cy="839583"/>
            </a:xfrm>
            <a:prstGeom prst="ellipse">
              <a:avLst/>
            </a:prstGeom>
            <a:solidFill>
              <a:srgbClr val="2683C6"/>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sp>
        <p:sp>
          <p:nvSpPr>
            <p:cNvPr id="11" name="Rectangle 10" descr="Money">
              <a:extLst>
                <a:ext uri="{FF2B5EF4-FFF2-40B4-BE49-F238E27FC236}">
                  <a16:creationId xmlns:a16="http://schemas.microsoft.com/office/drawing/2014/main" id="{9EC4D0F1-E92E-4E2E-A9AC-2576181D57B8}"/>
                </a:ext>
              </a:extLst>
            </p:cNvPr>
            <p:cNvSpPr/>
            <p:nvPr/>
          </p:nvSpPr>
          <p:spPr>
            <a:xfrm>
              <a:off x="5862476" y="2253985"/>
              <a:ext cx="481728" cy="48172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grpSp>
        <p:nvGrpSpPr>
          <p:cNvPr id="15" name="Group 14">
            <a:extLst>
              <a:ext uri="{FF2B5EF4-FFF2-40B4-BE49-F238E27FC236}">
                <a16:creationId xmlns:a16="http://schemas.microsoft.com/office/drawing/2014/main" id="{22D4465C-ED4A-4DC6-815B-1D758D91C69A}"/>
              </a:ext>
            </a:extLst>
          </p:cNvPr>
          <p:cNvGrpSpPr/>
          <p:nvPr/>
        </p:nvGrpSpPr>
        <p:grpSpPr>
          <a:xfrm>
            <a:off x="2092344" y="2741513"/>
            <a:ext cx="1055708" cy="1003211"/>
            <a:chOff x="7876030" y="2095598"/>
            <a:chExt cx="839583" cy="839583"/>
          </a:xfrm>
        </p:grpSpPr>
        <p:sp>
          <p:nvSpPr>
            <p:cNvPr id="13" name="Oval 12">
              <a:extLst>
                <a:ext uri="{FF2B5EF4-FFF2-40B4-BE49-F238E27FC236}">
                  <a16:creationId xmlns:a16="http://schemas.microsoft.com/office/drawing/2014/main" id="{23941E62-15B7-44A2-9675-F6B2EDF58836}"/>
                </a:ext>
              </a:extLst>
            </p:cNvPr>
            <p:cNvSpPr/>
            <p:nvPr/>
          </p:nvSpPr>
          <p:spPr>
            <a:xfrm>
              <a:off x="7876030" y="2095598"/>
              <a:ext cx="839583" cy="839583"/>
            </a:xfrm>
            <a:prstGeom prst="ellipse">
              <a:avLst/>
            </a:prstGeom>
            <a:solidFill>
              <a:srgbClr val="2683C6"/>
            </a:solidFill>
          </p:spPr>
          <p:style>
            <a:lnRef idx="0">
              <a:schemeClr val="lt1">
                <a:alpha val="0"/>
                <a:hueOff val="0"/>
                <a:satOff val="0"/>
                <a:lumOff val="0"/>
                <a:alphaOff val="0"/>
              </a:schemeClr>
            </a:lnRef>
            <a:fillRef idx="1">
              <a:scrgbClr r="0" g="0" b="0"/>
            </a:fillRef>
            <a:effectRef idx="0">
              <a:schemeClr val="accent5">
                <a:hueOff val="0"/>
                <a:satOff val="0"/>
                <a:lumOff val="0"/>
                <a:alphaOff val="0"/>
              </a:schemeClr>
            </a:effectRef>
            <a:fontRef idx="minor"/>
          </p:style>
        </p:sp>
        <p:sp>
          <p:nvSpPr>
            <p:cNvPr id="14" name="Rectangle 13" descr="Presentation with checklist RTL">
              <a:extLst>
                <a:ext uri="{FF2B5EF4-FFF2-40B4-BE49-F238E27FC236}">
                  <a16:creationId xmlns:a16="http://schemas.microsoft.com/office/drawing/2014/main" id="{CA2F5CB7-F7CA-47CF-8470-5F0067677BD0}"/>
                </a:ext>
              </a:extLst>
            </p:cNvPr>
            <p:cNvSpPr/>
            <p:nvPr/>
          </p:nvSpPr>
          <p:spPr>
            <a:xfrm>
              <a:off x="8054950" y="2295086"/>
              <a:ext cx="481728" cy="48172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grpSp>
        <p:nvGrpSpPr>
          <p:cNvPr id="17" name="Group 16">
            <a:extLst>
              <a:ext uri="{FF2B5EF4-FFF2-40B4-BE49-F238E27FC236}">
                <a16:creationId xmlns:a16="http://schemas.microsoft.com/office/drawing/2014/main" id="{4292A246-F3F8-430B-B3CE-181F6F75BCB3}"/>
              </a:ext>
            </a:extLst>
          </p:cNvPr>
          <p:cNvGrpSpPr/>
          <p:nvPr/>
        </p:nvGrpSpPr>
        <p:grpSpPr>
          <a:xfrm>
            <a:off x="9199908" y="2766080"/>
            <a:ext cx="1055708" cy="1003212"/>
            <a:chOff x="8311965" y="2610239"/>
            <a:chExt cx="839583" cy="839583"/>
          </a:xfrm>
        </p:grpSpPr>
        <p:sp>
          <p:nvSpPr>
            <p:cNvPr id="16" name="Oval 15">
              <a:extLst>
                <a:ext uri="{FF2B5EF4-FFF2-40B4-BE49-F238E27FC236}">
                  <a16:creationId xmlns:a16="http://schemas.microsoft.com/office/drawing/2014/main" id="{28EED51D-266F-4406-AD94-5DA9CAFB2FB7}"/>
                </a:ext>
              </a:extLst>
            </p:cNvPr>
            <p:cNvSpPr/>
            <p:nvPr/>
          </p:nvSpPr>
          <p:spPr>
            <a:xfrm>
              <a:off x="8311965" y="2610239"/>
              <a:ext cx="839583" cy="839583"/>
            </a:xfrm>
            <a:prstGeom prst="ellipse">
              <a:avLst/>
            </a:prstGeom>
            <a:solidFill>
              <a:srgbClr val="2683C6"/>
            </a:solidFill>
          </p:spPr>
          <p:style>
            <a:lnRef idx="0">
              <a:schemeClr val="lt1">
                <a:alpha val="0"/>
                <a:hueOff val="0"/>
                <a:satOff val="0"/>
                <a:lumOff val="0"/>
                <a:alphaOff val="0"/>
              </a:schemeClr>
            </a:lnRef>
            <a:fillRef idx="1">
              <a:scrgbClr r="0" g="0" b="0"/>
            </a:fillRef>
            <a:effectRef idx="0">
              <a:schemeClr val="accent5">
                <a:hueOff val="0"/>
                <a:satOff val="0"/>
                <a:lumOff val="0"/>
                <a:alphaOff val="0"/>
              </a:schemeClr>
            </a:effectRef>
            <a:fontRef idx="minor"/>
          </p:style>
        </p:sp>
        <p:sp>
          <p:nvSpPr>
            <p:cNvPr id="7" name="Block Arc 41">
              <a:extLst>
                <a:ext uri="{FF2B5EF4-FFF2-40B4-BE49-F238E27FC236}">
                  <a16:creationId xmlns:a16="http://schemas.microsoft.com/office/drawing/2014/main" id="{1DE34FAE-3C12-4BCD-83EA-856E3FDB10CC}"/>
                </a:ext>
              </a:extLst>
            </p:cNvPr>
            <p:cNvSpPr/>
            <p:nvPr/>
          </p:nvSpPr>
          <p:spPr>
            <a:xfrm>
              <a:off x="8562977" y="2768606"/>
              <a:ext cx="368373" cy="52002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20" name="Freeform: Shape 19">
            <a:extLst>
              <a:ext uri="{FF2B5EF4-FFF2-40B4-BE49-F238E27FC236}">
                <a16:creationId xmlns:a16="http://schemas.microsoft.com/office/drawing/2014/main" id="{039935C9-AEA6-4389-9E45-079B29E8C27C}"/>
              </a:ext>
            </a:extLst>
          </p:cNvPr>
          <p:cNvSpPr/>
          <p:nvPr/>
        </p:nvSpPr>
        <p:spPr>
          <a:xfrm>
            <a:off x="1192280" y="3887171"/>
            <a:ext cx="2855836" cy="2056429"/>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2400" kern="1200" dirty="0"/>
              <a:t>At least 75% of distributed bikes must be sold</a:t>
            </a:r>
          </a:p>
        </p:txBody>
      </p:sp>
      <p:sp>
        <p:nvSpPr>
          <p:cNvPr id="21" name="Freeform: Shape 20">
            <a:extLst>
              <a:ext uri="{FF2B5EF4-FFF2-40B4-BE49-F238E27FC236}">
                <a16:creationId xmlns:a16="http://schemas.microsoft.com/office/drawing/2014/main" id="{A7A1BB35-D7CC-48A8-9C9D-D97B807A9BE1}"/>
              </a:ext>
            </a:extLst>
          </p:cNvPr>
          <p:cNvSpPr/>
          <p:nvPr/>
        </p:nvSpPr>
        <p:spPr>
          <a:xfrm>
            <a:off x="8299844" y="3904779"/>
            <a:ext cx="2855836" cy="2056429"/>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2400" kern="1200" dirty="0"/>
              <a:t>Potential new market:</a:t>
            </a:r>
          </a:p>
          <a:p>
            <a:pPr marL="0" lvl="0" indent="0" algn="ctr" defTabSz="488950">
              <a:lnSpc>
                <a:spcPct val="100000"/>
              </a:lnSpc>
              <a:spcBef>
                <a:spcPct val="0"/>
              </a:spcBef>
              <a:spcAft>
                <a:spcPct val="35000"/>
              </a:spcAft>
              <a:buNone/>
              <a:defRPr cap="all"/>
            </a:pPr>
            <a:r>
              <a:rPr lang="en-US" sz="2400" b="1" dirty="0" err="1"/>
              <a:t>india</a:t>
            </a:r>
            <a:endParaRPr lang="en-US" sz="2400" b="1" kern="1200" dirty="0"/>
          </a:p>
        </p:txBody>
      </p:sp>
      <p:sp>
        <p:nvSpPr>
          <p:cNvPr id="22" name="Freeform: Shape 21">
            <a:extLst>
              <a:ext uri="{FF2B5EF4-FFF2-40B4-BE49-F238E27FC236}">
                <a16:creationId xmlns:a16="http://schemas.microsoft.com/office/drawing/2014/main" id="{30D93038-E9FE-435B-954F-BBAE1F59A7E8}"/>
              </a:ext>
            </a:extLst>
          </p:cNvPr>
          <p:cNvSpPr/>
          <p:nvPr/>
        </p:nvSpPr>
        <p:spPr>
          <a:xfrm>
            <a:off x="4785039" y="3904779"/>
            <a:ext cx="2855836" cy="2056429"/>
          </a:xfrm>
          <a:custGeom>
            <a:avLst/>
            <a:gdLst>
              <a:gd name="connsiteX0" fmla="*/ 0 w 1376367"/>
              <a:gd name="connsiteY0" fmla="*/ 0 h 550546"/>
              <a:gd name="connsiteX1" fmla="*/ 1376367 w 1376367"/>
              <a:gd name="connsiteY1" fmla="*/ 0 h 550546"/>
              <a:gd name="connsiteX2" fmla="*/ 1376367 w 1376367"/>
              <a:gd name="connsiteY2" fmla="*/ 550546 h 550546"/>
              <a:gd name="connsiteX3" fmla="*/ 0 w 1376367"/>
              <a:gd name="connsiteY3" fmla="*/ 550546 h 550546"/>
              <a:gd name="connsiteX4" fmla="*/ 0 w 1376367"/>
              <a:gd name="connsiteY4" fmla="*/ 0 h 55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7" h="550546">
                <a:moveTo>
                  <a:pt x="0" y="0"/>
                </a:moveTo>
                <a:lnTo>
                  <a:pt x="1376367" y="0"/>
                </a:lnTo>
                <a:lnTo>
                  <a:pt x="1376367" y="550546"/>
                </a:lnTo>
                <a:lnTo>
                  <a:pt x="0" y="55054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2400" kern="1200" dirty="0"/>
              <a:t>MAINTAIN A MINIMUM CASH BALANCE OF $100K/year</a:t>
            </a:r>
          </a:p>
        </p:txBody>
      </p:sp>
    </p:spTree>
    <p:extLst>
      <p:ext uri="{BB962C8B-B14F-4D97-AF65-F5344CB8AC3E}">
        <p14:creationId xmlns:p14="http://schemas.microsoft.com/office/powerpoint/2010/main" val="406701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71393-CE9F-472A-9414-6F39A4FE10BD}"/>
              </a:ext>
            </a:extLst>
          </p:cNvPr>
          <p:cNvSpPr>
            <a:spLocks noGrp="1"/>
          </p:cNvSpPr>
          <p:nvPr>
            <p:ph type="title"/>
          </p:nvPr>
        </p:nvSpPr>
        <p:spPr>
          <a:xfrm>
            <a:off x="4519672" y="643466"/>
            <a:ext cx="7028727" cy="5524250"/>
          </a:xfrm>
        </p:spPr>
        <p:txBody>
          <a:bodyPr vert="horz" lIns="91440" tIns="45720" rIns="91440" bIns="45720" rtlCol="0" anchor="ctr">
            <a:normAutofit/>
          </a:bodyPr>
          <a:lstStyle/>
          <a:p>
            <a:r>
              <a:rPr lang="en-US" sz="6600" dirty="0">
                <a:solidFill>
                  <a:schemeClr val="tx2"/>
                </a:solidFill>
              </a:rPr>
              <a:t>Appendix</a:t>
            </a:r>
          </a:p>
        </p:txBody>
      </p:sp>
      <p:cxnSp>
        <p:nvCxnSpPr>
          <p:cNvPr id="23"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805391"/>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3405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0070C0"/>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Custom 5">
      <a:dk1>
        <a:sysClr val="windowText" lastClr="000000"/>
      </a:dk1>
      <a:lt1>
        <a:sysClr val="window" lastClr="FFFFFF"/>
      </a:lt1>
      <a:dk2>
        <a:srgbClr val="344068"/>
      </a:dk2>
      <a:lt2>
        <a:srgbClr val="D9E0E6"/>
      </a:lt2>
      <a:accent1>
        <a:srgbClr val="90CCFE"/>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TotalTime>
  <Words>732</Words>
  <Application>Microsoft Office PowerPoint</Application>
  <PresentationFormat>Widescreen</PresentationFormat>
  <Paragraphs>75</Paragraphs>
  <Slides>10</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Retrospect</vt:lpstr>
      <vt:lpstr>1_Retrospect</vt:lpstr>
      <vt:lpstr>World Bicycle Relief</vt:lpstr>
      <vt:lpstr>Business Model</vt:lpstr>
      <vt:lpstr>Business Problem</vt:lpstr>
      <vt:lpstr>Proposed Models</vt:lpstr>
      <vt:lpstr>Social Impact Model</vt:lpstr>
      <vt:lpstr>Parameters and Constraints</vt:lpstr>
      <vt:lpstr>Optimal Solution</vt:lpstr>
      <vt:lpstr>Recommendations</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Bicycle Relief</dc:title>
  <dc:creator>Emily Gomez</dc:creator>
  <cp:lastModifiedBy>Emily Gomez</cp:lastModifiedBy>
  <cp:revision>16</cp:revision>
  <dcterms:created xsi:type="dcterms:W3CDTF">2020-03-17T22:23:11Z</dcterms:created>
  <dcterms:modified xsi:type="dcterms:W3CDTF">2020-04-06T19:07:33Z</dcterms:modified>
</cp:coreProperties>
</file>