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5"/>
  </p:notesMasterIdLst>
  <p:sldIdLst>
    <p:sldId id="256" r:id="rId2"/>
    <p:sldId id="257" r:id="rId3"/>
    <p:sldId id="264" r:id="rId4"/>
    <p:sldId id="258" r:id="rId5"/>
    <p:sldId id="269" r:id="rId6"/>
    <p:sldId id="263" r:id="rId7"/>
    <p:sldId id="261" r:id="rId8"/>
    <p:sldId id="260" r:id="rId9"/>
    <p:sldId id="266" r:id="rId10"/>
    <p:sldId id="262" r:id="rId11"/>
    <p:sldId id="265"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34" autoAdjust="0"/>
    <p:restoredTop sz="81267" autoAdjust="0"/>
  </p:normalViewPr>
  <p:slideViewPr>
    <p:cSldViewPr snapToGrid="0">
      <p:cViewPr varScale="1">
        <p:scale>
          <a:sx n="55" d="100"/>
          <a:sy n="55" d="100"/>
        </p:scale>
        <p:origin x="108" y="7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0BAD9C-9E3A-46A3-9F97-72A31F5FA06F}" type="doc">
      <dgm:prSet loTypeId="urn:microsoft.com/office/officeart/2005/8/layout/list1" loCatId="list" qsTypeId="urn:microsoft.com/office/officeart/2005/8/quickstyle/simple1" qsCatId="simple" csTypeId="urn:microsoft.com/office/officeart/2005/8/colors/accent5_2" csCatId="accent5" phldr="1"/>
      <dgm:spPr/>
      <dgm:t>
        <a:bodyPr/>
        <a:lstStyle/>
        <a:p>
          <a:endParaRPr lang="en-US"/>
        </a:p>
      </dgm:t>
    </dgm:pt>
    <dgm:pt modelId="{D8E8BA16-076D-42B3-B4FA-481E58CB4061}">
      <dgm:prSet/>
      <dgm:spPr/>
      <dgm:t>
        <a:bodyPr/>
        <a:lstStyle/>
        <a:p>
          <a:r>
            <a:rPr lang="en-US"/>
            <a:t>Observations:</a:t>
          </a:r>
        </a:p>
      </dgm:t>
    </dgm:pt>
    <dgm:pt modelId="{7CC9F2E6-D73F-4064-A8A2-7C81CA263077}" type="parTrans" cxnId="{F90244B9-7E0D-47FF-8FEE-C8779297E1AD}">
      <dgm:prSet/>
      <dgm:spPr/>
      <dgm:t>
        <a:bodyPr/>
        <a:lstStyle/>
        <a:p>
          <a:endParaRPr lang="en-US"/>
        </a:p>
      </dgm:t>
    </dgm:pt>
    <dgm:pt modelId="{00CC2E46-474B-43A5-BCA5-C177F00C81E6}" type="sibTrans" cxnId="{F90244B9-7E0D-47FF-8FEE-C8779297E1AD}">
      <dgm:prSet/>
      <dgm:spPr/>
      <dgm:t>
        <a:bodyPr/>
        <a:lstStyle/>
        <a:p>
          <a:endParaRPr lang="en-US"/>
        </a:p>
      </dgm:t>
    </dgm:pt>
    <dgm:pt modelId="{4681BEC3-31B5-4D8F-8CDD-3DDE9BD905F1}">
      <dgm:prSet/>
      <dgm:spPr/>
      <dgm:t>
        <a:bodyPr/>
        <a:lstStyle/>
        <a:p>
          <a:r>
            <a:rPr lang="en-US" dirty="0"/>
            <a:t>The promotion brought more visitors to the website. </a:t>
          </a:r>
        </a:p>
      </dgm:t>
    </dgm:pt>
    <dgm:pt modelId="{ACC559E2-BD3E-4B2F-BE59-D6EA3053EEB5}" type="parTrans" cxnId="{5A01C2ED-513A-4DBF-862F-3F3B897278F0}">
      <dgm:prSet/>
      <dgm:spPr/>
      <dgm:t>
        <a:bodyPr/>
        <a:lstStyle/>
        <a:p>
          <a:endParaRPr lang="en-US"/>
        </a:p>
      </dgm:t>
    </dgm:pt>
    <dgm:pt modelId="{44B1C5E5-B942-43EC-82AD-4EA8C6C07C6E}" type="sibTrans" cxnId="{5A01C2ED-513A-4DBF-862F-3F3B897278F0}">
      <dgm:prSet/>
      <dgm:spPr/>
      <dgm:t>
        <a:bodyPr/>
        <a:lstStyle/>
        <a:p>
          <a:endParaRPr lang="en-US"/>
        </a:p>
      </dgm:t>
    </dgm:pt>
    <dgm:pt modelId="{909D008E-50B7-4BF3-85BE-42969C1934B2}">
      <dgm:prSet/>
      <dgm:spPr/>
      <dgm:t>
        <a:bodyPr/>
        <a:lstStyle/>
        <a:p>
          <a:r>
            <a:rPr lang="en-US"/>
            <a:t>More visits to the website did not amount to increased profits and revenues.</a:t>
          </a:r>
        </a:p>
      </dgm:t>
    </dgm:pt>
    <dgm:pt modelId="{63DE6F0C-0260-4F36-BAC4-445C60E8EADF}" type="parTrans" cxnId="{67D282A7-7DDA-4039-AE6E-8EFD7B660AC6}">
      <dgm:prSet/>
      <dgm:spPr/>
      <dgm:t>
        <a:bodyPr/>
        <a:lstStyle/>
        <a:p>
          <a:endParaRPr lang="en-US"/>
        </a:p>
      </dgm:t>
    </dgm:pt>
    <dgm:pt modelId="{AF657FF6-BBB8-4759-AE71-A3CD5B8B38C7}" type="sibTrans" cxnId="{67D282A7-7DDA-4039-AE6E-8EFD7B660AC6}">
      <dgm:prSet/>
      <dgm:spPr/>
      <dgm:t>
        <a:bodyPr/>
        <a:lstStyle/>
        <a:p>
          <a:endParaRPr lang="en-US"/>
        </a:p>
      </dgm:t>
    </dgm:pt>
    <dgm:pt modelId="{FFA69A6C-1989-4791-BFEE-1FB18523DC66}">
      <dgm:prSet/>
      <dgm:spPr/>
      <dgm:t>
        <a:bodyPr/>
        <a:lstStyle/>
        <a:p>
          <a:r>
            <a:rPr lang="en-US" dirty="0"/>
            <a:t>The bounce rate was highest during the promotional period.</a:t>
          </a:r>
        </a:p>
      </dgm:t>
    </dgm:pt>
    <dgm:pt modelId="{13D63092-C714-4163-9945-355D4F6DD925}" type="parTrans" cxnId="{ACDD0060-7489-4CE5-91D3-AC452C15108F}">
      <dgm:prSet/>
      <dgm:spPr/>
      <dgm:t>
        <a:bodyPr/>
        <a:lstStyle/>
        <a:p>
          <a:endParaRPr lang="en-US"/>
        </a:p>
      </dgm:t>
    </dgm:pt>
    <dgm:pt modelId="{46A2F774-296D-4889-BA6E-AA79560424D9}" type="sibTrans" cxnId="{ACDD0060-7489-4CE5-91D3-AC452C15108F}">
      <dgm:prSet/>
      <dgm:spPr/>
      <dgm:t>
        <a:bodyPr/>
        <a:lstStyle/>
        <a:p>
          <a:endParaRPr lang="en-US"/>
        </a:p>
      </dgm:t>
    </dgm:pt>
    <dgm:pt modelId="{B0A05F74-B84F-4485-AF9E-FF329194535C}">
      <dgm:prSet/>
      <dgm:spPr/>
      <dgm:t>
        <a:bodyPr/>
        <a:lstStyle/>
        <a:p>
          <a:r>
            <a:rPr lang="en-US"/>
            <a:t>Recommendations:</a:t>
          </a:r>
        </a:p>
      </dgm:t>
    </dgm:pt>
    <dgm:pt modelId="{E5262A19-2979-425E-B977-D5D9F8BC1C5B}" type="parTrans" cxnId="{8A580654-3761-4851-B2D4-A2BFFEAC6D99}">
      <dgm:prSet/>
      <dgm:spPr/>
      <dgm:t>
        <a:bodyPr/>
        <a:lstStyle/>
        <a:p>
          <a:endParaRPr lang="en-US"/>
        </a:p>
      </dgm:t>
    </dgm:pt>
    <dgm:pt modelId="{A233583F-497E-4C78-BBF3-B500F61B9BC5}" type="sibTrans" cxnId="{8A580654-3761-4851-B2D4-A2BFFEAC6D99}">
      <dgm:prSet/>
      <dgm:spPr/>
      <dgm:t>
        <a:bodyPr/>
        <a:lstStyle/>
        <a:p>
          <a:endParaRPr lang="en-US"/>
        </a:p>
      </dgm:t>
    </dgm:pt>
    <dgm:pt modelId="{0E9929D1-06F8-4B55-9DD7-6D9ABE2DD73B}">
      <dgm:prSet/>
      <dgm:spPr/>
      <dgm:t>
        <a:bodyPr/>
        <a:lstStyle/>
        <a:p>
          <a:r>
            <a:rPr lang="en-US" dirty="0"/>
            <a:t>Collect data on what customers look for on the website and if inquiries come from the website or other.</a:t>
          </a:r>
        </a:p>
      </dgm:t>
    </dgm:pt>
    <dgm:pt modelId="{52F31D02-FE9E-4963-AC48-0DDE92C7FD41}" type="parTrans" cxnId="{24A17B7B-F02B-4656-A0AE-6E7ED9AFEA2F}">
      <dgm:prSet/>
      <dgm:spPr/>
      <dgm:t>
        <a:bodyPr/>
        <a:lstStyle/>
        <a:p>
          <a:endParaRPr lang="en-US"/>
        </a:p>
      </dgm:t>
    </dgm:pt>
    <dgm:pt modelId="{EC6BA61C-6EA8-4959-99F8-DBF5C183EDB2}" type="sibTrans" cxnId="{24A17B7B-F02B-4656-A0AE-6E7ED9AFEA2F}">
      <dgm:prSet/>
      <dgm:spPr/>
      <dgm:t>
        <a:bodyPr/>
        <a:lstStyle/>
        <a:p>
          <a:endParaRPr lang="en-US"/>
        </a:p>
      </dgm:t>
    </dgm:pt>
    <dgm:pt modelId="{35FDEBA9-0D69-4A74-BA46-1E6325BFEA94}">
      <dgm:prSet/>
      <dgm:spPr/>
      <dgm:t>
        <a:bodyPr/>
        <a:lstStyle/>
        <a:p>
          <a:r>
            <a:rPr lang="en-US" dirty="0"/>
            <a:t>Compare company sales performance to competitors.</a:t>
          </a:r>
        </a:p>
      </dgm:t>
    </dgm:pt>
    <dgm:pt modelId="{F51EA3F1-DC96-4343-8322-AA3571663F22}" type="parTrans" cxnId="{1DA46BA7-D4FE-4E23-B914-D34CEEF84FED}">
      <dgm:prSet/>
      <dgm:spPr/>
      <dgm:t>
        <a:bodyPr/>
        <a:lstStyle/>
        <a:p>
          <a:endParaRPr lang="en-US"/>
        </a:p>
      </dgm:t>
    </dgm:pt>
    <dgm:pt modelId="{FC816872-0670-49B4-9F45-E945FEF7EF74}" type="sibTrans" cxnId="{1DA46BA7-D4FE-4E23-B914-D34CEEF84FED}">
      <dgm:prSet/>
      <dgm:spPr/>
      <dgm:t>
        <a:bodyPr/>
        <a:lstStyle/>
        <a:p>
          <a:endParaRPr lang="en-US"/>
        </a:p>
      </dgm:t>
    </dgm:pt>
    <dgm:pt modelId="{D7E23569-7EE8-434A-8158-A0C47A5681A5}">
      <dgm:prSet/>
      <dgm:spPr/>
      <dgm:t>
        <a:bodyPr/>
        <a:lstStyle/>
        <a:p>
          <a:r>
            <a:rPr lang="en-US" dirty="0"/>
            <a:t>Do not spend more on a promotion until more data is available.</a:t>
          </a:r>
        </a:p>
      </dgm:t>
    </dgm:pt>
    <dgm:pt modelId="{2C540F91-A6C7-44DE-BF3A-FA1D374D1D61}" type="parTrans" cxnId="{C4D622E2-6BF2-4678-9094-4BD5FAF97049}">
      <dgm:prSet/>
      <dgm:spPr/>
      <dgm:t>
        <a:bodyPr/>
        <a:lstStyle/>
        <a:p>
          <a:endParaRPr lang="en-US"/>
        </a:p>
      </dgm:t>
    </dgm:pt>
    <dgm:pt modelId="{91A67A7C-2EA4-4488-9233-E53B98129E67}" type="sibTrans" cxnId="{C4D622E2-6BF2-4678-9094-4BD5FAF97049}">
      <dgm:prSet/>
      <dgm:spPr/>
      <dgm:t>
        <a:bodyPr/>
        <a:lstStyle/>
        <a:p>
          <a:endParaRPr lang="en-US"/>
        </a:p>
      </dgm:t>
    </dgm:pt>
    <dgm:pt modelId="{AEE8D38F-F706-4EA1-983F-B683649D7B2B}" type="pres">
      <dgm:prSet presAssocID="{5C0BAD9C-9E3A-46A3-9F97-72A31F5FA06F}" presName="linear" presStyleCnt="0">
        <dgm:presLayoutVars>
          <dgm:dir/>
          <dgm:animLvl val="lvl"/>
          <dgm:resizeHandles val="exact"/>
        </dgm:presLayoutVars>
      </dgm:prSet>
      <dgm:spPr/>
    </dgm:pt>
    <dgm:pt modelId="{66410E07-53D6-45F7-B502-BB85AB287945}" type="pres">
      <dgm:prSet presAssocID="{D8E8BA16-076D-42B3-B4FA-481E58CB4061}" presName="parentLin" presStyleCnt="0"/>
      <dgm:spPr/>
    </dgm:pt>
    <dgm:pt modelId="{619295C0-1F4F-4D57-BF2E-B81B68427318}" type="pres">
      <dgm:prSet presAssocID="{D8E8BA16-076D-42B3-B4FA-481E58CB4061}" presName="parentLeftMargin" presStyleLbl="node1" presStyleIdx="0" presStyleCnt="2"/>
      <dgm:spPr/>
    </dgm:pt>
    <dgm:pt modelId="{EB7E7922-DD72-4940-9F9B-A9DB2917C3AF}" type="pres">
      <dgm:prSet presAssocID="{D8E8BA16-076D-42B3-B4FA-481E58CB4061}" presName="parentText" presStyleLbl="node1" presStyleIdx="0" presStyleCnt="2">
        <dgm:presLayoutVars>
          <dgm:chMax val="0"/>
          <dgm:bulletEnabled val="1"/>
        </dgm:presLayoutVars>
      </dgm:prSet>
      <dgm:spPr/>
    </dgm:pt>
    <dgm:pt modelId="{C4C77094-57D4-4D3E-8EFC-45402ED277A8}" type="pres">
      <dgm:prSet presAssocID="{D8E8BA16-076D-42B3-B4FA-481E58CB4061}" presName="negativeSpace" presStyleCnt="0"/>
      <dgm:spPr/>
    </dgm:pt>
    <dgm:pt modelId="{DA7B139F-103D-4AB4-810B-BB8E042811DA}" type="pres">
      <dgm:prSet presAssocID="{D8E8BA16-076D-42B3-B4FA-481E58CB4061}" presName="childText" presStyleLbl="conFgAcc1" presStyleIdx="0" presStyleCnt="2">
        <dgm:presLayoutVars>
          <dgm:bulletEnabled val="1"/>
        </dgm:presLayoutVars>
      </dgm:prSet>
      <dgm:spPr/>
    </dgm:pt>
    <dgm:pt modelId="{D862B7A5-FE72-41B2-832B-B1D9389769E6}" type="pres">
      <dgm:prSet presAssocID="{00CC2E46-474B-43A5-BCA5-C177F00C81E6}" presName="spaceBetweenRectangles" presStyleCnt="0"/>
      <dgm:spPr/>
    </dgm:pt>
    <dgm:pt modelId="{15800743-7F89-4F33-91DF-FE4BF1393784}" type="pres">
      <dgm:prSet presAssocID="{B0A05F74-B84F-4485-AF9E-FF329194535C}" presName="parentLin" presStyleCnt="0"/>
      <dgm:spPr/>
    </dgm:pt>
    <dgm:pt modelId="{CC2E24E6-BF03-4B73-8E38-F558AA0B354E}" type="pres">
      <dgm:prSet presAssocID="{B0A05F74-B84F-4485-AF9E-FF329194535C}" presName="parentLeftMargin" presStyleLbl="node1" presStyleIdx="0" presStyleCnt="2"/>
      <dgm:spPr/>
    </dgm:pt>
    <dgm:pt modelId="{625D5E73-783D-4EAA-86B5-4D72D6302583}" type="pres">
      <dgm:prSet presAssocID="{B0A05F74-B84F-4485-AF9E-FF329194535C}" presName="parentText" presStyleLbl="node1" presStyleIdx="1" presStyleCnt="2">
        <dgm:presLayoutVars>
          <dgm:chMax val="0"/>
          <dgm:bulletEnabled val="1"/>
        </dgm:presLayoutVars>
      </dgm:prSet>
      <dgm:spPr/>
    </dgm:pt>
    <dgm:pt modelId="{16557DF8-0DF0-443E-9778-F1D1201D557D}" type="pres">
      <dgm:prSet presAssocID="{B0A05F74-B84F-4485-AF9E-FF329194535C}" presName="negativeSpace" presStyleCnt="0"/>
      <dgm:spPr/>
    </dgm:pt>
    <dgm:pt modelId="{5902FEB8-8584-49A7-B7FD-F71039FD4838}" type="pres">
      <dgm:prSet presAssocID="{B0A05F74-B84F-4485-AF9E-FF329194535C}" presName="childText" presStyleLbl="conFgAcc1" presStyleIdx="1" presStyleCnt="2">
        <dgm:presLayoutVars>
          <dgm:bulletEnabled val="1"/>
        </dgm:presLayoutVars>
      </dgm:prSet>
      <dgm:spPr/>
    </dgm:pt>
  </dgm:ptLst>
  <dgm:cxnLst>
    <dgm:cxn modelId="{5ADF860E-C08B-4169-9239-119914014955}" type="presOf" srcId="{35FDEBA9-0D69-4A74-BA46-1E6325BFEA94}" destId="{5902FEB8-8584-49A7-B7FD-F71039FD4838}" srcOrd="0" destOrd="0" presId="urn:microsoft.com/office/officeart/2005/8/layout/list1"/>
    <dgm:cxn modelId="{B0DEC734-5420-4797-B65E-CB10004BF3C7}" type="presOf" srcId="{0E9929D1-06F8-4B55-9DD7-6D9ABE2DD73B}" destId="{5902FEB8-8584-49A7-B7FD-F71039FD4838}" srcOrd="0" destOrd="1" presId="urn:microsoft.com/office/officeart/2005/8/layout/list1"/>
    <dgm:cxn modelId="{3553EC3E-6C92-43D9-BD3A-284584E4E56D}" type="presOf" srcId="{D8E8BA16-076D-42B3-B4FA-481E58CB4061}" destId="{619295C0-1F4F-4D57-BF2E-B81B68427318}" srcOrd="0" destOrd="0" presId="urn:microsoft.com/office/officeart/2005/8/layout/list1"/>
    <dgm:cxn modelId="{ACDD0060-7489-4CE5-91D3-AC452C15108F}" srcId="{D8E8BA16-076D-42B3-B4FA-481E58CB4061}" destId="{FFA69A6C-1989-4791-BFEE-1FB18523DC66}" srcOrd="2" destOrd="0" parTransId="{13D63092-C714-4163-9945-355D4F6DD925}" sibTransId="{46A2F774-296D-4889-BA6E-AA79560424D9}"/>
    <dgm:cxn modelId="{04D6D360-67BC-4563-934E-2633452528F8}" type="presOf" srcId="{909D008E-50B7-4BF3-85BE-42969C1934B2}" destId="{DA7B139F-103D-4AB4-810B-BB8E042811DA}" srcOrd="0" destOrd="1" presId="urn:microsoft.com/office/officeart/2005/8/layout/list1"/>
    <dgm:cxn modelId="{8A580654-3761-4851-B2D4-A2BFFEAC6D99}" srcId="{5C0BAD9C-9E3A-46A3-9F97-72A31F5FA06F}" destId="{B0A05F74-B84F-4485-AF9E-FF329194535C}" srcOrd="1" destOrd="0" parTransId="{E5262A19-2979-425E-B977-D5D9F8BC1C5B}" sibTransId="{A233583F-497E-4C78-BBF3-B500F61B9BC5}"/>
    <dgm:cxn modelId="{D391B755-36B5-43C6-8E88-C21B73FE0F9C}" type="presOf" srcId="{FFA69A6C-1989-4791-BFEE-1FB18523DC66}" destId="{DA7B139F-103D-4AB4-810B-BB8E042811DA}" srcOrd="0" destOrd="2" presId="urn:microsoft.com/office/officeart/2005/8/layout/list1"/>
    <dgm:cxn modelId="{24A17B7B-F02B-4656-A0AE-6E7ED9AFEA2F}" srcId="{B0A05F74-B84F-4485-AF9E-FF329194535C}" destId="{0E9929D1-06F8-4B55-9DD7-6D9ABE2DD73B}" srcOrd="1" destOrd="0" parTransId="{52F31D02-FE9E-4963-AC48-0DDE92C7FD41}" sibTransId="{EC6BA61C-6EA8-4959-99F8-DBF5C183EDB2}"/>
    <dgm:cxn modelId="{4593D1A2-AF8D-45C2-A322-C01495E3324C}" type="presOf" srcId="{B0A05F74-B84F-4485-AF9E-FF329194535C}" destId="{CC2E24E6-BF03-4B73-8E38-F558AA0B354E}" srcOrd="0" destOrd="0" presId="urn:microsoft.com/office/officeart/2005/8/layout/list1"/>
    <dgm:cxn modelId="{1DA46BA7-D4FE-4E23-B914-D34CEEF84FED}" srcId="{B0A05F74-B84F-4485-AF9E-FF329194535C}" destId="{35FDEBA9-0D69-4A74-BA46-1E6325BFEA94}" srcOrd="0" destOrd="0" parTransId="{F51EA3F1-DC96-4343-8322-AA3571663F22}" sibTransId="{FC816872-0670-49B4-9F45-E945FEF7EF74}"/>
    <dgm:cxn modelId="{67D282A7-7DDA-4039-AE6E-8EFD7B660AC6}" srcId="{D8E8BA16-076D-42B3-B4FA-481E58CB4061}" destId="{909D008E-50B7-4BF3-85BE-42969C1934B2}" srcOrd="1" destOrd="0" parTransId="{63DE6F0C-0260-4F36-BAC4-445C60E8EADF}" sibTransId="{AF657FF6-BBB8-4759-AE71-A3CD5B8B38C7}"/>
    <dgm:cxn modelId="{F90244B9-7E0D-47FF-8FEE-C8779297E1AD}" srcId="{5C0BAD9C-9E3A-46A3-9F97-72A31F5FA06F}" destId="{D8E8BA16-076D-42B3-B4FA-481E58CB4061}" srcOrd="0" destOrd="0" parTransId="{7CC9F2E6-D73F-4064-A8A2-7C81CA263077}" sibTransId="{00CC2E46-474B-43A5-BCA5-C177F00C81E6}"/>
    <dgm:cxn modelId="{4C1409BB-F36C-4DA3-B7A3-6C9D3C74CED6}" type="presOf" srcId="{D8E8BA16-076D-42B3-B4FA-481E58CB4061}" destId="{EB7E7922-DD72-4940-9F9B-A9DB2917C3AF}" srcOrd="1" destOrd="0" presId="urn:microsoft.com/office/officeart/2005/8/layout/list1"/>
    <dgm:cxn modelId="{BDB5D4C3-BABF-4D6B-99D2-8EB96448D156}" type="presOf" srcId="{5C0BAD9C-9E3A-46A3-9F97-72A31F5FA06F}" destId="{AEE8D38F-F706-4EA1-983F-B683649D7B2B}" srcOrd="0" destOrd="0" presId="urn:microsoft.com/office/officeart/2005/8/layout/list1"/>
    <dgm:cxn modelId="{0FADFFD2-1F31-49E8-918F-3AFBE4A331A9}" type="presOf" srcId="{D7E23569-7EE8-434A-8158-A0C47A5681A5}" destId="{5902FEB8-8584-49A7-B7FD-F71039FD4838}" srcOrd="0" destOrd="2" presId="urn:microsoft.com/office/officeart/2005/8/layout/list1"/>
    <dgm:cxn modelId="{3F7071D5-A39A-4C4F-B33C-B40FE4D7B51E}" type="presOf" srcId="{4681BEC3-31B5-4D8F-8CDD-3DDE9BD905F1}" destId="{DA7B139F-103D-4AB4-810B-BB8E042811DA}" srcOrd="0" destOrd="0" presId="urn:microsoft.com/office/officeart/2005/8/layout/list1"/>
    <dgm:cxn modelId="{2CCB94DF-3033-464D-AF90-7ED37D525875}" type="presOf" srcId="{B0A05F74-B84F-4485-AF9E-FF329194535C}" destId="{625D5E73-783D-4EAA-86B5-4D72D6302583}" srcOrd="1" destOrd="0" presId="urn:microsoft.com/office/officeart/2005/8/layout/list1"/>
    <dgm:cxn modelId="{C4D622E2-6BF2-4678-9094-4BD5FAF97049}" srcId="{B0A05F74-B84F-4485-AF9E-FF329194535C}" destId="{D7E23569-7EE8-434A-8158-A0C47A5681A5}" srcOrd="2" destOrd="0" parTransId="{2C540F91-A6C7-44DE-BF3A-FA1D374D1D61}" sibTransId="{91A67A7C-2EA4-4488-9233-E53B98129E67}"/>
    <dgm:cxn modelId="{5A01C2ED-513A-4DBF-862F-3F3B897278F0}" srcId="{D8E8BA16-076D-42B3-B4FA-481E58CB4061}" destId="{4681BEC3-31B5-4D8F-8CDD-3DDE9BD905F1}" srcOrd="0" destOrd="0" parTransId="{ACC559E2-BD3E-4B2F-BE59-D6EA3053EEB5}" sibTransId="{44B1C5E5-B942-43EC-82AD-4EA8C6C07C6E}"/>
    <dgm:cxn modelId="{8CEE1521-FCCA-4DFB-AE06-71F5FECE0BD9}" type="presParOf" srcId="{AEE8D38F-F706-4EA1-983F-B683649D7B2B}" destId="{66410E07-53D6-45F7-B502-BB85AB287945}" srcOrd="0" destOrd="0" presId="urn:microsoft.com/office/officeart/2005/8/layout/list1"/>
    <dgm:cxn modelId="{9098A114-D896-463C-AEE4-04584264EB60}" type="presParOf" srcId="{66410E07-53D6-45F7-B502-BB85AB287945}" destId="{619295C0-1F4F-4D57-BF2E-B81B68427318}" srcOrd="0" destOrd="0" presId="urn:microsoft.com/office/officeart/2005/8/layout/list1"/>
    <dgm:cxn modelId="{CCA73CA6-1E4B-4D9A-8622-2480906DA0EF}" type="presParOf" srcId="{66410E07-53D6-45F7-B502-BB85AB287945}" destId="{EB7E7922-DD72-4940-9F9B-A9DB2917C3AF}" srcOrd="1" destOrd="0" presId="urn:microsoft.com/office/officeart/2005/8/layout/list1"/>
    <dgm:cxn modelId="{A76DD391-B541-4A0B-A60C-ADF7324E8FBC}" type="presParOf" srcId="{AEE8D38F-F706-4EA1-983F-B683649D7B2B}" destId="{C4C77094-57D4-4D3E-8EFC-45402ED277A8}" srcOrd="1" destOrd="0" presId="urn:microsoft.com/office/officeart/2005/8/layout/list1"/>
    <dgm:cxn modelId="{0D12316C-8CED-419D-AF1D-EF06A8882BDB}" type="presParOf" srcId="{AEE8D38F-F706-4EA1-983F-B683649D7B2B}" destId="{DA7B139F-103D-4AB4-810B-BB8E042811DA}" srcOrd="2" destOrd="0" presId="urn:microsoft.com/office/officeart/2005/8/layout/list1"/>
    <dgm:cxn modelId="{9ADDC26B-5203-4F28-B9D1-5BA37201F897}" type="presParOf" srcId="{AEE8D38F-F706-4EA1-983F-B683649D7B2B}" destId="{D862B7A5-FE72-41B2-832B-B1D9389769E6}" srcOrd="3" destOrd="0" presId="urn:microsoft.com/office/officeart/2005/8/layout/list1"/>
    <dgm:cxn modelId="{7B78530A-41CC-44B9-8FF3-EC9F79542C8F}" type="presParOf" srcId="{AEE8D38F-F706-4EA1-983F-B683649D7B2B}" destId="{15800743-7F89-4F33-91DF-FE4BF1393784}" srcOrd="4" destOrd="0" presId="urn:microsoft.com/office/officeart/2005/8/layout/list1"/>
    <dgm:cxn modelId="{6C67418F-EA93-415E-A08E-8B4FB8101126}" type="presParOf" srcId="{15800743-7F89-4F33-91DF-FE4BF1393784}" destId="{CC2E24E6-BF03-4B73-8E38-F558AA0B354E}" srcOrd="0" destOrd="0" presId="urn:microsoft.com/office/officeart/2005/8/layout/list1"/>
    <dgm:cxn modelId="{D5748E70-7F1A-465E-A15F-40AF39F26DF0}" type="presParOf" srcId="{15800743-7F89-4F33-91DF-FE4BF1393784}" destId="{625D5E73-783D-4EAA-86B5-4D72D6302583}" srcOrd="1" destOrd="0" presId="urn:microsoft.com/office/officeart/2005/8/layout/list1"/>
    <dgm:cxn modelId="{A762AB68-24E1-42D3-9070-64109E307DB9}" type="presParOf" srcId="{AEE8D38F-F706-4EA1-983F-B683649D7B2B}" destId="{16557DF8-0DF0-443E-9778-F1D1201D557D}" srcOrd="5" destOrd="0" presId="urn:microsoft.com/office/officeart/2005/8/layout/list1"/>
    <dgm:cxn modelId="{AE8A53A3-A1E6-4E59-8D18-5A8E7688A03C}" type="presParOf" srcId="{AEE8D38F-F706-4EA1-983F-B683649D7B2B}" destId="{5902FEB8-8584-49A7-B7FD-F71039FD4838}"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7B139F-103D-4AB4-810B-BB8E042811DA}">
      <dsp:nvSpPr>
        <dsp:cNvPr id="0" name=""/>
        <dsp:cNvSpPr/>
      </dsp:nvSpPr>
      <dsp:spPr>
        <a:xfrm>
          <a:off x="0" y="359590"/>
          <a:ext cx="11029950" cy="1376550"/>
        </a:xfrm>
        <a:prstGeom prst="rect">
          <a:avLst/>
        </a:prstGeom>
        <a:solidFill>
          <a:schemeClr val="lt1">
            <a:alpha val="90000"/>
            <a:hueOff val="0"/>
            <a:satOff val="0"/>
            <a:lumOff val="0"/>
            <a:alphaOff val="0"/>
          </a:schemeClr>
        </a:solidFill>
        <a:ln w="2222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6047" tIns="395732" rIns="856047"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a:t>The promotion brought more visitors to the website. </a:t>
          </a:r>
        </a:p>
        <a:p>
          <a:pPr marL="171450" lvl="1" indent="-171450" algn="l" defTabSz="844550">
            <a:lnSpc>
              <a:spcPct val="90000"/>
            </a:lnSpc>
            <a:spcBef>
              <a:spcPct val="0"/>
            </a:spcBef>
            <a:spcAft>
              <a:spcPct val="15000"/>
            </a:spcAft>
            <a:buChar char="•"/>
          </a:pPr>
          <a:r>
            <a:rPr lang="en-US" sz="1900" kern="1200"/>
            <a:t>More visits to the website did not amount to increased profits and revenues.</a:t>
          </a:r>
        </a:p>
        <a:p>
          <a:pPr marL="171450" lvl="1" indent="-171450" algn="l" defTabSz="844550">
            <a:lnSpc>
              <a:spcPct val="90000"/>
            </a:lnSpc>
            <a:spcBef>
              <a:spcPct val="0"/>
            </a:spcBef>
            <a:spcAft>
              <a:spcPct val="15000"/>
            </a:spcAft>
            <a:buChar char="•"/>
          </a:pPr>
          <a:r>
            <a:rPr lang="en-US" sz="1900" kern="1200" dirty="0"/>
            <a:t>The bounce rate was highest during the promotional period.</a:t>
          </a:r>
        </a:p>
      </dsp:txBody>
      <dsp:txXfrm>
        <a:off x="0" y="359590"/>
        <a:ext cx="11029950" cy="1376550"/>
      </dsp:txXfrm>
    </dsp:sp>
    <dsp:sp modelId="{EB7E7922-DD72-4940-9F9B-A9DB2917C3AF}">
      <dsp:nvSpPr>
        <dsp:cNvPr id="0" name=""/>
        <dsp:cNvSpPr/>
      </dsp:nvSpPr>
      <dsp:spPr>
        <a:xfrm>
          <a:off x="551497" y="79150"/>
          <a:ext cx="7720965" cy="560880"/>
        </a:xfrm>
        <a:prstGeom prst="roundRect">
          <a:avLst/>
        </a:prstGeom>
        <a:solidFill>
          <a:schemeClr val="accent5">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834" tIns="0" rIns="291834" bIns="0" numCol="1" spcCol="1270" anchor="ctr" anchorCtr="0">
          <a:noAutofit/>
        </a:bodyPr>
        <a:lstStyle/>
        <a:p>
          <a:pPr marL="0" lvl="0" indent="0" algn="l" defTabSz="844550">
            <a:lnSpc>
              <a:spcPct val="90000"/>
            </a:lnSpc>
            <a:spcBef>
              <a:spcPct val="0"/>
            </a:spcBef>
            <a:spcAft>
              <a:spcPct val="35000"/>
            </a:spcAft>
            <a:buNone/>
          </a:pPr>
          <a:r>
            <a:rPr lang="en-US" sz="1900" kern="1200"/>
            <a:t>Observations:</a:t>
          </a:r>
        </a:p>
      </dsp:txBody>
      <dsp:txXfrm>
        <a:off x="578877" y="106530"/>
        <a:ext cx="7666205" cy="506120"/>
      </dsp:txXfrm>
    </dsp:sp>
    <dsp:sp modelId="{5902FEB8-8584-49A7-B7FD-F71039FD4838}">
      <dsp:nvSpPr>
        <dsp:cNvPr id="0" name=""/>
        <dsp:cNvSpPr/>
      </dsp:nvSpPr>
      <dsp:spPr>
        <a:xfrm>
          <a:off x="0" y="2119180"/>
          <a:ext cx="11029950" cy="1615950"/>
        </a:xfrm>
        <a:prstGeom prst="rect">
          <a:avLst/>
        </a:prstGeom>
        <a:solidFill>
          <a:schemeClr val="lt1">
            <a:alpha val="90000"/>
            <a:hueOff val="0"/>
            <a:satOff val="0"/>
            <a:lumOff val="0"/>
            <a:alphaOff val="0"/>
          </a:schemeClr>
        </a:solidFill>
        <a:ln w="2222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6047" tIns="395732" rIns="856047"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a:t>Compare company sales performance to competitors.</a:t>
          </a:r>
        </a:p>
        <a:p>
          <a:pPr marL="171450" lvl="1" indent="-171450" algn="l" defTabSz="844550">
            <a:lnSpc>
              <a:spcPct val="90000"/>
            </a:lnSpc>
            <a:spcBef>
              <a:spcPct val="0"/>
            </a:spcBef>
            <a:spcAft>
              <a:spcPct val="15000"/>
            </a:spcAft>
            <a:buChar char="•"/>
          </a:pPr>
          <a:r>
            <a:rPr lang="en-US" sz="1900" kern="1200" dirty="0"/>
            <a:t>Collect data on what customers look for on the website and if inquiries come from the website or other.</a:t>
          </a:r>
        </a:p>
        <a:p>
          <a:pPr marL="171450" lvl="1" indent="-171450" algn="l" defTabSz="844550">
            <a:lnSpc>
              <a:spcPct val="90000"/>
            </a:lnSpc>
            <a:spcBef>
              <a:spcPct val="0"/>
            </a:spcBef>
            <a:spcAft>
              <a:spcPct val="15000"/>
            </a:spcAft>
            <a:buChar char="•"/>
          </a:pPr>
          <a:r>
            <a:rPr lang="en-US" sz="1900" kern="1200" dirty="0"/>
            <a:t>Do not spend more on a promotion until more data is available.</a:t>
          </a:r>
        </a:p>
      </dsp:txBody>
      <dsp:txXfrm>
        <a:off x="0" y="2119180"/>
        <a:ext cx="11029950" cy="1615950"/>
      </dsp:txXfrm>
    </dsp:sp>
    <dsp:sp modelId="{625D5E73-783D-4EAA-86B5-4D72D6302583}">
      <dsp:nvSpPr>
        <dsp:cNvPr id="0" name=""/>
        <dsp:cNvSpPr/>
      </dsp:nvSpPr>
      <dsp:spPr>
        <a:xfrm>
          <a:off x="551497" y="1838740"/>
          <a:ext cx="7720965" cy="560880"/>
        </a:xfrm>
        <a:prstGeom prst="roundRect">
          <a:avLst/>
        </a:prstGeom>
        <a:solidFill>
          <a:schemeClr val="accent5">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834" tIns="0" rIns="291834" bIns="0" numCol="1" spcCol="1270" anchor="ctr" anchorCtr="0">
          <a:noAutofit/>
        </a:bodyPr>
        <a:lstStyle/>
        <a:p>
          <a:pPr marL="0" lvl="0" indent="0" algn="l" defTabSz="844550">
            <a:lnSpc>
              <a:spcPct val="90000"/>
            </a:lnSpc>
            <a:spcBef>
              <a:spcPct val="0"/>
            </a:spcBef>
            <a:spcAft>
              <a:spcPct val="35000"/>
            </a:spcAft>
            <a:buNone/>
          </a:pPr>
          <a:r>
            <a:rPr lang="en-US" sz="1900" kern="1200"/>
            <a:t>Recommendations:</a:t>
          </a:r>
        </a:p>
      </dsp:txBody>
      <dsp:txXfrm>
        <a:off x="578877" y="1866120"/>
        <a:ext cx="7666205" cy="50612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77E5DF-87C0-47A7-83B7-53C014C1F8BA}" type="datetimeFigureOut">
              <a:rPr lang="en-US" smtClean="0"/>
              <a:t>4/3/2020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226BCB-85A1-4F0F-9FFD-5C07A0614464}" type="slidenum">
              <a:rPr lang="en-US" smtClean="0"/>
              <a:t>‹#›</a:t>
            </a:fld>
            <a:endParaRPr lang="en-US"/>
          </a:p>
        </p:txBody>
      </p:sp>
    </p:spTree>
    <p:extLst>
      <p:ext uri="{BB962C8B-B14F-4D97-AF65-F5344CB8AC3E}">
        <p14:creationId xmlns:p14="http://schemas.microsoft.com/office/powerpoint/2010/main" val="3879845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226BCB-85A1-4F0F-9FFD-5C07A0614464}" type="slidenum">
              <a:rPr lang="en-US" smtClean="0"/>
              <a:t>1</a:t>
            </a:fld>
            <a:endParaRPr lang="en-US"/>
          </a:p>
        </p:txBody>
      </p:sp>
    </p:spTree>
    <p:extLst>
      <p:ext uri="{BB962C8B-B14F-4D97-AF65-F5344CB8AC3E}">
        <p14:creationId xmlns:p14="http://schemas.microsoft.com/office/powerpoint/2010/main" val="612530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get data from R: should match the PDF file</a:t>
            </a:r>
          </a:p>
          <a:p>
            <a:endParaRPr lang="en-US" dirty="0"/>
          </a:p>
          <a:p>
            <a:r>
              <a:rPr lang="en-US" dirty="0"/>
              <a:t>We did find an increase in the average daily visits to the website during the promotional period. However, this provides more insight into the effectiveness of the promotion on bringing more traffic to the website rather than the value that the website provides. Even though the promotional period has the highest mean, its median is the lowest. Its maximum is considerably higher, pulling the mean to the right. The data is skewed and does not follow a normal bell curve making it harder to predict visits reliably.</a:t>
            </a:r>
          </a:p>
          <a:p>
            <a:endParaRPr lang="en-US" dirty="0"/>
          </a:p>
          <a:p>
            <a:r>
              <a:rPr lang="en-US" dirty="0"/>
              <a:t>After the promotion, the average daily visits dropped expectedly due to the nature of the business. Considering that the website does not have a shopping cart and it is a B2b company with orders being unique occurrences, the nature of the website does not implore potential customers to visit repeatedly. </a:t>
            </a:r>
          </a:p>
        </p:txBody>
      </p:sp>
      <p:sp>
        <p:nvSpPr>
          <p:cNvPr id="4" name="Slide Number Placeholder 3"/>
          <p:cNvSpPr>
            <a:spLocks noGrp="1"/>
          </p:cNvSpPr>
          <p:nvPr>
            <p:ph type="sldNum" sz="quarter" idx="5"/>
          </p:nvPr>
        </p:nvSpPr>
        <p:spPr/>
        <p:txBody>
          <a:bodyPr/>
          <a:lstStyle/>
          <a:p>
            <a:fld id="{BE226BCB-85A1-4F0F-9FFD-5C07A0614464}" type="slidenum">
              <a:rPr lang="en-US" smtClean="0"/>
              <a:t>4</a:t>
            </a:fld>
            <a:endParaRPr lang="en-US"/>
          </a:p>
        </p:txBody>
      </p:sp>
    </p:spTree>
    <p:extLst>
      <p:ext uri="{BB962C8B-B14F-4D97-AF65-F5344CB8AC3E}">
        <p14:creationId xmlns:p14="http://schemas.microsoft.com/office/powerpoint/2010/main" val="18941825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To look deeper into the weekly visits to the website, data was broken into 4 time frames: the initial launch of the website, the pre-promotion (where data had leveled off), the promotional period (where we see the effect of the promotion), and the post-promotional period (where numbers level off again). We used these time frames for much of our analysis.</a:t>
            </a:r>
            <a:r>
              <a:rPr lang="en-US" sz="1200" b="0" i="0" kern="1200" dirty="0">
                <a:solidFill>
                  <a:schemeClr val="tx1"/>
                </a:solidFill>
                <a:effectLst/>
                <a:latin typeface="+mn-lt"/>
                <a:ea typeface="+mn-ea"/>
                <a:cs typeface="+mn-cs"/>
              </a:rPr>
              <a:t>​</a:t>
            </a:r>
          </a:p>
          <a:p>
            <a:pPr rtl="0" fontAlgn="base"/>
            <a:r>
              <a:rPr lang="en-US" sz="1200" b="0" i="0" kern="1200" dirty="0">
                <a:solidFill>
                  <a:schemeClr val="tx1"/>
                </a:solidFill>
                <a:effectLst/>
                <a:latin typeface="+mn-lt"/>
                <a:ea typeface="+mn-ea"/>
                <a:cs typeface="+mn-cs"/>
              </a:rPr>
              <a:t>​</a:t>
            </a:r>
          </a:p>
          <a:p>
            <a:pPr rtl="0" fontAlgn="base"/>
            <a:r>
              <a:rPr lang="en-US" sz="1200" b="0" i="0" u="none" strike="noStrike" kern="1200" dirty="0">
                <a:solidFill>
                  <a:schemeClr val="tx1"/>
                </a:solidFill>
                <a:effectLst/>
                <a:latin typeface="+mn-lt"/>
                <a:ea typeface="+mn-ea"/>
                <a:cs typeface="+mn-cs"/>
              </a:rPr>
              <a:t>Looking deeper into the visits to the website, we see that although the number of visits and new visits increased, this does not signify that more time is spent on the website. In fact, people are looking at fewer pages and spending less time on the website. Their attention is initially brought to the website, but it does not seem to be held. Since we have no shopping cart, we can only infer based on other data whether the website is leading to added value.</a:t>
            </a:r>
            <a:r>
              <a:rPr lang="en-US" sz="1200" b="0" i="0" kern="1200" dirty="0">
                <a:solidFill>
                  <a:schemeClr val="tx1"/>
                </a:solidFill>
                <a:effectLst/>
                <a:latin typeface="+mn-lt"/>
                <a:ea typeface="+mn-ea"/>
                <a:cs typeface="+mn-cs"/>
              </a:rPr>
              <a:t>​</a:t>
            </a:r>
          </a:p>
          <a:p>
            <a:pPr rtl="0" fontAlgn="base"/>
            <a:r>
              <a:rPr lang="en-US" sz="1200" b="0" i="0" kern="1200" dirty="0">
                <a:solidFill>
                  <a:schemeClr val="tx1"/>
                </a:solidFill>
                <a:effectLst/>
                <a:latin typeface="+mn-lt"/>
                <a:ea typeface="+mn-ea"/>
                <a:cs typeface="+mn-cs"/>
              </a:rPr>
              <a:t>​</a:t>
            </a:r>
          </a:p>
          <a:p>
            <a:pPr rtl="0" fontAlgn="base"/>
            <a:r>
              <a:rPr lang="en-US" sz="1200" b="0" i="0" u="none" strike="noStrike" kern="1200" dirty="0">
                <a:solidFill>
                  <a:schemeClr val="tx1"/>
                </a:solidFill>
                <a:effectLst/>
                <a:latin typeface="+mn-lt"/>
                <a:ea typeface="+mn-ea"/>
                <a:cs typeface="+mn-cs"/>
              </a:rPr>
              <a:t>Businesses order what they need when they need it and it is not indicative of future sales or similar orders. Because of this, the website is not expected to be one that a customer would visit unless a circumstance requiring information came up, such as a new product. Therefore the percent of new visits is expected to always be high.</a:t>
            </a:r>
            <a:r>
              <a:rPr lang="en-US" sz="1200" b="0" i="0" kern="1200" dirty="0">
                <a:solidFill>
                  <a:schemeClr val="tx1"/>
                </a:solidFill>
                <a:effectLst/>
                <a:latin typeface="+mn-lt"/>
                <a:ea typeface="+mn-ea"/>
                <a:cs typeface="+mn-cs"/>
              </a:rPr>
              <a:t>​</a:t>
            </a:r>
          </a:p>
          <a:p>
            <a:pPr rtl="0" fontAlgn="base"/>
            <a:r>
              <a:rPr lang="en-US" sz="1200" b="0" i="0" kern="1200" dirty="0">
                <a:solidFill>
                  <a:schemeClr val="tx1"/>
                </a:solidFill>
                <a:effectLst/>
                <a:latin typeface="+mn-lt"/>
                <a:ea typeface="+mn-ea"/>
                <a:cs typeface="+mn-cs"/>
              </a:rPr>
              <a:t>​</a:t>
            </a:r>
          </a:p>
          <a:p>
            <a:pPr rtl="0" fontAlgn="base"/>
            <a:r>
              <a:rPr lang="en-US" sz="1200" b="0" i="0" u="none" strike="noStrike" kern="1200" dirty="0">
                <a:solidFill>
                  <a:schemeClr val="tx1"/>
                </a:solidFill>
                <a:effectLst/>
                <a:latin typeface="+mn-lt"/>
                <a:ea typeface="+mn-ea"/>
                <a:cs typeface="+mn-cs"/>
              </a:rPr>
              <a:t>What is more concerning from this information is that the bounce rate is so high in the promotional period. The bounce rate tells us about those potential customers that entered the website and closed it out from the opening page. The website failed to prompt more interest in anything that is not on the opening page.</a:t>
            </a:r>
            <a:r>
              <a:rPr lang="en-US" sz="12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5"/>
          </p:nvPr>
        </p:nvSpPr>
        <p:spPr/>
        <p:txBody>
          <a:bodyPr/>
          <a:lstStyle/>
          <a:p>
            <a:fld id="{BE226BCB-85A1-4F0F-9FFD-5C07A0614464}" type="slidenum">
              <a:rPr lang="en-US" smtClean="0"/>
              <a:t>5</a:t>
            </a:fld>
            <a:endParaRPr lang="en-US"/>
          </a:p>
        </p:txBody>
      </p:sp>
    </p:spTree>
    <p:extLst>
      <p:ext uri="{BB962C8B-B14F-4D97-AF65-F5344CB8AC3E}">
        <p14:creationId xmlns:p14="http://schemas.microsoft.com/office/powerpoint/2010/main" val="3689729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We’re going to switch gears and look at the financials of Quality Alloys to better understand the value of the website now that we know a little bit more about people coming to the website and their behavior once there.</a:t>
            </a:r>
          </a:p>
        </p:txBody>
      </p:sp>
      <p:sp>
        <p:nvSpPr>
          <p:cNvPr id="4" name="Slide Number Placeholder 3"/>
          <p:cNvSpPr>
            <a:spLocks noGrp="1"/>
          </p:cNvSpPr>
          <p:nvPr>
            <p:ph type="sldNum" sz="quarter" idx="5"/>
          </p:nvPr>
        </p:nvSpPr>
        <p:spPr/>
        <p:txBody>
          <a:bodyPr/>
          <a:lstStyle/>
          <a:p>
            <a:fld id="{BE226BCB-85A1-4F0F-9FFD-5C07A0614464}" type="slidenum">
              <a:rPr lang="en-US" smtClean="0"/>
              <a:t>6</a:t>
            </a:fld>
            <a:endParaRPr lang="en-US"/>
          </a:p>
        </p:txBody>
      </p:sp>
    </p:spTree>
    <p:extLst>
      <p:ext uri="{BB962C8B-B14F-4D97-AF65-F5344CB8AC3E}">
        <p14:creationId xmlns:p14="http://schemas.microsoft.com/office/powerpoint/2010/main" val="2651265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Mean**** of lbs. sold</a:t>
            </a:r>
          </a:p>
        </p:txBody>
      </p:sp>
      <p:sp>
        <p:nvSpPr>
          <p:cNvPr id="4" name="Slide Number Placeholder 3"/>
          <p:cNvSpPr>
            <a:spLocks noGrp="1"/>
          </p:cNvSpPr>
          <p:nvPr>
            <p:ph type="sldNum" sz="quarter" idx="5"/>
          </p:nvPr>
        </p:nvSpPr>
        <p:spPr/>
        <p:txBody>
          <a:bodyPr/>
          <a:lstStyle/>
          <a:p>
            <a:fld id="{BE226BCB-85A1-4F0F-9FFD-5C07A0614464}" type="slidenum">
              <a:rPr lang="en-US" smtClean="0"/>
              <a:t>7</a:t>
            </a:fld>
            <a:endParaRPr lang="en-US"/>
          </a:p>
        </p:txBody>
      </p:sp>
    </p:spTree>
    <p:extLst>
      <p:ext uri="{BB962C8B-B14F-4D97-AF65-F5344CB8AC3E}">
        <p14:creationId xmlns:p14="http://schemas.microsoft.com/office/powerpoint/2010/main" val="2933900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Revenue and profits both decrease consistently from period to period. Clearly the increase in website visits did not have a large enough effect to boost the revenue or profit to be a positive change during the promotional period. </a:t>
            </a:r>
          </a:p>
          <a:p>
            <a:r>
              <a:rPr lang="en-US" dirty="0"/>
              <a:t>Moreover, this is not the usual graph of a given level before and after the promotion while the promotional effect is isolated. Here we see a decrease every period suggesting that the promotion is not the only factor in changes in company performance. </a:t>
            </a:r>
          </a:p>
        </p:txBody>
      </p:sp>
      <p:sp>
        <p:nvSpPr>
          <p:cNvPr id="4" name="Slide Number Placeholder 3"/>
          <p:cNvSpPr>
            <a:spLocks noGrp="1"/>
          </p:cNvSpPr>
          <p:nvPr>
            <p:ph type="sldNum" sz="quarter" idx="5"/>
          </p:nvPr>
        </p:nvSpPr>
        <p:spPr/>
        <p:txBody>
          <a:bodyPr/>
          <a:lstStyle/>
          <a:p>
            <a:fld id="{BE226BCB-85A1-4F0F-9FFD-5C07A0614464}" type="slidenum">
              <a:rPr lang="en-US" smtClean="0"/>
              <a:t>8</a:t>
            </a:fld>
            <a:endParaRPr lang="en-US"/>
          </a:p>
        </p:txBody>
      </p:sp>
    </p:spTree>
    <p:extLst>
      <p:ext uri="{BB962C8B-B14F-4D97-AF65-F5344CB8AC3E}">
        <p14:creationId xmlns:p14="http://schemas.microsoft.com/office/powerpoint/2010/main" val="2427533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get data from R: should match the PDF file</a:t>
            </a:r>
          </a:p>
          <a:p>
            <a:endParaRPr lang="en-US" dirty="0"/>
          </a:p>
          <a:p>
            <a:r>
              <a:rPr lang="en-US" dirty="0"/>
              <a:t>The lbs. sold do not follow a normal distribution exactly. The skewness and kurtosis are not extreme and a ballpark could be estimated but….</a:t>
            </a:r>
          </a:p>
        </p:txBody>
      </p:sp>
      <p:sp>
        <p:nvSpPr>
          <p:cNvPr id="4" name="Slide Number Placeholder 3"/>
          <p:cNvSpPr>
            <a:spLocks noGrp="1"/>
          </p:cNvSpPr>
          <p:nvPr>
            <p:ph type="sldNum" sz="quarter" idx="5"/>
          </p:nvPr>
        </p:nvSpPr>
        <p:spPr/>
        <p:txBody>
          <a:bodyPr/>
          <a:lstStyle/>
          <a:p>
            <a:fld id="{BE226BCB-85A1-4F0F-9FFD-5C07A0614464}" type="slidenum">
              <a:rPr lang="en-US" smtClean="0"/>
              <a:t>9</a:t>
            </a:fld>
            <a:endParaRPr lang="en-US"/>
          </a:p>
        </p:txBody>
      </p:sp>
    </p:spTree>
    <p:extLst>
      <p:ext uri="{BB962C8B-B14F-4D97-AF65-F5344CB8AC3E}">
        <p14:creationId xmlns:p14="http://schemas.microsoft.com/office/powerpoint/2010/main" val="3562171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would expect to find a positive relationship between revenue and the number of visits to the website if the website added value. From this scatter plot we can see that if there is any reliable relationship, it is not one that is positive or would suggest added value. </a:t>
            </a:r>
          </a:p>
        </p:txBody>
      </p:sp>
      <p:sp>
        <p:nvSpPr>
          <p:cNvPr id="4" name="Slide Number Placeholder 3"/>
          <p:cNvSpPr>
            <a:spLocks noGrp="1"/>
          </p:cNvSpPr>
          <p:nvPr>
            <p:ph type="sldNum" sz="quarter" idx="5"/>
          </p:nvPr>
        </p:nvSpPr>
        <p:spPr/>
        <p:txBody>
          <a:bodyPr/>
          <a:lstStyle/>
          <a:p>
            <a:fld id="{BE226BCB-85A1-4F0F-9FFD-5C07A0614464}" type="slidenum">
              <a:rPr lang="en-US" smtClean="0"/>
              <a:t>11</a:t>
            </a:fld>
            <a:endParaRPr lang="en-US"/>
          </a:p>
        </p:txBody>
      </p:sp>
    </p:spTree>
    <p:extLst>
      <p:ext uri="{BB962C8B-B14F-4D97-AF65-F5344CB8AC3E}">
        <p14:creationId xmlns:p14="http://schemas.microsoft.com/office/powerpoint/2010/main" val="39041149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do not recommend dropping the website because it can be a great tool, especially for international and growing business. However, it is not returning investment at its current state. Unless the website is redesigned for a better user experience that grows business, promotions should not be aimed at the website. </a:t>
            </a:r>
          </a:p>
        </p:txBody>
      </p:sp>
      <p:sp>
        <p:nvSpPr>
          <p:cNvPr id="4" name="Slide Number Placeholder 3"/>
          <p:cNvSpPr>
            <a:spLocks noGrp="1"/>
          </p:cNvSpPr>
          <p:nvPr>
            <p:ph type="sldNum" sz="quarter" idx="5"/>
          </p:nvPr>
        </p:nvSpPr>
        <p:spPr/>
        <p:txBody>
          <a:bodyPr/>
          <a:lstStyle/>
          <a:p>
            <a:fld id="{BE226BCB-85A1-4F0F-9FFD-5C07A0614464}" type="slidenum">
              <a:rPr lang="en-US" smtClean="0"/>
              <a:t>12</a:t>
            </a:fld>
            <a:endParaRPr lang="en-US"/>
          </a:p>
        </p:txBody>
      </p:sp>
    </p:spTree>
    <p:extLst>
      <p:ext uri="{BB962C8B-B14F-4D97-AF65-F5344CB8AC3E}">
        <p14:creationId xmlns:p14="http://schemas.microsoft.com/office/powerpoint/2010/main" val="2872394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32492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3711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51284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3117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01186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73068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2036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8855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22775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314416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9307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3053682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72" r:id="rId5"/>
    <p:sldLayoutId id="2147483666" r:id="rId6"/>
    <p:sldLayoutId id="2147483667" r:id="rId7"/>
    <p:sldLayoutId id="2147483668" r:id="rId8"/>
    <p:sldLayoutId id="2147483671" r:id="rId9"/>
    <p:sldLayoutId id="2147483669" r:id="rId10"/>
    <p:sldLayoutId id="2147483670"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Rectangle 13">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15">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17">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4BE92B5C-187D-48FD-BE6C-98FB2260615E}"/>
              </a:ext>
            </a:extLst>
          </p:cNvPr>
          <p:cNvPicPr>
            <a:picLocks noChangeAspect="1"/>
          </p:cNvPicPr>
          <p:nvPr/>
        </p:nvPicPr>
        <p:blipFill rotWithShape="1">
          <a:blip r:embed="rId3"/>
          <a:srcRect b="25000"/>
          <a:stretch/>
        </p:blipFill>
        <p:spPr>
          <a:xfrm>
            <a:off x="20" y="10"/>
            <a:ext cx="12191980" cy="6857990"/>
          </a:xfrm>
          <a:prstGeom prst="rect">
            <a:avLst/>
          </a:prstGeom>
        </p:spPr>
      </p:pic>
      <p:sp>
        <p:nvSpPr>
          <p:cNvPr id="20" name="Rectangle 19">
            <a:extLst>
              <a:ext uri="{FF2B5EF4-FFF2-40B4-BE49-F238E27FC236}">
                <a16:creationId xmlns:a16="http://schemas.microsoft.com/office/drawing/2014/main" id="{9831CBB7-4817-4B54-A7F9-0AE2D0C47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405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96BC321D-B05F-4857-8880-97F61B9B7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4821" y="601200"/>
            <a:ext cx="5009388"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91DB8FA-5DB4-48BD-84DC-FBE224CED95D}"/>
              </a:ext>
            </a:extLst>
          </p:cNvPr>
          <p:cNvSpPr>
            <a:spLocks noGrp="1"/>
          </p:cNvSpPr>
          <p:nvPr>
            <p:ph type="ctrTitle"/>
          </p:nvPr>
        </p:nvSpPr>
        <p:spPr>
          <a:xfrm>
            <a:off x="720636" y="938022"/>
            <a:ext cx="4597758" cy="1188720"/>
          </a:xfrm>
        </p:spPr>
        <p:txBody>
          <a:bodyPr vert="horz" lIns="91440" tIns="45720" rIns="91440" bIns="45720" rtlCol="0" anchor="b">
            <a:normAutofit/>
          </a:bodyPr>
          <a:lstStyle/>
          <a:p>
            <a:r>
              <a:rPr lang="en-US" sz="2800">
                <a:solidFill>
                  <a:srgbClr val="FFFFFF"/>
                </a:solidFill>
              </a:rPr>
              <a:t>Quality Alloys Web Analytics &amp; Promotion </a:t>
            </a:r>
          </a:p>
        </p:txBody>
      </p:sp>
      <p:sp>
        <p:nvSpPr>
          <p:cNvPr id="3" name="Subtitle 2">
            <a:extLst>
              <a:ext uri="{FF2B5EF4-FFF2-40B4-BE49-F238E27FC236}">
                <a16:creationId xmlns:a16="http://schemas.microsoft.com/office/drawing/2014/main" id="{219D1BE7-DB71-425A-B0D1-52ECDCD627B1}"/>
              </a:ext>
            </a:extLst>
          </p:cNvPr>
          <p:cNvSpPr>
            <a:spLocks noGrp="1"/>
          </p:cNvSpPr>
          <p:nvPr>
            <p:ph type="subTitle" idx="1"/>
          </p:nvPr>
        </p:nvSpPr>
        <p:spPr>
          <a:xfrm>
            <a:off x="720636" y="2340864"/>
            <a:ext cx="4597758" cy="3480387"/>
          </a:xfrm>
        </p:spPr>
        <p:txBody>
          <a:bodyPr vert="horz" lIns="91440" tIns="45720" rIns="91440" bIns="45720" rtlCol="0" anchor="ctr">
            <a:normAutofit/>
          </a:bodyPr>
          <a:lstStyle/>
          <a:p>
            <a:pPr>
              <a:buFont typeface="Wingdings 2" panose="05020102010507070707" pitchFamily="18" charset="2"/>
              <a:buChar char=""/>
            </a:pPr>
            <a:r>
              <a:rPr lang="en-US">
                <a:solidFill>
                  <a:srgbClr val="FFFFFF"/>
                </a:solidFill>
              </a:rPr>
              <a:t>Hult International Business School</a:t>
            </a:r>
          </a:p>
          <a:p>
            <a:pPr>
              <a:buFont typeface="Wingdings 2" panose="05020102010507070707" pitchFamily="18" charset="2"/>
              <a:buChar char=""/>
            </a:pPr>
            <a:r>
              <a:rPr lang="en-US">
                <a:solidFill>
                  <a:srgbClr val="FFFFFF"/>
                </a:solidFill>
              </a:rPr>
              <a:t>Data Science: R</a:t>
            </a:r>
          </a:p>
          <a:p>
            <a:pPr>
              <a:buFont typeface="Wingdings 2" panose="05020102010507070707" pitchFamily="18" charset="2"/>
              <a:buChar char=""/>
            </a:pPr>
            <a:r>
              <a:rPr lang="en-US">
                <a:solidFill>
                  <a:srgbClr val="FFFFFF"/>
                </a:solidFill>
              </a:rPr>
              <a:t>Cohort 1, Team 4</a:t>
            </a:r>
          </a:p>
          <a:p>
            <a:pPr>
              <a:buFont typeface="Wingdings 2" panose="05020102010507070707" pitchFamily="18" charset="2"/>
              <a:buChar char=""/>
            </a:pPr>
            <a:r>
              <a:rPr lang="en-US">
                <a:solidFill>
                  <a:srgbClr val="FFFFFF"/>
                </a:solidFill>
              </a:rPr>
              <a:t>JP Camino, Asmaa Abutaha, Surabhi Ghag, Nan Wang, Linghao Zhu, Emily Gomez</a:t>
            </a:r>
          </a:p>
        </p:txBody>
      </p:sp>
    </p:spTree>
    <p:extLst>
      <p:ext uri="{BB962C8B-B14F-4D97-AF65-F5344CB8AC3E}">
        <p14:creationId xmlns:p14="http://schemas.microsoft.com/office/powerpoint/2010/main" val="398347003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28C9D955-61BB-49EF-BBAD-83BCA3A939C1}"/>
              </a:ext>
            </a:extLst>
          </p:cNvPr>
          <p:cNvSpPr>
            <a:spLocks noGrp="1"/>
          </p:cNvSpPr>
          <p:nvPr>
            <p:ph type="title"/>
          </p:nvPr>
        </p:nvSpPr>
        <p:spPr>
          <a:xfrm>
            <a:off x="446533" y="1552397"/>
            <a:ext cx="7231784" cy="3654081"/>
          </a:xfrm>
        </p:spPr>
        <p:txBody>
          <a:bodyPr vert="horz" lIns="91440" tIns="45720" rIns="91440" bIns="45720" rtlCol="0" anchor="ctr">
            <a:normAutofit/>
          </a:bodyPr>
          <a:lstStyle/>
          <a:p>
            <a:r>
              <a:rPr lang="en-US" sz="5400">
                <a:solidFill>
                  <a:schemeClr val="tx2"/>
                </a:solidFill>
              </a:rPr>
              <a:t>Website’s value</a:t>
            </a:r>
          </a:p>
        </p:txBody>
      </p:sp>
      <p:sp>
        <p:nvSpPr>
          <p:cNvPr id="20" name="Rectangle 19">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968584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9080B67-B754-42DD-A48D-9F9825B8B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ED1230F-A795-4397-9AB6-7FDC98B72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41182216-581B-4394-806B-79D6D4061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1678ABD2-2F95-4A50-936B-1A18BD7ED4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9C27EDFD-C02F-4070-BDA1-2A0746244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38174"/>
            <a:ext cx="3705323" cy="576262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A19D7C5-1279-4497-AEED-377D507D1B3A}"/>
              </a:ext>
            </a:extLst>
          </p:cNvPr>
          <p:cNvSpPr>
            <a:spLocks noGrp="1"/>
          </p:cNvSpPr>
          <p:nvPr>
            <p:ph type="title"/>
          </p:nvPr>
        </p:nvSpPr>
        <p:spPr>
          <a:xfrm>
            <a:off x="803189" y="1209184"/>
            <a:ext cx="3089189" cy="4734416"/>
          </a:xfrm>
        </p:spPr>
        <p:txBody>
          <a:bodyPr vert="horz" lIns="91440" tIns="45720" rIns="91440" bIns="45720" rtlCol="0" anchor="ctr">
            <a:normAutofit/>
          </a:bodyPr>
          <a:lstStyle/>
          <a:p>
            <a:r>
              <a:rPr lang="en-US" b="0" kern="1200" cap="all">
                <a:solidFill>
                  <a:srgbClr val="FFFFFF"/>
                </a:solidFill>
                <a:latin typeface="+mj-lt"/>
                <a:ea typeface="+mj-ea"/>
                <a:cs typeface="+mj-cs"/>
              </a:rPr>
              <a:t>Visits in Relation to Revenue and Bounce</a:t>
            </a:r>
          </a:p>
        </p:txBody>
      </p:sp>
      <p:sp>
        <p:nvSpPr>
          <p:cNvPr id="22" name="Rectangle 21">
            <a:extLst>
              <a:ext uri="{FF2B5EF4-FFF2-40B4-BE49-F238E27FC236}">
                <a16:creationId xmlns:a16="http://schemas.microsoft.com/office/drawing/2014/main" id="{04C78D19-92E9-4BAF-986C-B007349BE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1923" y="654222"/>
            <a:ext cx="3702878" cy="2437844"/>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F8E9C9FA-DA09-499B-94F0-BBB2F974DC1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18568" y="780711"/>
            <a:ext cx="2726384" cy="2167476"/>
          </a:xfrm>
          <a:prstGeom prst="rect">
            <a:avLst/>
          </a:prstGeom>
        </p:spPr>
      </p:pic>
      <p:pic>
        <p:nvPicPr>
          <p:cNvPr id="4" name="Picture 3" descr="A screenshot of a cell phone&#10;&#10;Description automatically generated">
            <a:extLst>
              <a:ext uri="{FF2B5EF4-FFF2-40B4-BE49-F238E27FC236}">
                <a16:creationId xmlns:a16="http://schemas.microsoft.com/office/drawing/2014/main" id="{474FA2B9-4B48-4732-BF59-9A3CFE599B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2708" y="798102"/>
            <a:ext cx="3372680" cy="2150084"/>
          </a:xfrm>
          <a:prstGeom prst="rect">
            <a:avLst/>
          </a:prstGeom>
        </p:spPr>
      </p:pic>
      <p:sp>
        <p:nvSpPr>
          <p:cNvPr id="24" name="Rectangle 23">
            <a:extLst>
              <a:ext uri="{FF2B5EF4-FFF2-40B4-BE49-F238E27FC236}">
                <a16:creationId xmlns:a16="http://schemas.microsoft.com/office/drawing/2014/main" id="{DEEF1D81-170C-4CAD-9246-D18D8D4501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36239" y="654222"/>
            <a:ext cx="3702878" cy="2437844"/>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052525A-4532-43A4-9697-D82105005DE9}"/>
              </a:ext>
            </a:extLst>
          </p:cNvPr>
          <p:cNvSpPr txBox="1"/>
          <p:nvPr/>
        </p:nvSpPr>
        <p:spPr>
          <a:xfrm>
            <a:off x="4561870" y="3425295"/>
            <a:ext cx="6864154" cy="2800477"/>
          </a:xfrm>
          <a:prstGeom prst="rect">
            <a:avLst/>
          </a:prstGeom>
        </p:spPr>
        <p:txBody>
          <a:bodyPr vert="horz" lIns="91440" tIns="45720" rIns="91440" bIns="45720" rtlCol="0" anchor="ctr">
            <a:normAutofit/>
          </a:bodyPr>
          <a:lstStyle/>
          <a:p>
            <a:pPr defTabSz="457200">
              <a:spcBef>
                <a:spcPct val="20000"/>
              </a:spcBef>
              <a:spcAft>
                <a:spcPts val="600"/>
              </a:spcAft>
              <a:buClr>
                <a:schemeClr val="accent1"/>
              </a:buClr>
              <a:buSzPct val="92000"/>
              <a:buFont typeface="Wingdings 2" panose="05020102010507070707" pitchFamily="18" charset="2"/>
              <a:buChar char=""/>
            </a:pPr>
            <a:r>
              <a:rPr lang="en-US" dirty="0">
                <a:solidFill>
                  <a:schemeClr val="tx1">
                    <a:lumMod val="75000"/>
                    <a:lumOff val="25000"/>
                  </a:schemeClr>
                </a:solidFill>
              </a:rPr>
              <a:t>The scatter plot of revenue and number of visits shows that an increase in the number of visits cannot reliably be linked to an increase in revenue.</a:t>
            </a:r>
          </a:p>
          <a:p>
            <a:pPr defTabSz="457200">
              <a:spcBef>
                <a:spcPct val="20000"/>
              </a:spcBef>
              <a:spcAft>
                <a:spcPts val="600"/>
              </a:spcAft>
              <a:buClr>
                <a:schemeClr val="accent1"/>
              </a:buClr>
              <a:buSzPct val="92000"/>
              <a:buFont typeface="Wingdings 2" panose="05020102010507070707" pitchFamily="18" charset="2"/>
              <a:buChar char=""/>
            </a:pPr>
            <a:r>
              <a:rPr lang="en-US" dirty="0">
                <a:solidFill>
                  <a:schemeClr val="tx1">
                    <a:lumMod val="75000"/>
                    <a:lumOff val="25000"/>
                  </a:schemeClr>
                </a:solidFill>
              </a:rPr>
              <a:t>We can also compare the bounce rate with the total number of visits. Bounce rates and numbers are highest in the promotional period.</a:t>
            </a:r>
          </a:p>
          <a:p>
            <a:pPr defTabSz="457200">
              <a:spcBef>
                <a:spcPct val="20000"/>
              </a:spcBef>
              <a:spcAft>
                <a:spcPts val="600"/>
              </a:spcAft>
              <a:buClr>
                <a:schemeClr val="accent1"/>
              </a:buClr>
              <a:buSzPct val="92000"/>
              <a:buFont typeface="Wingdings 2" panose="05020102010507070707" pitchFamily="18" charset="2"/>
              <a:buChar char=""/>
            </a:pPr>
            <a:endParaRPr lang="en-US" dirty="0">
              <a:solidFill>
                <a:schemeClr val="tx1">
                  <a:lumMod val="75000"/>
                  <a:lumOff val="25000"/>
                </a:schemeClr>
              </a:solidFill>
            </a:endParaRPr>
          </a:p>
        </p:txBody>
      </p:sp>
    </p:spTree>
    <p:extLst>
      <p:ext uri="{BB962C8B-B14F-4D97-AF65-F5344CB8AC3E}">
        <p14:creationId xmlns:p14="http://schemas.microsoft.com/office/powerpoint/2010/main" val="1154171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BFABBCE0-E08C-4BBE-9FD2-E2B253D4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7849FBE5-EB32-4F3A-8634-BBF670EAE73C}"/>
              </a:ext>
            </a:extLst>
          </p:cNvPr>
          <p:cNvSpPr>
            <a:spLocks noGrp="1"/>
          </p:cNvSpPr>
          <p:nvPr>
            <p:ph type="title"/>
          </p:nvPr>
        </p:nvSpPr>
        <p:spPr>
          <a:xfrm>
            <a:off x="581192" y="702156"/>
            <a:ext cx="11029616" cy="1188720"/>
          </a:xfrm>
        </p:spPr>
        <p:txBody>
          <a:bodyPr>
            <a:normAutofit/>
          </a:bodyPr>
          <a:lstStyle/>
          <a:p>
            <a:r>
              <a:rPr lang="en-US">
                <a:solidFill>
                  <a:schemeClr val="tx1">
                    <a:lumMod val="85000"/>
                    <a:lumOff val="15000"/>
                  </a:schemeClr>
                </a:solidFill>
              </a:rPr>
              <a:t>Recommendations</a:t>
            </a:r>
          </a:p>
        </p:txBody>
      </p:sp>
      <p:sp>
        <p:nvSpPr>
          <p:cNvPr id="23" name="Rectangle 22">
            <a:extLst>
              <a:ext uri="{FF2B5EF4-FFF2-40B4-BE49-F238E27FC236}">
                <a16:creationId xmlns:a16="http://schemas.microsoft.com/office/drawing/2014/main" id="{FF426BAC-43D6-468E-B6FF-167034D5C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60727A"/>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FB02D80E-5995-4C54-8387-5893C2C89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896083C8-1401-4950-AF56-E2FAFE42D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64C601C9-2D89-4ACE-BE2D-A976C1A9DD97}"/>
              </a:ext>
            </a:extLst>
          </p:cNvPr>
          <p:cNvGraphicFramePr>
            <a:graphicFrameLocks noGrp="1"/>
          </p:cNvGraphicFramePr>
          <p:nvPr>
            <p:ph idx="1"/>
            <p:extLst>
              <p:ext uri="{D42A27DB-BD31-4B8C-83A1-F6EECF244321}">
                <p14:modId xmlns:p14="http://schemas.microsoft.com/office/powerpoint/2010/main" val="1688252262"/>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10946162"/>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F47317F-C87A-4D9C-A72E-89C67FDA2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B06949-AF0E-4BDB-8EE0-92A9BC871B49}"/>
              </a:ext>
            </a:extLst>
          </p:cNvPr>
          <p:cNvSpPr>
            <a:spLocks noGrp="1"/>
          </p:cNvSpPr>
          <p:nvPr>
            <p:ph type="ctrTitle"/>
          </p:nvPr>
        </p:nvSpPr>
        <p:spPr>
          <a:xfrm>
            <a:off x="446533" y="1027034"/>
            <a:ext cx="7166927" cy="3703320"/>
          </a:xfrm>
        </p:spPr>
        <p:txBody>
          <a:bodyPr anchor="b">
            <a:normAutofit/>
          </a:bodyPr>
          <a:lstStyle/>
          <a:p>
            <a:r>
              <a:rPr lang="en-US" sz="4800" dirty="0">
                <a:solidFill>
                  <a:schemeClr val="tx2"/>
                </a:solidFill>
              </a:rPr>
              <a:t>Questions? </a:t>
            </a:r>
          </a:p>
        </p:txBody>
      </p:sp>
      <p:sp>
        <p:nvSpPr>
          <p:cNvPr id="25" name="Rectangle 24">
            <a:extLst>
              <a:ext uri="{FF2B5EF4-FFF2-40B4-BE49-F238E27FC236}">
                <a16:creationId xmlns:a16="http://schemas.microsoft.com/office/drawing/2014/main" id="{EA343C5F-7AA1-409B-BD18-44E928CE30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031846"/>
            <a:ext cx="7223760" cy="11165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93FF31F9-8C96-4D43-9B36-20F6B6FE6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7694" y="0"/>
            <a:ext cx="4304306"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3D252CC1-04C4-47A3-AFEA-5022A689C8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84640" y="5031846"/>
            <a:ext cx="3546077"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55060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AB8363-558A-4261-92EA-F0791C9DF954}"/>
              </a:ext>
            </a:extLst>
          </p:cNvPr>
          <p:cNvSpPr>
            <a:spLocks noGrp="1"/>
          </p:cNvSpPr>
          <p:nvPr>
            <p:ph type="title"/>
          </p:nvPr>
        </p:nvSpPr>
        <p:spPr>
          <a:xfrm>
            <a:off x="746228" y="1073231"/>
            <a:ext cx="3054091" cy="4711539"/>
          </a:xfrm>
        </p:spPr>
        <p:txBody>
          <a:bodyPr anchor="ctr">
            <a:normAutofit/>
          </a:bodyPr>
          <a:lstStyle/>
          <a:p>
            <a:r>
              <a:rPr lang="en-US" sz="3200" dirty="0">
                <a:solidFill>
                  <a:schemeClr val="bg1">
                    <a:lumMod val="85000"/>
                    <a:lumOff val="15000"/>
                  </a:schemeClr>
                </a:solidFill>
              </a:rPr>
              <a:t>Value of QA’s Website</a:t>
            </a:r>
          </a:p>
        </p:txBody>
      </p:sp>
      <p:sp>
        <p:nvSpPr>
          <p:cNvPr id="11" name="Rectangle 10">
            <a:extLst>
              <a:ext uri="{FF2B5EF4-FFF2-40B4-BE49-F238E27FC236}">
                <a16:creationId xmlns:a16="http://schemas.microsoft.com/office/drawing/2014/main" id="{DFEE959E-BF10-4204-9556-D1707088D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DDD17B6A-CB37-4005-9681-A20AFCDC7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3B7BBDE9-DAED-40B0-A640-503C918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601200"/>
            <a:ext cx="7498616" cy="579959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 name="Content Placeholder 3">
            <a:extLst>
              <a:ext uri="{FF2B5EF4-FFF2-40B4-BE49-F238E27FC236}">
                <a16:creationId xmlns:a16="http://schemas.microsoft.com/office/drawing/2014/main" id="{6C273718-F0EF-45F5-B297-041A0948FCB5}"/>
              </a:ext>
            </a:extLst>
          </p:cNvPr>
          <p:cNvSpPr>
            <a:spLocks noGrp="1"/>
          </p:cNvSpPr>
          <p:nvPr>
            <p:ph idx="1"/>
          </p:nvPr>
        </p:nvSpPr>
        <p:spPr>
          <a:xfrm>
            <a:off x="4702629" y="1073231"/>
            <a:ext cx="6599582" cy="4711539"/>
          </a:xfrm>
        </p:spPr>
        <p:txBody>
          <a:bodyPr>
            <a:normAutofit/>
          </a:bodyPr>
          <a:lstStyle/>
          <a:p>
            <a:r>
              <a:rPr lang="en-US" sz="2000" dirty="0">
                <a:solidFill>
                  <a:srgbClr val="FFFFFF"/>
                </a:solidFill>
              </a:rPr>
              <a:t>Objective: </a:t>
            </a:r>
          </a:p>
          <a:p>
            <a:pPr lvl="1"/>
            <a:r>
              <a:rPr lang="en-US" sz="2000" dirty="0">
                <a:solidFill>
                  <a:srgbClr val="FFFFFF"/>
                </a:solidFill>
              </a:rPr>
              <a:t>Determine the value of QA’s website including:</a:t>
            </a:r>
          </a:p>
          <a:p>
            <a:pPr lvl="2"/>
            <a:r>
              <a:rPr lang="en-US" sz="2000" dirty="0">
                <a:solidFill>
                  <a:srgbClr val="FFFFFF"/>
                </a:solidFill>
              </a:rPr>
              <a:t>Increased website traffic</a:t>
            </a:r>
          </a:p>
          <a:p>
            <a:pPr lvl="2"/>
            <a:r>
              <a:rPr lang="en-US" sz="2000" dirty="0">
                <a:solidFill>
                  <a:srgbClr val="FFFFFF"/>
                </a:solidFill>
              </a:rPr>
              <a:t>Effect on product sales and revenue</a:t>
            </a:r>
          </a:p>
          <a:p>
            <a:pPr lvl="2"/>
            <a:r>
              <a:rPr lang="en-US" sz="2000" dirty="0">
                <a:solidFill>
                  <a:srgbClr val="FFFFFF"/>
                </a:solidFill>
              </a:rPr>
              <a:t>Lasting impact</a:t>
            </a:r>
          </a:p>
          <a:p>
            <a:pPr lvl="2"/>
            <a:endParaRPr lang="en-US" sz="2000" dirty="0">
              <a:solidFill>
                <a:srgbClr val="FFFFFF"/>
              </a:solidFill>
            </a:endParaRPr>
          </a:p>
        </p:txBody>
      </p:sp>
    </p:spTree>
    <p:extLst>
      <p:ext uri="{BB962C8B-B14F-4D97-AF65-F5344CB8AC3E}">
        <p14:creationId xmlns:p14="http://schemas.microsoft.com/office/powerpoint/2010/main" val="286643121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4D16C3-8AF7-43DA-B493-D1EA26C3208A}"/>
              </a:ext>
            </a:extLst>
          </p:cNvPr>
          <p:cNvSpPr>
            <a:spLocks noGrp="1"/>
          </p:cNvSpPr>
          <p:nvPr>
            <p:ph type="title"/>
          </p:nvPr>
        </p:nvSpPr>
        <p:spPr>
          <a:xfrm>
            <a:off x="446532" y="1552397"/>
            <a:ext cx="11135867" cy="3654081"/>
          </a:xfrm>
        </p:spPr>
        <p:txBody>
          <a:bodyPr vert="horz" lIns="91440" tIns="45720" rIns="91440" bIns="45720" rtlCol="0" anchor="ctr">
            <a:normAutofit/>
          </a:bodyPr>
          <a:lstStyle/>
          <a:p>
            <a:r>
              <a:rPr lang="en-US" sz="5400" dirty="0">
                <a:solidFill>
                  <a:schemeClr val="tx2"/>
                </a:solidFill>
              </a:rPr>
              <a:t>Website observations and data</a:t>
            </a:r>
          </a:p>
        </p:txBody>
      </p:sp>
      <p:sp>
        <p:nvSpPr>
          <p:cNvPr id="20" name="Rectangle 19">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62416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1AB8363-558A-4261-92EA-F0791C9DF954}"/>
              </a:ext>
            </a:extLst>
          </p:cNvPr>
          <p:cNvSpPr>
            <a:spLocks noGrp="1"/>
          </p:cNvSpPr>
          <p:nvPr>
            <p:ph type="title"/>
          </p:nvPr>
        </p:nvSpPr>
        <p:spPr>
          <a:xfrm>
            <a:off x="601255" y="702155"/>
            <a:ext cx="3409783" cy="1300365"/>
          </a:xfrm>
        </p:spPr>
        <p:txBody>
          <a:bodyPr vert="horz" lIns="91440" tIns="45720" rIns="91440" bIns="45720" rtlCol="0" anchor="b">
            <a:normAutofit/>
          </a:bodyPr>
          <a:lstStyle/>
          <a:p>
            <a:r>
              <a:rPr lang="en-US" dirty="0">
                <a:solidFill>
                  <a:srgbClr val="FFFFFF"/>
                </a:solidFill>
              </a:rPr>
              <a:t>Website Visits</a:t>
            </a:r>
          </a:p>
        </p:txBody>
      </p:sp>
      <p:sp>
        <p:nvSpPr>
          <p:cNvPr id="6" name="TextBox 5">
            <a:extLst>
              <a:ext uri="{FF2B5EF4-FFF2-40B4-BE49-F238E27FC236}">
                <a16:creationId xmlns:a16="http://schemas.microsoft.com/office/drawing/2014/main" id="{996977B8-71A2-4AEF-8321-6D0AAD9559E6}"/>
              </a:ext>
            </a:extLst>
          </p:cNvPr>
          <p:cNvSpPr txBox="1"/>
          <p:nvPr/>
        </p:nvSpPr>
        <p:spPr>
          <a:xfrm>
            <a:off x="601255" y="2177142"/>
            <a:ext cx="3409782" cy="3823607"/>
          </a:xfrm>
          <a:prstGeom prst="rect">
            <a:avLst/>
          </a:prstGeom>
        </p:spPr>
        <p:txBody>
          <a:bodyPr vert="horz" lIns="91440" tIns="45720" rIns="91440" bIns="45720" rtlCol="0" anchor="ctr">
            <a:normAutofit/>
          </a:bodyPr>
          <a:lstStyle/>
          <a:p>
            <a:pPr defTabSz="457200">
              <a:spcBef>
                <a:spcPct val="20000"/>
              </a:spcBef>
              <a:spcAft>
                <a:spcPts val="600"/>
              </a:spcAft>
              <a:buClr>
                <a:schemeClr val="accent1"/>
              </a:buClr>
              <a:buSzPct val="92000"/>
              <a:buFont typeface="Wingdings 2" panose="05020102010507070707" pitchFamily="18" charset="2"/>
              <a:buChar char=""/>
            </a:pPr>
            <a:r>
              <a:rPr lang="en-US" dirty="0">
                <a:solidFill>
                  <a:srgbClr val="FFFFFF"/>
                </a:solidFill>
              </a:rPr>
              <a:t>During the promotional period, the average weekly visits to the website</a:t>
            </a:r>
            <a:r>
              <a:rPr lang="en-US" b="1" dirty="0">
                <a:solidFill>
                  <a:srgbClr val="FFFFFF"/>
                </a:solidFill>
              </a:rPr>
              <a:t> increased</a:t>
            </a:r>
            <a:r>
              <a:rPr lang="en-US" dirty="0">
                <a:solidFill>
                  <a:srgbClr val="FFFFFF"/>
                </a:solidFill>
              </a:rPr>
              <a:t>. It also showed more variability with a larger standard deviation and range. </a:t>
            </a:r>
          </a:p>
        </p:txBody>
      </p:sp>
      <p:pic>
        <p:nvPicPr>
          <p:cNvPr id="5" name="Picture 4">
            <a:extLst>
              <a:ext uri="{FF2B5EF4-FFF2-40B4-BE49-F238E27FC236}">
                <a16:creationId xmlns:a16="http://schemas.microsoft.com/office/drawing/2014/main" id="{F39D4C6D-F384-4AF0-AEB6-1DF9CACDED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6648" y="936141"/>
            <a:ext cx="6782668" cy="4968305"/>
          </a:xfrm>
          <a:prstGeom prst="rect">
            <a:avLst/>
          </a:prstGeom>
        </p:spPr>
      </p:pic>
    </p:spTree>
    <p:extLst>
      <p:ext uri="{BB962C8B-B14F-4D97-AF65-F5344CB8AC3E}">
        <p14:creationId xmlns:p14="http://schemas.microsoft.com/office/powerpoint/2010/main" val="45770942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0401440-1DC9-4C9E-A3BA-4DECEEB465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6B822CC-7DA9-4417-AA94-64CEB676F0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219240"/>
            <a:ext cx="11301984"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AFA01E88-71CC-4FF3-9E81-51E0C32B4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359623"/>
            <a:ext cx="11303626" cy="2051143"/>
          </a:xfrm>
          <a:prstGeom prst="rect">
            <a:avLst/>
          </a:prstGeom>
          <a:solidFill>
            <a:srgbClr val="465359"/>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A5B6391-63DE-41AC-B12A-2646D5796EE6}"/>
              </a:ext>
            </a:extLst>
          </p:cNvPr>
          <p:cNvSpPr>
            <a:spLocks noGrp="1"/>
          </p:cNvSpPr>
          <p:nvPr>
            <p:ph type="title"/>
          </p:nvPr>
        </p:nvSpPr>
        <p:spPr>
          <a:xfrm>
            <a:off x="679600" y="4596992"/>
            <a:ext cx="3353432" cy="1607013"/>
          </a:xfrm>
        </p:spPr>
        <p:txBody>
          <a:bodyPr anchor="ctr">
            <a:normAutofit/>
          </a:bodyPr>
          <a:lstStyle/>
          <a:p>
            <a:r>
              <a:rPr lang="en-US">
                <a:solidFill>
                  <a:srgbClr val="FFFFFF"/>
                </a:solidFill>
              </a:rPr>
              <a:t>WEEKLY VISIT DEEP DIVE:</a:t>
            </a:r>
          </a:p>
        </p:txBody>
      </p:sp>
      <p:sp>
        <p:nvSpPr>
          <p:cNvPr id="3" name="Content Placeholder 2">
            <a:extLst>
              <a:ext uri="{FF2B5EF4-FFF2-40B4-BE49-F238E27FC236}">
                <a16:creationId xmlns:a16="http://schemas.microsoft.com/office/drawing/2014/main" id="{2DB9DB0A-2077-448D-B392-D7123C81D2E6}"/>
              </a:ext>
            </a:extLst>
          </p:cNvPr>
          <p:cNvSpPr>
            <a:spLocks noGrp="1"/>
          </p:cNvSpPr>
          <p:nvPr>
            <p:ph idx="1"/>
          </p:nvPr>
        </p:nvSpPr>
        <p:spPr>
          <a:xfrm>
            <a:off x="4271491" y="4596992"/>
            <a:ext cx="7240909" cy="1607012"/>
          </a:xfrm>
        </p:spPr>
        <p:txBody>
          <a:bodyPr>
            <a:normAutofit fontScale="85000" lnSpcReduction="20000"/>
          </a:bodyPr>
          <a:lstStyle/>
          <a:p>
            <a:pPr fontAlgn="base"/>
            <a:r>
              <a:rPr lang="en-US" dirty="0">
                <a:solidFill>
                  <a:srgbClr val="FFFFFF"/>
                </a:solidFill>
              </a:rPr>
              <a:t>Pages viewed per visit and the average time spent on the website both were </a:t>
            </a:r>
            <a:r>
              <a:rPr lang="en-US" b="1" dirty="0">
                <a:solidFill>
                  <a:srgbClr val="FFFFFF"/>
                </a:solidFill>
              </a:rPr>
              <a:t>lowest</a:t>
            </a:r>
            <a:r>
              <a:rPr lang="en-US" dirty="0">
                <a:solidFill>
                  <a:srgbClr val="FFFFFF"/>
                </a:solidFill>
              </a:rPr>
              <a:t> in the promotional period.​</a:t>
            </a:r>
          </a:p>
          <a:p>
            <a:pPr fontAlgn="base"/>
            <a:r>
              <a:rPr lang="en-US" dirty="0">
                <a:solidFill>
                  <a:srgbClr val="FFFFFF"/>
                </a:solidFill>
              </a:rPr>
              <a:t>In the post-promotional period, all values were </a:t>
            </a:r>
            <a:r>
              <a:rPr lang="en-US" b="1" dirty="0">
                <a:solidFill>
                  <a:srgbClr val="FFFFFF"/>
                </a:solidFill>
              </a:rPr>
              <a:t>lower </a:t>
            </a:r>
            <a:r>
              <a:rPr lang="en-US" dirty="0">
                <a:solidFill>
                  <a:srgbClr val="FFFFFF"/>
                </a:solidFill>
              </a:rPr>
              <a:t>than at the initial launch of the website. </a:t>
            </a:r>
          </a:p>
          <a:p>
            <a:r>
              <a:rPr lang="en-US" dirty="0"/>
              <a:t>This suggests that if the website does provide value with the promotion, the benefit is temporary  and would not sustain itself. </a:t>
            </a:r>
            <a:endParaRPr lang="en-US" dirty="0">
              <a:solidFill>
                <a:srgbClr val="FFFFFF"/>
              </a:solidFill>
            </a:endParaRPr>
          </a:p>
        </p:txBody>
      </p:sp>
      <p:graphicFrame>
        <p:nvGraphicFramePr>
          <p:cNvPr id="4" name="Table 4">
            <a:extLst>
              <a:ext uri="{FF2B5EF4-FFF2-40B4-BE49-F238E27FC236}">
                <a16:creationId xmlns:a16="http://schemas.microsoft.com/office/drawing/2014/main" id="{3712D824-14AB-42C5-AE79-A0EA86EBF47F}"/>
              </a:ext>
            </a:extLst>
          </p:cNvPr>
          <p:cNvGraphicFramePr>
            <a:graphicFrameLocks noGrp="1"/>
          </p:cNvGraphicFramePr>
          <p:nvPr>
            <p:extLst>
              <p:ext uri="{D42A27DB-BD31-4B8C-83A1-F6EECF244321}">
                <p14:modId xmlns:p14="http://schemas.microsoft.com/office/powerpoint/2010/main" val="249510205"/>
              </p:ext>
            </p:extLst>
          </p:nvPr>
        </p:nvGraphicFramePr>
        <p:xfrm>
          <a:off x="1311280" y="447234"/>
          <a:ext cx="9573894" cy="3450276"/>
        </p:xfrm>
        <a:graphic>
          <a:graphicData uri="http://schemas.openxmlformats.org/drawingml/2006/table">
            <a:tbl>
              <a:tblPr firstRow="1" bandRow="1">
                <a:tableStyleId>{5C22544A-7EE6-4342-B048-85BDC9FD1C3A}</a:tableStyleId>
              </a:tblPr>
              <a:tblGrid>
                <a:gridCol w="1786738">
                  <a:extLst>
                    <a:ext uri="{9D8B030D-6E8A-4147-A177-3AD203B41FA5}">
                      <a16:colId xmlns:a16="http://schemas.microsoft.com/office/drawing/2014/main" val="3776451149"/>
                    </a:ext>
                  </a:extLst>
                </a:gridCol>
                <a:gridCol w="1845171">
                  <a:extLst>
                    <a:ext uri="{9D8B030D-6E8A-4147-A177-3AD203B41FA5}">
                      <a16:colId xmlns:a16="http://schemas.microsoft.com/office/drawing/2014/main" val="1094535762"/>
                    </a:ext>
                  </a:extLst>
                </a:gridCol>
                <a:gridCol w="1775145">
                  <a:extLst>
                    <a:ext uri="{9D8B030D-6E8A-4147-A177-3AD203B41FA5}">
                      <a16:colId xmlns:a16="http://schemas.microsoft.com/office/drawing/2014/main" val="665935649"/>
                    </a:ext>
                  </a:extLst>
                </a:gridCol>
                <a:gridCol w="1857923">
                  <a:extLst>
                    <a:ext uri="{9D8B030D-6E8A-4147-A177-3AD203B41FA5}">
                      <a16:colId xmlns:a16="http://schemas.microsoft.com/office/drawing/2014/main" val="1776299308"/>
                    </a:ext>
                  </a:extLst>
                </a:gridCol>
                <a:gridCol w="2308917">
                  <a:extLst>
                    <a:ext uri="{9D8B030D-6E8A-4147-A177-3AD203B41FA5}">
                      <a16:colId xmlns:a16="http://schemas.microsoft.com/office/drawing/2014/main" val="231652047"/>
                    </a:ext>
                  </a:extLst>
                </a:gridCol>
              </a:tblGrid>
              <a:tr h="823614">
                <a:tc>
                  <a:txBody>
                    <a:bodyPr/>
                    <a:lstStyle/>
                    <a:p>
                      <a:pPr algn="l" rtl="0" fontAlgn="base"/>
                      <a:r>
                        <a:rPr lang="en-US" sz="2200" b="1" i="0">
                          <a:solidFill>
                            <a:srgbClr val="FFFFFF"/>
                          </a:solidFill>
                          <a:effectLst/>
                          <a:latin typeface="Franklin Gothic Book" panose="020B0503020102020204" pitchFamily="34" charset="0"/>
                        </a:rPr>
                        <a:t>Period​</a:t>
                      </a:r>
                      <a:endParaRPr lang="en-US" sz="2200" b="1" i="0">
                        <a:solidFill>
                          <a:srgbClr val="FFFFFF"/>
                        </a:solidFill>
                        <a:effectLst/>
                      </a:endParaRPr>
                    </a:p>
                  </a:txBody>
                  <a:tcPr marL="111299" marR="111299" marT="55650" marB="55650"/>
                </a:tc>
                <a:tc>
                  <a:txBody>
                    <a:bodyPr/>
                    <a:lstStyle/>
                    <a:p>
                      <a:pPr algn="l" rtl="0" fontAlgn="base"/>
                      <a:r>
                        <a:rPr lang="en-US" sz="2200" b="1" i="0">
                          <a:solidFill>
                            <a:srgbClr val="FFFFFF"/>
                          </a:solidFill>
                          <a:effectLst/>
                          <a:latin typeface="Franklin Gothic Book" panose="020B0503020102020204" pitchFamily="34" charset="0"/>
                        </a:rPr>
                        <a:t>% New Visits​</a:t>
                      </a:r>
                      <a:endParaRPr lang="en-US" sz="2200" b="1" i="0">
                        <a:solidFill>
                          <a:srgbClr val="FFFFFF"/>
                        </a:solidFill>
                        <a:effectLst/>
                      </a:endParaRPr>
                    </a:p>
                  </a:txBody>
                  <a:tcPr marL="111299" marR="111299" marT="55650" marB="55650"/>
                </a:tc>
                <a:tc>
                  <a:txBody>
                    <a:bodyPr/>
                    <a:lstStyle/>
                    <a:p>
                      <a:pPr algn="l" rtl="0" fontAlgn="base"/>
                      <a:r>
                        <a:rPr lang="en-US" sz="2200" b="1" i="0">
                          <a:solidFill>
                            <a:srgbClr val="FFFFFF"/>
                          </a:solidFill>
                          <a:effectLst/>
                          <a:latin typeface="Franklin Gothic Book" panose="020B0503020102020204" pitchFamily="34" charset="0"/>
                        </a:rPr>
                        <a:t>Pages/ Visit​</a:t>
                      </a:r>
                      <a:endParaRPr lang="en-US" sz="2200" b="1" i="0">
                        <a:solidFill>
                          <a:srgbClr val="FFFFFF"/>
                        </a:solidFill>
                        <a:effectLst/>
                      </a:endParaRPr>
                    </a:p>
                  </a:txBody>
                  <a:tcPr marL="111299" marR="111299" marT="55650" marB="55650"/>
                </a:tc>
                <a:tc>
                  <a:txBody>
                    <a:bodyPr/>
                    <a:lstStyle/>
                    <a:p>
                      <a:pPr algn="l" rtl="0" fontAlgn="base"/>
                      <a:r>
                        <a:rPr lang="en-US" sz="2200" b="1" i="0">
                          <a:solidFill>
                            <a:srgbClr val="FFFFFF"/>
                          </a:solidFill>
                          <a:effectLst/>
                          <a:latin typeface="Franklin Gothic Book" panose="020B0503020102020204" pitchFamily="34" charset="0"/>
                        </a:rPr>
                        <a:t>Ave. Time on Site (sec.)​</a:t>
                      </a:r>
                      <a:endParaRPr lang="en-US" sz="2200" b="1" i="0">
                        <a:solidFill>
                          <a:srgbClr val="FFFFFF"/>
                        </a:solidFill>
                        <a:effectLst/>
                      </a:endParaRPr>
                    </a:p>
                  </a:txBody>
                  <a:tcPr marL="111299" marR="111299" marT="55650" marB="55650"/>
                </a:tc>
                <a:tc>
                  <a:txBody>
                    <a:bodyPr/>
                    <a:lstStyle/>
                    <a:p>
                      <a:pPr algn="l" rtl="0" fontAlgn="base"/>
                      <a:r>
                        <a:rPr lang="en-US" sz="2200" b="1" i="0">
                          <a:solidFill>
                            <a:srgbClr val="FFFFFF"/>
                          </a:solidFill>
                          <a:effectLst/>
                          <a:latin typeface="Franklin Gothic Book" panose="020B0503020102020204" pitchFamily="34" charset="0"/>
                        </a:rPr>
                        <a:t>Bounce Rate (%)​</a:t>
                      </a:r>
                      <a:endParaRPr lang="en-US" sz="2200" b="1" i="0">
                        <a:solidFill>
                          <a:srgbClr val="FFFFFF"/>
                        </a:solidFill>
                        <a:effectLst/>
                      </a:endParaRPr>
                    </a:p>
                  </a:txBody>
                  <a:tcPr marL="111299" marR="111299" marT="55650" marB="55650"/>
                </a:tc>
                <a:extLst>
                  <a:ext uri="{0D108BD9-81ED-4DB2-BD59-A6C34878D82A}">
                    <a16:rowId xmlns:a16="http://schemas.microsoft.com/office/drawing/2014/main" val="3417231603"/>
                  </a:ext>
                </a:extLst>
              </a:tr>
              <a:tr h="489717">
                <a:tc>
                  <a:txBody>
                    <a:bodyPr/>
                    <a:lstStyle/>
                    <a:p>
                      <a:pPr algn="l" rtl="0" fontAlgn="base"/>
                      <a:r>
                        <a:rPr lang="en-US" sz="2200" b="0" i="0">
                          <a:solidFill>
                            <a:srgbClr val="000000"/>
                          </a:solidFill>
                          <a:effectLst/>
                          <a:latin typeface="Franklin Gothic Book" panose="020B0503020102020204" pitchFamily="34" charset="0"/>
                        </a:rPr>
                        <a:t>Initial​</a:t>
                      </a:r>
                      <a:endParaRPr lang="en-US" sz="2200" b="0" i="0">
                        <a:solidFill>
                          <a:srgbClr val="000000"/>
                        </a:solidFill>
                        <a:effectLst/>
                      </a:endParaRPr>
                    </a:p>
                  </a:txBody>
                  <a:tcPr marL="111299" marR="111299" marT="55650" marB="55650"/>
                </a:tc>
                <a:tc>
                  <a:txBody>
                    <a:bodyPr/>
                    <a:lstStyle/>
                    <a:p>
                      <a:pPr algn="l" rtl="0" fontAlgn="base"/>
                      <a:r>
                        <a:rPr lang="en-US" sz="2200" b="0" i="0">
                          <a:solidFill>
                            <a:srgbClr val="000000"/>
                          </a:solidFill>
                          <a:effectLst/>
                          <a:latin typeface="Franklin Gothic Book" panose="020B0503020102020204" pitchFamily="34" charset="0"/>
                        </a:rPr>
                        <a:t>86.8​</a:t>
                      </a:r>
                      <a:endParaRPr lang="en-US" sz="2200" b="0" i="0">
                        <a:solidFill>
                          <a:srgbClr val="000000"/>
                        </a:solidFill>
                        <a:effectLst/>
                      </a:endParaRPr>
                    </a:p>
                  </a:txBody>
                  <a:tcPr marL="111299" marR="111299" marT="55650" marB="55650"/>
                </a:tc>
                <a:tc>
                  <a:txBody>
                    <a:bodyPr/>
                    <a:lstStyle/>
                    <a:p>
                      <a:pPr algn="l" rtl="0" fontAlgn="base"/>
                      <a:r>
                        <a:rPr lang="en-US" sz="2200" b="0" i="0">
                          <a:solidFill>
                            <a:srgbClr val="000000"/>
                          </a:solidFill>
                          <a:effectLst/>
                          <a:latin typeface="Franklin Gothic Book" panose="020B0503020102020204" pitchFamily="34" charset="0"/>
                        </a:rPr>
                        <a:t>2.28​</a:t>
                      </a:r>
                      <a:endParaRPr lang="en-US" sz="2200" b="0" i="0">
                        <a:solidFill>
                          <a:srgbClr val="000000"/>
                        </a:solidFill>
                        <a:effectLst/>
                      </a:endParaRPr>
                    </a:p>
                  </a:txBody>
                  <a:tcPr marL="111299" marR="111299" marT="55650" marB="55650"/>
                </a:tc>
                <a:tc>
                  <a:txBody>
                    <a:bodyPr/>
                    <a:lstStyle/>
                    <a:p>
                      <a:pPr algn="l" rtl="0" fontAlgn="base"/>
                      <a:r>
                        <a:rPr lang="en-US" sz="2200" b="0" i="0">
                          <a:solidFill>
                            <a:srgbClr val="000000"/>
                          </a:solidFill>
                          <a:effectLst/>
                          <a:latin typeface="Franklin Gothic Book" panose="020B0503020102020204" pitchFamily="34" charset="0"/>
                        </a:rPr>
                        <a:t>80​</a:t>
                      </a:r>
                      <a:endParaRPr lang="en-US" sz="2200" b="0" i="0">
                        <a:solidFill>
                          <a:srgbClr val="000000"/>
                        </a:solidFill>
                        <a:effectLst/>
                      </a:endParaRPr>
                    </a:p>
                  </a:txBody>
                  <a:tcPr marL="111299" marR="111299" marT="55650" marB="55650"/>
                </a:tc>
                <a:tc>
                  <a:txBody>
                    <a:bodyPr/>
                    <a:lstStyle/>
                    <a:p>
                      <a:pPr algn="l" rtl="0" fontAlgn="base"/>
                      <a:r>
                        <a:rPr lang="en-US" sz="2200" b="0" i="0">
                          <a:solidFill>
                            <a:srgbClr val="000000"/>
                          </a:solidFill>
                          <a:effectLst/>
                          <a:latin typeface="Franklin Gothic Book" panose="020B0503020102020204" pitchFamily="34" charset="0"/>
                        </a:rPr>
                        <a:t>67.3​</a:t>
                      </a:r>
                      <a:endParaRPr lang="en-US" sz="2200" b="0" i="0">
                        <a:solidFill>
                          <a:srgbClr val="000000"/>
                        </a:solidFill>
                        <a:effectLst/>
                      </a:endParaRPr>
                    </a:p>
                  </a:txBody>
                  <a:tcPr marL="111299" marR="111299" marT="55650" marB="55650"/>
                </a:tc>
                <a:extLst>
                  <a:ext uri="{0D108BD9-81ED-4DB2-BD59-A6C34878D82A}">
                    <a16:rowId xmlns:a16="http://schemas.microsoft.com/office/drawing/2014/main" val="4012148860"/>
                  </a:ext>
                </a:extLst>
              </a:tr>
              <a:tr h="823614">
                <a:tc>
                  <a:txBody>
                    <a:bodyPr/>
                    <a:lstStyle/>
                    <a:p>
                      <a:pPr algn="l" rtl="0" fontAlgn="base"/>
                      <a:r>
                        <a:rPr lang="en-US" sz="2200" b="0" i="0">
                          <a:solidFill>
                            <a:srgbClr val="000000"/>
                          </a:solidFill>
                          <a:effectLst/>
                          <a:latin typeface="Franklin Gothic Book" panose="020B0503020102020204" pitchFamily="34" charset="0"/>
                        </a:rPr>
                        <a:t>Pre-Promotional​</a:t>
                      </a:r>
                      <a:endParaRPr lang="en-US" sz="2200" b="0" i="0">
                        <a:solidFill>
                          <a:srgbClr val="000000"/>
                        </a:solidFill>
                        <a:effectLst/>
                      </a:endParaRPr>
                    </a:p>
                  </a:txBody>
                  <a:tcPr marL="111299" marR="111299" marT="55650" marB="55650"/>
                </a:tc>
                <a:tc>
                  <a:txBody>
                    <a:bodyPr/>
                    <a:lstStyle/>
                    <a:p>
                      <a:pPr algn="l" rtl="0" fontAlgn="base"/>
                      <a:r>
                        <a:rPr lang="en-US" sz="2200" b="0" i="0">
                          <a:solidFill>
                            <a:srgbClr val="000000"/>
                          </a:solidFill>
                          <a:effectLst/>
                          <a:latin typeface="Franklin Gothic Book" panose="020B0503020102020204" pitchFamily="34" charset="0"/>
                        </a:rPr>
                        <a:t>83.9​</a:t>
                      </a:r>
                      <a:endParaRPr lang="en-US" sz="2200" b="0" i="0">
                        <a:solidFill>
                          <a:srgbClr val="000000"/>
                        </a:solidFill>
                        <a:effectLst/>
                      </a:endParaRPr>
                    </a:p>
                  </a:txBody>
                  <a:tcPr marL="111299" marR="111299" marT="55650" marB="55650"/>
                </a:tc>
                <a:tc>
                  <a:txBody>
                    <a:bodyPr/>
                    <a:lstStyle/>
                    <a:p>
                      <a:pPr algn="l" rtl="0" fontAlgn="base"/>
                      <a:r>
                        <a:rPr lang="en-US" sz="2200" b="0" i="0">
                          <a:solidFill>
                            <a:srgbClr val="000000"/>
                          </a:solidFill>
                          <a:effectLst/>
                          <a:latin typeface="Franklin Gothic Book" panose="020B0503020102020204" pitchFamily="34" charset="0"/>
                        </a:rPr>
                        <a:t>2.67​</a:t>
                      </a:r>
                      <a:endParaRPr lang="en-US" sz="2200" b="0" i="0">
                        <a:solidFill>
                          <a:srgbClr val="000000"/>
                        </a:solidFill>
                        <a:effectLst/>
                      </a:endParaRPr>
                    </a:p>
                  </a:txBody>
                  <a:tcPr marL="111299" marR="111299" marT="55650" marB="55650"/>
                </a:tc>
                <a:tc>
                  <a:txBody>
                    <a:bodyPr/>
                    <a:lstStyle/>
                    <a:p>
                      <a:pPr algn="l" rtl="0" fontAlgn="base"/>
                      <a:r>
                        <a:rPr lang="en-US" sz="2200" b="0" i="0">
                          <a:solidFill>
                            <a:srgbClr val="000000"/>
                          </a:solidFill>
                          <a:effectLst/>
                          <a:latin typeface="Franklin Gothic Book" panose="020B0503020102020204" pitchFamily="34" charset="0"/>
                        </a:rPr>
                        <a:t>96​</a:t>
                      </a:r>
                      <a:endParaRPr lang="en-US" sz="2200" b="0" i="0">
                        <a:solidFill>
                          <a:srgbClr val="000000"/>
                        </a:solidFill>
                        <a:effectLst/>
                      </a:endParaRPr>
                    </a:p>
                  </a:txBody>
                  <a:tcPr marL="111299" marR="111299" marT="55650" marB="55650"/>
                </a:tc>
                <a:tc>
                  <a:txBody>
                    <a:bodyPr/>
                    <a:lstStyle/>
                    <a:p>
                      <a:pPr algn="l" rtl="0" fontAlgn="base"/>
                      <a:r>
                        <a:rPr lang="en-US" sz="2200" b="0" i="0">
                          <a:solidFill>
                            <a:srgbClr val="000000"/>
                          </a:solidFill>
                          <a:effectLst/>
                          <a:latin typeface="Franklin Gothic Book" panose="020B0503020102020204" pitchFamily="34" charset="0"/>
                        </a:rPr>
                        <a:t>59.4​</a:t>
                      </a:r>
                      <a:endParaRPr lang="en-US" sz="2200" b="0" i="0">
                        <a:solidFill>
                          <a:srgbClr val="000000"/>
                        </a:solidFill>
                        <a:effectLst/>
                      </a:endParaRPr>
                    </a:p>
                  </a:txBody>
                  <a:tcPr marL="111299" marR="111299" marT="55650" marB="55650"/>
                </a:tc>
                <a:extLst>
                  <a:ext uri="{0D108BD9-81ED-4DB2-BD59-A6C34878D82A}">
                    <a16:rowId xmlns:a16="http://schemas.microsoft.com/office/drawing/2014/main" val="1295182658"/>
                  </a:ext>
                </a:extLst>
              </a:tr>
              <a:tr h="489717">
                <a:tc>
                  <a:txBody>
                    <a:bodyPr/>
                    <a:lstStyle/>
                    <a:p>
                      <a:pPr algn="l" rtl="0" fontAlgn="base"/>
                      <a:r>
                        <a:rPr lang="en-US" sz="2200" b="0" i="0">
                          <a:solidFill>
                            <a:srgbClr val="000000"/>
                          </a:solidFill>
                          <a:effectLst/>
                          <a:latin typeface="Franklin Gothic Book" panose="020B0503020102020204" pitchFamily="34" charset="0"/>
                        </a:rPr>
                        <a:t>Promotional​</a:t>
                      </a:r>
                      <a:endParaRPr lang="en-US" sz="2200" b="0" i="0">
                        <a:solidFill>
                          <a:srgbClr val="000000"/>
                        </a:solidFill>
                        <a:effectLst/>
                      </a:endParaRPr>
                    </a:p>
                  </a:txBody>
                  <a:tcPr marL="111299" marR="111299" marT="55650" marB="55650"/>
                </a:tc>
                <a:tc>
                  <a:txBody>
                    <a:bodyPr/>
                    <a:lstStyle/>
                    <a:p>
                      <a:pPr algn="l" rtl="0" fontAlgn="base"/>
                      <a:r>
                        <a:rPr lang="en-US" sz="2200" b="0" i="0">
                          <a:solidFill>
                            <a:srgbClr val="000000"/>
                          </a:solidFill>
                          <a:effectLst/>
                          <a:latin typeface="Franklin Gothic Book" panose="020B0503020102020204" pitchFamily="34" charset="0"/>
                        </a:rPr>
                        <a:t>91.0​</a:t>
                      </a:r>
                      <a:endParaRPr lang="en-US" sz="2200" b="0" i="0">
                        <a:solidFill>
                          <a:srgbClr val="000000"/>
                        </a:solidFill>
                        <a:effectLst/>
                      </a:endParaRPr>
                    </a:p>
                  </a:txBody>
                  <a:tcPr marL="111299" marR="111299" marT="55650" marB="55650"/>
                </a:tc>
                <a:tc>
                  <a:txBody>
                    <a:bodyPr/>
                    <a:lstStyle/>
                    <a:p>
                      <a:pPr algn="l" rtl="0" fontAlgn="base"/>
                      <a:r>
                        <a:rPr lang="en-US" sz="2200" b="0" i="0">
                          <a:solidFill>
                            <a:srgbClr val="000000"/>
                          </a:solidFill>
                          <a:effectLst/>
                          <a:latin typeface="Franklin Gothic Book" panose="020B0503020102020204" pitchFamily="34" charset="0"/>
                        </a:rPr>
                        <a:t>1.80​</a:t>
                      </a:r>
                      <a:endParaRPr lang="en-US" sz="2200" b="0" i="0">
                        <a:solidFill>
                          <a:srgbClr val="000000"/>
                        </a:solidFill>
                        <a:effectLst/>
                      </a:endParaRPr>
                    </a:p>
                  </a:txBody>
                  <a:tcPr marL="111299" marR="111299" marT="55650" marB="55650"/>
                </a:tc>
                <a:tc>
                  <a:txBody>
                    <a:bodyPr/>
                    <a:lstStyle/>
                    <a:p>
                      <a:pPr algn="l" rtl="0" fontAlgn="base"/>
                      <a:r>
                        <a:rPr lang="en-US" sz="2200" b="0" i="0">
                          <a:solidFill>
                            <a:srgbClr val="000000"/>
                          </a:solidFill>
                          <a:effectLst/>
                          <a:latin typeface="Franklin Gothic Book" panose="020B0503020102020204" pitchFamily="34" charset="0"/>
                        </a:rPr>
                        <a:t>49​</a:t>
                      </a:r>
                      <a:endParaRPr lang="en-US" sz="2200" b="0" i="0">
                        <a:solidFill>
                          <a:srgbClr val="000000"/>
                        </a:solidFill>
                        <a:effectLst/>
                      </a:endParaRPr>
                    </a:p>
                  </a:txBody>
                  <a:tcPr marL="111299" marR="111299" marT="55650" marB="55650"/>
                </a:tc>
                <a:tc>
                  <a:txBody>
                    <a:bodyPr/>
                    <a:lstStyle/>
                    <a:p>
                      <a:pPr algn="l" rtl="0" fontAlgn="base"/>
                      <a:r>
                        <a:rPr lang="en-US" sz="2200" b="0" i="0">
                          <a:solidFill>
                            <a:srgbClr val="000000"/>
                          </a:solidFill>
                          <a:effectLst/>
                          <a:latin typeface="Franklin Gothic Book" panose="020B0503020102020204" pitchFamily="34" charset="0"/>
                        </a:rPr>
                        <a:t>77.3​</a:t>
                      </a:r>
                      <a:endParaRPr lang="en-US" sz="2200" b="0" i="0">
                        <a:solidFill>
                          <a:srgbClr val="000000"/>
                        </a:solidFill>
                        <a:effectLst/>
                      </a:endParaRPr>
                    </a:p>
                  </a:txBody>
                  <a:tcPr marL="111299" marR="111299" marT="55650" marB="55650"/>
                </a:tc>
                <a:extLst>
                  <a:ext uri="{0D108BD9-81ED-4DB2-BD59-A6C34878D82A}">
                    <a16:rowId xmlns:a16="http://schemas.microsoft.com/office/drawing/2014/main" val="2935291042"/>
                  </a:ext>
                </a:extLst>
              </a:tr>
              <a:tr h="823614">
                <a:tc>
                  <a:txBody>
                    <a:bodyPr/>
                    <a:lstStyle/>
                    <a:p>
                      <a:pPr algn="l" rtl="0" fontAlgn="base"/>
                      <a:r>
                        <a:rPr lang="en-US" sz="2200" b="0" i="0">
                          <a:solidFill>
                            <a:srgbClr val="000000"/>
                          </a:solidFill>
                          <a:effectLst/>
                          <a:latin typeface="Franklin Gothic Book" panose="020B0503020102020204" pitchFamily="34" charset="0"/>
                        </a:rPr>
                        <a:t>Post-Promotional​</a:t>
                      </a:r>
                      <a:endParaRPr lang="en-US" sz="2200" b="0" i="0">
                        <a:solidFill>
                          <a:srgbClr val="000000"/>
                        </a:solidFill>
                        <a:effectLst/>
                      </a:endParaRPr>
                    </a:p>
                  </a:txBody>
                  <a:tcPr marL="111299" marR="111299" marT="55650" marB="55650"/>
                </a:tc>
                <a:tc>
                  <a:txBody>
                    <a:bodyPr/>
                    <a:lstStyle/>
                    <a:p>
                      <a:pPr algn="l" rtl="0" fontAlgn="base"/>
                      <a:r>
                        <a:rPr lang="en-US" sz="2200" b="0" i="0">
                          <a:solidFill>
                            <a:srgbClr val="000000"/>
                          </a:solidFill>
                          <a:effectLst/>
                          <a:latin typeface="Franklin Gothic Book" panose="020B0503020102020204" pitchFamily="34" charset="0"/>
                        </a:rPr>
                        <a:t>86.3​</a:t>
                      </a:r>
                      <a:endParaRPr lang="en-US" sz="2200" b="0" i="0">
                        <a:solidFill>
                          <a:srgbClr val="000000"/>
                        </a:solidFill>
                        <a:effectLst/>
                      </a:endParaRPr>
                    </a:p>
                  </a:txBody>
                  <a:tcPr marL="111299" marR="111299" marT="55650" marB="55650"/>
                </a:tc>
                <a:tc>
                  <a:txBody>
                    <a:bodyPr/>
                    <a:lstStyle/>
                    <a:p>
                      <a:pPr algn="l" rtl="0" fontAlgn="base"/>
                      <a:r>
                        <a:rPr lang="en-US" sz="2200" b="0" i="0">
                          <a:solidFill>
                            <a:srgbClr val="000000"/>
                          </a:solidFill>
                          <a:effectLst/>
                          <a:latin typeface="Franklin Gothic Book" panose="020B0503020102020204" pitchFamily="34" charset="0"/>
                        </a:rPr>
                        <a:t>2.18​</a:t>
                      </a:r>
                      <a:endParaRPr lang="en-US" sz="2200" b="0" i="0">
                        <a:solidFill>
                          <a:srgbClr val="000000"/>
                        </a:solidFill>
                        <a:effectLst/>
                      </a:endParaRPr>
                    </a:p>
                  </a:txBody>
                  <a:tcPr marL="111299" marR="111299" marT="55650" marB="55650"/>
                </a:tc>
                <a:tc>
                  <a:txBody>
                    <a:bodyPr/>
                    <a:lstStyle/>
                    <a:p>
                      <a:pPr algn="l" rtl="0" fontAlgn="base"/>
                      <a:r>
                        <a:rPr lang="en-US" sz="2200" b="0" i="0">
                          <a:solidFill>
                            <a:srgbClr val="000000"/>
                          </a:solidFill>
                          <a:effectLst/>
                          <a:latin typeface="Franklin Gothic Book" panose="020B0503020102020204" pitchFamily="34" charset="0"/>
                        </a:rPr>
                        <a:t>70​</a:t>
                      </a:r>
                      <a:endParaRPr lang="en-US" sz="2200" b="0" i="0">
                        <a:solidFill>
                          <a:srgbClr val="000000"/>
                        </a:solidFill>
                        <a:effectLst/>
                      </a:endParaRPr>
                    </a:p>
                  </a:txBody>
                  <a:tcPr marL="111299" marR="111299" marT="55650" marB="55650"/>
                </a:tc>
                <a:tc>
                  <a:txBody>
                    <a:bodyPr/>
                    <a:lstStyle/>
                    <a:p>
                      <a:pPr algn="l" rtl="0" fontAlgn="base"/>
                      <a:r>
                        <a:rPr lang="en-US" sz="2200" b="0" i="0">
                          <a:solidFill>
                            <a:srgbClr val="000000"/>
                          </a:solidFill>
                          <a:effectLst/>
                          <a:latin typeface="Franklin Gothic Book" panose="020B0503020102020204" pitchFamily="34" charset="0"/>
                        </a:rPr>
                        <a:t>66.3​</a:t>
                      </a:r>
                      <a:endParaRPr lang="en-US" sz="2200" b="0" i="0">
                        <a:solidFill>
                          <a:srgbClr val="000000"/>
                        </a:solidFill>
                        <a:effectLst/>
                      </a:endParaRPr>
                    </a:p>
                  </a:txBody>
                  <a:tcPr marL="111299" marR="111299" marT="55650" marB="55650"/>
                </a:tc>
                <a:extLst>
                  <a:ext uri="{0D108BD9-81ED-4DB2-BD59-A6C34878D82A}">
                    <a16:rowId xmlns:a16="http://schemas.microsoft.com/office/drawing/2014/main" val="2178478808"/>
                  </a:ext>
                </a:extLst>
              </a:tr>
            </a:tbl>
          </a:graphicData>
        </a:graphic>
      </p:graphicFrame>
    </p:spTree>
    <p:extLst>
      <p:ext uri="{BB962C8B-B14F-4D97-AF65-F5344CB8AC3E}">
        <p14:creationId xmlns:p14="http://schemas.microsoft.com/office/powerpoint/2010/main" val="251092739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7356257-F89F-4923-AC85-79596393FED2}"/>
              </a:ext>
            </a:extLst>
          </p:cNvPr>
          <p:cNvSpPr>
            <a:spLocks noGrp="1"/>
          </p:cNvSpPr>
          <p:nvPr>
            <p:ph type="title"/>
          </p:nvPr>
        </p:nvSpPr>
        <p:spPr>
          <a:xfrm>
            <a:off x="446533" y="1552397"/>
            <a:ext cx="11293912" cy="3654081"/>
          </a:xfrm>
        </p:spPr>
        <p:txBody>
          <a:bodyPr vert="horz" lIns="91440" tIns="45720" rIns="91440" bIns="45720" rtlCol="0" anchor="ctr">
            <a:normAutofit/>
          </a:bodyPr>
          <a:lstStyle/>
          <a:p>
            <a:pPr algn="ctr"/>
            <a:r>
              <a:rPr lang="en-US" sz="5400" dirty="0">
                <a:solidFill>
                  <a:schemeClr val="tx2"/>
                </a:solidFill>
              </a:rPr>
              <a:t>Revenue and Profit related to sales</a:t>
            </a:r>
          </a:p>
        </p:txBody>
      </p:sp>
      <p:sp>
        <p:nvSpPr>
          <p:cNvPr id="20" name="Rectangle 19">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54222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9080B67-B754-42DD-A48D-9F9825B8B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ED1230F-A795-4397-9AB6-7FDC98B72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41182216-581B-4394-806B-79D6D4061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18">
            <a:extLst>
              <a:ext uri="{FF2B5EF4-FFF2-40B4-BE49-F238E27FC236}">
                <a16:creationId xmlns:a16="http://schemas.microsoft.com/office/drawing/2014/main" id="{1678ABD2-2F95-4A50-936B-1A18BD7ED4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9C27EDFD-C02F-4070-BDA1-2A0746244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38174"/>
            <a:ext cx="3705323" cy="576262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1AB8363-558A-4261-92EA-F0791C9DF954}"/>
              </a:ext>
            </a:extLst>
          </p:cNvPr>
          <p:cNvSpPr>
            <a:spLocks noGrp="1"/>
          </p:cNvSpPr>
          <p:nvPr>
            <p:ph type="title"/>
          </p:nvPr>
        </p:nvSpPr>
        <p:spPr>
          <a:xfrm>
            <a:off x="803189" y="1209184"/>
            <a:ext cx="3089189" cy="4734416"/>
          </a:xfrm>
        </p:spPr>
        <p:txBody>
          <a:bodyPr vert="horz" lIns="91440" tIns="45720" rIns="91440" bIns="45720" rtlCol="0" anchor="ctr">
            <a:normAutofit/>
          </a:bodyPr>
          <a:lstStyle/>
          <a:p>
            <a:r>
              <a:rPr lang="en-US" b="0" kern="1200" cap="all">
                <a:solidFill>
                  <a:srgbClr val="FFFFFF"/>
                </a:solidFill>
                <a:latin typeface="+mj-lt"/>
                <a:ea typeface="+mj-ea"/>
                <a:cs typeface="+mj-cs"/>
              </a:rPr>
              <a:t>Revenues and Lbs. of product sold</a:t>
            </a:r>
          </a:p>
        </p:txBody>
      </p:sp>
      <p:sp>
        <p:nvSpPr>
          <p:cNvPr id="23" name="Rectangle 22">
            <a:extLst>
              <a:ext uri="{FF2B5EF4-FFF2-40B4-BE49-F238E27FC236}">
                <a16:creationId xmlns:a16="http://schemas.microsoft.com/office/drawing/2014/main" id="{04C78D19-92E9-4BAF-986C-B007349BE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1923" y="654222"/>
            <a:ext cx="3702878" cy="2437844"/>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DDC90C87-48AE-42B3-9545-4059765C04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8568" y="780711"/>
            <a:ext cx="2726384" cy="2167476"/>
          </a:xfrm>
          <a:prstGeom prst="rect">
            <a:avLst/>
          </a:prstGeom>
        </p:spPr>
      </p:pic>
      <p:pic>
        <p:nvPicPr>
          <p:cNvPr id="5" name="Content Placeholder 4">
            <a:extLst>
              <a:ext uri="{FF2B5EF4-FFF2-40B4-BE49-F238E27FC236}">
                <a16:creationId xmlns:a16="http://schemas.microsoft.com/office/drawing/2014/main" id="{4B506FA4-1B34-4697-A390-BB806F5DCB11}"/>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188827" y="874264"/>
            <a:ext cx="3400442" cy="1997759"/>
          </a:xfrm>
          <a:prstGeom prst="rect">
            <a:avLst/>
          </a:prstGeom>
        </p:spPr>
      </p:pic>
      <p:sp>
        <p:nvSpPr>
          <p:cNvPr id="25" name="Rectangle 24">
            <a:extLst>
              <a:ext uri="{FF2B5EF4-FFF2-40B4-BE49-F238E27FC236}">
                <a16:creationId xmlns:a16="http://schemas.microsoft.com/office/drawing/2014/main" id="{DEEF1D81-170C-4CAD-9246-D18D8D4501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36239" y="654222"/>
            <a:ext cx="3702878" cy="2437844"/>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7878CA2-4892-40F2-9E2D-F4DCF0A8F301}"/>
              </a:ext>
            </a:extLst>
          </p:cNvPr>
          <p:cNvSpPr txBox="1"/>
          <p:nvPr/>
        </p:nvSpPr>
        <p:spPr>
          <a:xfrm>
            <a:off x="4561870" y="3425295"/>
            <a:ext cx="6864154" cy="2800477"/>
          </a:xfrm>
          <a:prstGeom prst="rect">
            <a:avLst/>
          </a:prstGeom>
        </p:spPr>
        <p:txBody>
          <a:bodyPr vert="horz" lIns="91440" tIns="45720" rIns="91440" bIns="45720" rtlCol="0" anchor="ctr">
            <a:normAutofit/>
          </a:bodyPr>
          <a:lstStyle/>
          <a:p>
            <a:pPr defTabSz="457200">
              <a:spcBef>
                <a:spcPct val="20000"/>
              </a:spcBef>
              <a:spcAft>
                <a:spcPts val="600"/>
              </a:spcAft>
              <a:buClr>
                <a:schemeClr val="accent1"/>
              </a:buClr>
              <a:buSzPct val="92000"/>
              <a:buFont typeface="Wingdings 2" panose="05020102010507070707" pitchFamily="18" charset="2"/>
              <a:buChar char=""/>
            </a:pPr>
            <a:r>
              <a:rPr lang="en-US" sz="2400" dirty="0">
                <a:solidFill>
                  <a:schemeClr val="tx1">
                    <a:lumMod val="75000"/>
                    <a:lumOff val="25000"/>
                  </a:schemeClr>
                </a:solidFill>
              </a:rPr>
              <a:t>There is a strong correlation between the lbs. sold and the revenue. </a:t>
            </a:r>
          </a:p>
          <a:p>
            <a:pPr defTabSz="457200">
              <a:spcBef>
                <a:spcPct val="20000"/>
              </a:spcBef>
              <a:spcAft>
                <a:spcPts val="600"/>
              </a:spcAft>
              <a:buClr>
                <a:schemeClr val="accent1"/>
              </a:buClr>
              <a:buSzPct val="92000"/>
              <a:buFont typeface="Wingdings 2" panose="05020102010507070707" pitchFamily="18" charset="2"/>
              <a:buChar char=""/>
            </a:pPr>
            <a:r>
              <a:rPr lang="en-US" sz="2400" dirty="0">
                <a:solidFill>
                  <a:schemeClr val="tx1">
                    <a:lumMod val="75000"/>
                    <a:lumOff val="25000"/>
                  </a:schemeClr>
                </a:solidFill>
              </a:rPr>
              <a:t>As shown in the bar chart, the lbs. sold </a:t>
            </a:r>
            <a:r>
              <a:rPr lang="en-US" sz="2400" b="1" dirty="0">
                <a:solidFill>
                  <a:schemeClr val="tx1">
                    <a:lumMod val="75000"/>
                    <a:lumOff val="25000"/>
                  </a:schemeClr>
                </a:solidFill>
              </a:rPr>
              <a:t>decreased</a:t>
            </a:r>
            <a:r>
              <a:rPr lang="en-US" sz="2400" dirty="0">
                <a:solidFill>
                  <a:schemeClr val="tx1">
                    <a:lumMod val="75000"/>
                    <a:lumOff val="25000"/>
                  </a:schemeClr>
                </a:solidFill>
              </a:rPr>
              <a:t> in each period from the initial launch of the website to post-promotion.</a:t>
            </a:r>
          </a:p>
        </p:txBody>
      </p:sp>
    </p:spTree>
    <p:extLst>
      <p:ext uri="{BB962C8B-B14F-4D97-AF65-F5344CB8AC3E}">
        <p14:creationId xmlns:p14="http://schemas.microsoft.com/office/powerpoint/2010/main" val="4170637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19080B67-B754-42DD-A48D-9F9825B8B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ED1230F-A795-4397-9AB6-7FDC98B72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34">
            <a:extLst>
              <a:ext uri="{FF2B5EF4-FFF2-40B4-BE49-F238E27FC236}">
                <a16:creationId xmlns:a16="http://schemas.microsoft.com/office/drawing/2014/main" id="{41182216-581B-4394-806B-79D6D4061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36">
            <a:extLst>
              <a:ext uri="{FF2B5EF4-FFF2-40B4-BE49-F238E27FC236}">
                <a16:creationId xmlns:a16="http://schemas.microsoft.com/office/drawing/2014/main" id="{1678ABD2-2F95-4A50-936B-1A18BD7ED4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9C27EDFD-C02F-4070-BDA1-2A0746244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38174"/>
            <a:ext cx="3705323" cy="576262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1AB8363-558A-4261-92EA-F0791C9DF954}"/>
              </a:ext>
            </a:extLst>
          </p:cNvPr>
          <p:cNvSpPr>
            <a:spLocks noGrp="1"/>
          </p:cNvSpPr>
          <p:nvPr>
            <p:ph type="title"/>
          </p:nvPr>
        </p:nvSpPr>
        <p:spPr>
          <a:xfrm>
            <a:off x="803189" y="1209184"/>
            <a:ext cx="3089189" cy="4734416"/>
          </a:xfrm>
        </p:spPr>
        <p:txBody>
          <a:bodyPr anchor="ctr">
            <a:normAutofit/>
          </a:bodyPr>
          <a:lstStyle/>
          <a:p>
            <a:r>
              <a:rPr lang="en-US">
                <a:solidFill>
                  <a:srgbClr val="FFFFFF"/>
                </a:solidFill>
              </a:rPr>
              <a:t>Revenue and Profit</a:t>
            </a:r>
          </a:p>
        </p:txBody>
      </p:sp>
      <p:sp>
        <p:nvSpPr>
          <p:cNvPr id="41" name="Rectangle 40">
            <a:extLst>
              <a:ext uri="{FF2B5EF4-FFF2-40B4-BE49-F238E27FC236}">
                <a16:creationId xmlns:a16="http://schemas.microsoft.com/office/drawing/2014/main" id="{04C78D19-92E9-4BAF-986C-B007349BE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1923" y="654222"/>
            <a:ext cx="3702878" cy="2437844"/>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DF9640B1-244B-425B-A957-43AA03E9CA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7233" y="780711"/>
            <a:ext cx="1929053" cy="2167476"/>
          </a:xfrm>
          <a:prstGeom prst="rect">
            <a:avLst/>
          </a:prstGeom>
        </p:spPr>
      </p:pic>
      <p:pic>
        <p:nvPicPr>
          <p:cNvPr id="7" name="Picture 6">
            <a:extLst>
              <a:ext uri="{FF2B5EF4-FFF2-40B4-BE49-F238E27FC236}">
                <a16:creationId xmlns:a16="http://schemas.microsoft.com/office/drawing/2014/main" id="{5D901BC9-2978-4B46-8973-9345F474F7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88827" y="942273"/>
            <a:ext cx="3400442" cy="1861741"/>
          </a:xfrm>
          <a:prstGeom prst="rect">
            <a:avLst/>
          </a:prstGeom>
        </p:spPr>
      </p:pic>
      <p:sp>
        <p:nvSpPr>
          <p:cNvPr id="43" name="Rectangle 42">
            <a:extLst>
              <a:ext uri="{FF2B5EF4-FFF2-40B4-BE49-F238E27FC236}">
                <a16:creationId xmlns:a16="http://schemas.microsoft.com/office/drawing/2014/main" id="{DEEF1D81-170C-4CAD-9246-D18D8D4501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36239" y="654222"/>
            <a:ext cx="3702878" cy="2437844"/>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ontent Placeholder 10">
            <a:extLst>
              <a:ext uri="{FF2B5EF4-FFF2-40B4-BE49-F238E27FC236}">
                <a16:creationId xmlns:a16="http://schemas.microsoft.com/office/drawing/2014/main" id="{52FFC784-CD6F-466F-AA13-A4F831704588}"/>
              </a:ext>
            </a:extLst>
          </p:cNvPr>
          <p:cNvSpPr>
            <a:spLocks noGrp="1"/>
          </p:cNvSpPr>
          <p:nvPr>
            <p:ph idx="1"/>
          </p:nvPr>
        </p:nvSpPr>
        <p:spPr>
          <a:xfrm>
            <a:off x="4612225" y="3600322"/>
            <a:ext cx="6864154" cy="2800477"/>
          </a:xfrm>
        </p:spPr>
        <p:txBody>
          <a:bodyPr>
            <a:normAutofit/>
          </a:bodyPr>
          <a:lstStyle/>
          <a:p>
            <a:r>
              <a:rPr lang="en-US" sz="2400" dirty="0"/>
              <a:t>Revenue and profits both </a:t>
            </a:r>
            <a:r>
              <a:rPr lang="en-US" sz="2400" b="1" dirty="0"/>
              <a:t>decrease</a:t>
            </a:r>
            <a:r>
              <a:rPr lang="en-US" sz="2400" dirty="0"/>
              <a:t> consistently from period to period.</a:t>
            </a:r>
          </a:p>
          <a:p>
            <a:r>
              <a:rPr lang="en-US" sz="2400" dirty="0"/>
              <a:t>The increase in website visits did not have a large enough effect to boost the revenue or profit to be a positive change during the promotional period. </a:t>
            </a:r>
          </a:p>
          <a:p>
            <a:endParaRPr lang="en-US" dirty="0"/>
          </a:p>
          <a:p>
            <a:endParaRPr lang="en-US" dirty="0"/>
          </a:p>
        </p:txBody>
      </p:sp>
    </p:spTree>
    <p:extLst>
      <p:ext uri="{BB962C8B-B14F-4D97-AF65-F5344CB8AC3E}">
        <p14:creationId xmlns:p14="http://schemas.microsoft.com/office/powerpoint/2010/main" val="2168045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B8363-558A-4261-92EA-F0791C9DF954}"/>
              </a:ext>
            </a:extLst>
          </p:cNvPr>
          <p:cNvSpPr>
            <a:spLocks noGrp="1"/>
          </p:cNvSpPr>
          <p:nvPr>
            <p:ph type="title"/>
          </p:nvPr>
        </p:nvSpPr>
        <p:spPr>
          <a:xfrm>
            <a:off x="581192" y="702156"/>
            <a:ext cx="11029616" cy="627880"/>
          </a:xfrm>
        </p:spPr>
        <p:txBody>
          <a:bodyPr/>
          <a:lstStyle/>
          <a:p>
            <a:r>
              <a:rPr lang="en-US" dirty="0"/>
              <a:t>Lbs. Sold </a:t>
            </a:r>
          </a:p>
        </p:txBody>
      </p:sp>
      <p:graphicFrame>
        <p:nvGraphicFramePr>
          <p:cNvPr id="4" name="Table 4">
            <a:extLst>
              <a:ext uri="{FF2B5EF4-FFF2-40B4-BE49-F238E27FC236}">
                <a16:creationId xmlns:a16="http://schemas.microsoft.com/office/drawing/2014/main" id="{96BFB2C1-C6E0-4D9E-AC71-D7A9EE8D4509}"/>
              </a:ext>
            </a:extLst>
          </p:cNvPr>
          <p:cNvGraphicFramePr>
            <a:graphicFrameLocks noGrp="1"/>
          </p:cNvGraphicFramePr>
          <p:nvPr>
            <p:ph idx="1"/>
            <p:extLst>
              <p:ext uri="{D42A27DB-BD31-4B8C-83A1-F6EECF244321}">
                <p14:modId xmlns:p14="http://schemas.microsoft.com/office/powerpoint/2010/main" val="3692317020"/>
              </p:ext>
            </p:extLst>
          </p:nvPr>
        </p:nvGraphicFramePr>
        <p:xfrm>
          <a:off x="736270" y="1954658"/>
          <a:ext cx="4632042" cy="3293249"/>
        </p:xfrm>
        <a:graphic>
          <a:graphicData uri="http://schemas.openxmlformats.org/drawingml/2006/table">
            <a:tbl>
              <a:tblPr firstRow="1" bandRow="1">
                <a:tableStyleId>{7DF18680-E054-41AD-8BC1-D1AEF772440D}</a:tableStyleId>
              </a:tblPr>
              <a:tblGrid>
                <a:gridCol w="1544014">
                  <a:extLst>
                    <a:ext uri="{9D8B030D-6E8A-4147-A177-3AD203B41FA5}">
                      <a16:colId xmlns:a16="http://schemas.microsoft.com/office/drawing/2014/main" val="2719370776"/>
                    </a:ext>
                  </a:extLst>
                </a:gridCol>
                <a:gridCol w="1544014">
                  <a:extLst>
                    <a:ext uri="{9D8B030D-6E8A-4147-A177-3AD203B41FA5}">
                      <a16:colId xmlns:a16="http://schemas.microsoft.com/office/drawing/2014/main" val="3954188547"/>
                    </a:ext>
                  </a:extLst>
                </a:gridCol>
                <a:gridCol w="1544014">
                  <a:extLst>
                    <a:ext uri="{9D8B030D-6E8A-4147-A177-3AD203B41FA5}">
                      <a16:colId xmlns:a16="http://schemas.microsoft.com/office/drawing/2014/main" val="2529986938"/>
                    </a:ext>
                  </a:extLst>
                </a:gridCol>
              </a:tblGrid>
              <a:tr h="374991">
                <a:tc>
                  <a:txBody>
                    <a:bodyPr/>
                    <a:lstStyle/>
                    <a:p>
                      <a:r>
                        <a:rPr lang="en-US" sz="1400" dirty="0"/>
                        <a:t>Statistic</a:t>
                      </a:r>
                    </a:p>
                  </a:txBody>
                  <a:tcPr/>
                </a:tc>
                <a:tc>
                  <a:txBody>
                    <a:bodyPr/>
                    <a:lstStyle/>
                    <a:p>
                      <a:r>
                        <a:rPr lang="en-US" sz="1400" dirty="0"/>
                        <a:t>Before Website</a:t>
                      </a:r>
                    </a:p>
                  </a:txBody>
                  <a:tcPr/>
                </a:tc>
                <a:tc>
                  <a:txBody>
                    <a:bodyPr/>
                    <a:lstStyle/>
                    <a:p>
                      <a:r>
                        <a:rPr lang="en-US" sz="1400" dirty="0"/>
                        <a:t>After Website</a:t>
                      </a:r>
                      <a:endParaRPr lang="en-US" sz="1400" b="1" dirty="0"/>
                    </a:p>
                  </a:txBody>
                  <a:tcPr/>
                </a:tc>
                <a:extLst>
                  <a:ext uri="{0D108BD9-81ED-4DB2-BD59-A6C34878D82A}">
                    <a16:rowId xmlns:a16="http://schemas.microsoft.com/office/drawing/2014/main" val="1365651469"/>
                  </a:ext>
                </a:extLst>
              </a:tr>
              <a:tr h="377004">
                <a:tc>
                  <a:txBody>
                    <a:bodyPr/>
                    <a:lstStyle/>
                    <a:p>
                      <a:r>
                        <a:rPr lang="en-US" sz="1600" dirty="0"/>
                        <a:t>Mean</a:t>
                      </a:r>
                    </a:p>
                  </a:txBody>
                  <a:tcPr/>
                </a:tc>
                <a:tc>
                  <a:txBody>
                    <a:bodyPr/>
                    <a:lstStyle/>
                    <a:p>
                      <a:r>
                        <a:rPr lang="en-US" sz="1600" dirty="0"/>
                        <a:t>19384</a:t>
                      </a:r>
                    </a:p>
                  </a:txBody>
                  <a:tcPr/>
                </a:tc>
                <a:tc>
                  <a:txBody>
                    <a:bodyPr/>
                    <a:lstStyle/>
                    <a:p>
                      <a:r>
                        <a:rPr lang="en-US" sz="1600" dirty="0"/>
                        <a:t>17582</a:t>
                      </a:r>
                    </a:p>
                  </a:txBody>
                  <a:tcPr/>
                </a:tc>
                <a:extLst>
                  <a:ext uri="{0D108BD9-81ED-4DB2-BD59-A6C34878D82A}">
                    <a16:rowId xmlns:a16="http://schemas.microsoft.com/office/drawing/2014/main" val="3465037724"/>
                  </a:ext>
                </a:extLst>
              </a:tr>
              <a:tr h="377004">
                <a:tc>
                  <a:txBody>
                    <a:bodyPr/>
                    <a:lstStyle/>
                    <a:p>
                      <a:r>
                        <a:rPr lang="en-US" sz="1600" dirty="0"/>
                        <a:t>Median</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18382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17216</a:t>
                      </a:r>
                    </a:p>
                  </a:txBody>
                  <a:tcPr/>
                </a:tc>
                <a:extLst>
                  <a:ext uri="{0D108BD9-81ED-4DB2-BD59-A6C34878D82A}">
                    <a16:rowId xmlns:a16="http://schemas.microsoft.com/office/drawing/2014/main" val="2100862630"/>
                  </a:ext>
                </a:extLst>
              </a:tr>
              <a:tr h="656234">
                <a:tc>
                  <a:txBody>
                    <a:bodyPr/>
                    <a:lstStyle/>
                    <a:p>
                      <a:r>
                        <a:rPr lang="en-US" sz="1600" dirty="0"/>
                        <a:t>Standard Deviation</a:t>
                      </a:r>
                    </a:p>
                  </a:txBody>
                  <a:tcPr/>
                </a:tc>
                <a:tc>
                  <a:txBody>
                    <a:bodyPr/>
                    <a:lstStyle/>
                    <a:p>
                      <a:r>
                        <a:rPr lang="en-US" sz="1600" dirty="0"/>
                        <a:t>7136</a:t>
                      </a:r>
                    </a:p>
                  </a:txBody>
                  <a:tcPr/>
                </a:tc>
                <a:tc>
                  <a:txBody>
                    <a:bodyPr/>
                    <a:lstStyle/>
                    <a:p>
                      <a:r>
                        <a:rPr lang="en-US" sz="1600" dirty="0"/>
                        <a:t>6222</a:t>
                      </a:r>
                    </a:p>
                  </a:txBody>
                  <a:tcPr/>
                </a:tc>
                <a:extLst>
                  <a:ext uri="{0D108BD9-81ED-4DB2-BD59-A6C34878D82A}">
                    <a16:rowId xmlns:a16="http://schemas.microsoft.com/office/drawing/2014/main" val="3785482551"/>
                  </a:ext>
                </a:extLst>
              </a:tr>
              <a:tr h="377004">
                <a:tc>
                  <a:txBody>
                    <a:bodyPr/>
                    <a:lstStyle/>
                    <a:p>
                      <a:r>
                        <a:rPr lang="en-US" sz="1600" dirty="0"/>
                        <a:t>Minimum</a:t>
                      </a:r>
                    </a:p>
                  </a:txBody>
                  <a:tcPr/>
                </a:tc>
                <a:tc>
                  <a:txBody>
                    <a:bodyPr/>
                    <a:lstStyle/>
                    <a:p>
                      <a:r>
                        <a:rPr lang="en-US" sz="1600" dirty="0"/>
                        <a:t>4173</a:t>
                      </a:r>
                    </a:p>
                  </a:txBody>
                  <a:tcPr/>
                </a:tc>
                <a:tc>
                  <a:txBody>
                    <a:bodyPr/>
                    <a:lstStyle/>
                    <a:p>
                      <a:r>
                        <a:rPr lang="en-US" sz="1600" dirty="0"/>
                        <a:t>3826</a:t>
                      </a:r>
                    </a:p>
                  </a:txBody>
                  <a:tcPr/>
                </a:tc>
                <a:extLst>
                  <a:ext uri="{0D108BD9-81ED-4DB2-BD59-A6C34878D82A}">
                    <a16:rowId xmlns:a16="http://schemas.microsoft.com/office/drawing/2014/main" val="82564593"/>
                  </a:ext>
                </a:extLst>
              </a:tr>
              <a:tr h="377004">
                <a:tc>
                  <a:txBody>
                    <a:bodyPr/>
                    <a:lstStyle/>
                    <a:p>
                      <a:r>
                        <a:rPr lang="en-US" sz="1600" dirty="0"/>
                        <a:t>Maximum</a:t>
                      </a:r>
                    </a:p>
                  </a:txBody>
                  <a:tcPr/>
                </a:tc>
                <a:tc>
                  <a:txBody>
                    <a:bodyPr/>
                    <a:lstStyle/>
                    <a:p>
                      <a:r>
                        <a:rPr lang="en-US" sz="1600" dirty="0"/>
                        <a:t>44740</a:t>
                      </a:r>
                    </a:p>
                  </a:txBody>
                  <a:tcPr/>
                </a:tc>
                <a:tc>
                  <a:txBody>
                    <a:bodyPr/>
                    <a:lstStyle/>
                    <a:p>
                      <a:r>
                        <a:rPr lang="en-US" sz="1600" dirty="0"/>
                        <a:t>35669</a:t>
                      </a:r>
                    </a:p>
                  </a:txBody>
                  <a:tcPr/>
                </a:tc>
                <a:extLst>
                  <a:ext uri="{0D108BD9-81ED-4DB2-BD59-A6C34878D82A}">
                    <a16:rowId xmlns:a16="http://schemas.microsoft.com/office/drawing/2014/main" val="2989589865"/>
                  </a:ext>
                </a:extLst>
              </a:tr>
              <a:tr h="377004">
                <a:tc>
                  <a:txBody>
                    <a:bodyPr/>
                    <a:lstStyle/>
                    <a:p>
                      <a:r>
                        <a:rPr lang="en-US" sz="1600" dirty="0"/>
                        <a:t>Skewness</a:t>
                      </a:r>
                    </a:p>
                  </a:txBody>
                  <a:tcPr/>
                </a:tc>
                <a:tc>
                  <a:txBody>
                    <a:bodyPr/>
                    <a:lstStyle/>
                    <a:p>
                      <a:r>
                        <a:rPr lang="en-US" sz="1600" dirty="0"/>
                        <a:t>0.690</a:t>
                      </a:r>
                    </a:p>
                  </a:txBody>
                  <a:tcPr/>
                </a:tc>
                <a:tc>
                  <a:txBody>
                    <a:bodyPr/>
                    <a:lstStyle/>
                    <a:p>
                      <a:r>
                        <a:rPr lang="en-US" sz="1600" dirty="0"/>
                        <a:t>0.375</a:t>
                      </a:r>
                    </a:p>
                  </a:txBody>
                  <a:tcPr/>
                </a:tc>
                <a:extLst>
                  <a:ext uri="{0D108BD9-81ED-4DB2-BD59-A6C34878D82A}">
                    <a16:rowId xmlns:a16="http://schemas.microsoft.com/office/drawing/2014/main" val="1378250394"/>
                  </a:ext>
                </a:extLst>
              </a:tr>
              <a:tr h="377004">
                <a:tc>
                  <a:txBody>
                    <a:bodyPr/>
                    <a:lstStyle/>
                    <a:p>
                      <a:r>
                        <a:rPr lang="en-US" sz="1600" dirty="0"/>
                        <a:t>Kurtosis</a:t>
                      </a:r>
                    </a:p>
                  </a:txBody>
                  <a:tcPr/>
                </a:tc>
                <a:tc>
                  <a:txBody>
                    <a:bodyPr/>
                    <a:lstStyle/>
                    <a:p>
                      <a:r>
                        <a:rPr lang="en-US" sz="1600" dirty="0"/>
                        <a:t>0.577</a:t>
                      </a:r>
                    </a:p>
                  </a:txBody>
                  <a:tcPr/>
                </a:tc>
                <a:tc>
                  <a:txBody>
                    <a:bodyPr/>
                    <a:lstStyle/>
                    <a:p>
                      <a:r>
                        <a:rPr lang="en-US" sz="1600" dirty="0"/>
                        <a:t>-0.002</a:t>
                      </a:r>
                    </a:p>
                  </a:txBody>
                  <a:tcPr/>
                </a:tc>
                <a:extLst>
                  <a:ext uri="{0D108BD9-81ED-4DB2-BD59-A6C34878D82A}">
                    <a16:rowId xmlns:a16="http://schemas.microsoft.com/office/drawing/2014/main" val="3967484655"/>
                  </a:ext>
                </a:extLst>
              </a:tr>
            </a:tbl>
          </a:graphicData>
        </a:graphic>
      </p:graphicFrame>
      <p:sp>
        <p:nvSpPr>
          <p:cNvPr id="6" name="TextBox 5">
            <a:extLst>
              <a:ext uri="{FF2B5EF4-FFF2-40B4-BE49-F238E27FC236}">
                <a16:creationId xmlns:a16="http://schemas.microsoft.com/office/drawing/2014/main" id="{996977B8-71A2-4AEF-8321-6D0AAD9559E6}"/>
              </a:ext>
            </a:extLst>
          </p:cNvPr>
          <p:cNvSpPr txBox="1"/>
          <p:nvPr/>
        </p:nvSpPr>
        <p:spPr>
          <a:xfrm>
            <a:off x="580860" y="5623318"/>
            <a:ext cx="11029948" cy="646331"/>
          </a:xfrm>
          <a:prstGeom prst="rect">
            <a:avLst/>
          </a:prstGeom>
          <a:noFill/>
        </p:spPr>
        <p:txBody>
          <a:bodyPr wrap="square" rtlCol="0">
            <a:spAutoFit/>
          </a:bodyPr>
          <a:lstStyle/>
          <a:p>
            <a:r>
              <a:rPr lang="en-US" dirty="0"/>
              <a:t>*After the website was created and the promotion rolled out, the average lbs. sold decreased. Data through July 2010 shows some growth which may be due to economic conditions.</a:t>
            </a:r>
          </a:p>
        </p:txBody>
      </p:sp>
      <p:pic>
        <p:nvPicPr>
          <p:cNvPr id="7" name="Picture 6">
            <a:extLst>
              <a:ext uri="{FF2B5EF4-FFF2-40B4-BE49-F238E27FC236}">
                <a16:creationId xmlns:a16="http://schemas.microsoft.com/office/drawing/2014/main" id="{866ED64D-33A2-4C38-8E37-ADF5A7F507D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807034" y="1894798"/>
            <a:ext cx="5548559" cy="3540814"/>
          </a:xfrm>
          <a:prstGeom prst="rect">
            <a:avLst/>
          </a:prstGeom>
        </p:spPr>
      </p:pic>
    </p:spTree>
    <p:extLst>
      <p:ext uri="{BB962C8B-B14F-4D97-AF65-F5344CB8AC3E}">
        <p14:creationId xmlns:p14="http://schemas.microsoft.com/office/powerpoint/2010/main" val="518463960"/>
      </p:ext>
    </p:extLst>
  </p:cSld>
  <p:clrMapOvr>
    <a:masterClrMapping/>
  </p:clrMapOvr>
</p:sld>
</file>

<file path=ppt/theme/theme1.xml><?xml version="1.0" encoding="utf-8"?>
<a:theme xmlns:a="http://schemas.openxmlformats.org/drawingml/2006/main" name="DividendVTI">
  <a:themeElements>
    <a:clrScheme name="AnalogousFromLightSeedRightStep">
      <a:dk1>
        <a:srgbClr val="000000"/>
      </a:dk1>
      <a:lt1>
        <a:srgbClr val="FFFFFF"/>
      </a:lt1>
      <a:dk2>
        <a:srgbClr val="373A21"/>
      </a:dk2>
      <a:lt2>
        <a:srgbClr val="E2E6E8"/>
      </a:lt2>
      <a:accent1>
        <a:srgbClr val="BF9989"/>
      </a:accent1>
      <a:accent2>
        <a:srgbClr val="AFA078"/>
      </a:accent2>
      <a:accent3>
        <a:srgbClr val="A1A77E"/>
      </a:accent3>
      <a:accent4>
        <a:srgbClr val="8CAA74"/>
      </a:accent4>
      <a:accent5>
        <a:srgbClr val="82AC81"/>
      </a:accent5>
      <a:accent6>
        <a:srgbClr val="77AE8D"/>
      </a:accent6>
      <a:hlink>
        <a:srgbClr val="5E899C"/>
      </a:hlink>
      <a:folHlink>
        <a:srgbClr val="82828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1269</Words>
  <Application>Microsoft Office PowerPoint</Application>
  <PresentationFormat>Widescreen</PresentationFormat>
  <Paragraphs>120</Paragraphs>
  <Slides>13</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vt:lpstr>
      <vt:lpstr>Franklin Gothic Book</vt:lpstr>
      <vt:lpstr>Franklin Gothic Demi</vt:lpstr>
      <vt:lpstr>Gill Sans MT</vt:lpstr>
      <vt:lpstr>Wingdings 2</vt:lpstr>
      <vt:lpstr>DividendVTI</vt:lpstr>
      <vt:lpstr>Quality Alloys Web Analytics &amp; Promotion </vt:lpstr>
      <vt:lpstr>Value of QA’s Website</vt:lpstr>
      <vt:lpstr>Website observations and data</vt:lpstr>
      <vt:lpstr>Website Visits</vt:lpstr>
      <vt:lpstr>WEEKLY VISIT DEEP DIVE:</vt:lpstr>
      <vt:lpstr>Revenue and Profit related to sales</vt:lpstr>
      <vt:lpstr>Revenues and Lbs. of product sold</vt:lpstr>
      <vt:lpstr>Revenue and Profit</vt:lpstr>
      <vt:lpstr>Lbs. Sold </vt:lpstr>
      <vt:lpstr>Website’s value</vt:lpstr>
      <vt:lpstr>Visits in Relation to Revenue and Bounce</vt:lpstr>
      <vt:lpstr>Recommendations</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Quality Alloys Web Analytics &amp; Promotion </dc:title>
  <dc:creator>Emily Gomez</dc:creator>
  <cp:lastModifiedBy>Emily Gomez</cp:lastModifiedBy>
  <cp:revision>8</cp:revision>
  <dcterms:created xsi:type="dcterms:W3CDTF">2019-11-23T19:51:08Z</dcterms:created>
  <dcterms:modified xsi:type="dcterms:W3CDTF">2020-04-03T15:48:34Z</dcterms:modified>
</cp:coreProperties>
</file>