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2802396"/>
            <a:ext cx="10464800" cy="33020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/>
            </a:pPr>
            <a:r>
              <a:rPr sz="8000"/>
              <a:t>Multimedia Search Algorithm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7796812"/>
            <a:ext cx="10464800" cy="11303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/>
            </a:pPr>
            <a:r>
              <a:rPr sz="3200"/>
              <a:t>Esteban Gomez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181100" y="1574800"/>
            <a:ext cx="2386906" cy="2159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/>
            </a:pPr>
            <a:r>
              <a:rPr sz="8000"/>
              <a:t>Goal</a:t>
            </a:r>
          </a:p>
        </p:txBody>
      </p:sp>
      <p:sp>
        <p:nvSpPr>
          <p:cNvPr id="36" name="Shape 36"/>
          <p:cNvSpPr/>
          <p:nvPr/>
        </p:nvSpPr>
        <p:spPr>
          <a:xfrm>
            <a:off x="1202563" y="5111750"/>
            <a:ext cx="99646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Build a type independent recognition algorithm. 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1181100" y="1574800"/>
            <a:ext cx="4729439" cy="2159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/>
            </a:pPr>
            <a:r>
              <a:rPr sz="8000"/>
              <a:t>Use Case</a:t>
            </a:r>
          </a:p>
        </p:txBody>
      </p:sp>
      <p:sp>
        <p:nvSpPr>
          <p:cNvPr id="39" name="Shape 39"/>
          <p:cNvSpPr/>
          <p:nvPr/>
        </p:nvSpPr>
        <p:spPr>
          <a:xfrm>
            <a:off x="1202563" y="4838700"/>
            <a:ext cx="1056543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Breakdown and recognize multimedia files by their components.  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635500" y="5410200"/>
            <a:ext cx="1270000" cy="263644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reflection blurRad="0" stA="13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Right Channel</a:t>
            </a:r>
          </a:p>
        </p:txBody>
      </p:sp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Concept</a:t>
            </a:r>
          </a:p>
        </p:txBody>
      </p:sp>
      <p:sp>
        <p:nvSpPr>
          <p:cNvPr id="43" name="Shape 43"/>
          <p:cNvSpPr/>
          <p:nvPr/>
        </p:nvSpPr>
        <p:spPr>
          <a:xfrm>
            <a:off x="2451100" y="5410200"/>
            <a:ext cx="1270000" cy="263644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reflection blurRad="0" stA="13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Left Channel</a:t>
            </a:r>
          </a:p>
        </p:txBody>
      </p:sp>
      <p:sp>
        <p:nvSpPr>
          <p:cNvPr id="44" name="Shape 44"/>
          <p:cNvSpPr/>
          <p:nvPr/>
        </p:nvSpPr>
        <p:spPr>
          <a:xfrm>
            <a:off x="2739148" y="2247899"/>
            <a:ext cx="752650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We are used to interacting with multimedia as independent.</a:t>
            </a:r>
          </a:p>
        </p:txBody>
      </p:sp>
      <p:sp>
        <p:nvSpPr>
          <p:cNvPr id="45" name="Shape 45"/>
          <p:cNvSpPr/>
          <p:nvPr/>
        </p:nvSpPr>
        <p:spPr>
          <a:xfrm>
            <a:off x="6921500" y="5410200"/>
            <a:ext cx="1270000" cy="263644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reflection blurRad="0" stA="13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Lyrics</a:t>
            </a:r>
          </a:p>
        </p:txBody>
      </p:sp>
      <p:sp>
        <p:nvSpPr>
          <p:cNvPr id="46" name="Shape 46"/>
          <p:cNvSpPr/>
          <p:nvPr/>
        </p:nvSpPr>
        <p:spPr>
          <a:xfrm>
            <a:off x="9093200" y="5410200"/>
            <a:ext cx="1270000" cy="263644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reflection blurRad="0" stA="13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Single Art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635500" y="5410200"/>
            <a:ext cx="1270000" cy="263644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reflection blurRad="0" stA="12661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Right Channel</a:t>
            </a:r>
          </a:p>
        </p:txBody>
      </p:sp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Concept</a:t>
            </a:r>
          </a:p>
        </p:txBody>
      </p:sp>
      <p:sp>
        <p:nvSpPr>
          <p:cNvPr id="50" name="Shape 50"/>
          <p:cNvSpPr/>
          <p:nvPr/>
        </p:nvSpPr>
        <p:spPr>
          <a:xfrm>
            <a:off x="2451100" y="5410200"/>
            <a:ext cx="1270000" cy="263644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reflection blurRad="0" stA="12661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Left Channel</a:t>
            </a:r>
          </a:p>
        </p:txBody>
      </p:sp>
      <p:sp>
        <p:nvSpPr>
          <p:cNvPr id="51" name="Shape 51"/>
          <p:cNvSpPr/>
          <p:nvPr/>
        </p:nvSpPr>
        <p:spPr>
          <a:xfrm>
            <a:off x="3683380" y="2349499"/>
            <a:ext cx="563803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Different representations of the same song.  </a:t>
            </a:r>
          </a:p>
        </p:txBody>
      </p:sp>
      <p:sp>
        <p:nvSpPr>
          <p:cNvPr id="52" name="Shape 52"/>
          <p:cNvSpPr/>
          <p:nvPr/>
        </p:nvSpPr>
        <p:spPr>
          <a:xfrm>
            <a:off x="6921500" y="5410200"/>
            <a:ext cx="1270000" cy="263644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reflection blurRad="0" stA="13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Lyrics</a:t>
            </a:r>
          </a:p>
        </p:txBody>
      </p:sp>
      <p:sp>
        <p:nvSpPr>
          <p:cNvPr id="53" name="Shape 53"/>
          <p:cNvSpPr/>
          <p:nvPr/>
        </p:nvSpPr>
        <p:spPr>
          <a:xfrm>
            <a:off x="9093200" y="5410200"/>
            <a:ext cx="1270000" cy="263644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reflection blurRad="0" stA="13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Single Art</a:t>
            </a:r>
          </a:p>
        </p:txBody>
      </p:sp>
      <p:sp>
        <p:nvSpPr>
          <p:cNvPr id="54" name="Shape 54"/>
          <p:cNvSpPr/>
          <p:nvPr/>
        </p:nvSpPr>
        <p:spPr>
          <a:xfrm>
            <a:off x="2451100" y="3175000"/>
            <a:ext cx="8102600" cy="1270000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Song</a:t>
            </a:r>
          </a:p>
        </p:txBody>
      </p:sp>
      <p:sp>
        <p:nvSpPr>
          <p:cNvPr id="55" name="Shape 55"/>
          <p:cNvSpPr/>
          <p:nvPr/>
        </p:nvSpPr>
        <p:spPr>
          <a:xfrm>
            <a:off x="7556500" y="4444311"/>
            <a:ext cx="1" cy="96657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6" name="Shape 56"/>
          <p:cNvSpPr/>
          <p:nvPr/>
        </p:nvSpPr>
        <p:spPr>
          <a:xfrm>
            <a:off x="5270500" y="4444311"/>
            <a:ext cx="1" cy="96657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7" name="Shape 57"/>
          <p:cNvSpPr/>
          <p:nvPr/>
        </p:nvSpPr>
        <p:spPr>
          <a:xfrm>
            <a:off x="3086100" y="4444311"/>
            <a:ext cx="1" cy="96657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8" name="Shape 58"/>
          <p:cNvSpPr/>
          <p:nvPr/>
        </p:nvSpPr>
        <p:spPr>
          <a:xfrm>
            <a:off x="9728200" y="4444311"/>
            <a:ext cx="1" cy="96657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slow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Feature Extraction and Pattern Recognition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952500" y="3176339"/>
            <a:ext cx="11099800" cy="515352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Feature extraction is handled per media type.</a:t>
            </a:r>
            <a:endParaRPr sz="3600"/>
          </a:p>
          <a:p>
            <a:pPr lvl="0">
              <a:defRPr sz="1800"/>
            </a:pPr>
            <a:r>
              <a:rPr sz="3600"/>
              <a:t>Pattern recognition has two possibilities:</a:t>
            </a:r>
            <a:endParaRPr sz="3600"/>
          </a:p>
          <a:p>
            <a:pPr lvl="1">
              <a:defRPr sz="1800"/>
            </a:pPr>
            <a:r>
              <a:rPr sz="3600"/>
              <a:t>N*M - dimensional features</a:t>
            </a:r>
            <a:endParaRPr sz="3600"/>
          </a:p>
          <a:p>
            <a:pPr lvl="1">
              <a:defRPr sz="1800"/>
            </a:pPr>
            <a:r>
              <a:rPr sz="3600"/>
              <a:t>Unique pattern recognition per media type and combinatorial logic. 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Identified Issues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952500" y="3491483"/>
            <a:ext cx="11099800" cy="27706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Balancing act with entropy</a:t>
            </a:r>
            <a:endParaRPr sz="3000"/>
          </a:p>
          <a:p>
            <a:pPr lvl="1">
              <a:defRPr sz="1800"/>
            </a:pPr>
            <a:r>
              <a:rPr sz="3000"/>
              <a:t>Too high makes the algorithm unreliable</a:t>
            </a:r>
            <a:endParaRPr sz="3000"/>
          </a:p>
          <a:p>
            <a:pPr lvl="1">
              <a:defRPr sz="1800"/>
            </a:pPr>
            <a:r>
              <a:rPr sz="3000"/>
              <a:t>Too low increases the number of false positives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