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3" r:id="rId4"/>
    <p:sldId id="279" r:id="rId5"/>
    <p:sldId id="258" r:id="rId6"/>
    <p:sldId id="259" r:id="rId7"/>
    <p:sldId id="260" r:id="rId8"/>
    <p:sldId id="280" r:id="rId9"/>
    <p:sldId id="281" r:id="rId10"/>
    <p:sldId id="261" r:id="rId11"/>
    <p:sldId id="262" r:id="rId12"/>
    <p:sldId id="263" r:id="rId13"/>
    <p:sldId id="282" r:id="rId14"/>
    <p:sldId id="265" r:id="rId15"/>
    <p:sldId id="284" r:id="rId16"/>
    <p:sldId id="302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6" r:id="rId25"/>
    <p:sldId id="292" r:id="rId26"/>
    <p:sldId id="293" r:id="rId27"/>
    <p:sldId id="294" r:id="rId28"/>
    <p:sldId id="295" r:id="rId29"/>
    <p:sldId id="297" r:id="rId30"/>
    <p:sldId id="298" r:id="rId31"/>
    <p:sldId id="299" r:id="rId32"/>
    <p:sldId id="300" r:id="rId33"/>
    <p:sldId id="301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644" y="-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17C0-47BA-48CC-B943-08F9772B97E9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95A3-B21C-4FD9-A34F-402F7CFD11EB}" type="slidenum">
              <a:rPr lang="fr-FR" smtClean="0">
                <a:solidFill>
                  <a:schemeClr val="tx1"/>
                </a:solidFill>
              </a:rPr>
              <a:t>‹N°›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26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556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ccbe03a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ccbe03a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ccbe03a8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ccbe03a8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ccbe03a8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ccbe03a8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ccbe03a8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ccbe03a8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cbe03a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cbe03a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d9bc14e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d9bc14e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cbe03a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cbe03a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ccbe03a8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ccbe03a8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ccbe03a8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ccbe03a8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ccbe03a8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ccbe03a8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fr-FR" smtClean="0"/>
              <a:pPr algn="r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Sunday, April 21,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CSC217 : IA et Calcul Scientifique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44707" y="2655794"/>
            <a:ext cx="6400800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Réduction de dimension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32" dirty="0">
                <a:solidFill>
                  <a:srgbClr val="999999"/>
                </a:solidFill>
              </a:rPr>
              <a:t>Samir Beneddine - samir.beneddine@onera.fr</a:t>
            </a:r>
            <a:endParaRPr sz="1432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Notion de </a:t>
            </a:r>
            <a:r>
              <a:rPr lang="fr" dirty="0"/>
              <a:t>manifold (variété)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18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dirty="0"/>
                  <a:t>Les solutions considérées appartiennent à un </a:t>
                </a:r>
                <a:r>
                  <a:rPr lang="fr" sz="1800" b="1" dirty="0"/>
                  <a:t>manifold (variété) </a:t>
                </a:r>
                <a:r>
                  <a:rPr lang="fr" sz="1800" dirty="0"/>
                  <a:t>de dimension 3</a:t>
                </a:r>
                <a:endParaRPr sz="18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fr" sz="1800" b="1" dirty="0" smtClean="0"/>
                  <a:t>Manifold </a:t>
                </a:r>
                <a:r>
                  <a:rPr lang="fr-FR" sz="1800" b="1" dirty="0" smtClean="0"/>
                  <a:t>: </a:t>
                </a:r>
                <a:r>
                  <a:rPr lang="fr-FR" sz="1800" dirty="0" smtClean="0"/>
                  <a:t>généralisation de la notion de courbe et surface en dimension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/>
                      </a:rPr>
                      <m:t>𝑁</m:t>
                    </m:r>
                  </m:oMath>
                </a14:m>
                <a:endParaRPr lang="fr-FR" sz="1800" dirty="0" smtClean="0"/>
              </a:p>
            </p:txBody>
          </p:sp>
        </mc:Choice>
        <mc:Fallback xmlns="">
          <p:sp>
            <p:nvSpPr>
              <p:cNvPr id="97" name="Google Shape;97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3" name="AutoShape 2" descr="data:image/png;base64,iVBORw0KGgoAAAANSUhEUgAAAfIAAAHjCAYAAADYG53uAAAAOXRFWHRTb2Z0d2FyZQBNYXRwbG90bGliIHZlcnNpb24zLjcuMSwgaHR0cHM6Ly9tYXRwbG90bGliLm9yZy/bCgiHAAAACXBIWXMAAA9hAAAPYQGoP6dpAAEAAElEQVR4nOy9eXwkdZ0+/vR95Op0576PyZ05M5NJMgKDICDoiigqroKirBd+Rfzpoqvuqqus66q4Xqyii7iiiIt4oKzcMDAcM0m6c99H5+qkr6Tvs35/ZD5Fdafvrq50MvW8XvOaTCbdn+pKVT2f9/U8AoqiKPDgwYMHDx489iSEu30APHjw4MGDB4/UwRM5Dx48ePDgsYfBEzkPHjx48OCxh8ETOQ8ePHjw4LGHwRM5Dx48ePDgsYfBEzkPHjx48OCxh8ETOQ8ePHjw4LGHwRM5Dx48ePDgsYfBEzkPHjx48OCxh8ETOQ8ePHjw4LGHwRM5Dx48ePDgsYfBEzkPHjx48OCxh8ETOQ8ePHjw4LGHwRM5Dx48ePDgsYfBEzkPHjx48OCxh8ETOQ8ePHjw4LGHwRM5Dx48ePDgsYfBEzkPHjx48OCxh8ETOQ8ePHjw4LGHwRM5Dx48ePDgsYfBEzkPHjx48OCxh8ETOQ8ePHjw4LGHwRM5Dx48ePDgsYfBEzkPHjx48OCxh8ETOQ8ePHjw4LGHwRM5Dx48ePDgsYfBEzkPHjx48OCxh8ETOQ8ePHjw4LGHwRM5Dx48ePDgsYfBEzkPHjx48OCxh8ETOQ8ePHjw4LGHwRM5Dx48ePDgsYfBEzkPHjx48OCxh8ETOQ8ePHjw4LGHwRM5Dx48ePDgsYfBEzkPHjx48OCxh8ETOQ8ePHjw4LGHwRM5Dx48ePDgsYfBEzkPHjx48OCxh8ETOQ8ePHjw4LGHwRM5Dx48ePDgsYfBEzkPHjx48OCxh8ETOQ8ePHjw4LGHwRM5Dx4AKIpCIBBAMBjc7UPhwYMHj6Qg3u0D4MFjtxEMBuHz+eB0OiEQCCAWiyEWiyESiSAWiyEQCHb7EHnw4MEjKgQURVG7fRA8eOwGSBTu9/sRDAbh9Xrp71MUBYFAEELshNx5YufBg0c2gSdyHhclKIqCz+dDIBCgv+f1emnyJj8TDAZDiF0oFEIkEkEikUAkEvHEzoMHj10HT+Q8LjqQ6DsYDEIoFEIgEMDn88FgMCAvLw8KhSLi66IROzNa54mdBw8eXIMnch4XDUgq3efzgaIomsRtNhsGBwfh8/ng9XqhUChQWFiIwsJCqFQqyGSyiO8FYAex+/1+CIVC5Obm8sTOgwcPTsATOY+LAuGpdEKuer0eExMTqK2tRXV1NYLBIDY3N2GxWGCxWGC326FUKkOIXSqVRnx/AJidnYXb7UZzczMfsfPgwYMT8F3rPPY9SBQenkofHh6G1WrFsWPHoFar4fV6IRQKUVRUhKKiIgCAz+eD1WqFxWLB3NwcHA4HcnJyQohdIpHQ5EzeXywW05G6x+OhG+l4YufBgwfb4CNyHvsWFEXB7/fD7/cDAN3IZrFYoNVqkZeXh4MHD0IqlYKiKJpsYxGr1+ulid1iscDpdCIvLw8qlQqFhYXY2tqC2+1Ge3v7jmMhf8isOonYSeOcWCymNwI8ePDgkSh4IuexL0Fmw5mkCWynvmdnZ9HU1ITa2tqQDvVEiDwcHo8HFouFJneXywWxWIyKigo6YheJRDteF4/YScTOEzsPHjzigSdyHvsKhBjDU+lutxs6nQ5utxuHDx9GQUHBjtelQuThmJmZgcViQU5ODiwWCzweD/Lz8+mIvaCgICliJ5E6T+w8ePCIBp7IeewbRGpoEwgE2NjYgE6nQ3FxMdrb2yEW72wNYYvIFxYWYLPZ0NnZCQBwuVx0Gt5qtcLr9aKgoICO1gsKCiAU7lRKjkTsQqFwR42dJ3YePHjwzW489gVIFB4IBGhyCwaDmJiYgF6vR3t7OyorKzN+HOGkqlAooFAoUFFRAYqiQoh9eXkZfr+fJvbCwkLk5eXRx0/eSyQShZC6x+PB5uYmNjY2UFdXxxM7Dx4XOXgi57GnES6zSojM4XBAq9UCAPr6+pCTk8PpMUWCQCCAUqmEUqlEZWUlKIqC0+mkiV2v1yMYDIYQe25u7g5iB7Y78ZeWllBdXY1AIACPxxOxeS78dTx48Nh/4Imcx55FeCqdEN7KygpGRkZQVVWFlpaWiKnrTCEZ0hQIBMjJyUFOTg6qqqpAURQcDgdN7AsLC6Aoiq6vE2JnkjMpE5CInWxqyM+E19h5YufBY/+BJ3IeexKRZsP9fj/Gxsawvr6Ow4cPo6SkZFeOLdW2E4FAgNzcXOTm5qK6uhoURcFut9PEPjc3B4FAAJVKBYVCscPchUTk5BjI+J3P54tK7Fxucnjw4JEZ8M1uPPYUmLPhTJnVra0taLVaSKVSHD58GHK5POn3JdKt6USsS0tLMJvNOHToUMrvEQ3BYJAm9o2NDWxtbUEikYRE7EqlMuLxM2vsTPIPN4DhiZ0Hj70HPiLnsWcQDAbh9/tDUunAdqf45OQk6uvr0djYuOup40ztjYVCIfLz85Gfnw+1Wo2BgQEcPHiQJvbp6WmIxWK6I76wsBAKhSKhiJ28f7jqHE/sPHhkP3gi55H1YM6GM6NJr9eL4eFhbG1toaurC2q1ercPldNNBEmzq1QqANvlhq2tLVgsFhgMBkxOTkIqle4gdvLaSMROjGMAnth58Ngr4ImcR1aDoihsbW1hc3MTxcXFNAGZzWbodDrk5+ejr68vopHJbmG3qlUikYhOsQPbxE4MYFZXVzExMQGZTEb/TGFhIe3sFonYyeZpenoaMpkM5eXlIcROuuJ58OCxu+CJnEfWghCJ1WrF9PQ0SktLQVEUpqenMTc3h+bmZtTU1GQVmWTTsYhEIqjVajpT4ff7aWLX6/UYHR2NatlK6ufAtgwtIXgSsRPi54mdB4/dB0/kPLIO4bPhRBDF7XZDq9XC6/Xi5MmTyM/P3+1DjQiuIvJk1xGLxdBoNNBoNAC2iZ1oxC8sLGBkZCSiZSspZzClZZkROyF2oVC4o3mOJ3YePDIPnsh5ZBUizYYLhUL4fD68+OKLKCkpQVdXV0SZ1WzAXiIusVickGUrkYj1+XyQSCQAkDCx85atPHhkHtn5NORxUSIYDMLr9YbMhgcCASwuLsLr9eLQoUOoqKjY7cOMi7060SmRSFBcXIzi4mIAr1u2zszMwGw244UXXgixbFWpVPSGikns5POT3ydTdY4ndh482AdP5Dx2HSSVTrrSCYnb7XZotVoEg0FIpdI9QeL7iZikUilKSkqwvr6OvLw8lJWV0eYvU1NTcLvdO4idSc48sfPgwQ14Iuexq4g2G768vIzR0VFUV1ejtLQUg4ODu3iUyWGvRuTxIJPJUFZWhrKyMgCA2+2mVecmJiaiWrbGInaPxxNz3I0ndh484oMnch67gmiz4X6/HyMjIzCZTDhy5AiKi4uxtbVF12m5OK50yIMr4skGgpPL5SgvL0d5eTmAUMvWsbGxqJatTGJnOrtRFIXXXnsNFRUVKC4u3mEAwzu78eARGTyR8+AcTJlV4PUZ5s3NTWi1WigUCvT19dEyqwKBIONRLkVRWFtboyVPmY1cqbzXfkMiBMqGZSsprQiFQnpSgaxPiJ23bOXBIxQ8kfPgFEzfcPJwpigKc3NzmJ6eRmNjI+rr60Me0Jkmco/HA61WC4fDQW8yIhFOItiPxJLKuU/VspVkRMj5Do/YeWLnwWMneCLnwQmi+YZ7vV7odDrY7XYcP36cViVjQiAQZCy1bjQaodPpoNFo0NnZCYFAEFL7XVxcDLESVavVyMnJiUkY+zEiTxeJWrYC278ThUIRYtnKTMdHI/ZIzm48sfO4GMATOY+MI5pvuMlkgk6nQ2FhIU6dOkXPKIeDRO1sIhgMYmZmBvPz82hra0NFRQW9yQgnnHArUaFQGCJzSoxJAG4j8r28YYhm2UoyI/39/bSWPDnPZAMVjdhJ85zb7abT8zyx87gYwBM5j4wi0mx4MBjE1NQUFhYW0NraiqqqqpgPWGb9lI0HMVMhrqenB3l5eVFJUSAQIC8vD3l5eaipqUEwGITNZoPZbIbBYMDU1BQkEglNNoRU9hsyTYDkPEskEtTX10OtVtMbKJPJhJmZGYhEooiWrUxiB143gAkEAggEAlHH3Xhi57FfwBM5j4wg2my4y+WCVquF3++nSTQe2CTyjY0N6HS6lBXihEIhCgoKUFBQgPr6+hBjkuXlZWxtbUEgEGB8fJwmnGwydEkFXG9MCOkSy9ba2loEg0Ha2S1Vy1ZS2iH/T1EUJBIJpFIprRPPEzuPvQieyHmwjmip9LW1NQwPD6O8vBytra0Jd4aThyuJ6lMByQIsLi6ivb0dlZWVEddIFuHGJAaDAdPT0xCJRLR+eW5uboh+ebbKy2YDom3WhEIh65at4+PjkMvlqK2tjVhj54mdx14B/0ThwSpIFB4uszo+Po7V1VV0dnbSgiKJgvkATgXMLEBvby9yc3Mj/hwbD21CBE1NTQBelzm1WCyYnp6Gy+VCXl4eTexENIXHNhL9HceybF1ZWUnIspW8D6mz+/1++Hw++v/DDWB4L3Ye2QqeyHmwgvDZcELiNpsNWq0WYrEYfX19UCqVSb83M7WeLNbX1zE0NITS0lK0tbVxQprM4yQypyUlJQBC1dDCRVPUanXCo25cR4pcrpfKWqlYtjKFiCJF7ITYgciqczyx88gW8ETOI22Q2XAyIkYexHq9HuPj46itrcWBAwdSfvClQuTBYBCTk5PQ6/Xo6OjgTKc9Hgkx1dDCRVOWlpYQDAZDGrrICNZugssaOVtrJWLZKhKJ4PF4oFAoaMtWIHoqnji7ATyx88gu8ETOI2UwZVaZqXSfz4eRkRFYLBYcO3aMfpimimSJ3Ol00mYrfX19yMnJSWv9ZJHocUYSTWHOVs/NzUEgEISkh0mn9n4FW5MJ4Yhk2Ur0+5mWrcyInWnZGk7s4ZatAoGAJ3YeuwaeyHmkhGgNbVarFVqtFjk5Oejr66PrkumAPCgTEYUxGAwYGhpCRUUFWlpakkqls0Eg6eq0M2eryahbpE7tnJwcTiPlbE+tJwvSrV5UVITKysqQXoaZmRk4nc6ELFuBUGInqfhwYidd8Tx4ZAI8kfNIGkyZVULgFEVhdnYW09PTaGpqQl1dHasPrngyrcFgEBMTE1heXk6poY5NsEWwzFG3urq6kE7t9fV1BINBvPTSS1Cr1RkddeM6tc4V4THXCu9l8Hg8CVm2ArGJnUTswHZDXm5ubkhXPA8ebIAnch4JI5rMqsfjgU6ng9PpxMmTJ1FQUMD62rGI3Ol00mnSVBvqAHYIK5MPZ2andmlpKV599VW0tLTQUrIjIyNR08MEFEXB7Q/C7QvC5Qts/+0NwEm+Dvvb6QtgcdkN4cwGRDI7XBd+3u3f/tvlD4KiKBQoJFApxFApJFApt7/e/p4EhcrXv86XiyESZoe8baxNQ6qWrUBkYt/a2oJWq0Vvb29EcRqe2HmkA57IeSSEaKl0plb50aNHMzYjHY3IyWx6ZWUlWlpasqIuyTYZ+YMUliwu6C1uOLx+uHxBbNpdmF4WYFRog9svhMurgtObi801N+wuM+xuA1y+IAIQwkcJ4QsC7gAFty9VzXovgK20P4sAQJ5cjEKlBAWE+C+QfqFSgo0VCuYcK8rVQRQotn9OpZBAKmb/95pM9J+qZSsQWmMn9wdRPIymOscTO49kwBM5j7iINBtOusIXFxfR1taGysrKjD54wmvkzNn0gwcPorS0NGNrJ4N0zoHbF8CC2YVZoxMzRidmjU7MmZxYMLvgC0TaHAiBhcVYRwOAAhCI+L8ysRAKiRByiSjkb4VEBIVEBPmFr7csRmgKclGsLrjwf+Rnt38GADZdPlidflhdPmy6/LC4fLA6t7/e/p4PNk8AFIAttx9bbn/0w56e3/EthUR4gfQlUCm3NwB0FuAC2ZOMQMGF/8+RxibDdNL4yVq2MkfdANARO9n08cTOIx3wRM4jKsgsLVHNqq6uhkAgCOkKjyWwwiaYxikOhwODg4MQCoVppdIzhXgR+Zbbv03SRidmTduEPWt0YtnqRrRXysVC1KgVyJeLoZCIIBVSsG2aUV9dEZFcFRIRlAxylomFEFJ+eBxbcNu34NiyIBjwh4y65eXlRSSLgQE7Sks1aY/w+QJBbLr826R/geCtzu2vt7/nw4x+DZDlwuZ9/WcDFLZT+j4PVrc8Ca8nFgrw7B09KFBENuNhqx4fafog3LKVZLIWFhbosUKm1nskYvd4PDHH3Xhi50HAEzmPiAgGg/D7/QgEAnC5XAgGgxAIBFhdXcXIyEhKXeHpgKTWV1ZWMDIygurqajQ3N2dFKp0J5qic0e69QNSuC2TtwKzRBaPDG/X1+XIxGoqUaCxSor5IiQaNEg1FSpQXyCBkPLidTidefdWE06ebkjxCFX184TaiACK6jbEFiUiIolwpinKjN+Q999wajh9vpUcGgxQFuydwgfBDSd8SEvH7YXX6YLnwtccfRCBIIVcW/RGXqcY6gWCnZevKygpmZ2exublJW7ZG0guIpDhH/oQTO1GdE4vFvAHMRQ6eyHmEgNlxSx50IpEIgUAAw8PDMBgMu5bKnp2dhdVqxeHDh+nu4t1GIEhhZdNNR9UTq5sYXQrC+PJLsHkip7QBoCRPigYGUTcUKVGvUUKTI+HkgRw+6kZRFD3qRtzGyKgbk0AyjXByFQoEyJeLkS8XowaKhN/H5Qtg0+WP21jH1bmWyWSQSqU4dOhQRGtcgSA5y9ZwL3ZC7Lyz28UJnsh50AhvaCMPEb/fj/X1deTl5aGvr482o+AKdrsdHo8HIpEoo+vHevB5/cHt+vWFVPjcBeKeN7vg8UdqIAtAKACqVPJtkmaQdr1GiTx5dt16AoEgotuY2WyG0WjE7OwsVlZWImqXswm2GgVJnT/eWlyOujGb3yJZ4yZr2RqL2CmKgkgkgkKh4In9IkB2PU147BqizYYvLi5idXUVeXl5OHHiBOep7OXlZYyOjkIsFqOlpYWTTQRFUZhcd+D5aTN0yzbMmZxYsrgQsd8MgFQkQK1mOx1emScCtbmG6y7pQq1aAVkGuq25ANNtzGq1orS0FHK5PES7XKlUhhB7+KhbqtiNOfJMg5SmIoGpF0B+NlnLViCU2PV6PaxWK9rb2yM6u/HEvr/AE/lFjmiz4V6vFyMjI7BarSgvL4dQKOSUxP1+P8bGxrC+vo4jR45gcnIyo+t5fAG8NGPCMxNGPD9tjthUlSsToUFzIbpmRNiVKjmdwrXb7ejvX0NzSeZlYbmcuRYKhSHa5T6fj1ZCm5ubw/Dw8A5Xt1RGEbn8TLHIlW0wI/J4YMOylaIomrhJuYxE7ORe5ol9/4An8osY0WbDLRYLtFot8vLycOrUKej1ejgcDs6OizimSSQSnDp1CnK5HFNTU6w/5DdsHjw3ZcQzE0a8NGuG0/t6TVsmFqKnToWe+kIcKN4m7OJcaUIPOy7JaLcgkUhQXFyM4uJiANtKaFarFWazOUQwhRB7fn5+3MZIct4utog8HlKxbGVuyiNF7IFAAIFAIOq4G0/sews8kV+kIHOrzBueoijMzMxgdnYWTU1NqK2tpW/yRHTO0wVFUVheXsbY2Bjq6urQ2NgYUldMlyApisL4mh3PTG7gmQkjdMuhAidqhRBHSyW47IAab+yoREFu6par+wmJEJ5MJkNpaSndBMmcq15ZWdkxVx3LrnU/EnkyEXk8JGLZKhaLIZVKYTAYoFKpdnixhzu7hRM7ScUzdeL347W9X8AT+UUGctOSrnRC4m63GzqdDm63GydPnkR+fj79GjZINB78fj9GRkZgMplw9OhR2qWKINXNhMcXwMtzFjw9sYFnJ41YC0uZd1bk4w31+Sjxr6NeJaZrwudf1dM1YLVaHVHuNBouhog8HsIFU5hz1YuLi6AoKiSCZJrA7EVyjYdMpvEjWbaOjo7C7XbTlq3MfoZELFuJFzv5//AaO0/s2QWeyC8iMGfDgddT6evr6xgaGkJxcTGOHTu2o7aZ6Yh8a2sLg4ODkMvl6Ovrg1wu3/EzyWwm1m0ePDdpxNMTGzg7a4aLIUsqlwjR16DGG1uKcWlTEYIOM4aHh1HdUI2GhgYEAgGIRKKQGjBxw2Kmipna2uHHySMUkeaqyfiV2WzG7OwsXRcGtqN5iSTzY3h7NSKPB7FYDJlMBqVSiQMHDuzoZ0jWsjUasZM5dt6ydffBE/lFgEiz4UTydHx8HEtLS+jo6Iiq3JUpIifdtRMTE6ivr0djY2PUB2ssIqcoCqOrNjwzuV3vHl4JTZmX5ctwurkIb2wpxsn6QsglIvqzr6ys4NChQygtLQ3Z5ESqAZvNZlpb2+fz0alitVodoorGRUS+lzcM0cavTCYTNjY20N/fTzdzkT+RNnfpYq/UyFNdj5Bz+LWcrGUrT+zZD57I9znITef3b2tbkxvP4XBAq9UC2HYMI0pakZAJIvf7/RgeHobFYsGxY8fotGA0hGutu30BnJ0145lJI56dNMIQljI/VJlPk3drWW7IQzQVtzSZTEabZjBTxWazGYuL23rnRKGLPOz2MtkykenPQsavcnJyMD8/j76+Plp1bnl5GePj41AoFBFTw+lgv0bkAOjel0iIZtlqsVgSsmyNROx6vR4mkwkdHR0R5WR5Ys8seCLfx2DOhjNvPiJzWlVVlZBjGNtEvrm5Ca1WC4VCgb6+voSERQQCAYwOH86eW8Izk0acnTWHOHkpJEKcatTgdHMRTjcXoTgv8nuur69Dp9OhoqICra2tKT1gIqWKbTYbzGYzTCYTAOCll16iiUetVmdEPGW/gWQyIjVzkQhyfn4edrsdubm5IcSe6qjbfo7IE72207VsJZ+LEDiZhiFe7AKBgCf2DIMn8n2IaLPhpAlmY2MDR44coVNt8cBWsxsRmJmcnERDQwMaGhriPtzGVm14cnwdfxncwqzVEvJ/5QUyXN5cjNMtReipK4QshpIXcWvT6/Xo7Oyk7SjZAFMVraysDC+99BLa2tpgsViwtLSEsbExKJVKqNVqmnwyZfeaKXBJQuFricViFBUV0Q2QXq83YgQZr3+BCa6zJtkUkcdDKpat4eNuzIidBBQ+nw8AdhA76YrnkTr21tOER1xEmw1nNpSR2exEwUZE7vP5MDw8DKvViq6uLjraivYZXp6z4MfPz+GVudfJWwDgUFU+Lm8uxuUtRWgpzU3oAeB2uzE4OAi/38+ZWxuJxBsbG+lmI7PZjJmZGbhcLpp41Gp1QjPWkcBVdzzX68T7nUql0pBRN2YESfoXSGMi6V/Y7VG3bI7I4yGWZevS0hICgQCkUinEYjE2NzdDzjepnxMwiT1SxM7siueROHgi30eINhs+Pz+PqamphKPgcKRL5JubmxgcHEROTg5OnToVtb5JURSenzbhx8/NYUC/CQCQiAS4rKkITUo3LjlQiK6O5qTWNhqN0Gq1KCkpQXt7e8bd2iKd2/BmIybxjIyM0DPWJGKPZie635HqhoEZQUYimmAwuMNpbDdG3bhyCgTYJXImBILIlq2Tk5NwuVzQ6XQIBoMhmgHEspW8Ph6xC4XCHc1zF+P9kAx4It8HiDYb7vV6MTQ0BJvNhuPHj9PKUMkiVSKnKAoLCwuYmprCgQMHUFdXF/GGDAYpPD2xgR89P4eRFRsAQCoW4l3HKvChU3WoUMmh0+mglCX+YKIoCtPT05ifn0dbWxuqqqrivobNh0WstG048TidTrojntiJMuvrRFf7YkE6nzUS0URzGgO4G3XjOiLnKpXP7BfJzc3FgQMHdtjjRrNsJa+P5MUeTuy8F3ts8ES+xxEtlW4ymaDT6aBSqXDq1Km0DC1SqZF7vV4MDw9ja2sr6iYiEKTw+IgB9z4/h8n1bQlYhUSIm05U4YN9tShhNKwJhcKEj8Hj8UCr1cLj8aCnpwd5eXlJHXs6SPYBw3wQVldXhzhhra+vY2pqih7FIhH7bjTOcfHgzESUHGvUzWg0YmBggDYkIed3r4+6AZmLyGOtJ5VuSxhHssdlzrGTjVQky1YAEYnd6/VGlZPliZ0n8j0NEoUzU+nBYJCORFtaWlBdXZ32RZ5sRE602vPz89HX17cjle4LBPHnoTXc+/w85k1OAECOTIT3d1fjlt4aqHN2pt4T3UyYzWZotVoUFhZGFLfhCqmmiZlOWHV1dbSuttlspuU3c3Jy6M2J3+/P+GfcT7V4cn6VSiXm5+dx6tQpOmJfWVnB+Pg45HJ5yAw7G6Nuu0GsXJIbcU0MB7MRNBXLViAysZO+l0OHDtH1+YuZ2Hki34MInw0nJE5qVF6vl9VINFEiJ/X46enpEK12Aq8/iN8PruAnZxawZHEBAAoUYtzSU4P3naxGgSJ61iAekVMUhdnZWczOzqa8gWHj5mf7ARI+iuXz+Wh7SwB44YUXkJeXR0eTBQUFe3a0h+sucmCnIQlz1I3Im0ZTQUt2vb3StZ7J9dK1bAW2f2fBYBB2u502gvF4PPB6vfQaFxux80S+x0DqR4RYyQVuMBgwPDyM0tJSdHV1sRqlJULkpB5vt9tx4sQJugYJbIu3PHx+Gfe9uEBrnWtypPhgXw1uOlGFXFn8Yw0XhIm2dnd3N/2Q2E1kKrqUSCQoKSlBfn4+DAYDent7aWEaYk5CHoBqtTqkHrkXwGUXeaT1wkfdyMYpXAWNuXFKpIntYkitp9LMF8uydW1tLaplKyklktE1prMbIXZmKl4ikexrZzeeyPcImN2dzFR6IBDAxMQEVlZW0NHRwep8NAGJhqM9jEg6W6VSoa+vj45YHB4/fnNuGT9/aQFG+/ZuuSRPhg+fqsW7uiqhkCZ+4wuFQvrmZcJqtWJwcJBO46fTCwCkTyRcPyBiNc7Nz89DIBCE1H9TbZzjskbOBZhSxbFANk6RVNDCZ6qJXWskAt3L42eJIFpqPVkkatlKJju8Xu8OZzfyPkxiJ17s+5XYeSLfA4jW0Ga326HVaiEUChOWGk0FTHEH5gXPTGc3NzejpqYGAoEANrcfv3xlEb84q4fVtS0CUamS47Y31OEdRysgFaempsZ80JOO+MnJSTQ1NUXtiN8t7IYDWrTGObPZDIPBQEc3TGGaRBrnuPwsXKbWU1mLqYIWbdQt3K6VXLvZmOrO9vWiWbYaDAYAwIsvvrhDvjdZYheJRDh37hxEIhEuu+wy1j8DF+CJPMvBlFllzoYTxbCamho0NTVl9KYl7828WT0eD3Q6HVwuF53Otji9+MVZPf7nVT1s7u36fZ1GiY9cUoe3HiqDRJT6MTKJnIjLbG5u4sSJEymP1WUCXG8mYhESsx5ZX1+PQCBA13+ZjXNMq9bdVJzjukbORvYlfNQtfPQK2B4ldLlc8Hq9nH3G3dg4cDEnTyxbRSIRrFYruru7d/Q0xLNsBUKJPRgM4je/+Q1ycnJ4IufBLkidZ2NjAxqNJkRmNZZvdybAJHIA9GhbYWEhjh49CosrgH//2xR+/doSnN7trEFTSQ4+emk93txRCpGQnSYy0hgzMDCAnJyciB3x2YJs9CQXiUQhvtXM+i9T6nS3Gud2I7XOJsJHr0hDFtOuVa/Xh3TEKxQKVo8B2L5P93sGgNgNR+ppSNayFdg2UiLlk70InsizECSVbrfbMTg4iDe96U0QCAS0QppSqcSpU6c4mycmF3sgEMD09DTm5ubQ0tICSX4x/u1vM/jt+WV4/Nsk316eh49dWo8rW4shZIHAmbDb7XjllVdSVqjjAlwdExvrhNd/mWliZuOcz+eDy+XiJJrcSxF5PAiFQnr0ymAwoLa2FlKpFBaLBaurq3S9l0nsbNzTZEO0F2vk6a6XrGVrTk4OFAoFTfjp4O6778YjjzxCu/X19fXhm9/8JlpaWmK+7uGHH8aXvvQlzM/Po6mpCd/85jdx7bXXJrU2T+RZBuZsOBmzYI51NTY2or6+nlMSIzeMVquF1+vFka4T+K+XDfjNuZfgC2w/NA5X5ePjlzXgsiYN68fm9/thMBjgcDjQ1dUV1/I0G5CNEXk8hGtqkzSx1WrFzMwM5ufnd0STXKnhsQ2uu8gpiqLHqpijbqSRK7zUkc6oG8mcXQwReTzEs2y95ZZb6K75paWltAj9ueeewyc+8QmcOHECfr8fX/jCF3DVVVfRv9dIeOmll3DTTTfh7rvvxlve8hY8+OCDuP7669Hf34/Ozs6E1+aJPEvAnA0naTFyoZ4/fx5Op3PHWBdXMBqNALZ3uxVNnfjIwyO0lGp3nQofu7QevQ3qjDwYbTYbBgcHQVEU1Gp11pN4NmYJUgEzTby8vIwDBw5AIpGENM4xo0m1Wp12mWOvp9ZjIVLXOqn3MksdJHqcnZ2Fw+HY4eqWSA9DtNG6TIKrGnm664Vbtv71r3/F3/72N/ziF7/AQw89hJ/85Cfo7u7G5Zdfjuuuuw69vb0Jv/fjjz8e8u/7778fJSUlOH/+PC699NKIr/ne976Ha665Bp/97GcBAF/72tfwxBNP4Ac/+AHuvffehNfmiTwLEAwG4ff7d3SlW61WANu1TTZGq1I5LhKJCYVCWKQl+MR952Fx+qBSSvDvN3TgsqbM1eiXl5cxOjpKpyTNZnPG1mIbezEij4VYjXOLi4t01EHq66k2zu3niDxexBqeFmZGj0xfcCaxRxt1A7iLyInXQzak1pNFY2MjPvaxj+HBBx/Ej3/8Yxw/fhzPPPMMnnnmGTzyyCNJEXk4Nje3jZ9iOT2ePXsWd955Z8j3rr76ajz66KNJrcUT+S6CORvOnGsNBoOYmpqiu17b29s5J3G3202n0k+ePImvP/Iq/vjSBIIU0FGRh++/+xAqVew36gDbN+nY2BgMBgPtm764uJi2lWo8+Hw+bG5uptXklU1d62yuEY7wxjlSizSbzXTjHNNKNNp8dfg6+5XIU5kjD48eI/UwkFE3Iv5DxJt2o0kxG1PriYDoL+Tk5KC+vh719fW49dZb03rPYDCIO+64A6dOnYqZIl9bW6PteAlKS0uxtraW1Ho8ke8SwmfDCYk7nU5otVoEAgH09PTgxRdf5Dy629jYgE6nQ0lJCVo7D+OLf57E/81t/98NR8vxL9e1QibJTBrN4XBgcHCQzkKQrt5kTFNSARGW8fm2595VKhUdXRJTh2Sw3yLyeAivRTJJZ2hoKKKVaPg53c+pdTa6yMN7GJxOJ32OFxcXAWxft6R3gavPSDbYeyG1Hg12u51Vc6VPfOITGB4expkzZ1h7z1jgiXwXEGk2HNjenQ0PD6O8vBytra206lAkRbNMHdfU1BQWFxfR3t4Oj0yF9/73AKY3HBAJgDtPV+NDlzVn7OFAPn9VVRWam5tDHnypOLAlAoqioNfrMTExgcbGRpSXl8PlcsFsNtOmDmKxmCZ1tVodt7N4v9TJ00GkxjmiODc3NwehULjDqpWPyBMHU/ynqqqKtms1m83Y2NhAIBDAmTNnMtqcSLAbzXVsRuTA9vhZbm4uK+91++23489//jOef/75uPbJZWVltLgNgcFgoLMwiYIncg5Bakl+v3+HzOr4+DhWV1fR2dkZ8kskneuZhsvlglarhd/vR29vL15ecuIff/Eq7J4ASvJk+FBLEG/pZL8jHdh+EIyPj2NlZQUHDx7ckWoCMkPkfr8fo6OjMJlM6OrqgkqlgtfrpZu8iFsTcR9bXl7G2NhYQiIq+ykiT5f0mI1z5JyG62nLZDIolUoEAgF4vd6M6wPsxYg8FgSC1+1a8/PzMTo6io6ODlgslhBVP+bmia3xVWZWkSsEAgHWxIvIRjPd8TOKovDJT34Sv//97/Hss8+ivr4+7mt6e3vx1FNP4Y477qC/98QTTyRdm+eJnCNEk1m12WzQarUQi8U4derUDoGIZC1EU8H6+jqGhoZQWlqK5pZW/Oj5Bfz4+e1c+vFaFe658SAmtK9l5DhIKYGiqJgys7FMU1IBmdGXSCTo7e2FXC6P+P7MyBGILKKSn59Py0gSSU4e0cE0ymA2zq2srMDn8+HMmTPIzc0NGcNiW3GOa+1zLjcOJO0cfo7JqBvZkDIV0AoLC1PuwyHrcU3kbEXkHo8Hfr8/7dT6Jz7xCTz44IP4wx/+gLy8PLrOXVBQQD/Xb775ZlRWVuLuu+8GAHzqU5/CZZddhm9/+9u47rrr8Jvf/Abnzp3DT37yk6TW5omcAwSDQXi93pAonKIoLC4uYmJiArW1tThw4EDEHXsmU+vBYBCTk5PQ6/Xo6OiAUlWMj/9mCC9MmwAAN/dU43NXNUEiEmIqAzVqsoEoKyujSwnRwGaNnKTwq6urk5a3jSSiQlLGRGs7GAxidXUVZWVltLcy29hPmwXSOEfqvkePHqU3S5OTk3S3NilvJNI4Fw9cp/G5VFqLtFYkzXJyjufm5jA8PJzy5onr5jqyJltE7nA4ACDt1PqPf/xjAMDp06dDvv/f//3f+MAHPgAAWFxcDDlXfX19ePDBB/HFL34RX/jCF9DU1IRHH300qRlygCfyjIKk0klXOiFxohVutVpx7NixmLPRmUqtk0g4GAyir68PelsQ7//Jq1iyuCCXCPG1v2vD3x163UmNzcwAsxbf0dGBioqKuK9hI7VONi5LS0tRU/jJQqFQoLKyktbattlsOH/+PC3yIZFIQurr2Sopmy0QCASQSqUoLS2lfz+kcc5sNtObJaZVa6rNiLttmZrJ9eIRq1gs3qGAFkmulzl1EI04uR49Y3tNh8NB6+ang0SeT88+++yO791444248cYb01qbJ/IMIdpsuMVigVarRV5eHk6dOhX3wZ6J1LrBYMDQ0BDdVPfYyDq+9McxuH1BVBUq8MP3HEJrWWiaia3jIGNtPp8Pvb29Ce+C0yXy8HXTrYdFgkAgoKPF1tZWKBQKur5OZq1zc3NDZq257PRNFVwafURCoo1zTKvWRNbiMiIHuGsGS6VsEGnzRHQCRkZGQkbdiKsb04OB6+uYzdQ6qY/v5SwXT+QsI9psOEVRmJmZwezsLJqamlBbW5vQhcNmaj0YDGJiYgLLy8vo6OhAUUkp7v6/KfzyFT0A4JIDGvzHOzqhUu6slbFB5EajETqdDsXFxWhvb0/qRkynRm4ymaDValFUVITjx49n/KHDdFhipjNJ1GM2mzE+Pg6v1xsSWfL19fhRa7TGObPZHKJfzrRqjbRZ3g0iz6aIPB7I5onpc08idr1eH5IVScTXnW2wuXmw2+08kfN4HUyZVeD12XC3242hoaEQy89EwVZq3el0YnBwEMB2XcYREOEDv+jHuQUrAODjl9Xj9tMNUZ3K0omIKYrC9PQ05ufn0dbWFnckg631KYrC3NwcZmZm0NraiqqqKs4f3kwwox7iZU0iSzIHTEidjGSlss5eRSrkymycA7Zrv+G2lqT2S6YMiIUllxEyOVau1mNzrWijboTYLRYLKIrC0NBQSFYkk/camxE5EYPZy+CJnCUwZ8MFAgF9I21sbGBoaAgajQZHjx5NuvuWjUiYNHdVVlaipaUF2uUt/L+HhrBu8yBXJsK/39CJK1qLM3IcTN/ynp6elDtDk2128/l8GBoawtbWVtKbp3SRyAOM6WVdVVWFYDAIm822Q8uckHo6XcVsYDdT68kg3NaSmQUhMqcFBQUQiUQhY6CZRDbWyNMBc9StpqYGKysrWFpaQl5eHtbX1zE1NQWJRBLSES+Xy1k9BjZr5Ha7PWNNqVyBJ/I0EW02nNkR3t7ejoqKipQulHRS68z59IMHD6KkpAS/fm0Z33h8Ar4AhQPFOfjBew6hvij+bjQVIjebzdBqtbRveTojRMlE5FtbW7Td6255lidLSuFa5szIknQVE6/wRKN1tsBV1J+JdHek2i/RBHA4HHjhhRfSVvGLh/3uDU5RFGQyGerq6lBXV7dj1G18fBxyuTyE2NO9J9mukbMlBrNb4Ik8DUSbDWd2hCfT0BUJqUbCROpUKBTS89n/+pcJuh5+TUcJvvG2duTIErsEkjkOZkq7paUF1dXVaT8cEyXypaUljI2Nob6+Ho2Njbuyy2ZjzfDI0uPx0Gl40nwEAHq9HhqNJqLk6V5Epj8DmTIgZFNXVweLxRKi4heuhpYudkNFbjcNTCKNuoWXOxIRVYoG0ofEdo18L4Mn8hQRaTYcAFZWVjA6OkqnsdO9oVKpka+srGBkZATV1dW01OkTY+v45St6CAXA//emJtzaV5PUwyVRIvV6vRgaGoLdbmc1pR1vI8E0Wjl69ChNgMmCrQcu21GsTCZDeXk53Xy0ubmJ/v5+WK1WLCwsQCgUhoy5sZ3K5AJca60LhcKQFHGkxjkSSRLCSSWS5JpYs229SOUOQuzT09NwuVw77FpjkTSZy+dr5K+DJ/IkEW023O/3Y2xsDOvr6zh06BAtGJIukomEmWR2+PBh+hjMDi++/KcxAMCHT9XhQ6dqM3IcxHgkPz+fddvVWBsJ0sgnEAhCjFZSARsdxpmOvkjzEQAcPHgQAoGAJqCVlRVMTExAoVCEdG6nU9bgcvxsN7XWYzXOzc3N0SnYZMcH95scbDiS3TiEG+y43W66aW5sbAxerzdk1C1cAIiZAWUDfGr9IkO0VPrW1ha0Wi2kUilOnTrFajSUaI2cSI6KxeIQMqMoCv/y53GYHT40l+Tgk5c3pHwc0YicoigsLCxgamoKBw4cQF1dHesPrmhETtThyEw818IU0cBldMkkoIaGBlq1y2w2Y2Zmho54SLqTDWW0TCGbTFMiRZKkvMFsnGOOD0bzB+c6tc62pG0spFuvlsvlIdkmpnMeEQAqKCjY0fTJZmqdJ/KLBCQKD5dZXVhYwOTkZMZqsqS7NhaWl5cxOjqKmpqaHZKjfxk24P9G1yEWCvDNGzogFaf2ABcKhbTFJxNMlbrjx4/TmuRsI5zIKYqiPdsTVYfjCrtdqw5X7XK73TQBMS1FCbFnS8duttuYSqVS2h88GuEw6+ukcW43ImSuNw5skSpzmoOoJTocjhA5WYLl5WUUFhamff06HA5Op1oyAZ7I4yB8NpyQuNfrxfDwMLa2ttDV1UU3drCNWJEwM51/5MgR+sFNsG7z4CuPjQMAPnZpPdrL81M+jkgRMbM7PBGVunRA1idZEa1WC7fbndZIWyaRTfPdcrkcFRUVtDIamQEOt2klEU8kV6z9llpPl+wiEU6k80o6tLm8HnajRp6p0UimAFB1dTWCwSAMBgMmJiawsbGB6enptBsUnU5nVgUCqYAn8hggs+HMOVCBQACz2QydTkfXgjNJYNFS68Q1TSKRREznUxSFL/9xDJsuPzrK8/CRS+vSPg5yHiiKwtLSEsbHx9HQ0ICGhoaMP4DJg8lisUCn00GlUqU90pYpcF0PTQbhM8DMUSG9Xo/R0VHk5OSE1Ne5JKFsSq0ng/DzSuxvLRYL1tfX4Xa7cfbs2ZDzminy242uda4kWoVCIRQKBSQSCY4ePRpynpnKfkxij2fXyoaF6W4j+56CWQCmzGp4Kn16ehpzc3Nobm5GTU1ynd+pILxrnaIo2oawrq4OjY2NEW/a3w+u4plJIySi7ZS6RJTejU2InHh4G43GuIYvmcC5c+fQ3NycsMTtbiGbIvJYYI4KNTY20jatZrOZdh6jKAorKysoKyuLWgdmA9meWk8GTPvb3NxczM/Po6GhAWazOUQXgOk2xhYZZlvXOttgbhzCbYb9fn/EjSnzPIdvoPhmt32IaA1txHTD6/Xi5MmTyM9PPU2dDJiRsN/vx8jICEwmU8wRq9VNN77+1wkAwKfe2IimkvQvUqFQCK/Xi7Nnz0IqlaKvr4+zESfyuQHg2LFjKY+WxQNbD/Zs3mDEQySb1ldeeYXWRgBAPxSJMA3bkS0X4NpWVCQS7dAFIHVforvPbOhKZ8O034k8Vk1eLBZDo9HQAYbP54PVaqUbP51OJ72Bmp+fR3d3N5xOJytE/vzzz+Nb3/oWzp8/j9XVVfz+97/H9ddfH/Xnn332WVx++eU7vk8skJMBT+QMkNnw559/Ht3d3XSthXRGl5SUoKuri9N0Lkmtk3q0XC6PSaIUReELj47C7gngaHUBbu1LftQsEsgut76+Pqp3eiZgt9sxMDBAly8yvYHK1jny3YJCoYBQKERTUxNycnJoGVkixUnSmISA0ikz7fb4WaYQqR4vk8kiNs4RpzyKokI2TMk0dGUTsWYCycizSiSSkMZPsoHa2NjAJz/5SRgMBlRUVOCxxx5DfX09enp6Ur6GHQ4HDh8+jFtvvRU33HBDwq+bmJgIea6lMrrMEzl2yqx6PB4EAoEQtzAis8o1hEIh3G43XnnllYQ643/92jJemjVDLhHi7uvbo5qgJArmbHpubi6am5vTer9ksLq6iuHhYdTW1qKhoQFPPvlkxgmSjYfgXo7II4E5W5+fn4/8/HxaijOSQQlJ1ccT9oi2DhfgetMQ65qK1jhnNpt3NM6RDVOsbBjXXfJc+5GnU5NnbqDGxsYwNjaGW265BRsbG3jXu96Fra0tXHLJJbjtttvwzne+M6n3fvOb34w3v/nNSR9TSUkJrV2QKi56Io+USheJRHA4HNDpdABAS5xyDb/fj4WFBXg8Hhw/fjxuPVpvduJbT0wBAD5z5YGENNRjgSnz2tTUBIPBkNb7JQrmBooI25CHfKYe9mScbW5ujm72ImpeqTykMk1K2bBZEIlEIWlM5pz12NgYfD4fnS5Wq9VxZWQvpog8FpiNc7W1tSENXUS7XKFQhDR0Meu+F3NqPVm0trbCYrHgvvvuQ19fH8bGxvD0009zalB05MgReDwedHZ24l/+5V9w6tSppN/joibySLPhBFqtFjU1NbTEKdfY3NyEVquFWCyGXC6PS+LBIIW7Hh2F0xtAd10h3tddndb64Y5p6+vrrNipxoPb7cbg4CACgUDIBor8bjJBkF6vFzqdDk6nk76pzGYzRkdH4ff7Q2auEzHVyAaS3Q2Ez1kTD2uz2Yz5+fmQxqRoxi/7kcjTjZCZ540p+BNuqEPOK9cR8m6k1tlcj0i0CgQCtLe3o729nbX3joXy8nLce++9OH78ODweD+677z6cPn0ar7zyCo4dO5bUe12URM6cDQ+XWR0dHYXP50NTUxMaGxt35dgWFxcxOTmJhoYGFBYW0k1GsfDAy4s4t2CFUirCN65vhzDFlDozGj548CDtGpWsjWgqMJlMGBwcRElJCdrb23fcrOl4okfD5uYmBgcHkZeXh56eHvr9CRk5HA6YzWaYzWbMzs6GzFyr1eqo9bT9UiMnSJb0wj2smTata2trmJychFwu37UxN679yNncNIQL/pC6r9lsxtjYGDweD6anp1FSUpJ241wi2I3UOlvrkXt8N7rWW1pa0NLSQv+7r68PMzMz+O53v4tf/vKXSb3XRUfkZIQqvCudRMAKhYIWIOAaTJU0IjKztbUVNxKeNTrwnadmAAB3Xd2E6sLUtMZdLhcGBwdBUdSOcgKxZs0EKIrC7OwsZmdn0dbWhqqqqog/x4Y3OxPEKY3MwgPb0TkBU4yCOXNNGpJGR0cj1oT3W0TOBsFGs2lljmNJpVJIpVJYLBYUFBRklBz2UkQeD+GNc2fOnIFarYbNZsPi4iIAhFi1sq3kt5fn1l0uF4LBYNaISnV3d+PMmTNJv+6iIXLmbDi5iUmENz8/j6mpKfqB/uqrr6bsAZ4qSGSYk5MTopIWj7z8gSDu+v0IPP4g3nBAg3d1Vaa0PunMLysrQ2tr644bhW0SJfD5fNDpdLDb7XHH+tiKyIPBIMbGxrC2thYyxhfvvcPtGUlNODwN7/V64XK5OCGLvRr5R7JpnZiYgMPhoG1aky1pJINsrpGnA3KPlJaWIi8vDxRFwWaz0Z3aRAmNmQlJd4yU69R6MBhkTYTL4XAAQNbMkQ8ODqK8vDzp110URB7e0EZInFhu2my2EJ1wkUjEGZHHMxwh42fRHjw/e3EB2qUt5MnF+PrftSX9wAgGg5iamsLi4mJMzfJMEDnZvOTm5ibklsYGkbvdbgwMDNBZh3Sc0iLVhM1mM7a2tjAzM4PFxcWE0vA8tqPKnJwcSKVStLS00CUNUgcWiUR0DVitVsdV64qH/RSRh4MZITMnDWpra+lRVrPZTAtLKZXKEKvWZBq9SIC0V1PrDocDQqGQFU0Mu92O6elp+t9zc3MYHByEWq1GTU0NPv/5z2N5eRkPPPAAAOCee+5BfX09Ojo64Ha7cd999+Hpp5/G3/72t6TX3vdETqJw8ssnN6/JZKKlPk+dOhVy8XJF5Ey99miGI2SnG+nBEwhSuPeFeQDAP725GWUFyV2MROTG5/Oht7c35q6UzRp5qhKv6RK5yWSCVqtFSUkJ2traWI0imDVhg8GAyspKyGSyEIWpdEazdhNc25iGlzTCu7YJ+TAnC5LVdtivETlZLxrRkQ0RedYQwRSLxRIimEIi9njXKdnc79XUOpFnZeP4z507FyLwcueddwIAbrnlFtx///1YXV2lSx3A9vP/M5/5DJaXl6FUKnHo0CE8+eSTEUVi4mHfEnn4bDgh8WAwiJmZGczPz6OlpQXV1dURfYkzTeQWiwVarTauXju5wCLdnItmJ5zeAOQSId52KLl0jNFohE6nQ1FRUUIiN2zVyAOBAEZHR7GxsZG0xGuqx0DKJ9PT02htbUV1dXod/fEgEAggFApDpE+9Xm9IQ5LP58to6nivItI5CO/aZqp1TU1Nwe12Iz8/nyafRGxauSRXrhvrgMSJNZJgSqQRQqZVK/O8kfX2atc6mxamp0+fjhlo3H///SH//tznPofPfe5zrKy9L4k8msyqy+WCVquF3++P6ZoVrm/O9rERUmlqaoqrGU4u2EAgsINsJ9ftAIADxbkJd6lTFIWZmRnMzc2hra0NlZWVCT3Q2Eitk7l0kUiUksRrKlkBv99PNxCeOHEirvACW3X48PeQSqUoLS1FaWlpSBo+2W545nHuNyR63sPJh6mKFm4nGk0Vbb/OrJNzmOrGQSaThXiDkxFCi8VCR5PM+XWm5jlXYLMmT0bP9jr2HZETmdXw2XCDwYDh4WGUlpbGTasm4gGeCkhN3m63J0QqwOsP7EgkOmXYbtRoLknsQvR4PNDpdHC5XEnrxadL5AaDAUNDQ/Rceio3frIka7fbMTg4SGvDc1WjTmTOnKThiTUj6YbP1jR8NtuYKhQKKBSKEJtWs9kMo9GImZkZSCSSkPo6sRXdj6l1NlPd4SOEpHHObDaHNM4B27oTbPQuJAK2a+Rsd/HvBvYNkZNUOulKJyQeCAQwMTGBlZUVdHZ2JiRGLxKJ4PP5WD0+s9kMrVYLlUqVUGMXAUnTRiJREpE3l8ZPDZH1CwsLU7L/JNFwsg9AZjNdZ2dnSh2ZBMkQOdk4VFdXo6mpiXNRn2Q2HMzUcaJpeC6xl2xMw1XRmCODzE2Sx+OB3W5HUVFRxjdJXDaDMS2X2UYkiV6iCUBGOUnvArmeM+FLka2p9d3EviDyaLPhJCIjqdxEZVZFIhHcbjcrx8ackU7V+jRazZ4QeSx3M4qiMDc3h5mZmbSsV5nKaom+3uPxQKvVwuPxxG2mS/QY4mUFiNTqwsICDh48mLSLEBtI9yGaSBqeNCt5vV5O5SQziUxsGCKNDFosFnpzv7i4GCIjG14DZgO7IT7DxXoikQh5eXmQSCQ4ceLEDqcxl8sVYtXKVmaJ7WY3nsh3GbFmw8kOsaamJumIjK2udWYqu7u7GwUFBSm9T6SavccXwILJCSB6RM5M5aezPhC76S4SLBYLPXpx7NgxVnbm8WrkXq8XWq0WbreblY1DOmCLlKKl4Y1GIwDglVdeybo0fDrIdIqTbJKIP3hOTk6I6xiAEHMSNjwW9msaHwhNc4f3Lrjdbrq+TnQWwq1aUzlWNmvkJLW+17FniZwpswq8Phvu8/kwMjICs9kc07M7FtggcjLelmoqm4lIqfUZowNBClApJCjO3Vn7tVqttPRoMqn8WMcARK7VM8Gci08nAxAJsVLrm5ubGBgYQEFBAXp7ezm1mg1HJh+kJA2fn58PvV6PkydP0jVhZpexRqNhtRs+m2vkqa4lFAp3uI6RGrDBYMDk5CRkMhm9SQo3J0kUXNfIs8UwRS6XR2ycM5vNWFhYAJCatz3bNXI+It8lMGfDmWkkq9UKrVZLq6Ol2niRDpEzu8Kjjbcli0ip9cn17Ua3ppLQBzVTqz2SwEw6xwDEJnK/34+hoSFsbm4m3MyXDKIROcm+NDY2or6+PisaV7iqK0skkqhpeDaEVLjWP+dyrfDrJJpNK1NGlmlOkmj2g+vUejZ2kEfS3icbUNI4x2xKLCwsjHitBoNBUBTFp9bDsKeIPNpsOLMOzAZ5pUrkpCbsdruT7gqPdzzhBDpl2NnoRkatLBZLVIGZVBGrex4AbDYbBgYGoFAoMtYhHk7kwWAQo6OjMBgMSc+kZxK7tZGI1Q1PNjvhFq3ZlIbPNrW1cJtWpjlJeKo4lk3rfo7IU42OhULhjk1TeFNiTk5OyKibWCxmfW7d4XDQ/RN7GXuGyKPNhpM6tNPpZC0KTEUQhgisaDQa1mrCzOMJJ9DwRretrS0MDg5CoVCEaLWziWg16pWVFYyMjKCurg4HDhzI2EOLeR7CDV7SkVrNBLJBAz28G97n89HR+vj4eFJ+4VxqhXOBVDYN4eYkJPthsVhCbFrJ+SQ6Cfs9ImdjvfCmRJ/PR9fXmY1zbAVHBA6HI+MCUVxgTxB5NJlVQp5qtZqVOjBBMhE5UykuGYGVZBBpYzFFRs9Kcuhoq76+Ho2NjZwQKbD92cfHx7G6uorDhw+jpKQkI+sSkIg8k1KrbIALMkpljVhp+Pn5+Yhp+IsptZ4MImU/iIb56uoqJiYmaJtWj8eTMYGpcOyGrnsm7j+JRIKSkhL6mUIa5zY2NgAAZ86cgUqlojeqqTbOEYnWvY6sJvJos+HM2eRMkGeiym5Eq9zr9cZUimP7eGxuP1Y3PQAA78YCJrfMnKSWo0XEvb29nHV+bmxswGQyxbQ7TRdspHizISKPhUTT8KQ8w4X3wF5WWxMKhVCpVHRG0O/30xGlx+PB2NgYlpeXQzTMM0G4ezUijwfSOJebm0uXDpnZEIFAEFJfT7Rxjq+RZxjRUulOpxNarRbBYDBjI0aJROQbGxvQ6XQoKSlJSKs8HYRHwiStXigDhAFPSnKnqYBsoshnT0Qljy34/X7YbDYEAoG0R+kyjWxotksWkdLwFosFJpMJwPaYG1OUJlYaPh3sVSIPh1gspkexzGYzamtrAYB2HQsGgyEe4WxNF+zm+BkXCAaDEIvFOzahxKqVTBtIpdIQYZpoTZ5Op5Mn8kyBROHhMqurq6sYGRlBRUUFWlpaMkYghMgj3ezMbEB7ezsqK1Pz/04G4an11yaXAQANGjlOnDjB2Y0kEAiwtLSEtbU1zj47sK2+RKxHa2trs5rECbI9Io8HktosKirC6uoqjh49SncZk3owUxueDWnOvZRaT3YtuVyOwsJCehSL2LSaTCbMzMyEeISncz6ztWudLUQSgxEKhSgoKEBBQUHItAHTeZBkl8Ld8thIrT///PP41re+hfPnz2N1dRW///3vcf3118d8zbPPPos777wTIyMjqK6uxhe/+EV84AMfSPkYsorIw2fDmTKrY2NjMBgMOHjwIEpLSzN6HORCCb9ImaYrXAqOkIicnIf+mTUAwJH6Us5uWq/XC5/PB6PRyGpHfjysra1heHgY1dXVcLlcGX9osEEmezEijwZyPpRKJVQqFT06FO5pzUY3/F5OrcdCeJQczaY1/HxGIp5E1tqPqXWCRDIA4dMGzMa5qakpOBwOfP3rX8exY8cgEonSzmY6HA4cPnwYt956K2644Ya4Pz83N4frrrsOH/3oR/GrX/0KTz31FD784Q+jvLwcV199dUrHkFVEzkylE4EXm80GrVYLiUTCWXcy03GMfL2+vo6hoSFO08nM4/F4PHj55ZchFAphF+UD2EpIY50NELEVgUCAlpYWTkicZD70ej29edPpdBmN2sjvWCKRhIiApFI24Sq63I3In1kPJraiZCxrfHwcXq835TT8fiTyeA1ozLIGsJN4mDatREY22vvtBrFyKRGcijxreOPc5uYmbrjhBjz33HOYnJzEO97xDpw+fRpXXHEFrrzyShw6dCipc/jmN78Zb37zmxP++XvvvRf19fX49re/DQBoa2vDmTNn8N3vfnd/EDkhb9KdvLi4iImJCdTV1aGxsZGzC5SsEwgEEAwGMTk5Cb1ej46ODlRUVHByDEy4XC4YjUbU1NSgpaUF//zqWQCAWpnZG4iiKOj1ekxMTODAgQNYWVnh5HfAlFrt6emhMx9sWYyGI1zERygUwmq1Ynp6Gm63mx7R0mg0CZHSforICWJ9JuaDkqIouFyukG74RNPwXG5+slk2NZx4yPkkqWKKonbIyDJ1HvZzRM5GKr+goACf/OQncfvtt6OiogK/+MUvsLS0hCeffBJf/epX8YUvfAF33XUXS0e8E2fPnsWVV14Z8r2rr74ad9xxR8rvmZVE7vP5aA/p3RD6EAgEEIlEtH92MBhEX18f52MKwWAQExMTMBqNKCwsRFtbGwDgaLUKC2YXXpox49Km5CVoE4Hf78fo6CiMRiO6urqgVqthMBgy/rCNJbWaiGlKsvD5fBgaGoLNZsPJkychl8sRDAZ3PERNJhMWFhayjpQyjWQ/h0AgoGVPk03Dc0Wu5DNlS0QeDwqFApWVlTtkZJmKaITUfT7fniPWZMBmc10wGITT6cTRo0fxjne8A5/61Kfg8/ng8XhYef9oWFtb21EeLi0txdbWFlwuV0pZ56wjcovFAq1Wi7y8vIwJmyR6LAMDA6ioqEBrayvns8pkvCsYDKKmpibEVvWK1mI8ql3Fk+Mb+Merm1h/IDkcDgwMDNDlDFJDSteTPB70ej3Gx8ejqvPFM01JFqSJTqFQoLe3F1KpFF6vN+RnmA9RJimRES2mYYlKpQppzuQROw0/MTEBj8dDp+FJb0ymwTWRs9lJHklGltTXFxcXYbfbIZFIMD09jcLCwoyr93Hdtc6m85nT6QRFUSFjwxKJZE+6CWYVkS8tLWFoaAhNTU2ora3dlQciiYL9fj8aGxvR1NTE+TGQ8a6ysjK0trZicXExZJd4qlENqVgIvcWFqXUHq7Vy0lxWVVWF5ubmkJs0U0ROmvjW19djZmDYTK0Tv3LijkeutVjXXDgpEUtMk8mE0dFRBAIBqFQqeL1eiMXijEaYe3WzECsNv7W1BYfDAavVymo3fDi4JHKSxs8U2YUroo2Pj8Pj8cDn84Wo95FUPNs2rXsxtU7gdG67R3I9flZWVgaDwRDyPYPBgPz8/JR7wLKKyDUaza7OCDudTgwODgLYjsTYNv2Ih2AwiOnpaSwsLITU48PHz3JkYvQ1qPHspBFPjW+wQuSkF2BpaQmdnZ0Rfbwzkdp2uVx0I11vb2/MC5kNIqcoCtPT05ifn0/brzzcN5yMFC0uLmJ5eRlGozEkDb+bjmzpIlMz48w0/Pnz56FSqSAQCFjthg8H10TO1VpkndzcXDQ2Nu7YKC0sLIQIpxDHsXSQDeNnqcLhcEAsFmdksxgLvb29+Mtf/hLyvSeeeAK9vb0pv2dWPVmUSuWupTVIJEpS6S+//DJnsorA6ypxPp9vx2hbJKW5K1uL8eykEU+Ob+Bjl9Wzuna0XgC2U9tGoxFarRZlZWVoa2uLu7NPdyPh8/mg0+ngcDhYV+JjjhQ5HA7ayclsNmN2dhYjIyN057FGo2E9MsoUuKz1E7W5srKyqGn4ZBsPI4F8Ji4iSS7XAkLT+JH6Fdi2ad2N1DpbHGG321kR4rHb7Zienqb/PTc3h8HBQajVatTU1ODzn/88lpeX8cADDwAAPvrRj+IHP/gBPve5z+HWW2/F008/jd/+9rd47LHHUj6GrCLy3UAgEMDExARWVlZCZtTZ8CRPFEQ7vKioKKJKXKSU9uUtRRAIgOGVLRi23CjNT20W0mw2Y3BwMOra8Y4jFTDd6pKRWhUKhSG9AsnAbrejv78fSqUSvb29Gd0wEmtdMsva1NQEt9tNN83p9XoAoB+gGo2G86ggGxG+aYiVhieNh5FMShJdZz9G5LFS3UzhlPr6evj9flo4hWnTSs5nIjKyuzHuxpaKJSHydHHu3Dlcfvnl9L/vvPNOAMAtt9yC+++/H6urq1hcXKT/v76+Ho899hg+/elP43vf+x6qqqpw3333pTx6BlzkRE660oVCIfr6+kL0wrkgcubYU2trK6qqqiLe8JFMU4pyZThSVYAB/SaeGjfivd3J6Y5TFIX5+XlMT08n7JvOBpEzPcuTLaOkmlpfW1vD0NAQamtrQ+rh0dZgA+HHKZfLUVFRgYqKipDIaGVlBRMTE1AqlVlrL8oVYvUUxOqGJ+dQoVCERJfRziGXWQZyv2Sj+5lYLEZRURGKirYnXzweDz3mNjIyAr/fHyIjGykDwnVqne0aORsR+enTp2NeU/fff3/E1wwMDKS1LhNZReRcphqJ9WZ1dfWOpi4g80ROZqVdLldcpbRoJi5vbCneJvKJjaSInIxcbW1tJUWm6aa2SZe4XC5PybM8WSKnKApTU1NYWFhIuB7OhbJbeGTE1DUnDUrkAarRaELmhDNxvIkg22xMY3XDT05OhqThw5u8yIbhYovI40Emk6G8vDxERpac07m5OXr0kmRB5HL5rqTW2VpvvzifAVlG5FyAKfcay3ozk0RusVgwODgIlUqFvr6+uE1Q0SLhK9uK8e0np/HKnBk2tx958vi/TpvNhoGBASiVyqTJNJ0aeTJRcTQks5Hw+XzQarVwOp2cyukSJHOewlPITHvR2dnZEKU5tVodsywQpCisbXlgc/vh9gfh8QW3//YH4PYF4fFv/9n+OkD/DPm+xx8ERQHqHAmKcqRQyYVYNwtQuGxDSb4cmhwJ5JLMRGDpbEqSScMn6ozFBkjNei8QORPMno9wm1ZmBsTv92NzcxNKpZKTZk42m93sdvu+MEwBLjIit9vtGBwchFgsjiv3mgkiZ6azm5ubUVNTk9ANHo3IG4pyUF+kxJzRiRemjbi2M3bEuby8jNHR0ZR9y1NJrTOlVg8dOpSWTn6iETnZrOTk5GS8Hh4JbPpcM+eE5+fnMTo6iry8POQVFGLVCTw5YcLSlh+zJifmjE7Mm1xw+9lu0hThvgkd/a88mQiaXCk0OVIU5UhRlLtN+pocKcoKZDhUkYccWWqytmwQXrQmL5PJhJWVFWxtbQEAJicnk9YyTxZcKsgBmatZh2dAiE3r0NAQ9Ho9pqenQ+rr+fn5GTkOtrvW+Yg8A8jkBU9IjMwNx7vIItWl0wEznX3ixImkRttiHcsVLcW4z7iAp8Y3ohI5Mwtx5MgRFBcXp/IRkm4283g8tF97rG74ZNaPR+Qk8q+rq8OBAwd2rTOcrZS3209h2SXGrDMXsw4RZjbsmBm2Y8W2jCAlBrQzO14jEQlQIJdAJhFCLhZCKt7+m/xbJhYxvmb+nwhS8fY5Njt9MDm82LB5ML9mhlcoh9HhhS9AweYJwOZxYd7kinjMIgHQWpaL4zUqdNUU4Fh1PgoUiW2mMvH7YpYyGhoaYLVaMTg4CIqi4qbh0wXXtqJcNZ+JxWJa76Grq2v7mrmQAQm3aVWr1THLQ8mAzRo5T+R7CH6/nxYbSYbERCLRDpWvVLG5uYnBwUHk5uamVBuOViMHtlXe7ntxAc9NmeD1ByEVh97EZDZeIBCkbTqTTGqbPCxVKhWOHTvGSsQTKyInD2U2Iv90kc4DS29x4flpM87MmDG57sC6Lfo1KBNRqNcoUJErgkbshUroRm2hHM0VahQXaWI2fCUKr9eLM2fO4PTpE9smRp4AjHYvTA4vjHYvjA4vTA7f9td2L+ZNTixvejCyasfIqh2/eGUJAgBNJTk4XlOArgt/NDk77wGu6v0ikQgikQgtLS0Atu8RUgtOpxs+EjIpBrPb6zEb+SQSCd3MSVEU7HY73ffBtGklNfZUpzTYjsj51HqGwKZ6F9M57dSpU0ndkGyk1onxy+TkZFTZ0UQQK6V9uKoARblSGO1evLZgwanG11XRiEJceXk5Wltb077BE4mIKYrC0tJSTKnVVBHt2vB6vdDpdHC5XCEmK7uJRK9hf5CCbnkLz06Z8PyUGTNG546f0eRI0FCkRINGifoiJf318Gsv4tSpQ/R1TdKdzIavVF3IIn0OgUCAfLkY+XIxGoqUUV+ztuXGucVNnF/cxLnFTcybXJhcd2By3YEHz60AAOo1CnTVFNBRe1m+jFOtdeY6JA1PZHjJRMHq6uqObvhk0/D7NSInawE7O/IFAsF2+ScvDzU1NXR5KNwfnJB6MhtOvtktMrKOyNkARVG0MlSqzmmxouBE4Pf7MTw8DIvFQpuOpApCoJFuUpFQgMubi/Bw/wqeGt/AqUZNiHoZm45t8WrkgUAAo6Oj2NjYyIjZTaSMgM1mQ39/P/Ly8tDT05MVOsnxNqM2tx8vzprx3JQZL8yYsel6XWNcJACO1RTgsgMaHK7KQ71GGTUtPRLGD2KxGMXFxSguLo7oQsaU81Sr1RnzMSjLl+MtnXK8pXM7K2K0e3Fev03s5xc3MbnuwJzJhTmTC78bWAMAHKzIwyl1EI0HMnJIIYi1YYg0UWC1WmE2m2lL0WTS8FxH5FxuHBIdrWNed42NjVEnDJgysrFsWtmMyFMtM2Yb9h2R+/1+jIyMwGQy4ejRo/SMZLJIJyInzVYKhQJ9fX1pi32QCzfabvuK1mI83L+Cpyc28I9X1odEp2yql8Ui8vAUPluiDeHrMwlydXUVw8PDKTfvRUKm5sgXza7tqHvajPOLm/AHX///fLkYlxxQ47IDapxqVCM/gemDaOsQRGr4YpprkKa5RMU/0jkvRblSXN1WjKvbth+amy4f+vVbOLdoxfnFTYyt2TG0YsPQCvCnxSl8sM+Dtx0qzVh3fDJkJ5FI6M0REJqGJyIfzM1R+HW/GxE5V3PdJDpO9vNFs2k1m820WBKJ1JlTBiSYYZPI6+vTU8XMFmQdkaeTWt/a2sLg4CA9p5wOmaRK5MQVi01yIQ/YaCTa26CGQiLE6qYHP/3zizjVUJjQWFuyiFYjT1ZqNZ31iQkFqYfHGiHcLZDfucnhxYOvreBv4xs7GsPqNQqcbtLgsiYNDlflQyzM7MOe1H0LCwvR2NgIr9dLPzxHRkYQCARC6sJEHCkTdesChQSXN2twefN2xsbk8OLX51bwy5cXsbzlxb8+Po0fPb+Am45X4D1dFVAp2c2ypJPCTzYNv98jcjY+WzSb1vX1dUxNTUEmk6GwsJDWu2DrfBJBmP2ArCPyVEBRFPR6PSYmJlgj0GSJnOnfnU4mIBLIhRvteGRiIa5ozMOfxzdx/wTw1tPNGRmnCY+IKYrC7OwsZmdn0d7ejsrKStbXZEIgECAQCODcuXNwu91ZUw8Px7rDj0dGt/DMo6/Cc2EUTCwUoKumAKebNLj0gBo16vTMKtKFVCpFWVkZysrK6OYk5sNTLpfTac5MQ5Mjxe2X1aFdsIxZqhQPD5mwsunBD59fwM/P6vH2w2W4+WQVKlXsZHnYqsVHkjwl0TpJwyuVSvh8PmxtbXGir891jZzt6D+STSspbZBofWBgICSTlOox8HPkWQRmLZrNumwyRE7m08P9u9kC0e6OFA2Tz39VsQ2zFiVGDU587Nc6/PbDJ5CbRIo2ETCPgYzT2Wy2uMp0bMHlcsFut6O4uBi9vb0Z2ayk86CdNTrxs5cW8djwOgIX9jsHK/Lwvu5KXNKoTkiwZzfAbE6qra2lNbhJbR0IfXhmipBkIuDGzmJ84JJG/G1sA/efXcKYwY4Hz63gofMruKqtGB/oqUJ7eXqbi0xFycweBWD7el1YWMD6+jrtqsjs3E7XeSwSuCRyLlTdRCIR7Vngcrlw9uxZ1NTUwGKxYGxsjLZpTaWh0+l08kSeKSTzgNjc3IRWq2WtFs1EokROpF4TnU9PFZGInEieymQynL7kFI50A+/8yauY2XDgM/87jB/ddBgiFlO25BiY6nC9vb0Za5piYnV1FVNTU5BIJDh69GhWOYcNr9hw30uLeHrCBJKvOFgswaeuakV3rWrPeZIzNbirq6tx9uxZlJaWhoxnMevCbN13JNsjFgpwbUcJ3txejJfnrbj/5SW8NGvBX0c38NfRDfzdwRL887XNO0Ytk1mHi+uHWCE7HA4cPXqU1W74SMhmXXc2EAgEIBaLQzJJzJ6F+fn5kNHBeJslvmt9l8Ec62poaEBDQwPrN2Y8Ig8EAhgfH8fa2honddpwURjS6MXcQJTKgB/ddBh///NzeHbSiG8/OY3PXdXE6jF4PB68/PLLnAmuMH3SGxoasLq6mtE1PR4PPB5P3Bucoii8trCJn760iJfnrPT3r2jR4No6EapzKLTVFWbsOLkGqWEypTpJP0hubm4IIaXzcGf+bgUCAXrrC9FbX4jxNTvuf2UJj4+s449D61jZ9OCed7YnLDTDBJdqayT6TyQNn67N7W4QOdde5MzPxlRBDLdpJZslUiIi/SFkqoVoyXNROuICe47IfT4fhoeHYbVa0x7rioVYampsiqwkCjIOFwwGMTExgeXl5YjCJwcr83H39e2483fD+NmLC2guycH1R9IfPwsGg1haWoLb7caxY8c4aTAjxjIejwe9vb1wu91YWVnJ2Hrr6+vQarUIBoN0tKTRaELcyIIUheemzLjvxUXoVmwAtkfGrusswa291WgszsHc3BxcrsiqZ3sd4VKdXq+XJqTR0VH4/f4dTXOJElIsgm0ty8W/va0VbztUik//bhTnFjdx8wNa/OjdnUnXzrkk8mjNZ5HS8JE6t8l5TOQZw7X3+W4YpsTaOESzaSWmL8PDw8jJycHDDz+Myy+/HG63m7XU+g9/+EN861vfogO773//++ju7o74s/fffz8++MEPhnxPJpPB7XanvP6eInKikJaTk4NTp05lNKVLiDP8pjcYDBgaGkJlZSVaWlo4u5CFQiHcbjdeffVVBAKBHbarTFx3sAyT63bc+/w8vvjHMdRqlDharUp5bY/Hg8HBQbjdbsjlck5IfGtrC/39/SgoKMDRo0chFovh8XhY8UMPB7Npr62tDQUFBXTUOTExAa/XC5VKhaA8H997xYr+JTuA7SbDtx8uwwd6QhuxsintzwZifR6pVIrS0lKUlpbSUY7ZbIbRaMTMzAykUmlIGj5W+jiRDvne+kL84ubD+PhDw5g1OvH39w/gh+/uREcSdfPdiMjjgdm5zYws19bWMDk5CYVCEZIyjnQe93tqPdkMQCSb1tnZWSwuLuLjH/84bDYbPvOZz+CGG27Am970JnR2dqZ0XTz00EO48847ce+99+LkyZO45557cPXVV2NiYiLqszI/Px8TExP0v9O9HrOOyCN9IIqisLCwgKmpKdbVwqKBObtNSJ1Ewp2dnQlZYrKJYDCI0dFRlJaWor29Pe4F/anLGzG97sCT4xu4/Tc6/O4fulFekHwTntVqpRudGhsbMTw8nOpHSBik7yC8bMKm6h8BaRa0Wq04efIk3WXMFFZxOp34q24J3/7bMuw+CjIh8OYmJd53ohKNlcURH6pcel5nEsl8DqZjFlH0YkZEIyMjdPqYGGuE38eJ3Nctpbn41QeO4hMPDWNy3YEP/lKL/3h7Gy5tSqzRNRsi8liIlYafnp4OScMzz+NuOK3tZmo9WchkMrS1teG3v/0tvF4vKioqcPnll+Opp57Cl7/8ZeTm5uKnP/0p3vrWtyb1vt/5zndw22230VH2vffei8ceeww///nPcdddd0V8jUAgYJVDso7Iw+H1ejE8PIytrS0cP34chYXc1B3JBRoIBOgUbyAQYMX8IxmQaNHlcqGqqgodHR0JOqYJ8O83dOCmn53DhMGOj/9ai1/dehxKaWI3HnOkr6mpCbW1tdja2spIREzA3CxF0sVPx0Y1EpxOJwYGBmg3PKlUCr/fH/IzvgCFH7y0hv951QAAaCvNwT9dXg5l0AHT6gJemB2nu2Y1Gk1KMqjpIJs3DMyOYwBwu9070sfMaD2Zz1KWL8Mvbj6MzzwyhpdmLfjkwyP4p6sP4F1d8ctI2RiRx0KiaXiur71sS60nA5fLBa/XizvuuAMajQZer5fu/UkGXq8X58+fx+c//3n6e0KhEFdeeSXOnj0b9XV2ux21tbUIBoM4duwYvvGNb6CjoyPVj5PdRG6xWKDVapGXl5eS2Ug6IBfo+vo6JiYmUFpaira2Nk53oD6fDzqdDna7Hfn5+SgsLEzqRs2RifHj9x7GO3/yKkZXbbjr9yO458aDEMbpZA8EAhgZGYHRaAzpQ2CbSJnwer0YHByM6ZTGZkRuMpkwODgYU4d+wezCZ38/hrG17VT6+7or8enL6+lu6aamJvqhajKZsLCwAJFIBKlUCqFQCK/Xy+k1m+2Qy+Uhxhrh/takibW0tDSkLyEacmVi/OBdHfjaX6fwe60BX3t8GqtbHnzq8thqXdkekcdDuIAKOY8bGxsIBoM4e/ZsyJhbpixasz21HgtO57anAamRS6VSXHrppUm/j9FoRCAQ2NGrVFpaivHx8YivaWlpwc9//nMcOnQIm5ub+I//+A/09fVhZGQEVVVVSR8DkIVETh7WxLebRINc1x3JzT42NsaJ2Ek4tra2MDAwgNzcXPT29kKn06WkNFepUuD77z6MD/ziPP5vdB0/em4Ot1/eEPXnSSOfUCjcMROfjPtZMtjc3MTAwAAKCgpiOqWxQeTMiYfW1lZUV1dH/Lk/DRnwr49Pw+kNQKUQ41/f2oLLIqRuw2ubm5ubmJubg91ux5kzZ0I6kSOlkvcCMnHMAoFgh6b5mTNnEAwGMT4+Dp/PF2L4kpOTE/E4JCIhvnJdMyoK5Pjh8wu47yU9TjUW4niNKuraXEfkmVyLeR7VajV0Oh0OHDgAi8WCmZkZuFyukDR8LB3zZLEbqXU25VmlUumueDP09vait7eX/ndfXx/a2trwX//1X/ja176W0ntmHZF7PB4MDAzAbrcn7dvNFtxuN3Q6HSiKQmdnJ8rLyzldn4z1MGvE6Zi4HK9V4Z+va8UX/ziG7z87iwMlObimY6fNZzy3tHimKamA+MQ3Njaivr4+5kMv3Y1EMBjEyMgINjY2opZpHF4/vvrYJP48vAEAOFFbgLv/rhWl+fFnpckMq81mg0QiQXNzMx2tLy0tAXg9lazRaNKev+bKKYwLkAdqQ0MDFAoFnE4nnT6enZ2FRCIJScMzH8ACgQAfvaQWq5sePKJdw+8G1rKGyHdDaS08DU/q66l2w8daj+vUOlvr2e32qJvDZFBUVASRSASDwRDyfYPBkHANnGhjTE9Pp3wcWUfkbrcbIpEIfX19u7JbMplM0Gq1KCoqglwuZ1VkJh6Ie9j6+voOmdd0SfTGrkpMrdvxi5f1+Mffj6BGrUB7+bYaW6JSqyS1zsaDkNTDV1ZWEvaJTye173a7MTg4iGAwGFV9b3zNhk/9Vod5kwtCAfCxS2px26mapEV1yLmRyWQoLy9HeXn5jlTy+Pg4PX+t0WjimpZcDCDXFXM+uLq6mrbBJII0kZrmhEIh3nWsHI9o1/DE2AbuelNjVI32vVYjTxSRiFWhUEChUNDlDJvNBpPJBIPBgMnJSXrOOpU0PBFo4QpsRuSEyNOFVCpFV1cXnnrqKVx//fUAtn8PTz31FG6//faE3iMQCGBoaAjXXnttyseRdUSuUqlw5MgRztdlkllrayuqqqrw4osvpu1JnihI45VIJIronR5rrj1RfO6qJswYnTgzbcLHf63Fw7d1QyUX0nX4eFKr5CGR7oOQjLP5fD709vZGHaMLR6qpddJ5r9Fo0NHREfFhoLe4cMsv+mF1+lCaJ8U3r29DV01B0msRhB9npFQyidbDTUs0Gg0n2gTZiEjXFdMGE9i+fki0PjQ0BIqiaMGPlhIlJtad+NOwAe/vjlxv5NJYZLeJnAmmjnn4nHUqafjdqJGztXEghilsXAd33nknbrnlFhw/fhzd3d2455574HA46C72m2++GZWVlbj77rsBAF/96lfR09ODAwcOwGq14lvf+hYWFhbw4Q9/OOVjyDoi3w14vV7odDo4nc4QMmODPBPB+vo6dDpdzNn0dP3RAUAsEuK77+zEu+57DXNGJz7+4AA+2uJBQW5OQlKr5KJP5wYm9XCVSoWurq6kbkyyfjIbCZK6jzW2aPf48fEHB2F1+tBRnocfvqsNmtzU9fITOTaJRBIyfx1uWhJNkIZrcBW9ko1PImuFZzrIzLXBYMDhXDsm1oV48OUFXFMvg1qt3nHuuE6tc/W7S3bTED5nnWwafjdq5Gw1j7Ipz/rud78bGxsb+PKXv4y1tTUcOXIEjz/+ON0At7i4GPJ7sVgsuO2227C2tobCwkJ0dXXhpZdeQnt7e8rHcNETucViweDgIFQqFXp7e0PS+el4kieCYDCIqakpLC4uxq3Fs1WfzldI8OObDuOd//UKdCt23EfJ8b33diZ0g8SzU40HUvtPVQsgGSJnpu5judEFghT+v//dnkcuzpPih+85BBUL1ZRk56/DTUvIA5UpSEOIPRm1tL2CVEsm4W5Zja1u/PEHr2HJFsBfX5tEtcIb0jSXm5u7r2vk6awVKQ1PNkiR0vB7efyMbeez22+/PWoq/dlnnw3593e/+11897vfZW1tIAuJnMuUV7zO+EwSucfjCZEfjXdRCYVC+Hy+tNcNBoNwbyzig81B/NeYAP2rbrz1x6/ga29tw1XtsRXbUiVy0om8urqalsUrc/1YDxCmtGtPT0/Mnfc9T83gmQkjpGIhfvSewyjNl8Hj8aR0fARpqzQx5oaJIA1Jw5PGL41GA4qidsy973Wke+5UOXK8uaMEv9caMO7X4J0na+g0/Pz8PEQiESQSCaRSKSfjgXt11C18gxQpDU805HNzc1ntho8GNol8P3mRA1lI5FyAWHBubW3F7IxnI50dCSQLUFhYGHPcigk20vykNu33+3HrdX246tIgPvvIMMbX7PjkQzq87XAZvnRta1S7TdKIlMw5Ya6ZTD082vpA7OjNZrOhv78feXl56OnpiXlu/6hbxU/OzAMAvvG2dhyqKmDtYchWt3ekxi/yQKUoCufPn8+4IE22pdbj4Z1Hy/F7rQH/N7qBL17ThKqqKtpUY3NzEzMzM/R4YF5eXoi3NdtkxHWNPFOp7vA0vNvtRn9/P71pBtjrho8GNj/ffnI+A7KUyDMhxUlA9Npzc3PjisywHZETqdnJyUm0tLSgpqYm4QdXupsKsnlQq9Xo7OyESCRCsxJ4+LZu/ODZWfz0zDz+oF3Dq/MW3H19B3obIpvRJEPkTHlXsmY6iEfka2trGBoaSsiZTbu0iX/6wxgA4COX1OGth9iTS8wk8THV0ohxjsvlChGkYY5ppRtxcjV+xuY6FRekiH0BCv7g6+9LxgNJ02FtbS0drYc3HBLDl3TBZWMdl2vJ5XKIxWLU1dVBo9HETMOrVCpWJpCyObW+28hKIs8EmJKjicwsA+wSOdH0tlgsOHHiRNJSs6nWyJkCKM3NzTs2D1KxEHdeeQCnm4vwj78fwaLZhQ/8oh8391TjM1cegFwSeuMkOgKWbj08EpjNduGfcXp6GvPz8xEd4cKxtunGJ36thdcfxBtbinDHGxvTPrZwcEWAMtl2QxdTkMZsNmNxcRGjo6N7TpCGjeN7Zd4KYNsxLT9CdolEyVKpNMTbmjQcbmxsYGpqCjKZDBqNJi2FtGzqWmcbpEaeSBqeZD6IRWsqx8lmTZ6PyPcgmCSajPUpW0Rus9kwODgIuVyOvr6+lGbTU0mtE6lVk8kUV6f+WI0Kj370JP79b1P4zbllPPCyHmemTfj3GzpxsPL1kbR4G4pgMIixsTGsra3h2LFjtM42G4gUkfv9fuh0OthsNvT09MT1F6YoCnc8PIQNuxfNJTn41js640rWpnqcmUb4OiTiLCwsRGNjIz2mlSlBGjbBZmr95TkLAKCnXhV1rUhmLcyGw0AgQDccEjIiJQwympXIsXIdkWeDZGqkNDzJfCwvLyMYDKaU+WC7Rs618VUmkZVEzmZq3WazYWBgAAqFImkSFYlEaTc+ESev2tpaNDU1pXxTJ5taZxqC9Pb2RhRACUeOTIyvvLUNb2wtxj/9YRSzRifefd9r+Pil9fjIpXWQiIQxiZyo8hFzGTZSk0yQGj25NhwOBwYGBiCTyRIanwOAwaVNDOg3IZcI8aP3HkGuLDO3QDaYmbAlSLOXFOQoisLLFyLynrrIG9dEGtBEItGO0SxCRgsLCxAKhSEljGjPlf0ckSe6XrjGPknDk1FLklUimY9oaXi+Rh4dWUnkbIGkdxOpmUZCOhE56dReWVnB4cOH0/bwTia1TqRWKyoqUvJMv6ypCH/6eA++8ucJ/HXEgO8/O4tnp4z45ts7otbI2a6HRwMhcqPRCK1Wm/Rn/F3/CgDgmvZSVBdmRnQlG9PXqQrScL0hSffcLZhdWNvyQCoS4Fh1ZHGjVDrJwzX1yaZoeXkZY2Nj9KaI1ISZExb7NSJPJdUdKw1PXB6ZDYhEtS/V9aLB4XDwNfJsB5E63djYSHvcKRUid7lcGBwcBEVR6OvrYyUyTeRYKIrCzMwM5ubm0NHRgYqK+JaO0VColOKedx3ElUPF+MqfxzG0vIW33/sKbmgQoq09lMj1ej3Gx8c5M7jR6/XQ6/VJm9k4PH78ZXhbE/mdx1I/N4kgGyLyWEhUkEahUHDyWdha4+U5KwDgaHXBjv4O5lrpXKNCoRAqlQoqlQoNDQ30pshsNmN0dBR+v5/eFAUCAU5HarkUn2Fj45BMGp7NjQrf7MYB0rnw7XY7BgcHIZFIompqJ4pUInISKbJtexovtU4sTx0OR0K14kTxloNlOFGrwhceHcWZGTN+PRnElHMG//GuPJTmSTNWD4+EQCAAiqKwsrKSkqHOX0cMcHoDqNMocbw2udcmg2yMyGMhliDNwsIC/H4/BgcH6cavTAjSsFUjf3n+Qn28ThVzLTaPP3xT5HA46GyHw+HAxMQEzGZz3NRxuuAyIie/L7Y3DrHS8ADorF+659LpdPJEnq1YXV3F8PAwampq0NTUlPZFnQyRM6Phtra2lH1loyFWap30AeTk5OxQp2MDpfly3Pf+o3jwtSX8218ncG7Jjrf+8CxuahGjp2zb7jTT2uBkbhUADh48mJIrHkmrv+NoRcbJNtsj8lhgCtKUlZVBp9NBo9HAZDJhZmYGUqmUTsGz5XfNBpGvbbnpjvWe+uiNnZkUaREIBMjNzUVubi5qampw9uxZlJeXw+fzYW5uLqLhC1vHwmUanzwXM7lxYKbhKyoqcObMGTQ1NcFqtdLnMloaPh74GnkWgtkpzUY9miDRBrNoWu1sIhqRk2a6+vp6NDY2ZvQB9ffd1cix6fHzUT8mjF78RBfAvK8YbUdEyCSNWywWDAwMoKSkBG63O6WNysyGAwP6TYiEAlx/JLoU7vr6OgwGQ0S7zETBZUTOxYZBIBCgurp6hyBNeDd3uoI06Zy3dZsHH/ofHeyeABqLlGgrix5tce1+VlBQQE+MMFPHRM+c2TSXTgaRS+1z8iziKgNANg5FRUW0UyI5lxaLBUNDQzu64RUKRcTfM8masJW1zAZkJZEnc5M5nU4MDg5CIBCw3imdSEROTEDy8/MzEg0ThNfIU7EBZQNqiR8fbXJhsKYEvxo0429jGxjQb+Jf39aO082p9SLEAqm/kxl4o9GYEnn978B2NH5pkwYleTs7jJkZldLSUszPz9Nz2ESAJRmS2ssReSwwBWmamprobu5wQRqShk/0fkjnfBntXnzoVzosWtyoVMlx702dMa1nd9P9LDx1TJrmVldXMTExAaVSGdI0lwwx74b4DJdELhKJQj5f+Lm02+0wmUwhOgDR0vC8RGsWwWAwYGhoCBUVFWhtbWX9oopF5KkIzKR7LGQX7Ha7odVqWZE9TRTBYBCjo6NwuVxoqKvFta2t+LsTW/jcIyOY2XDgI78axLGaArz/ZA3e1FYMiSi93wVTn51Zf09WIpbgT7o1AJGb3IgfsNVqRXd3N2QyGYRCIdxuN0wmE10rTpSk9lqNPB2Ed3NH8w1PRJAmlfNmdnjx4V9te8iX58vws78/hLL82FFttuifR5okIL0J4+Pj8Pl8IYYv8Ww3uayRc22YEi/bwOzzqKurC8kckTS8TCbDI488gquuugoul4uVGvkPf/hDfOtb36Kzwd///vfR3d0d9ecffvhhfOlLX8L8/DyamprwzW9+My0fcoI9SeTBYBCTk5NYWlpCZ2dnxgb7oxE5EVoxGo2cNHkBryuqmUwmumYZzVubbbjdbgwMDABAiI5yZ0U+HvlIN+55agb/86oe/Yub6F8cQmm+DO89UYV3dVVCnZO8RGgsffZEleXCYXZ4t4+5PLTs4XK5aB/4vr4+iMVieL3bPyuXy3eQlMlkSiha5yrlnWkkQ3qJCtKQjRBz9joVcrU6fbjtwSHMGJ0oyZPiZ+87hEpV/NQ016n1RAlPIpGgpKQEJSUlIWY5ZDRLIpGEpOHDN5J7yWktWSS7cWBmjoDtZ8rk5CTm5+fxoQ99CD6fD3fccQfe9ra34aqrrkppPPmhhx7CnXfeiXvvvRcnT57EPffcg6uvvhoTExMRy7svvfQSbrrpJtx99914y1veggcffBDXX389+vv70dnZmdTa4chKIo91Ql0uF7RaLS06ksn0SCQiJyIkYrE47a74ZEDOyfnz55PWaU8HpD5dXFyM9vZ26HS6kIhYLhHhrmuaceupWjx0bgm/fm0Zhi0PvvvUDH743BzecrAU7z9ZjfbyxPoGtra20N/fH9WvPFWxIKFQAAQpMKS3Q2rv7e3tMRsKmSR14MCBmNH6fk2rJ4togjThs9cajSbpDemmy4d/eHAIk+sOFOVI8bO/P5SwLkC2ROSxEG6WEwwG6QgzPNtBGr24JnKuvcjTWU8mk+HgwYP43e9+B6PRiNbWVvT19eGRRx7BnXfeiYqKCjzwwAO45JJLEn7P73znO7jtttvwwQ9+EABw77334rHHHsPPf/5z3HXXXTt+/nvf+x6uueYafPaznwUAfO1rX8MTTzyBH/zgB7j33ntT/mxAlhJ5NBChE7ZHu6KBpLPJjU9S+VVVVWhubuY0jTU2tm3wcfToUU7q4czSQUtLC6qrq+maWCSiKsmT4ZOXN+Ijl9TjryMGPPCyHsMrW3hkYBWPDKzieK0K7z9ZjStbiyGOknYnUwcNDQ1oaGiI+ABMlchFF94qcOG1RCwokv58IogVrTscDgiFQszPz2fMkWyvIZ4gjd/vB0VRWF5ejuueZXP78dFfD2PMYIdaKcHP3ncIdZrEy0vZGpHHAlNJDgCd7TCbzXSjF7C9Oc3Ly8v4FEm2pdaTgcfjgdfrxT/90z9BIpHA4XDghRdeQHNzc8Lv4fV6cf78eXz+85+nvycUCnHllVfi7NmzEV9z9uxZ3HnnnSHfu/rqq/Hoo4+m9DmY2BNEzjTFSFYEJB2QC9Xn82F2dhZ6vR4HDx7kVKOXKbUKgJNOS6agTrg2fTyFOalYiLcdLsffHSqDdmkLv3xlEY+PrOPcghXnFqwou5B2v5GRdqcoCpOTk9Dr9XGnDlKtkZMHdyCwXXtfXl5mrSwSHq2vrq5iZmYGNpstrQawbECmSC989np9fR1jY2O0exYRpNFoNCFNXw6PHx9/aBjDqzaoFGL89O8PoaEouR4RrmRTKYrK2PkLz3bYbDZotVpYrVasrKzQ5480erEd9OxGap1NeVa5XE6/X05ODq655pqk3sNoNCIQCOwwaCotLcX4+HjE16ytrUX8+bW1taTWjoSsJ3KPxwOtVguPx8Oq0EkiIOR5/vx5OpXPpYjA+vo6dDodKisr0dLSgieeeIJVW9VIYNbDI5UOEpWKFQgEOFJdgCPVB/G5qzz4zbkl/ObcEta2PPjOUzP4wXNzeOvBMtzUVQ6PYQZOpxM9PT1xz2/KEfmFLmbd8DAKRV709PRkrCwjlUohFotx8ODBpGvrFyMEAgEUCgVEIhGOHTsWIkgzMTEBr9eL3PwCvGaS4qHhTZicfuTLxfjpew+huST53yFXETm5TjNNeGTeWiQSoaWlBbm5ufT5m5ychMfjCWmaY+Oay/YaeSzY7fa4jYN7DVlJ5OQEk8YutVqNY8eOsSI8kQwslm2VKJlMhkOHDnG2PjMDwZRaTdeTPB7MZjMGBwdDasbhSCUiLs2X4VNvbMTHLq3HX4bX8MAreoys2PC/Ayv434EVtGrE+MjpZsgV8SOrVJvdXv8kAvT09GQ0KmY+ICLV1tkY1yLYT/V4ct6YgjT+QBCPDizh6y8sYc1uAwAUyYH/ry8PGpELfr886fuSayLnWmudef4AhDTNzc/Ps+JZz2aEzPV6hMjTQVFREUQiEQwGQ8j3DQZD1IxtWVlZUj+fDLKSyMlM7+zsLFpbW1FVVcW5yMb8/Dymp6chEAjQ1NTEGYnHklpN1ZM8Hpie5cx6eCSkSqTAdtr9+iMVeNvhcjytm8fPXpjBoBEYN/nx6f8dRfmTM3jviWrc2FWBQmXkh0sqEfl2GswPAGhpbeMktR3tGJmzr3y0/jrCzxdFUXh6woTvPzePGaMTAFCUI8Vtp6rwxloZtqyWlAVpuCJyrkVTokXJSqUSSqUSVVVVISOCer0eo6OjIeposVzwElkrU2DbwjTdiFwqlaKrqwtPPfUUrr/+egDb5+Spp57C7bffHvE1vb29eOqpp3DHHXfQ33viiSfQ29ub8nEQZCWRu1wuGAyGjKmkxYLP58Pw8DA2Nzdx4sQJ9Pf3ZzQKZmJrawsDAwPIzc2NKC6TqolLLJB6uNFojOtZTo7B5/OlvB5FUZidnUVwfRbffkcnhDmF+PVry3jo/BJWNz349pPT+MGzs3jroTK8/2Q1WstCSynJEDlFUVhYWNgWh5BIYPf5seX2p3zsiSKVca1MROtsgMvolfxuX5634j+fmcfw6nYEni8X49bearz3RAUUF4xQykq2o81UBGn2c0Qeb63wEUGv10tH6+EueLG8wrPF+zwVsCXPeuedd+KWW27B8ePH0d3djXvuuQcOh4PuYr/55ptRWVmJu+++GwDwqU99Cpdddhm+/e1v47rrrsNvfvMbnDt3Dj/5yU/SPpasJHKiGc51NBLuXS6VStOyMk0GRGo1Vsc226l1MkNNVPESGaVLJyvg9/sxPDwMq9Uaskm744pGfOzSOvzlQrf76KoNv+tfwe/6V9Bdp8L7T9bgdHMRpOLYfuhMEAGbjY0NnDhxAr2bevx5yIA/6tZwIopPNZtIJWuRbLS+n0BRFOa2gJ//SodXFzYBAAqJEO/vrsItPVXIl0d+VEUSpCGkHk2QhuuInKtNQyrkKpVKUVZWhrKyshAXPKY6GtkUMXX199r4GRNsOZ+9+93vxsbGBr785S9jbW0NR44cweOPP043tC0uLob8Pvr6+vDggw/ii1/8Ir7whS+gqakJjz76aNoz5ECWEjnAvTrW8vIyRkdHd3iXZ5rImQpm8aRW2Uytm0wmaLXamPXwSEi1a5zZfd/b2xsiBgIAMokIbz9SgesPl6Nfv4lfvqzH38bW8eq8Fa/OWyGXCNFVo0K11I0+yoWKymDUMTYiKEMaFOVyOd59nMKfhwz489Aa/vHqJuTKol/66V57bFy7iUTrgUAAJpMJcrl8T3XCh2Ny3YHvPDGPF+cDADYhEQnw7mMV+FBfNYpyE6/fMs8ZgKiCND6fD35/5jMzZMOwVxrrwl3wAoEA3TRHyhhkM+l0Ojl9RgcCgZRq+ZHApjzr7bffHjWV/uyzz+743o033ogbb7yRlbWZyGoi56KRJxAIYHx8nN5RhRNpJonc7XaHEE48qVU2iJyZbm5tbUV1dXVSr0+lRm4ymTA4OIjy8vK4UroCgQBdNSp01aiwtunGr19bwv8OrGDD7sWLM2YAwG/G9Mj92wpO1BWip16NnvpCNJfkQigUhAjKHDx4kN7Fn6hVob5IiTmjE3/WreE9J6K707GREmX72o0UrWu1WqyurmJubi4k8szLy2P1IZuJB3aQojC8YsOvXlvGX0c2QAEQALj+cCk+dkktygvSF1qKJEhDtLiHhoZCBGkSrQ0nA661zwF26/EikSjEK5yUMcxmM4xGI72pJ2n48M05m8jG1Ho2IWuJnAsQwxUAUa04M0XkpEO8qKgoYanVdGvkRFrWZDIlVA+PdgyJbiaYTXSpbBrKCuT49JUHcMcVjZjecODlWTP+b3AeYyY/7J4Anpkw4pkJIwCgUCnBkXIlSmDFFQercehQqGCPQCDAu7sq8W//N4Xfnl+OSeTpItMPbxJ5ikQidHZ2QiKR0JHn4uIiq7V1NjckVqcPL81Z8MK0GS/OWmBxvt5rcbohH1eUuHD9FS2srccEU5BmeXkZHR0d8Pl8tCANqQ2Tc8aGoApX8+pkLSCzjXXMMsb4+DgCgQAUCsUOpT7SNMdm6p3N8TOHw7HvSlMXLZETlbiysjK0tbVFvUjYJnJmRByvQzzSsaQakZN6uFAoTLgeHgnJ1qjX19dT3jQQCAQCNJXkoqkkF4cUFiiUOfDmlODlWTNenrPg3MI2KTwzswlAgIdmllD69AZ66gvR26DGyTo1KlRyXH+kHN9+chojqzYMLW/hYGXmGim5HAtLpLaeqWg9FoIUhfE1O16YMeOFaQuGVrZCJHJzZSKcalDj1t4qlEq9mJ6e5uS4KIqidcuJIA1xzoonSJMM9npEHm89pVKJ+vp6NDQ00Ep9ZrMZY2Nj8Pl8O5rm0jkX2TZ+lm3IWiLPVGo9WZU4NjvF/X4/RkZGYDabceLECahUqqRen+qxkNR2vE1LIkikRk5KBsFgkHU9eoFAAKFg27ClsyIfH+ytxoBWh8FFK2zKcvQvOzCgt8Kw5cEftGv4g3ZbNalWrUBPvZomkt+eX84Yke/myFis2jrb0XokbLn9eGnWgjMzZpyZMcPkCJ1waCrJwSWNaryhsRBHqvJplzyj0cjqccRCeLNbuHMWEaQxmUy0II1KpaLPWaKkxGVETjYNXM+sE4Qr9TkcDvq6m5mZgUQiCWmaS/a6Y3v8LJ3AIhuRtUSeCXi9Xmi1WrhcroRV4tiKyInZikQiQV9fX0r1pGRr5Mzov62tDVVV6aeT49XIrVYrBgYGMubOxlyf6Vx287Wn6GYYty+AAf0mHbEPrWxhwezCgnmZfp/fnl+G3ePHdQdL0V1biHwFu4TGVUQeb51o0frCwkLC0XoscqAoCpPrjgtRtxnapS0EGIeklIrQU6fCJQe2yTuWxSiX+uex1mIKqjBdyAgpSaVS+pwxO7nDwXVEni3jYAKBALm5ucjNzUVNTU1ES9G8vDya2OPZ28ZbL1nwqfU9DKvVisHBQRQUFNB2lYmADSInUqvpmq0kk1oPBAIYHh5OOfqPhlibCdL5f+DAAdTV1WXkIUYyNZGcywjkEhF6G9TobdjWiLe7/Ti3aMXLs2a8NGvGhMEOAPjLsAF/GTZAKADay/Nxsr4QDUVKFCtFqFLJUVYgT8lXPVtFXMK7uhOJ1iMJtZidPgzqt7bJe8aMdZs35GcaipS4pFGNSw4U4lh1QULnkGsjk0TXCnchI6RESD2WIA3XEXm2SqaGW4qS646I0gAIUZqLlMFju0bOpdQ3F8haImfrpmY2XKVCMOnUpZlp/M7OTpSXl6f0PgSJptaZo16pRv+xjiH8fASDQUxMTGBlZQVHjx6lu1wzAYFAgM3NTSwsLCTsXJYrF+N0cxFON28f1/lFK977s3OvHz8FDK9sYXhlK3QtAMV5UlQWyFFeILvwtxyVKhnKC+Qoz5dBLokcJewF6dRo0fr4zDz0r43CJVTC6hNhyerFA/PDWNl0Y9nqhssX+vuXi4U4SUfd6oQ8wcPB5flKZ9MQTkqxBGn2gl1qOuulSqzM645pb7u6uoqJiQkolUqa1El/AtumKXyNfA+BWZMOd/FKFCKRCB6PJ+nXeb1e6HQ62gyEjR1gIql1o9EIrVab0KhXKgivkZNyBTG1yeQNQiJxh8OBY8eOpbxh6KpR4Sd/fwQfeXAQFAV89JI6NBTn4PyiFUsWF5YsLqxuuuENUFi3ebFu82JgKfJ7aXIkqCiQX/gjQ0WBHIUyChbHtlNXTox59d2CLxDE6qYHS9ZtYl7edGPJ8vrX293kIgDM695MfyXAds/BGy5E3V01KsjE6V9ne2XemolYgjR2ux1CoRCzs7MhgjSZQDal1pNBJHvbcMOcgoIC+P1+eDweVjZHTqeTT63vFdjtdgwODqZVkwZSS60TqdW8vLyIUqupQiQSRZVHZerDs1UPjwRmjdpms6G/vx95eXno6enJqB69z+eDVquF2+1GaWlp2lH/Zc1FuPOKA/j2k9O478UF/Pzmo/jqW9sQCARgNBqhzMmBzQusbLov/PFs/231YHXr9cjU5PDB5PBhaMW2Y42v97+EAoWYJvnyAjkd3WtypIj0PIoemO78j9ktQLjqgHIz8ov8QQprWx4sW92vk7bVDYPNE9I9HgkFCjEqC+QoVgqgCDjRUVuKHLgh99shC7qgUQmhVguh0YghFaVPTvtBNjW8dLG0tITFxUU4nc4QQRpSumAzU7YbRJ6J9SQSCUpKSlBSUhLSn2CxWDAyMkJPG5A/qTxb+a51DpHOjba2toahoSHU1NSgqakprQsuWSIndeJYUqupIlpEzpQ+7e7uRkFBAWtrRjsGg8EAnU63QwkvE3A4HOjv74dSqURlZSVrUwS3vaEWEwYb/jxkwKd+O4Tf3HoMG/PjsFqtCAaDKCgoQFFRERprNVAqi0M+I0VR2HT5Q0n+wtdLZieWLE64AgJsuvzYdNkxtmZn5Zh3YHAqpZfJxUJUqOSoUslReeFPVYEcVYXbXxPlu42NDczNzaG7+wD9Wo/HA5PJRNfWhUIhnW5O9eHKdXMgF5sGsVgMuVyOzs7OEEGa8LlrNgRpsrlGnipIf4JcLsfU1BR6enpoYicSvOFNc/GOiXTU8zXyLAap1S4vL+PQoUM7TNxTQaJEzpRazVSdOFKNPJ70KdsQCAR02eDgwYOsWPDFAikVkEbB6elp1uQ1BQIB/vXv2jFndGJk1YYP3f8qvnJJPvr6+ui5WJPJhNnZWUilUpqsiBiLSimBSilBe3noQ8HhcOC1115DV88prGy6sbrpwfKFvwnhW50+RArJI9FLJM4RAHC53ZBJpfTDK5ycBABK8qQ0UVeq5KhSKVClkkOTI0mZzGQyWdqd8OHYDxF5OJh1a2YKmTl3zZYgDZeNdQC3WuvkmceMxoHXJXjNZjOGhoZCVOZinUM2JVqzBfuGyMPlTtn6RSVC5My56USkVtM5FmZEnul6eDj8fj8mJycRDAZx6tSpjO5qmaNzzHl/tq1cFVIR/vWaGtz8PyNYslP40Qjw701BFOcqUFVVhaqqqpBO5cnJSXi9Xvqhq9FodjwwyMM7Ty5GizwXLaWZqcedOXMGhw61Z9whMBbpRdI3ZztaZxNcEnkscg2fu05XkIaLCJkJLjMA5Pkbvl64BK/NZoPZbKbPoVwup687lUpFl/4yNX5mNpvxyU9+En/6058gFArxjne8A9/73vdirnX69Gk899xzId/7yEc+gnvvvTeptbOWyJO50YgBSDJyp4kiHpETqdXi4mK0t7dndJdKSIyiKMzNzWFmZiYhURs24HQ60d/fD7FYDKFQmFESZ6rChY/OsS0UpNfrsTw1jq+/uRaf/79lnF/cxLt/1o+739qE47UqCIXCkE7lpqYmOJ1OWrN7amoKCoWC/n9yrHuhaz0RJPs54kXrJBUaHq3v94g8FmIJ0oyPj8Pn88UVpOE6Iudy40Ci/1jnUiAQID8/H/n5+SHn0Gw2Y2pqCmtra7jnnntwySWXoKCgICNE/vd///dYXV3FE088AZ/Phw9+8IP4h3/4Bzz44IMxX3fbbbfhq1/9Kv3vVALBrCXyRMAktNbWVlRVVbF+g0Yb+WI2l2Vq7UjH4vf7odVqOamHE5DIv6KiAjU1NThz5kzG1mI6l0VShWOLyCmKwvj4OFZWVtDV1bWthFZTgU89NISpDQc++tAoPnlZDd53vHxbTU4opJWzyFxxTU0N/cAwGo0YHR1FIBBAfn4+KIqCx+PJeKkjmzcMyUTrfr9/3xF5quSaiiANlxEyRVGcbhxS2TQwzyEArK6u4i1veQueeuopeorp6quvxtVXX403velNKCkpSesYx8bG8Pjjj+O1117D8ePHAQDf//73ce211+I//uM/UFFREfW1SqUy7RLlniVyn8+HoaEh2Gy2jBJapIic2VzGpthKPPj9fmxtbUEoFNJ+6ZkEc7NCIn+3203fyGw/DKM5lzHBBpGTzZDT6URvby8UCgWCwSBqVDL86oNH8bW/TuFPQwbc8+wihlcd+Oc3NyJH+vrYHZPYwx+6drsdBoMBFosFL730EnJycmiySqQZJxmQhrt1jwNGhxdG+4U/Di/8AQpikQBioRBioQBikQCSC38X58pQp1GgXqOEUsqdp3SsaN1ut0MsFmNubi6jmvBceoSzMdudqCANKbtxkdkg55DLGnm6a5WXl+Ozn/0s3vOe96CjowO//vWv8eSTT+I73/kObr75Zjz//PM4depUyu9/9uxZqFQqmsQB4Morr4RQKMQrr7yCt7/97VFf+6tf/Qr/8z//g7KyMrz1rW/Fl770paSj8qwl8lgXIxnvys3NRW9vb0YJLbwuTaRWpVIpJ81lBBsbG5icnIRIJMLx48czvhtmOqUxNytkXbabXUgXfLxu/1T90AlIiUAul9Mjc4FAgH7o5sol+Lfr23C0ugDfeHwKT06YMG104rvv6MCBYiX9s8zNnVAopM9LXl4eJBIJFhcX8YY3vIGOpIaGhkBRFB1JaTSapK5bw5YHwys2DK/aMLRiw4LZhQ0bhcDzIymfCwAozZOiTqNEvUaJnnoV3tCo3jETzsWo1tzcHNbX12G32zNaW89WBblEEU2QRq/Xw+Vy4cUXX8yolj4QvWadKbAtz6pUKnH69Gm88Y1vxDe+8Q2sr6+nHYytra3tiOrFYjHUajXW1taivu69730vamtrUVFRAZ1Oh3/8x3/ExMQEHnnkkaTWz1oij4alpSWMjY1lZLwrEpgRucFgwNDQEKqrq9Mea0sUzPJBTU0NDAZDxtd1u93o7++HQCDY4ZRG1mYrpUtRFGZmZjA3N5fQpEE6EbnZbMbAwAAqKirQ0tICgUBAEzOJsMka7zleifbyPNzx8DDmTS6897/78c/XteCtB0vpzQR5LUVRdCc9c6MhFotDGprI+BG5hvPz8yPWix0eP7TLNpq4h1ds2LB7I38oACqFGEW50u0/Odt/S0QC+IMU/AGK8XcQ3gCF1U035s0umB0+GGxeGGxevDJvxW/OryBPJsIbW4pwbUcxuusKOUvdi8ViKBQKHDx4MKnaerLgWm0t0/cqEaTxeDxwu90oLy+PeN4S1TRPBFw7rbFZjycz5MzzECutftddd+Gb3/xmzPccGxtL+Xj+4R/+gf764MGDKC8vxxVXXIGZmRk0NjYm/D57hsgDgQDGxsZgMBgyLgPKBInIJycnsbCwwMnIFYHf78fQ0BA2NzfR3d2NYDCI1dXVjK4ZS8MceD06Y6NzPBAIYGhoCFarNWH1u3imLdFAyLOlpQU1NTWgKCoiiTNxqDIf//sPx/HZR0bx0qwFdz06hofOLeOONzbgRF1hSHaC+cdm2xaH8Xq9EIlEdMTOHD/yer10vViv18MdAOa8uejfAM4tOeANhH5GkQA4UJyDzoo8dJTnobk0B4vjOvQe7UCROjUnp02XD/NmF+aMTkwYHPjb+AbWbV78QWfAH3QGVBbI8NlLSpD5LoxtkN9BJjvhuY7IuY5aw88byQgxNc3TFaSJdc9kArspz/qZz3wGH/jAB2L+TENDA8rKyrC+vh7yfb/fD7PZnBRfnDx5EgAwPT29/4jc6XRicHAQAoEAfX19Sc9YpgNCWGtra+jt7eVM2o+Zwif18M3NTVZHr8Kh1+sxPj4eU8OcSV7pgOlclky9P9mInKIoTE5OYmlpCceOHYNaraYJlzxoYz2QCpVS/Nd7D+MnZxbw0zMLGFjawi0PDOJUQyHueGMjOiryQlLrKysrGBsbQ3NzM0Qi0Y5onawnlUqRpy7GeZMQf1sDXpy1wBt4XTSmWCFAe6kCh6sL0VWnQVt5HhRhuu72eUFKpi4EBQoJDldKcPiCnetn39SAfv0m/jqygb+NbWB504M7H9Pj7QckOHqMgkiYuQd3rN9ppNo6EQVJNlrf66n1aIgU/YePZ0USpCGknowgzW6Iz7CdWk/098JsmIuF3t5eWK1WnD9/Hl1dXQCAp59+GsFgkCbnRDA4OAgASftyZC2RkxNNnMMqKio4mZVmYnNzEwMDAwCArq4uzkQENjY2QkRQyGdme4aagClmc+zYMbr+Fgmkczud44gX9cdCMmv7/X7odDrY7Xb09PRAqVTSJE7eK5EbWiQU4GOX1uGdR8tx7wsLeLh/BS/OWvDi7Dlc1VaMT56uR0ORErOzs1hcXMThw4fpjFF4tO7z+/H8tAV/HN7A2TlrSORdp1HgqtZiXN6YD5XAeUHsQg+Xfg0LTk1Il3ImIBQIcLxGheM1Ktz5xnp87fFpPDa8jv+d8gF/ncK/XNeckXUJEvldMKP1xsbGpKN1rsmVq4YwiqJirhUuSOP1eukRt2QFaXZjZj3bLUzb2tpwzTXX4LbbbsO9994Ln8+H22+/He95z3vojvXl5WVcccUVeOCBB9Dd3Y2ZmRk8+OCDuPbaa6HRaKDT6fDpT38al156KQ4dOpTU+llL5BRFYWpqCvPz8+jo6IjZvp8JMGvxU1NTnI2rzM7OYnZ2NuJnZssbnQmv14uBgQH4/f6ExWzS2VCQ85qoc1mktROJyF0uF/r7++mmRNLUlo5pRnGeDF+6thkf6K3Gj56bxx91a/jb2AaeHN/AJdUyXFXhx5v6ToQ8KEi0HghS+NuwAT95cQHTG076/2vVclzZosFVrRo0l+Qyonv1DjGa6elpuN1u+oGbyexMjkyMu/+uBS0qAb5zZjvVfsfl9VApMyPokirBJhutc03kXAngJBslS6XSuII0TDEVJpHuZTnYTOqs/+pXv8Ltt9+OK664ghaE+c///E/6/30+HyYmJuB0bt//UqkUTz75JO655x44HA5UV1fjHe94B774xS8mvXbWEnkwGGTVOSyZdcfGxrC2tkbX4mdnZ1kn0HCQevjW1hZOnjwZUa2LkBhbDyPmuFdXV1fCkV4qDWcURdHyuen0OCSyNon4S0tL0dbWRje1kfOW7rmrLlTg7uvbcGtfDb739DSenjTjuUUPXlwSQOtbxg1HynGwYjvF6wsE8achA356ZgELZhcAIFcmwru7KnFdZzEa1NuNhMyoHXh9AxDepUzEaEwmE3w+H4aHh1FcXJywAlgyEAgEeHNLAR7WbkBvC+KJcSNuPJaeFW80sNFUl0i0npeXt50Z8fkyTrK7nVpPFMkK0rCZ6k4EbK6XSecztVodU/ylrq4u5Dqvrq7eoeqWKrKWyEUiEY4cOcKp4IXb7cbAwAAoigqpxZNoLlMgpiByuTzmOB2bo1+rq6sYHh5Oqfs/2YicOJe5XK60rU7jETkxrWlubkZtbS3d1MYWiTNRrqTw7sotXFFegD8vCnB2zorfnl/Bb8+voLxABq+fgsnxerd5gUKMW05W473dlciXh5IIqdmTBrxwUifHrlQqoVQqUV1djTNnztCz/eSByxxvCxfTSQXBYBCyC5ca87OwjUyQXqRofWVlBYFAAGfOnGGtEz4auG52Y2uteII05NmzsbGR0VIPAdup9f2msw5kMZED7MtxxgKReS0pKUFbW1vIhRNN3Y0NkB6AREbayP+ls0MlzV96vR6HDx9OSdEoGSJnOpf19PSkHQVFuyZIKWZxcRFHjx6lU8/kD9tdtiaTCTqdDjU1NXhDQwPeLhDg1XkLHu5fwWPD61jdDPWwL8uX4f6bj6JGHbn2SH635PcaPt4WSYxGIBBApVJBpVLRrk7M9KhSqaSJKlV3rRfm7Zi2BiEXC3H94cxOa2QyeiXROtHkPnr0aMTaOtkIsRGtsyEIk8xamdg0RBKkmZubw9raWoggDTl3ubm5rH/mQCDA2mYhUzXy3UZWEzkXCJdara6u3vEzmahNM+enOzs7E+pSZD7kU4HP54NOp4PD4UBPT0/KF3SiRG40GjE4OIiqqip6bjtdRGp2I2UJm81GR/yRIlq2oNfrMTk5ifb29pDfW0d5Hv4sibzBWtvy4LofvoLehkK85WAp3thSRFuFRgKzEz48WicZBub3ACA3Nxe5ubmora2Fz+ejpWOHh4dDxGgSGT1yePz4wXMLePDctpjF+7srUZafOfEjLm1MBQJB1Nr64uIixsbGWInWuY7Iudg0iEQiKJVK5Obm4siRI7Qgjclkwvz8PEQiEeuCNGym1u12O0/k+w2JSq2Gq7uxsa5Op6OJJ9EegHQ6xu12Ox0Z9/b2pnWDxTuGaM5lbCC82Y00tUkkEjriT7epLRpINoN095N5XQDoX7Ti838Yg97ihgDAzT3VuOON9bC5A/jryDr+PLSGoRUbzsyYcWbGDAGA5tIcHKkq2P5TnY+aQkXMkT/yMPP5fBgZGYFQKIRCoYg43iaRSFBSUoKSkhI6CmWOHjGJiikUYnP78cykCd97dg7rtu1Uem+5GLe9oYa18xgJXJqmhK+TaCd8stH6fojII4HZfEYEaSorK3cI+YyMjNCiR+kI0rBdI09knGyv4aIlcrvdjoGBAcjl8rhzzGxG5Mx1U5GXTSXNz0zfNzc3p/1widU5Hsu5jA0wU+tWqxUDAwO081w0pTY2QKJ+l8uF7u5uurvf6w/iB8/N4ecvLSJIAeUFMtz9tjZ0122TvCxXhPefrML7T1Zh3uTEn4cM+MuIAfMmFyYMDkwYHHjo/AoAQK2U4HBVAY5W5+NIVQE6KnbOjnu9XnrW9OTJk7RhBvkTSTpWKBTSzlD19fUhYjRLS0uweIAZdw50JgraVRf8we3zW6WS4+PdalSJbTuOIxPYLSIPB1vR+l6tkae6VjQhHyIhC6QmSLMXxs92G1lN5Jm6sZOVWmWLyNkg1GSyA/HG2VJFtNR6POcyNkCInDTrNTU1oba2FgAyRuLEb14ikeDEiRN0RDa94cBnHxnFhGFbyOX6w2X4/NVNyJNHvq3qNErcfroet5+ux4bNg8GlLQzoNzG4tImRVRvMTh+emTTimUkjAEAsFKCqUI7SPBnK8uVQKwTwWAyoLMxBd2cTHH5AJRHQ9UNmPT1cOtYXoLBm82Jl04vlTQ+WrG4sWQWYNykxY3QCcNDHWZ4jwBsb8/HhN9TB47Rjfd3G2rmMBq5T64kinWh9v0bkiRJr+IYoPCuUqCAN24IwXE5BcYWsJnK2wWz06uzsTFg6L10ipygK09PTmJ+fT1viNdH6NLNsEG2cjc1jSMS5jC2Q1PKRI0dQXFyc0aY2YtBTXFwcIkg0YbDjAw8MYNPlR6FSgq+8pQVXtiaesivOk+FNbcV4U9v2a7z+IEZXbRhc2qQJfsPuxbzJhXmTK+zVNuCVfgCAVCSEOud18qAogAJ14W9cIHYKVpcf0ahSKACOVOXj8mYN+mrzkEttj7iN6AbpdH2mO5S5Sq2nS67JROtcW4tms/Z5JInibcEjc1xBGjbnyJ1OJ9+1vpfh9Xqh1WrhdruTbvRKh8jDG8zS3Q0mklondWOxWJwRh7bwGnmizmXpIhAIYGpqCsFgkJbLZTZ7sU3i6+vr9IhebW0t/d7TGw586JeD2HT5cbAiDz98zyEU5abnwCcVC3GkugBHqreVzSmKwuqWB0sWFyb06xiZXQaUKtiDEqxtuWHY8sDk8MEbCGJtyxPn3behkAhRrZKjQiVHZYEMlQUyVBTIcLAiD5pcGU3agIomqpmZGayvr9MdymSeWKPRJCV1mQiyJbWeKOJF68FgEEtLSwgGg6x1wkdDNqTWk4FUKkVZWRnKysriCtL4/X6+2S0OsprI2brhiNRqQUEBrfKVDFIlcjYbzJjHEisiJw5fZWVlaGtry8jNzRSmSca5LB0QRzayPiHxTDW1LSwsYHZ2Fp2dnSEjenNGJz74wCDMTh/ay3Px0/cd3jETzgYEAgHK82XwmFdh9y3jzdcd2iGi4/UHsW7zwOL0XXgNIIBg+2/m1wCKcqUoVEpCTG/I+WPW1klDJamtK5VK5OTk0B3KhKhmZ2chlUqh0WhQVFSUthjNbja7sYXwaP3ll1+GVCpltRM+Grgmcjato+MJ0ng8HszMzKC0tBRqtTrlDSQZ0eQj8j0IIgl64MAB1NXVpXQBpNJgRqLU2tpaNDU1sRoFRCJyiqKwuLiIycnJqGN0bEEoFMLv90Or1SblXJYqNjc30d/fj6KiItTV1eHs2bMZS6UTZT+TyYTjx4+HlCQWzE588JcDMDm8aCnNxX3vO5IREifHMT4+DqPRiBMnTkQ8v1KxEFWFClQVJm8iFGu8jTm6x6y7KxQKVFVV0dKx5GE7MTEBr9dLp0Y1Gk3SxkZcpYa52jCQ67KiogJqtZq1Tvho2K2u9UwgXJDmueeeg0qlogVpyAZSrVYnXe7ha+R7DKR72mAwxDUCiQeRSASfz5fQz7JZD4+ESETO7BQ/fvx4yFhUJkBm75VKZVLOZalgbW0NQ0ND9EbM5XLRKcvi4mJWywZEgc7v96O7uzukWW/J4sIHHxjEus2LA8U5+Nn7DkOlyAyJk/FEj8ez4zgygWhiND6fDxsbG5BIJPD7/SHjbSKRCEVFRSgqKqLVv0wmE9bX1zE1NUWnRol0bCIP/r0ekUdai3zuTM+t77XUerLrVVZWQqFQhHgPpCJIw9fIdwGp3nAul4se0WHD9jTR1Drb9fBICM8OeDweDAwM0HXjTFu8kigsNzcXJ06cyNgNzUzbEwU6YkJRX1+P5eVljI+PIz8/H8XFxSgqKkpLVcrpdGJgYIBOIzN3+d5AEB/9tQ5rWx7Ua5T4+fuPQJ2Tmc0LkQmWyWQ4ceJExuUvI4FkXIaGhiAUCukmv1jjbUT9q6amhvZhNplMGB0dRSAQCJGOjbT5ytau9XQQrbEuVm1dr9dDIBAkFa2TjMl+7ZAHXt9khnsPkHKP2WyOK0hDUut8jXwPwGQyYXBwEKWlpUlbZEZDIiNfpB6ek5PDWj083rGQlLNGo0FHR0fGjQyIjnleXh6KiooydjMHAgEMDQ3Rafvc3NwQEmlsbMSBAwfg8XhgNBqxsbGBubk5OiVXVFQEtVqd8PmwWCzQarWoqKiIWAb55StLmDU6ocmR4r9vPpJ2Y1s02Gw2DAwMoKioiHPLXiYcDgcGBgaQn5+Pzs7OkOMIl46NJEYjFotDxGhII9Pq6iomJiaQk5ND19aJSMh+qJFHWiuR32F4tE58wxON1jPRJxILXJqmhBN5OJjlnmiCNPn5+VhZWUFXVxf8fn9GAqyvf/3reOyxxzA4OAipVAqr1Rr3NRRF4Z//+Z/x05/+FFarFadOncKPf/xjNDU1Jb3+viFyiqIwNzeHmZkZtLW1oaqqirX3jheRk/RvXV0dDhw4kHHN6GAwSJNqOrX/RBHuXGYwGDIWQZGIVCAQ0II5zKY2pvGJTCYLUZWyWCzY2NjAxMQEPB4P1Go1TezR0tMrKysYGxtDS0tLxGtmw+bBj5+fBwB85soGlORlRqbUaDRCp9Ohvr4+47/PWCCNodE2NeG19UTEaJiNTD6fj44+dTodKIqCRqOBx+PhxPIz22VThUIhrZ8fLVpnZjckEknI1AYX4LoeDyT22aIJ0vT39+O2226DUChEaWkp/vCHP+D6669ntezp9Xpx4403ore3Fz/72c8Ses2///u/4z//8z/xi1/8AvX19fjSl76Eq6++GqOjo0mX07KayBO9CUgacHNzE93d3SgoKGD1OKIROTHqWFhYyHjXNoFAIIDBYIDdbk/LDjRRRHIu29jYYFWyloDMoqvVanR0dNCblkSa2kjzkEajoVNoRqMRq6urGB8fR05ODk3q5PqYmZmBXq/HkSNHovZQfOepWTi9ARyqzMffHcqMacjS0hKt3c52T0UyION2Bw4cQE1NfEnWSA1zkcRowqVjmWNHJPo0mUywWq2wWq10tJ4JA45sjMhjIZFonagn7sfUOmmsS9erfmFhAX/4wx/w6U9/Gj//+c/xiU98AocOHcI111yD//f//l9CXhex8JWvfAUAcP/99yf08xRF4Z577sEXv/hFvO1tbwMAPPDAAygtLcWjjz6K97znPUmtn9VEngiSkVpNFZGInBCc0+mkZ5ozDSKiQOrhmW7aIM5lCoUixLksVb33WCBd/o2NjaivrweQulKbQCCgDURIFGg0GmE0Gulon5Qojh49GlVGdlC/iT/otk1D/umaJggzQCrT09N0piPTTYqxoNfrMTU1hY6OjpQ2pNEa5sLH28jPkj9EJMTlckEmk0GpVNJExayHqtVqVvoFuCZyNteKFq1vbGwAAM6ePbsjWs8E2JRM5WotqVSKjo4OeizQbDbjiSeewOOPP74r2S/iIHfllVfS3ysoKMDJkydx9uzZi4vISUqb7RGvcIQTOallZroezoTNZkN/fz+EQiFKSkoyTuKxnMtSGceLBmZJhGQ12FZqk0gkKC8vR3l5OT2P7vf7IRaLce7cORQWFtId2OS8BikKX398CgBww5FyHKxkTxkP2N6kjIyMYGtrCydOnNi1TlrmZuLYsWOsaeMnOt5Gfr8URUEsFu/o7DaZTJibm8PIyAjdnazRaJCTk5PyLDFXtfhMp/FJxFlYWIizZ8/i4MGDSdXWU0Wmx88ytZbdbqevm6KiItx000246aabWHnvZLG2th0ghG+aS0tL6f9LBllN5NEuvGAwiKmpKej1ek5S2kziIpuH+vp6NDY2cvJQINFqXV0dAoFAxrzRgcScyxKViY0HQmZmsxknT55EXl5eSPTG9ow4yd6oVCq0t7dDJBLB5XJhY2MDRqORHpsqKirCuE2KkVUbcmUi3PHGBtaOAQg1Punu7s7o+F4skLFFi8WS0c1EtGidSfA+n4/+mqTiSb3zwIEDIWI0c3Nz9CyxRqNBYWFhwlEbl1KwADfpbhK1JltbT2e9vdhYl+zo2V133YVvfvObMX9mbGwMra2t6R5a2shqIo8E8hD0er1peWonA7FYDL/fj4mJCej1enocKtNgjmCRmfTp6emEZ9qTRaLOZWwQORmboygKPT09kMlkUZva2IDRaMTQ0BBqampCZGQVCgVqampCxqaMRiP+TzsPAOirEMO7ZYRXWsQK4TI7wrmYNIgGIujj8/nQ3d3NuoxvLDCjdSK7a7fb0dDQEDEFD2CHGA2ZJZ6cnITX690hHRsNXEbk5DNkGpGINVZtfXR0lLYXTSVa5zK1zrYXeTKqcJ/5zGfwgQ98IObPNDSktsknvTAGgyGkPm8wGHDkyJGk3y/riTzctnJwcBAqlQrHjh3jbMaWRMHr6+ucbR6ieZazFQ2HIxnnsnRr5DabDefPn0dhYSE93kQitNf1vtmDXq+nm8liNbUwx6Y2XnQAsONwRS70ej398CsqKkJxcXFKjVhkzK2ysjLj0w2xwJxVP378+K7MqgOvbxxJk6pSqUxovI1ZO29qaqKjdaPRiOnp6ZhiNFwTOVcReax7JpVO+HTWYxO7aWFK1OUygfr6epSVleGpp56iiXtrawuvvPIKPvaxjyX9fllP5AR6vR7j4+OcjFsxYbPZQvyfuUiDOp1O9Pf3QyaT7fAszwSRJ+tcRrTWU8H6+jq0Wi1tsAJkzn6UjM2tra2hq6sr4fqvw+vH+Nq2rec1x5tRXiCnZ9aNRiPm5+chFotpUk9kZn1tbQ2jo6Nobm5mdTQyWZDyglqtzpgWfyIIzwiQazxWbf3/b++846Mq0/Z/TSbJpPdeCUlIAiE9odhAkQ4JIpbXrqu+rrqrr/4sW113XXV1V9eyli3CrroqHVFAOgIqkEY66T2ZmUwymd7O+f0Rn8NMSJl2Zk7gfD8fPmgS5pxMOdd57ue+r2uyhjk/Pz/4+fkhMTHRwqe7oaEBRqPRwjrWVeNnri6t23IcR1br5DWZiaV1skfOBl1dXYxTn8lkYjQjLS2NuXnIzMzEyy+/jA0bNkAgEOCJJ57AH/7wB6SnpzPjZ3FxcSgrK7P5+JwXcpPJxJR7HbVatRWSeZ2cnIy2tjaXvHmlUiljTpKRkXHJMZ2VjU6wJ7nMnpsJYuva0tLCbBOYX6SdLeJkJFGj0WDBggU2Od7V9CpgomnEBIkQGzxWmbBmZp0Iu3k1g/zeJFiGjAvSNA2NgYJabzL7Yxz722Aa9/WJ/3h4CBDq54VQPy+E+I79HeZP/nssJCXEzxMiz7ELoUwmQ3V19SXbC66GbKt4eXlNWREw31sn7zdrzGjMfbrJGOLAwAAuXLgAoVAIPz8/jIyMICgoiFVnQnJubOPICtmW1XpYWNgl/Q5sM1MiTH/zm99gy5YtzP/n5+cDAI4ePYolS5YAAJqamiCXy5mfeeaZZ6BSqfDQQw9hZGQEV199Nfbv32+XJTOnhZymaZw9exYURU1b7nUm5s10ubm5iIiIQFtbG0wmE6t5zNM1mQHOW5E7klxm6zlQFIW6ujpIpVKUlJQgKCiI1aY2YtHr7e2N4uJimxt7KrvHPmwFiRP7EUw2sz44OMg4l0VGRiI8PBwXOnpQ1y2DR1gyTp2RoVnchRaJGnKNYdJ8cGfj5y1EkMgD3rQeUcH+iB3RIay1FZnRAchNCEJymK/LRJ1Um4KDgxmvAGsgP2erGc34McSamhrmb5qmLUrKzqy2kVUy14V8PNOt1skWn1KpRHBwMOu/nzNX5Gzas27evHnaGfLxVUyBQIAXX3wRL774osPH57SQCwQCZGZmIjAw0GWlHPPccvNZbYFAwFq3OOneHhoamrLJDHDO6Nd4C1RbLQtt2SPX6/WorKyEyWRistHNx4+cfbGTy+WoqqpCZGSk3TanRMjzJxFyc8jMuqfIFyrvcHQK5DjZPYSm6gF0jHRBrie/W9ekj+HnLbT84yW85Gv+zH97/vi3B4wUjRG1ATKVAcMaA0bUBgyb/RlRG2CiaWYFDwjQpVQDvWqL44f4eiE3IWjsT3wQcuKD4C9y/qVhdHSUididM2eOQ6/7ZCV4MvY1mRmNj48PQkNDMWvWLCgUCgwNDTEJiWRcKyIiwuFxLVc7yLFxrIlW6wMDA1AoFDh//vwlq3U2th2duUd+uWaRAxwXcgAIDQ1lpblrIsiFJigo6JLccmeXtAmk8QgAFi1aNG3VwRrf96nQaDSorKyEUCi020DH2j1yMvseHByM+fPns97UNjg4iLq6OqSmpiIpKcnuC7FCOyYCkYGXPjdGikLnkAbNEhWaxSo0i5VoFqvQJdNMsMIeO36knxAxfjSivI1Ii/RDdmI40hOiEBESCB8vD6cbzRBMFIXquia09AwgLmUODAIRhjVjIi9W6FDbO4q6fiVGNAYcbx7C8eYhAICHAEiP8kdOfDDyEoKQlxCMWeGOrdqJJSuxoHUmtpjRmN9AEh/ulJQU6PV6pqRcVVXFBJdMFL5hDZdjiIlIJEJERAQ6Ojpw9dVXO7UTfjKcWVpXqVROd/3kCpwXcld9GPr6+lBXVzfpXjEbQj48PIyqqipERERYXWZ0pLQ+PDyMyspKREVFORQoY805SCQSVFdXIzk5GWlpaQDYbWoj+9DZ2dkOjwZGB4mAXmBwVAcAaJeqcahRgiNNUtQPKGAwTXwTE+LrhdnhPgimlZgTHYCr56diTnQgAn3GPmYajYYJeWmu6UaXSMTYxoaGhjr1YmwymVBbWwuNUom11y2YdCRLb6LQOKBEdY8cVT2jqOqRo1+uQ9OgCk2DKmyt6AMABPl4IjchCNdnRGDt/Gj4e1t/6RgYGEBdXR2ysrIQFxfnlN9vKiZbrWs0GoyOjiIwMBB6vZ55HwoEAnh7ezOmQeYl5c7OTguRIqZB071/Xbkid8fqf7K9dZlMNuHeur2rdZPJ5LTRSLVa7ZL3nzvgvJCzDUVRuHDhAnp6epCXlzfpuIGzhZx04c+ZM8em1aO9pXUSsmLr8SY7h8mE3HyvPzs7G7Gxsaw2tVEUhYaGBgwNDaGoqAhBQY47sMUEjV04Xj7Qgs/L+9AmtSxF+3oJkR7lP/Yn8se/owJAa+SMWdBEkxW+vr5ITExEYmIiTCYTMzJVW1sLk8mE8PBwRtgdKVMaDAZUVVWBpmkUFxdP+VjeQg/k/FhOv2vB2NfECh2qfxT16p5R1PUrMKo14tsWGb5tkeH1g60ozY3B7UXxSI2cunmoq6sLLS0tTK+JqyECp9Vqcf78eYSGhjL9J2TFDliW4MeLlFarZVbrnZ2d8PT0tDCjmahv5nJckQOTr5DZmlt39vjZ5ZhFDlzhQm5uLjOdd7mzbEkpikJjYyP6+/vt6sK3tbQ+PrnMGRfTyfbIyVywRCJBcXExgoODnW63ag7xuzcajSgpKXGoGdJIUTjXKcehRgk+PdvLfL1NqoanhwALU0JxfUYErkoNQ3yIzyXlcFuDT4RCoUXUp0KhgEQicXhmnWyd+Pn5WTVKOBFRgSLcmBWJG7PGbmr1JgpNA0qc6RzBtoo+dMo0+PRsLz4924sFs0Jwe3E8ls6JgJfQcl6bWL8WFha6taRJtsxiY2MtrJytGW8DAB8fH4uJBWJG09raCo1Gw5jRREREwNfXl/G+mOl75JMdy5rxVGet1mdKs5u7uWKFnMQ1BgcHW2Uu44wVOWn8MhqNWLRo0ZQOVJNhS2l9ouQyZzDRHjm5KTIYDFi4cCF8fHwm9NR2FiqVClVVVfD390d+fr5dH3aNwYRTrTIcbpTiWLMUco3xkp/504a5uDY9DEE+E++ROiP4xHy/llz47JlZJ4IVFRWFzMxMpz3f3kIPzI8Pwvz4INy3KBHftw/jv2d7cfSCFD90jOCHjhFEBXpjU0EcbimIQ7i/FxoaGiCTyVzqI98qUeGCWIVlmRdvKsj21UR789NZx07UMOfh4YGwsDCEhYUhPT0darWaWa23tbVBJBKxGlgyEa4WcluP5chq3dnjZ7yQuwk2ylNkP5wkbVlzDEeF3Nx0pbCw0O4xNmuFfLLkMmcw/hyUSiUqKioQGBiIgoIC5rliy6ZSJpPh/Pnzk2ZmT8WIxoATzUM41CjByRYZtMaLv0eonxeWzolAVKA33v+2EzFBIqydP/lYHlvBJxPNrEul0ktm1skKEBhrJquurmY9z9xDIMDi2WFYPDsM/XIttlb0YWtFP8QKPd493oEPvu1EYbQnliUKsHFJsctGRgFg8/fd2F7Zj+hAEW4tjMP1ySL0tDZYbcIzfm/dmvE2czMak8nEmNH09PQwN9JEpGzxMrAFV5bxHRVWW1frzl6R86X1ywCKotDU1IS+vr4p98MnwhEhJ8YytpiuTHUeZMUw2eNMlVzmDMyFnBwrKSkJ6enpANhragPGbsIaGhqQkZFhtUOaSm/El+cH8U2DBGc7RmAyqybEBouwLDMSyzIikJ8UDE8PD0iUOrz/bSfECh0GR3VjzW/jcFXwifnM+pw5c6BWqyGRSCxm1n18fDA0NIS5c+e6tJknNtgHP1s6G/977SwcapDgkzM9qOwZxQ/9BpwdAJT+A3jw6mTWuvLHkxjqi3B/bwwqdHjrWDv+JqCxNC0EP8kIgq1eehM1zBFRn8o6ltxghYSEoL29HSEhIRCLxWhuboafnx/zWgYHBzvtBpfrK/KpmG617uHhAalUCl9fX4c64Ynfg62jtjOFK0bIx++H21rWtmfsi6ZpNDc3o6ury2lBK+YXl/F3qtaayjgK2SPv7OzEhQsXMG/ePMTFxVlc4NjoTG9tbUV3dzfy8vKs6i1Q6Y347Gwv/vVdN4bVF4Nm0qP8cUNGBJZlRiIr5tL958gAEQoSg1HRLceW77vxzPI0y8d1U/CJQCCAv78//P39MWvWLOj1ejQ2NkIsFsPDwwMXLlyATCZDRESES8u73kIPLE0NQsioDtK0IBwTi7C/XoK/Hm1HeZccr27IQqgf+9bGD12djHsXJuKTE/X4okqMTqUAB5vlONhcjpz4INxREo8Vc6PgLbRNiCYqwU+3WgfG4nOTk5ORnJzMBPIMDQ2hrq4OJpPJwozGkc5sru2R28tEq/UzZ84wORCOdsLzc+RuxBliQPbDHQlbsXVFbjAYcP78eahUKqcGrUwm5NYmlzkLiqLQ2tqKoqIihISEWKxWnC3iZJRKoVCgpKRk2vLYRAKeGOqLWwrjcENGBGaFT38T9+DVyXjkv+fxRUUfHromGSG+Y6LIleATiqLQ0tKCkZERLFiwAAEBAZDL5ZBIJGhvb0dtbS1CQkKYvXVbUp9shWytREZGYlFmJtYBuCp1AH/YdwEnW2XY+OE5vH7TXBQkhbByfAJN0+jqaEOKhxSfPVCITqUAn5zpwb46Mc73juL8zlH86ZtW3FIYh9sK4xAZaJ94WmNGo9frAYCJZTUP5KFpGkqlElKpFH19fWhqakJAQAAj6kFBQTa9VjRNz0jL1OkQiUQQCARITU1FYGCgw53wbFq0uhsBbW/6hYugKMqh2E4ydmXLfvhE1NfXQygUIiMjY9qfJcEUvr6+yM3NderKiKIofPPNN1iyZAmz/2junlZQUMDqvqTBYEBFRQWGh4dx7bXXwtfXl1WnNnI37uHhgdzc3CnvwicT8EeuTcba+dHwtOECRNM0bvrwHJoGlXh8SQoeuXYWMw89Z84cJCYmOvy72YvJZML58+eh0Wgmfb3NZ9aHh4chYmlmnTSTJScnX/L5ujCoxJPb6tA+pIZQIMATN8zGfYsSWSm10zSNxsZGSCQSFBYWWlywpUo9tlb04fPyXogVYwLr6SHA8qxI3FGSgLwE24RzKiiKgkKhQHV1NaKjo5GUlMR8z3xv3Ry9Xs+s1oeGhmxOI6uvr4evry9SUlKc8jtMRUdHB1QqFebNm8f6sQDg+PHjKCwsvGQhZL63LpPJpl2tUxSFsLAwNDU1Mb4WlxOXrZCbj3k5Y4a1qakJJpMJc+fOnfLniBFKYmKiwzaUk3HgwAFcc8018PPzszm5zBFUKhXKy8vh5+cHqVSKZcuWAWAve5kkz4WGhk5pYONMATfn69pBPL2jHiG+nvhnaRz6ezotgk/cAblpEwqFVt8kmkwmyGQySCQSSKVSGI1GZlwqIiLC7rKuWCxGbW3tlM1kKp0RL3x1AV/VDgIAlqSH4+WyLAT7OvfmllRsCgoKJm0qM5goHGqU4JMzvajovhheMTc2AHcUJ2B1dhQTMGMvxM0wLi7uknQ/80utuRmN+fuapmmMjo5CKpViaGgIKpXKYuU50ShiXV0dAgICkJyc7NC5W0NbWxt0Oh2ysrJYPxYwFjqycOHCKRsFzffWh4aGoFQqmecsLCwMAQEB0Gq1iI2NxcDAgE25Etbw0ksv4auvvmLyHUZGRqb9N/fee69FyAoArFixAvv377frHC7L0jpZxTky5jUeoVDIlMsmgqZptLe3o7W1ldkzZgvSbGZPcpm9EOvKhIQEzJ49G4cPH4bRaGRWGM4+tkQiYZLnJquksCXghOVzI5FwxAc9I1p8fq4bT60rdmuzjPnePMlxtwahUGiRCKZQKCCVStHb28t4jJPVurUNRWRufjonPX+RJ/60IQtFycF4eX8LjjUP4fldDfjb7TlW/95TYTQacf78eRgMhmnNb7yEHlg1Lxqr5kWjvl+BT8724KsaMer7lfjlnka8fqgVmwricFtRHGKCbK9qjYyMoLKyErNmzbJYHU823jaZGU1wcDCCg4MvSSPr7Oy0yGIPCwuDp6enyw1hXFXGtzYydapO+JMnT+L5559HSUkJYmNjodVqnX6eer0emzZtwqJFi/DPf/7T6n+3cuVKfPTRR8z/O9InwXkhtxWyHx4aGop58+Y5La1sqj1y8xCSkpIS1s0vBAIBOjs70dfXZ3NymT10dXWhqakJWVlZSEhIYJ6H9vZ2xMTEOF3ciBvYZOYqbAs4A0XhxkTgoxHg2IAXfi50jlWkPZD3tT0jd+aYz6zPnj2buehJJBKLmXXSMDdRQ2VbWxu6urqsnpsXCAS4tTAec2MCccdHFTjWPITTrTIsTg2z63cgGAwGVFZWwsPDw+aRzrmxgXhpfRaeXpaKbRX9+O+5XgyM6vDhyU7881QXbsiMwJ0lCShMsi7hi4z/paenT7rtMtne+lTjbeO7uuVyOaRSKdra2lBXV4fg4GDo9Xr4+/tPOcniLNhsdhsPeU5sPZ75czZnzhxER0dj586dOHXqFGbPno2ioiKsXr0aq1atQlFRkcM3Qb/73e8AYNr0s4nO0xrzKGvgfGmdpukpV8LmkBSjtLQ0p8/SdnZ2QiqVorCw0OLrGo0GFRUV8PT0RF5entN8gSfDZDLh8OHD8PT0RHExuytE83G9goICJsCGoij09/dDLBZDJpPBy8uLWfE5sv9K7HIHBgaQl5d3ScOeywQcF8NsBJ7e+PV3evSOaJGfEIR/3pUHHy/XXMgIpISdlpZmsefqbMxn1iUSCXQ6HUJDQ5nVuo+PD7MPXVBQYFcD5x/3N+PjMz2YE+WP7Q8VQ+hh32dUq9WioqIC/v7+yM7OdlhcjBSFo01D+ORMD850jjBfz4gOwB3F8VgzPxq+k7zu5PXJzMy0uxI3frVunmduvlo3R6PRMEY0xJPc3DqWDcFtaGiASCRitg3YRKfT4dSpU1i6dKnD1/La2lqsWLECjY2NOHDgAPbt24eDBw+ivLzcab/L5s2b8cQTT1hdWt+1axe8vb0RGhqK66+/Hn/4wx9sdvokcF7IgbEXdCqcvR8+ET09Pejr60NJSQnzNZlMxsQyZmVlsV7eIvabSqUSOTk5TrubmwhiZqHVapl9R7KCAC42tRETDIlEAolEAqPRyKzobPEMJyVSrVaL/Px8iz0xiqbxnx968OHJTtYFHBjb56ysrERERAQyMzPRNqTBHf+qgEJnxPKsSPzl5nkum43u7u5Gc3Mz5s2bx3rlxRyappmZdalUipGREWaVmJWVhaioKLsuriMaA1a+/T1GtUa8sCYDtxTaLnzE7CgsLIyVz92FQSU+OduLL88PMIZBwb6e2JgXi9uL4xEfcvG92d/fj/r6emRnZzvt9Rk/3jZ+b318w1x5eTliY2MhEokY/369Xo/Q0FCnm9G4cj9erVbjzJkzWLJkicOP9f333+Oee+5Bb28v8741Go1Oq9gCtgn5Z599Bj8/P6SkpKC1tRW/+MUvEBAQgO+++86uG7AZL+Tm++H5+flO2Q+fiP7+fnR0dGDRokWgaRrd3d1oampCZmamSzqYzZPLhoeHkZGR4ZS59IlQq9VMU1tubq7VTm3mnuESiQRKpRLBwcHMan2y0Q+NRoOqqiqIRCLMnz/fooFLrjHg2Z31ONEiA8CugANjBjfmcZvkQ3+mYxg/+bgaRorGvQsTL5ktdzbm1q8TVSdcCZlUMBgMCAoKgkw29lqQkBdbZ9b/80M3Xj7QgnB/L+x7bCECbMg+Jza0cXFxrI//jWgM2FE5VnbvHRnbW/UQAEvmROCO4ngkeKnQ3NzMagPkRGY041frFRUVSE5OZq4H5CaM7K2PjIzA19eXEfWQkBC7b35I8Iwrrnnkhvraa691+LGOHDmCp59+GhcuXLDqPfPcc8/h1VdfnfJnGhoakJmZyfy/LUI+nra2NqSmpuLQoUO44YYbbP73M2KPnIQQjIc0l4SFhTmlvDYVxBDGfF67qKjILm9tWxmfXPb999+zltFOqgxxcXHMm9Ta0JPxnuFarZYR9dbWVvj4+DCiTpyt5HI5qqqqEBUVhYyMDIsLTMOAAj//ohY9I1qIPD3w7PI03FwQy4qAA1MHn5TMCsUfS7PwzM56bP6+G3EhPrizxFa/MOsg77Hh4WGXepVPBNli8PHxQVFREYRCIWiadmhm/baiePz3XC86hjTY/F03Hlti3djUVL7pbBDi64X7FyfhnoWJON48Vnb/rn0YR5qkONIkRYwfcM/CJCyxsxxqDdNlrRsMBuj1elAUZdF8SoyDkpKSYDQamS2T+vp6mEwmhIaGMn0QtmwHztTGOpVKZZOXwlNPPYV77713yp9x5vbC7NmzERERgZaWlstXyCeC7Ienp6cjOTmZ9SYPoVAIo9GIM2fOgKIoLFq0iDXvZMJkyWWOZJJPBXlOSZXB0fhRHx8fJraTOFuR8TwA8Pf3x+joKFJTUy95DXdXD+CFr5qgM1JICPHBm5uyMTeWnX4Aa4NP1s6PRp9cizePtOHl/c2IDRbhhgzrbX6twWg0orq6GgaDASUlJaz3XEzFZCVsgUDAdAmnp6czM+tSqRStra0QiUSMqE/UM+El9MDG/Dj8+VArWiQqq86F7ENnZGSw5lg4GUIPAa7PiMD1GRFoESvx/uEGHG5VYkANvHqkGyc7lPhjWRYiA9h/rczL6gaDAXV1dcw+60QhRcSMxnxqQalUYmhoCP39/YzNr7kZzVRC7cpmN2cey1ZXN/J8uYqenh4MDQ0hNjbWrn8/44Sc5E8PDAzYFQNqLxqNhoksZHv1D0ydXOZsITe/YSDPqbPjR82drUhPQ19fH0QiEVpaWiCTyRAZGYmgkDD89dsefHauDwBwTVoYXt0wl3FWcza2Bp88eFUS+uRafFHeh/+3vR4vl2VhxVznbHGQ1a9IJEJRUZFT9+9shXTJW+NgNz5nndyw1dXVTTqzLteM9TpEWeGu1tfXh8bGxmlH3diGpmkYZT1YH6/B08vz8VXTKN491o5TbcPY8P5ZvLQ+E9fNcY3HALnho2maea+MX62PN2kiNwGBgYEIDAzErFmzYDAYGDOampoa0DRtYUYzvsfFlc5uzjwWmxGmXV1dkMlk6OrqgslkYjIY0tLSmGNmZmbi5ZdfxoYNG6BUKvG73/0OGzduRExMDFpbW/HMM88gLS0NK1assOscZoSQk9K6VqtFVVUVKIrC4sWLWV8RE0hp28PDAzk5Oayv/qdLLnNGpCqBXBDUajUWLlwIPz8/i3EYZ8+Ik7KxTCbDggULEBgYyDRVNXT0442zzehUCiAAcP+CGDxxYwaELF047Ak+EQgE+NWqdIhHdTjWPIQnt9VhU8EwnluRNmlXszUQN0C2GrhsgfQJ2NMlP35mXalUQiKRWMysR0REoE+mBABEBU79nHd2dqK1tRV5eXkIC3NsXM0RyAKCbHf4+vrigcUhuC49HP9vRx2aBlV45LMa3FmSgKeWzXbYWGYqyNidUCi0iPCdarxtstW6l5cXoqOjER0dzZjRkPS2xsZGBAYGWtigzvTSOhv85je/sTB3yc/PBzBmZkMa9ZqamiCXj5kQCYVCnD9/Hlu2bMHIyAji4uKwfPly/P73v7e7Ajcjmt3IXWNlZSXCw8NdFlRBxqF6enqQmZmJuro6u++YrMWa5LKqqioEBwc7bMmoVqtRUVEBkUiEvLw8eHp6WjS1OdtuVa/Xo7q6GhRFXTKq90P7MJ7aXgeZ2oAAbw88WuCPJC8FPDw8GGGYKovbVhwNPjGYKLxzrB3/ONUFGkBqpB/+fNM8zIm2/a5fJpOhuroaSUlJrBv7TAdJl5s3b57TpyL0ej0z2vbC8SE0jQjweHEQNhYmXjKzTkJyenp6kJ+fz7o3w1RQFIWamhqoVKoJLXF1RhP+fKgNH5/pATA2svb6TXORGun83gbSeOjt7Y2cnByr37f2jLfpdDoL61iygCDVF7ZDeXp7eyGRSJCXl+fwY/3xj39ET08P/vOf/zh+YhxkRqzIu7q6XLofDlwUHZ1Oh0WLFjFNPmzdkdqSXOaM0vrw8DAqKioQGxuLzMxMZpSMrfhRIpyBgYEWWxM0TeNf33XjjcOtoOixi+Bbt2QjMdR3wixu0intiLXoyMgIqqqqHAo+8RJ64MkbUrEwJRTP7mpAq0SNW/9ZjmeXp+HWwjirH5P4t9sSy8oG5P3X3t6O/Px8Vla/3t7ejFGH4dQPANSI8PfChQsXLGbWw8PD0dHRgaGhIbc3+5lMJlRXV0Ov16OoqGjCqo3IU4hfrEzHVbND8cs9jWgaVGLT38/huRXp2FQQ67TPkl6vZ6ZJ5s+fb9N1yF4zmtjYWMTGxjJmNNXV1RgYGEBnZyeCg4OZ1bq/v7/TrxnO3CNns7TOBWaEkBuNRhQWFrqstEbGHgICArBw4UJ4enoy8Zxs7BHZmlzm4eHhUGmdbBVkZGQgKSnJ4aa26SArzoSEBAvhVOqM+OXuRhxslAAASnNi8Js1c5gS9fgsbpVKZVGmDQoKshhts+a8BwYGUF9fP6UDly0smh2GXQ8X4xe7G3CiRYYXv76A020yvLguc9p9fVI2zsnJcWljzXhommaMeAoLCxEUFMTq8fbVidEmVQMAFuekIz7EFyqVClKpFIODg2hsbIRAIEB8fDz0ej18fX3dstVgMBiYrRdrehaumxOBnQ8X4/ndDTjdNowXvmrCqVYZfrcuw+EeD2KAExgYiHnz5jn0fJh3wpMFgflqfaKsdQ8PD6ZxkYyIkpV6e3s7vLy8LMxonNHf4ew9cnduzbDNjBDy1NRUp+0JTwfxL581a5aF6JA3lMlkcmpJyTy5zNpOeHuy0YGLF+yenh7WmtrG09vbi8bGRmRmZlpUGVolKvx8ay3apGp4egjwi5XpU65kBQIBAgICEBAQgJSUFOh0OqZM29bWNm26F03T6OjoQHt7O+bPn+9U4Qzz98bfbs/Bxz/04PVDrTjUKEVt31n8dk0Grk0Lu+R3Gi+c7i4b19XVQS6Xo7i4mLV9REJ9vwK/3N0AALhnYSJjruLv7w+RSASpVIrAwEAkJiYykbEALBrmXJGzrtfrmRI28VKwhshAET68Ixebv+vGm0facLBRgpq+UbxaloXiWfaNqmo0GpSXlzPhQc78jJLPiflqfaqsdbJK9vHxQXx8POLj42EymTAyMoKhoSG0tLRAq9VamNHY+55y9h65OxML2WZGCLkrIHty5EI/fn+QiJwzbyjsTS6zZ0VOnNOUSqVLmtrISBfZ4zS/Gz7YIMFzuxqgMZgQHSjCm5vmITfBNjETiUQWFxLSKV1bWwuKoixK8EKhEI2NjZBKpSgqKmJlxekhEODuhYkoSg7BU9vr0CnT4JH/nkd2XCAeviYZS+dEwOPH909tbS2USqVLhHMqxo+6WevCZy9SpR6PfV4DrZHC1alheHpZKvM90ngoFAqZ1W98fDwzsy6VStHR0cH4i5PXlo2SLln9BgQE2BROQ/AQCHD/4iQsmBWKp3eMvRfu+08VHro6GT+9bpZNPgjEnIm4DLK9rThRCZ6IulKpZP7bYDAw1wzzIBdyzmS13tLSAh8fHwszGlv29Z0p5JdrFjkwQ5rdTCYTU+5hA6PRiJqaGoyOjqKgoGBS//JDhw4xndaO4khyWXNzM7RaLebPn2/VzxM/eG9vb6apjc0McSJWCoUC+fn5Fh+g6h457tpcCSNFY8GsELy+cR7C/Z0nIKTzlliLKpVKCIVCZuLAFQY+Kr0R7xzrwOfnehmLz4xofzywKAGR2h4IAOTl5bEunFNBVpxeXl7Izc1lfdRNb6Rw/3+qUNEtx6xwX3z2QCGCfMZW1ua+6dPt/ZrPrMtksmln1m2FNIA6a/Wr0hvxx/3N2Fk1AADISwjCazfNtbB5nfTf/hgbHB0dzVoksrUoFAqUl5cjISEBSUlJVlnHAmDMaIiwGwwGi/G28Y2D5jQ2NsLb29spxiulpaXYtGkTHnnkEYcfi4tc8UJOPrhE5Ka6uB49ehT5+fkO2WWar/ztTS5ra2uDQqFAbm7utD9LrF2jo6ORlZVl0dQ2UaeqoxDLXA8PD+Tm5lo8nyMaAzZ+eBb9ch2WZ0Xi9Y1zWXNpA8YEory8HAKBACKRCMPDw/Dz87Nwl2M1+lWlx5bvu/Hp2V6o9WOVj9gADzy2NB1rc2LgJXTPiBl5zwcHBzu832oNHUNq/HF/M062yhAo8sRnDxQiJWKsEmFuOmOrcJJKDNlicTRnXalUoqKighXh/Lp2EC981QSlzoQAkRAvrMnA6uzJP/sk1zw+Ph6pqaluFfHR0VGUl5dbxLOOb5izNmtdpVIxoi6Xy+Hn58eIOnF7JNTV1cHf398pLn433ngjHn30Udx1110OPxYXuaKFXCqVorq6GnFxcZfYg07EiRMnMG/ePLtNaMzjTgsLC+1e2Xd0dGB4eJiZV5yMvr4+1NXVMdau5BzY2g8nTYLkojz+Q/zY57U4ekGKxFBfbH+oyCaPbXvPhZQkPTw8YDQamchOqVQKABajbWytSrvFMry17zyO9QEqw9jHLSHEBz+5KhlluTHw9nSdoBOv8piYGNZXeSMaA94/0YFPz/bCSNHw9BDg3dvm45q0cOZciFg56ptuPrMulUoxOjrKzKxHRkZOm7NOziUxMZG1EcDeEQ3+3456VPWMAgDKcmPwy1Xp8Pe2fN+RcyHjiO5ELpejoqJiWltce8bbDAYDM5UyNDRkYUYTFhaGpqYmp/m6L168GL/73e9w0003OfxYXGRGCDnZk3EWtox6mXPq1Cmkp6fb5S5FksuIiYMjZdWuri5IJJJLIlUJNE2jubkZXV1dyM3NZcw52BRxiUSCmpqaS8JGCP/+vhuvfNMCL6EA/72/kDW7VWDy4BNzyDgN8YInDTpE2Kcq+dkCyalOSUlBRGwCPi/vw+bvuiH7McUt2NcTS9LH7D+vSg2Dnzd7/ghDQ0PM88LmGKfeROHzc71493gHRrVjN+DXpoXh6RvTkPbjbDWZZGDLN53MrBOR8PDwYER9/E2bKz3cjRSF94534IOTnaBoIDnMF6/dNBfZcWN9GyQ/Yvbs2S5JGJsKIuK2nst0q/XxDXbAxcAlslofHR2FUChESEgIZs2ahaCgILvfrzRNIy8vDx988AFuvPFGux6D61xxQk4sOYeGhmwuk3///fdITk622Q/XPLls/ErVHnp7e9Hb22sRqUog+/0KhQIFBQXw9/efMH7UWZAkuJaWlkmjNmt6R3HHRxUwUjR+uTIdd7AUNgJMHXwyFWS0TSKRQC6XIyAggBH16VZzk0HMVebOnWvxntEYTNhW0Yd/nu6CWKFnvi7y9MDi2aG4PiMSS+aEO7V3gMyrZ2Vl2Z2ZPR0UTeNIkxR/PtSKTpkGADAnyh/P3JiGxakXmx1d7ZtOURRGRkaY1bpGo0FYWBjTCNnU1IQ5c+a4dI7/XOcIntlZj4FRHTw9BPj59bNRmuGP89XVThuNdARyQ5Gammqzu9947Fmtk5l5Ly8vqNVqCAQCpgQfFhZm0+QCTdNIT0/Hrl27sGjRIod+F65yRQk58bIGxmz0bF11nT17FrGxsTZ94McnlzlDRPv7+9HZ2YmFCxdafJ00DZFVv5eXF6tNbRRFoampCWKxGHl5eROOUY1qDdj44Tn0jmhxY2Yk3tw0j5WVoHnwSW5urkNNbXq93qIEbx46ERoaOm0nLU3TaG9vR2dnJ3JycibdijFSFCq75DjSJMXhJil6fozKBAABgPzEYNyQObZaTw6zv7u9q6sLLS0trMRtylR6nGqT4dsWGU61ypi8+HB/b/x8aQo25MVC6HHx9SY3N/Pnz3ebbzqZWe/r64NSqWSMTyIiIi7Zp2WTEY0Bv/2yifFRyAyh8cKqVOSku3clTioUaWlpTr+hsCVr/cyZM0hJSUF4eDhjHTs0NASVSoWgoCBG2AMCAqa8ptA0jfj4eJw6dQo5OTlO/X24whUj5OTNGRERYXeDDxkDsabMZB5Ekpub69QL6ODgIFpbW7F48WLma+QOOjIykmkasiZD3F4MBgNqamqg0+mQl5c34fw7TdN4YmsdDjZKkBDig20PFTGdys7EPPhkfJe8oxB3ObJaNxgMFqNt47dISCCMVCpFfn6+1X0QNE3jglj1o6hLUN+vtPj+7Ag/zI8LQlqkH9Ii/ZEW5Y/YYB94THMBM091c8a8uomiUdM7im9bhnCyVYbaPgXMLyABIiHuKE7AT65Kgv+4HojOzk60tbUhNzfX7eYcJIiFfFbITRtN00yznCtm1mmaxkcnLuCv3/bCQAkQ5ueFj+7OQ3qUe1zISPXQFRWK6bLWz507h/T09EuunTqdjhF1mUzGjL8RD4nxvS4mkwlhYWFoaWlxe88BW8wIIadpGnq9fvofnAQSz+noqriqqgpBQUHTvhnMk8tIeduZSCQSNDY24pprrgEwtkKvra1lLGwBdpvayH6/j48PcnJyJm0S++RMD17a3wxPDwE+ua8A8+OdP79tHnzC9kiXeUOVRCKBQqGwcJfz8fFBTU0N87o7ss/eJ9fi6I+512c7R2CkLv2Y+noJkRbph9RI/zFxJwIfJAJN02hoaIBMJrP5PUjRNIZUeohH9RhU6DA4qsOgQodOmRrftQ0z+96EjOgAXJMWhmvTwpGbEHRJN775DUVBQQHrznHTQSoU44NYzGfWyegi2zPrg4ODqK2tRWB8Ol4+PoCmQRVSI/2w9SdF8HEghMceZDIZqqqqXL7NQDBfqSsUClRVVSEnJwcBAQGTjreRbRMi7CShkpTg/fz8oFKpEB8fD7FY7FQjqI6ODvz+97/HkSNHMDAwgLi4ONx555345S9/OeV1SKvV4qmnnsJnn30GnU6HFStW4G9/+5tdE0yEy1rIyeqov78feXl5Dkee1tTUwMfHB+np6ZP+jHlyWW5uLit39DKZDDU1Nbj22mvR0tLClHCjoqJYb2obGRlBdXU1M6Iz2Uq/vl+B2/9VDoOJxnPL03D3Qufv+TkafOIoOp2OEXWZTAaapuHt7Y3MzExEREQ4rQoi1xhwtnMEzWIVWiRjf9ql6gnFHQD8vYXw86ThJaARHOAHX29PiDw94OPlAZGn8Me/PeDj6QGRlxBag8lCsCUK/aSPDQBBPp5YNDsU16SF4+rUsCmjSMkNxdDQECs3tbZgvuVRUFAwbYVCq9Uyo23mM+tk5efo+62/v5/ZZoiMjMSQSo+y989iSKXH/xTH41er5jj0+LZAmjLdkfc+HqVSiXPnzjHhLGSlbs3eukajYUS9trYWL774IhYtWoTTp0+jrq7OqZWg/fv34/PPP8ftt9+OtLQ01NbW4sEHH8Rdd92F119/fdJ/98gjj+Crr77C5s2bERwcjMceewweHh44deqU3edy2Qo5WakZDAbk5+c7xUGLRJlmZmZO+H1rksucwcjICDN7K5fLUVBQgICAAIsyFRsiTnzKp4u3VOqM2PjhOXQPa3B9RgTeviWblRuKqqoqxMXFIT093a1ztuTmTSQSwd/fH1KpFBRFMV3S4eHhTr+hM5godMk0jLCTP51DmilF2FoEACICvBEdJEJ0oAjRQSLEBIlQkBiMnIQgq+b/p0sNcyVkkqO/v39K06fJMJ9Zl0qljLGJvQE+pCkzNzfXYoFxsmUID316HgDw7q3zsTSD/XxzIuKZmZmsNUJai7mIp6ZedP4bn7VujRmNSqXCV199hT179uDAgQMQCAS4/vrrsXr1aqxevdrh9MiJeO211/Dee++hra1twu/L5XJERkbi008/xc033wxgzPgmKysL33333SV9T9YyIyxabb1Im1ufFhQUOG0+eLIccHvH2ezFaDRCr9czyWzjm9rYsFslK5npfMppmsZvvmxC97AGscEi/GG9820lnR184ghyuRyVlZUWNxTm7nLt7e2ora21GG2zxk9/OryEHkiN9EdqpD9IsK5Go8HZ8goo4YuYpBQYTIDWSEFnNEFroKAzUj/+bfb/RhNEQg9EB/kgOsibEe2IAG+HzHqI/avRaJw0NcxVmFcFioqK7KoKTJSzLpVKmQAfMuUQEREx7ahUV1cXWltbkZ+ff0lT5tVp4bhnYSK2fN+NX+5pxK7/LZ6y4uEoZFQzKyvL5mkcZ6NUKlFeXn6JiAP2Za37+/vjlltuQWZmJo4dO4bvvvsO+/btw/bt2/Hkk0+ira3N6VsIcrl8ylV/eXk5DAYDli1bxnwtMzMTSUlJl7+Q2wLZL7bH+nQ6hELhJZUB8+SyoqIi1i1A5XI5zp8fu2MvLi5mvamN/H7Dw8MoKiqadiXzRUUf9teL4ekhwF82znM49ckcNoNP7IGMUY2vUAgEAgQHByM4OBhpaWnQaDRMCf7ChQvw9/dnLvrOcpcjrmSRkZG4xgWe3FNBgoA8PT1RWFjIuv3rVJBQmNHRURQVFTnlJkogECAwMBCBgYFISUmxmFnv6uqacmadvH+nKu0/ef1s/NAxjMYBJZ7f1YC/35k7ZVOjvRDvB1tHNdmA2NHGx8dP24Nknt4GXDreZj6l4+HhAYVCgYCAAGRlZWHu3Ll46qmnoFQqnR5r2tLSgrfffnvKsvrAwAC8vb0vGXuOjo7GwMCA3ceeMUJOVjqTMd4EhY3RlvErcnuSyxxhYGAANTU1SE5OZko3bO6Hk0x2iqJQUlIybfnQSFF488jYeT1x/Wybg1CmwrwbnK3gE1vo7u5Gc3PzpLPz5vj6+iIpKQlJSUkwGAzMaFtlZaXFRT88PNyufVcykZGcnIyUlBS3irgtvulsQ5wUNRoNioqK7M6vnw7znHXzmfXm5mZmZj08PBwajcaqqFhvTw+8ftNc3PzhOXzXPozN33Xj/sWOzXKPRyKR4Pz588jOznaoycoZqFQqnDt3zm472umy1hsaGqBWq0HTNPPYU4n4c889h1dffXXKYzY0NFhssfb29mLlypXYtGkTHnzwQZvO3xnMGCGfCoPBgPPnz0OlUmHhwoWsBcibC7m9yWX2QNM02tramNGdkJAQtLW1wWAwWDR+OBN7Gsmqukch1xgR7OuJe5zY3EaS23Q6HUpKSty+12regW2r776XlxdiYmIQExNjcdG/cOECdDqdxb6rNb8nqQq4q9PYHNIrEB4ezvj6uwtS2jeZTCgqKnJJ9CkwJiphYWEICwtDRkYGM7Pe1dUFrVYLX19fDAwMwGQyTTmzPjvCH8+vTMdv9zbhzSNtWDArFPPinOOGKBaLUVNTwxkRLy8vR1xcnFM85cev1hsaGvD73/8eixcvtvqm8qmnnsK999475c+YVw36+vqwdOlSLF68GB9++OGU/y4mJgZ6vR4jIyMW147BwUGHqiIzXsiVSiUqKyvh6+vL7BezBYkPdSS5zFZIktjw8DAWLlyIwMBAZqa+vr4e0dHRjEOVsyBWnmSvytrf73jzEADgmrRwCxMQRyAmPiKRCMXFxW4v05JthuLiYoc7sM0v+nPmzIFarYZEIkF/fz8aGxsRGBjI7MtOZHpBGqays7PdZq5CcKZvuqMYDAbGDtmZPTL24OfnB41GA5qmUVJSwnTCV1dXW8ysh4eHX9JHcHN+LE62yHCwUYKnd9Rh20NFl/iy2woZd3OnIQ+BRLTGxMSw8p65cOEC1q5di4ceegh//OMfrf535DNnDb29vVi6dCkKCwvx0UcfTXuzUFhYCC8vLxw+fBgbN24EADQ1NaGrq8sh17kZ0bUOjH04yd4HQSKRoLq6GomJiS6J+SMXWKPRaHdymS3odDpUVFRAIBAw/uyksWN0dBRisZjxCQ8LC0NUVBQiIyMdaizq6elBU1OTXVae6977Aa0SNV6/ae6UyU7WMlHwibswz+7Oz89nrUxLIPuuEokEQ0ND8PLyYi4wISEh6OjoQFdXF/Ly8lwSzToVbPum2wL5zPj6+rJeKZuO8U125ltvE8XtBgcHM9ssZGZ9RGPAhvfPYlChw8b8WPx+3cQTM9ZARDwnJ8ft/SVqtRrnzp1jLaK1ra2NKXX/+c9/ZuXa0dvbiyVLliA5ORlbtmyxeK+R1XVvby9uuOEG/Pvf/2YstR955BF8/fXX2Lx5M4KCgvD4448DAE6fPm33uczIFTnpom5tbcW8efNcMjJhMpnQ2dkJvV6PxYsXOyWTfCrICicsLIxxojNvagsJCUFISAjmzJkDlUoFsVjMdNASEwtyQbAG0mPQ19eH/Px8m+cte4Y1aJWoIRQIcFWq47Oa1gSfuArzqkBRUZFLVnjm+64mk4lxl6urq4Ner4dAIMDs2bPdOpcNuN43fSo0Gg0qKiqY7SB33viR6o1cLkdxcfEl2yTjGyLNZ9bb2trg7e3NbLG8XJqBBz4+j+2V/bgqNQwr59q+kiaTHlwQcY1Gw2rOemdnJ9asWYPS0lLWRBwADh48iJaWFrS0tFyyrUWu0waDAU1NTVCr1cz33njjDXh4eGDjxo0WhjCOMONW5OZRoM6ynZwO4mRGURSMRiOWLFnC6vHGl+6Bi52Z0+2HE5MSsVgMmUwGPz8/ZqU+2VgMeU5VKhXy8vLsEgfi4lacHIIt90wdrzodpCowb948t3fTkq2bsLAwZGVlcaJ5S6FQICoqCsPDwxbuY7bcuDmD3t5eNDU1caK0z6X9eYqiUFtbC6VSicLCQpurN+Nn1vV6PQ6J/bC7WYtAkRA7/7cEccHW94kQ4xk2vPZtRaPR4Ny5c4iMjGTFa6O3txfLly/HjTfeiPfff9+tn1dXMmNW5AKBwCIKdNGiRayXNwHL5LK4uDhUV1ezdizzSsP8+fMRExNjs1ObSCRCQkICEhISmPxtsVjMhKmY5297eHhAq9WiqqoKnp6eKCkpsbvHgOyPX5tuv3ve+EYyrpSMSS60u/d9yQTBggULmO0T85Vca2srfHx8mNeYzQAQMkY13ubUHSgUClRUVCA2Ntbt5kAUReH8+fPQarV2z89PNLOeJJagRtyNNrkJP93yA/60Kh7RUZPfnBOIp/x44xl3wLaIDwwMYPXq1bjuuuvw3nvvXTEiDsygFfng4CDTGOGqldH45DKlUokffvjBYpjfWZC7eOKNHRQUZGF24Ghnunn4h1gshslkQlBQEEZHRx0KkgEAld6Ixa+dhMFE48tHSpAaafuqkM3gE3sgsZ8ZGRlu7wYnpX3ibT/Zvq/RaIRMJmNm1gFYjLY5Y0uAa77pJDObC6N3JpOJ6aMoKChweuNtl0yDmz48A7Wewi1ZvrguQsOML5KGOfPXmFRMuHCzpdVqce7cOYSHhyOTBZ8DsViMVatWoaCgAFu2bHFrg6M7mDFC3tTUBA8PD4ezca1hsuQytVqNb7/9FsuXL3fqG1Gn06GyshI0TTONVGxniHd1daG5uRleXl4WdpMk/MMWDjdJ8PjntUgM9cH+xxbafK6uDD6xhs7OTqYq4u79RFIytrW0TwJAiKir1Womg9tedzku+aYDF0M+prMMdgVGoxFVVVXMZ5gtIdlzfgDP7WqAUCDAlntyMSuAZkrwarWacRA0Go3o6OjglIiT97CzRVwqlWLNmjXIzMzEp59+6rJRQy4xY25b0tLSYDQap/9BBzFPLlu4cKHFxUooFDLm/c56MyoUCpSXlzPz6OOb2tgScSJU0dHRzNjT4OAgmpqamLGnqKgoqxKfjl+4WFa39VzJvHpgYCCys7Pd3mV84cIFxrTDFf0XU0HsX+0Z6RIIBExDZHp6OvMai8ViC3e5qXonzDH3TZ+oecvVEFcyLviDm4+75efns/oeXjc/Gt+2DOGrWjGe29WIHQ8XY47Z+KJUKkVPTw9UKhV8fHwglUoBjDXHuqPUzLaIDw8Po7S0FLNnz8Ynn3xyRYo4MIOE3BWYJ5ctXLjwkjcF+YCSpjNHEYvFzNgO8RZmM/SEuKNJJBILofLz80NycjKSk5OZsSexWIz29naIRCKmWS4kJOSSc6JpmtkfX5JuWyMNl4JPyLy+UqlEcXGxU0J2HIF07TtrtWn+GhsMBmZfvaKiAh4eHha9E+OFiEu+6cDFbQ8uGJoYDAZUVFTA29t7ym0PZyEQCPCb1Rmo6hlFz4gWv//6Al7dMBfA2GssEAig0+lQUFAAo9EIqVSKmpoaUBSF8PBwZpvFFa+hVqtFeXk5QkNDWRFxuVyO0tJSxMbG4osvvnD7+9KdzJjSuslkYnVFbk1yGUVR+Oabb7BkyRKHViTEM7ylpcXupjZbIe53er0eeXl5VpVWTSYTYydK9lzJBZ/Yidb3K3Dz38/B10uI7/7f1fD2tO4Gh1yM58yZ4/bgE4PBwJRFuVDa7+vrQ0NDg0u69s3d5SQSCXQ6HXPBj4iIgEAgYHzTc3Nz3b73SExwuNCBrdfrUV5eDj8/P5fb0VZ2y3HnRxWgAZx86iqE+XtbhLGYu4ZZO7PuTHQ6Hc6dO4eQkBDMnTvX6Y+vUChQVlaGgIAAfPnll26vELmbGbMiZ2u1ZktyGRHYiRLQrIWEOEilUpSUlCA4ONipTW0ToVarUVVVBV9fX5vc0YRCIaKiopic8/F2ouHh4TjQM3bxWjw71CoRNw8+4cpMa2VlJXMxdndpv7Ozk+kGd0WX8Xh3OZVKBYlEwjR6enh4wNfXF1lZWW59boCLnfITpYa5GuIpHxgY6JaZ9fzEYCSE+qB7WItWiQoKaT/a2tomDGOZbGZdKpUyM+tE1J2Rs67T6VBeXo7g4GBWRFylUmHTpk0QiUTYtWvXFS/iwAwScjawJ7nM09PTbiEfH7IiEomY+XDA+fGjwMXydWxsrEPmCwKBAKGhoQgNDUV6ejpjQnO6rRsAkOytQGdnJ6KioiZd7XMt+GR0dJQZLWSjk9YWxu/Pu+O5EQgECAgIQEBAAKKiolBeXg5fX194eXnh7NmzjEkJueC7SrxomkZrayt6enrc9tyYQwxNQkNDWREqa5kd4Y/uYS3ONHVjrvfQlIlq5vj4+DAjqsRsSCqVoqGhAXq9HuHh4UwnvK0iSUScmPI4+7nRaDS45ZZbQFEUvvrqK7c3XHKFK1bI7U0uI81otkKydoOCgpCTk8N6UxswZgRBxuecWb42v+D7+MmAEQXiI0IxNDSE5uZm+Pv7M/vqgYGBEAgEnAo+Acb85M1tRd09e1xXV8e4gLl7f34i33RiUkLc5Uwmk0UJnq0mI3KDMzg4iKKiItYCkayF+IMT22B3vm9mR/jhePMQ6rqHcNct9t3gCIVCRrRJyIu5339AQACzWp+uKZJsNZAqhbOfG61Wi9tvvx0ajQYHDhxg3V1zJjFjhNyZbwpHksvGR5laA/GET05ORlpaGoCL8aMkvcyZkLQ0EunK5l5iQqgvavoU0Hn6o6Agy6KRqrOzE15eXggNDcXw8DD8/PzcHnwCXNyDnjt3LmJjY916LuYe7sXFxS4xOZqKyXzTx5uUjI6OQiqVorOzE3V1dQgJCWG+76wbEZqmmZCaoqIit9/gkKQutqxFbSUIY7afas9Ap1QpzG/QSc466ZEhTZGTzawTEQ8ICGBFxHU6He666y4MDQ3h0KFDbp8o4RozRsidhaPJZUKh8JLwlskw338nnvBsN7WZTCbU19djZGQExcXFrK9g4kPGVtY9I1oAYzGdsbGxiI2NBUVR6O3txYULFwCMiVZDQwOioqKcZlBiC8Q5r7Oz02V70FOh1+tRUVEBLy8vl3m4TwXxTZ9upMt8zzU1NRUajYa5eWtuboafn5+Fu5w973Fzm9OioiK3V3CIe5y9mdnOprW1Fd6asWmRjmEdK8fw9va2+CyPjIxAKpWitbUVNTU1zMx6cHAw6uvr4e/vj+zsbKcvTAwGA+6991709PTgyJEjbu+P4CJXjJCTfTbSZGXv2Iq1K3Lz/ffi4mKEhISw3tRmbqxSUlLiktVdQsjYlkTvj0JujkwmQ0tLC2bPno3k5GQoFAqIxWLmQkBKs5GRkayf6/j9eXeX5dRqNSoqKhAcHOz2gA/AMd90X19fJCYmIjExkbEFlkgkzHvRVnc54pCm1+s5Me5GKnjEqtedkGpbd3c3Vl2Vj9eqKiFW6KHQGhHow97lfKLIXTKm2tTUBKFQiLCwMCZn21nvZ6PRiJ/85CdoaWnB0aNH3X7zzVWuCCE3D1pZsGCBQ2Uoa4ScCKrBYMCiRYvg4+PDelObUqlEVVUV02Tiqg7jiytyjcXXyZjQ3LlzmREqsoojzXLme3FBQUEWJjTOxGQy4fz589BoNJzYnydNdjExMZwo0TrTN93T0xPR0dGIjo62mHQgN2/TOQgajUZUVlYCuJjd7E5GRkZQWVnJ3Iy6E7IY6e3tZfoFogK9IVbo0SZVITfBdeVmPz8/xMbGoq+vDxEREYiNjcXQ0JBTZ9ZNJhMeeeQR1NTU4NixY24P5uEyM0bI7b3YOTtoZTohVyqVqKioQEBAAAoKCphSPCnHs9HUNjQ0hPPnzyMxMdHlZT8i5H0jWqZxj3hxTzUm5O/vD39/f8yaNQs6nY65u29ra4OPjw/TLGdvaZZAmhqFQiGKi4vdLgzme9DJyclu75QnrxUb3eDmkw7mo23EQTAgIIAR9cDAQMYhzcvLC7m5uW4fdyMWsOnp6W73OiCvVV9fH4qKipib3dkR/hAr9GiVql0q5AaDAeXl5Yz/v4eHB+OHMb5/gtykR0REICAgwKr3vMlkws9+9jOcOXMGx44dc3sKIteZMUIOjF0YbPGvMU8umzt3rlPKPVMJOTGVSUpKQnp6OgB2m9qAi5GfWVlZbrGqjAv2gQCAxkBBPKrFYGczRkdHUVxcbPXKWiQSIT4+HvHx8Ral2crKymldx6aC2L8GBQWxsndnK8QEx12vlTnmvum2vFaOYH7zZt5I1dnZydzw+vv7u32eH7g41cCFnHWaptHc3IyBgQELEQfGOte/bx9Gm0TlsvMhbnbmIk4Y3z8x2cx6RETEpJ9niqLw1FNP4dixYzh27Jjbn/+ZwIwSclsYn1zmrJXPZELe2dnJlJLj4+NZb2ojYzn9/f1ujfz09vRAdJAIA6M6HP6hCmkhQpSUlNhdTjMvzZq7jjU2NsJgMCA8PBxRUVHTjjwRn3Iu2L8CQFdXF1paWlifIrAGLvimmzdSqVQqnDt3DiKRCDqdDt9++y0zyxwZGenyPXLi456VleX2qYbx43fjO/fTfkwabJOqXXI+4y1pp7s5nmxmvbGxEXq9ntlq8fT0RExMDCiKwnPPPYf9+/fj6NGjbt/OmClcdkJunlyWn5/v9Ivm+Dly0kRF7pZDQ0NZF3Gj0Yja2lqoVCqUlJS4fSwnNtAbA6M6yA1CFBYWOm01Nb7BRqlUQiwWMyU70jUbFRVlIUak+5oLqVjjy9fuHpsh424mk4kTjWRkKyo6OhoZGRnM1yQSCXp6etDQ0MCUZtmyEzVncHAQtbW1nPBxJ9cyiUQy6fjd7Iixr7VK2V+Rk/4Fb29v5Obm2lzhmmxmvbOzE+vXr0dCQgKSk5NRXV2Nb7/9lsmf4JmeGSXk05XWp0oucxZCoZDxfCce3TqdzqKpjc3OdK1Wi6qqKnh6eqKkpMTte74jIyPwMigAAMKgKNZKogKBAIGBgQgMDGRGnog/+IULF5j9Voqi0NXVxYkLMUVRaGhogEwmc1n5eipIv4CnpycKCgrcPu5GusETEhIsejvI6zx79mzodDrmdW5ra4NIJGJE3dmJXv39/WhoaOCEdTBN0xZTFpMZVs2OGHtP9QxroTWY4OPFzufPaDSioqICnp6eVq3Ep2P8zHptbS1+/etf4/jx49Dr9bjuuuuwevVqrF27FsuXL3f7lAnXmVFCPhXTJZc5C6FQCJ1OxxzPz88PCxcuvKSpjQ0RHx0dRVVVFcLDw23KpmYLsuebHheOM+Jh9MovHUFjC19fXyQlJSEpKQkGgwESiQTt7e1Qq9UQiURjNxheXm6LbySd8lqtlhOxn8QbPCAggBP9AsPDw6iqqrrEeGY8IpHIojRL3OVId7T5aJsjn3kyZZGbm+v2ESfSvyCTyaYUcQAI9/dCsK8n5BojOoY0yIxxvm8EWYmT4Bxn36zTNI0tW7bg4MGDOHLkCLKysnD69Gns3bsXv/71r2E0GnHrrbc69ZiXGzMm/QwYWwFPZMYilUpRXV2N+Pj4SZPLnEV7ezvEYjGUSiUSEhIwZ84cALCwW2XjIknKxWQMxt3dzmRkaf78+TjZa8Qv9zRiUUoo/nlXnsvPh8zsDw8PIy8vD1qtllnF0TSNiIgIxoTGFU1UZPxQIBAgLy/P7VUTctNJbgDd3S9AGsnmzJmDhIQEux7DPNFLIpFApVIxWy0RERE2bTeR1LC8vDy3m42MF3FrbgDv/KgCFd1yvHbTXKzJdm4Vioi4h4cH8vLyWBHxN998E3/+859x6NAhFBQUTPgz7n7Pcp0ZvSK3JbnMWYyOjmJ4eBjZ2dlISEhwSVNbZ2cn2tra7DLrcDYTBZ8kqIYBXHR3cyXmFqfEBCcwMJCxEpXL5YzjGJljJqNtbOwPk3FH4nLl7u5r0vQ3vnztLsRiMWpqahy2xx2f6DV+q8VadzlyQ2pt4AibEEvakZERm9zsZkf4oaJb7vTOdZPJxLqIv/vuu3j99ddx4MCBCUUcYC/58nJiRgm5+QtqT3KZI1AUhaamJojFYgQGBjIiTvbL2RBxIpoSiYQzjVITBZ/Eh46V/vrlWmgMJviytE83Hq1Wi8rKSohEogktTgUCAUJCQhASEoK0tDSLiM6GhgYEBwczzXLOaBgkjVuRkZFuD9QALs5Bp6amcqL7t6+vD42NjZg/f77Tb0jHb7UMDQ1BKpUyQmReghcKhRYOaVxIVKNpmgnOKSwstGkrJvXHzvVWJ3auExEnVSU2RPzvf/87XnrpJezbtw8lJSVOffwrjRkl5AR7k8vshTTRabVazJkzB729vcx+OE3TrIi4wWDA+fPnodfrsWDBAk7ssRLRHB98EhMkQlywD/rkWmz+rhuPXDuL9fNRKpWorKxEWFiYVf0C45tryHyrWCxGS0sL/Pz8mJX6dClPE0H2fImNp7tFnHRfc2FmHQC6u7vR3Nzskj1oLy8vxMTEMONMxCP8woUL0Ol0CAsLY0rzXEhUI+l3CoUCRUVFNptWjWrHFhNGyjm7pCaTibHXzc/PZ21P/De/+Q2+/PJLLF682KmPfyUyo/bIjUYjhoeH7U4uswcSW+jr64u8vDzIZDI0NTVh4cKFANhxalOr1aiqqoKvry/mz5/v9u5ihUKByspKJrpxItHcVzeIp7bXw9fLA18/uhDRQex5pxN3NGeJptFoZEI/pFIpk/QVFRVlVe426V9wZM/XmTjim84G7e3t6OjoQH5+PkJCQtx2HjRNQ6VSob6+HqOjo6BpGkFBQUwPhbWuY87EPBymsLDQZhE3UTRufOs7DIzqnLJHTkScoijGmdKZ0DSNTz/9FP/3f/+H3bt34/rrr3fq41+pzKgV+eDgION77IpVj0wmY0xFMjMzAYwZWajVasYxLioqyqmBH8PDw6iurkZsbCwnfLilUinOnz8/bW73yrlR+PiHHlT2jOKNI614pWwuK+dDOuUzMjKcJprEjIKs4IaHhy/J3SYmNONvqki3M1dE05m+6Y4y3laUCyNEXV1d0Ol0uOqqqyAUCi+J3CUl+LCwMNY7+4mIq1Qqu2f6f2gfxsCoDkE+nrghwzHPDHMRZ2slvnXrVjz55JPYtm0bL+JOZEatyAcHB6HVal3iu0vMKDIzM5GYmAiappngEzLbKhaLIZfLERQUxIi6I3ut/f39jBudu72dgYv2r9Y2JtX0juLWf5YDAD57oBA58c7dd+zs7ERrayvmz5/vkjlfmqaZxDbSGU2cqCIiItDX14euri7OdDsT0czPz+fEni9piiwoKHD7DD3pqZlsD5qiKGa0TSKRwGg0MsEfERERTm+MJO56arUahYWFdj/+U9vrsK9OjP8pjsevVs2x+3xI4pzRaGTNY2DXrl148MEH8dlnn2HdunVOf/wrmRkl5CaTiWkuYwtzZziSWT1VZ7q5qMtkMvj7+zOibm2pjqQadXd3IycnhxNzrMSNLDc31yaR+sXuBuyqHkBeQhA+ua/AKRUFYlM5MDCAvLw8tzX9qdVq5rUeGRmBQCBgZpzZdhybCnPjGS6J5sjICAoLC1nvYbHmfGwpX9M0zbgISiQSKJVKpjGSuMs5ej7EY6CgoMBuER/RGHDdX07BYKKx7cEizI21r+JBURSqqqpYFfG9e/fivvvuw3/+8x/cdNNNTn/8K50ZJeQURcFgMLD2+GSUSa1WMxdEW5zaDAYD00AllUohEokYUZ9sBMZkMjHdqvn5+W5vvCHnMzo6ivz8fJsvWmKFDqve+QEag8lpe3bkIpyfn+92O1rz84mPj8fIyAiGhoaseq3ZPB+VSoWCggK3N0WSyGCNRoOCggLWc+anwxmiSRojJRIJZDIZfHx8mJW6rYZDFEWhuroaOp3O4ZjWT8704KX9zciIDsCOh4rses+R89Hr9SgoKGDF8+DAgQO488478a9//Ys3dmEJXsh/RK1Wo6KiAiKRCHl5efD09GRW4oDtTW0mkwlDQ0PMXb2HhwdzoScNVMQ4BADy8vLc7nut1+tRXV0NmqYdOp/3v+3AW0fbERMkwlePLrB7HI1Y4Dp6Ps6CTC9QFGVxPuS1JmVZAEyznK2JbbZg7pvOheeH7LGaTCbk5+e73QiHlIsNBoPTRGr8a03TNLNSDw8Pn3I1S9z+nCWaN314Fo0DSvxiZTruLLG9X8QVIn7kyBHcdttteO+993DnnXe6vefncoUXclyMO42JiWHmf53p1EYaqMRiMcRiMSiKQmhoKEZGRhAaGsoJ4xAS+RkYGOjw+WgNJqz52w/ol+vw2HWz8NPrUmx+DGKs4ufnx4lYSzJ+R6IbJzsfiqIgl8uZGzidTsc0UDlzr9XcNz03N9ftkw0kS5yYh7j7fIxGI3MTmJ+fz8r5mBsOSSQSqNVqxl0uMjLSYkvBfA/aGTc59f0K3Pz3c/ASCnD8yasQ4mfb45lXKhytDEzGiRMnsGnTJvz1r3/Ffffdx4s4i8woIadpGnq93qmPSeJOMzIykJSUZNHUxpZTW1dXF5qbmxl/djL+Ml00J1uMjIygqqrKqZGf5uNoXz26ADFB1pd8R0dHmakALhirEItTa2fWCWTcidzAKZVKhISEMPPq9u4dazQaVFRUMDdd7vZN1+v1KC8vn/Ymx1WQmwqhUMiKmclkqNVqpgQ/PDwMf39/ZqXe2trKjHQ546biD/su4NOzvVg5Nwp/uXmeTf+WNNppNBrWRPy7777Dhg0b8Oqrr+J///d/3f4Zvty5YoWcNFB1d3cjLy8PERERrNutAmPGGCS3PCYmhmmqEYvFTFc0udC7Yn9xYGAA9fX1SE9Pd2qnPE3TuGtzJSq65Vg3PxqvbrBuHI34cE837uYqiMVpfHw80tLSHDof4gEvFouZCz15rQMDA616bJVKhfLyckRERHDCN12r1aK8vJwzNxXj87LddVNB3OXIZxsAYmJiEB0d7fB2i85ownV/OY1RrRF/vyMXV6VaP2boChE/e/YsSktL8eKLL+Lxxx93+3v0SuCKFHJiNapUKlFQUICAgADW40fJjUN/f/+kneBqtZr54I+OjiI4OJjZV3d25+/44BM2xrlq+0Zxyz/GxtH+e38BchOm7jbv6+tDQ0ODwz7czoLM0LORa04aI4kJjZeXF7OvPlkDFdd804lZElfCWEhlgGzHuPumgpT3KYpCSkoKM95G3OVICd7WG/avawfx9I56xASJcPBniyD0sO55N59bd2TkbSoqKyuxdu1a/PKXv8RTTz3l9vfElcKMEnJgbNzLEUhZ0svLi0mmcqSpzRqMRiNzF5yXl2dV5/X41VtAQAAj6o6OOpl7uLM9c0zG0XLjg/Dp/ROPo9E0jfb2dnR2dnJi/A64eFMxb9481n0LyAwz2VenKOqSBipSqeCKb7pSqUR5eTliY2Odth3jCFyLaSWpYQKBwMJchWy3kH310dFRJuQnMjLSqpHVn3xchdNtw3jk2ll4fIl1/SeuEPGamhqsXr0aTz31FJ5//nm3vyeuJK4oIR8ZGUFFRQWio6OZFYR5UxsbIk6apEipz55SFsnbFovFGBoago+PDyPqtvqCmwef5Ofnsz6uZD6O9qcNc7F2vuU4mnmaWn5+vtvdv0jaXHt7u1tuKogHOBF1jUYDf39/KJVKpKenc0LESWUgKSkJKSkpbr9gazQalJeXIzQ0FHPnznX7+dgS/anX65mqjFQqhbe3NyPqE9kD945osfyt70AD+ObxhUgInb5SR7zcyRw9GyJeX1+P1atX45FHHsELL7zg9tfgSmPGCbler4c9p9zX14e6ujrMmTOHKZOyvR8ul8tRVVXFpGE5Y5VgMpksZtWFQiEj6tPNtJrfVLiy05mMo0UFeuOT+woQH+LL/C7nz59nZo7dPQNtbjzDBXc0AGhtbUV7ezv8/PygVqsZF0FnGJPYA0lUY2O7wR5IeZ/kALhbQEijHZkmsGUv3GQyQSaTMVsuxB6YTDx4eXnh3ePtePd4BxbMCsFHd+dP+5g0TaO2tpYJZGFDxC9cuIBVq1bh3nvvxR//+Ee3vwZXIpe9kBOXss7OTuTm5jI51WyL+ODgIOrq6pCamoqkpCRWjjG+JEtmWieaX7Ym+IQttAYTNnxwFp0yDSIDvPGPO3ORHOLNdBbn5ua6feaYrFrkcjkKCgrcbjwDWPqmh4aGMi6CxJjE19fXqsxtZyGRSFBTU4OMjAzEx8ezeixrII1/0dHRnMglII12Xl5eNov4eIg9MHm9lUolgoKD8cwJLcQq44TVrYkeg5g72RPIYg2tra1YtWoVbrnlFrz++utu39IgvPLKK3j++efx85//HG+++aa7T4d1LmshJ3vT5I3sqqY2cgF2ZZAGTdMYGRlhmuUMBgMz1iYQCFBXV+fWTvDBUR0e/KQaLRIVAkVCPDIPKEgK4cx+JjEOyc/Pd7sbGU3TaG5uRn9//6SVAaPRaGFM4uHhYXET5+znlITVZGdnIzraMbc+Z6BQKFBRUYH4+HhONP6Zd8vn5uY6/fnXarXYW9GB3xzqh6+Qxp+vFSE+Jopxlxv/+5vnm9sTjWoNHR0dWLVqFdatW4e33nrL7Z9jwtmzZ3HLLbcgKCgIS5cu5YWcixgMBlAUNe3PkeYXoVDIGDCw3dRGPK+HhoaQl5fnttKsedhHX18fdDodAgMDkZiYiMjISLc5gI1oDHj440rU9KvgLRTgzU3ZWDLHscQmR9Hr9RarKHcbmdjjm04yt0llhtzEmZdkHYEkvOXk5CAiwr2vFzDmM1BRUcHE2Lob8h4ic/RsCFp1jxwPflINpc6E/ymKw4OFIczeOgDm9Q4PD4dQKGS87tkS8d7eXixfvhzLly/He++9xxkRJ5NIf/vb3/CHP/wBeXl5vJBzEWuEXC6Xo6KiApGRkUzzCzF5IQLubBEn9p1GoxF5eXmc2O8lwScZGRnQarUQi8VQKBSMKUlUVJRLz1MsFqOiuhb/7fbH2R41hAIBXirNxPoc9tPsJoLY8gYFBXGiMuAM3/SJAj9CQ0OZfXVbH7OzsxNtbW2cSHgDxhpWSZQxFxr/XDHyVtktx0OfVEOlN6EoKRjv/U8O/L3Hbjgncpfz9vZmokjZCBjq7+/HypUrcfXVV+Mf//iH2w2AzLnnnnsQFhaGN954A0uWLOGFnKtMJ+T9/f2ora216PAl++ECgYCVDxrJJ/f390d2drbbV3VTBZ8QQScJXoGBgRZjbWzR3d2N5uZmzJs3D2ERkfjVnkZ8WTMIAHh2eRruWeja2FbiHhcTE8OJ/VXzmWNn+pRrNBqLxDYyxjjdqBNN02hra0N3dzdrgmArpNHO2eZF9uIKES/vGsHDn56HWm9CSXII/nZ7Dvy8JxZOmqZRU1ODoaEh+Pv7Y3R0FAEBAUwfhbWmQ1MxODiI1atXo6CgAP/+9785JeKfffYZXnrpJZw9exY+Pj68kHMZo9HIlMfNIVGg7e3tyM3NRVRUlEua2oaHh1FdXe1Ue1NHsCX4hIy+kAhWX19fRtSd8aEHLCsDeXl5CAkJAQBQNI3XvmnBlh96AAA/uSoJT14/2yXPn0wmY9zjkpOTOfGame+vsnVxJGOMpCQrEomYffXg4GBGiMy790lvibshc/RcabTT6XQoLy9ndW79XOeYiGsMJiyYNSbikwUQkfz3oaEhFBUVwcfHx8J0aGhoCEKhkCnB2+MuJ5VKsXr1amRlZeHTTz91e4OqOd3d3SgqKsLBgweRk5MDALyQc5mJhJxEJ5KO48DAQJeIODENycjIQEKC7elDzsaR4BOj0Wgx1ubl5WUx1mZvRGJ9fT2Gh4cn3O+laRr/ONWFN460AQA25sfit2vmwJPFEjdp2srKykJcXBxrx7EWd/mmk1En8nqTiYeIiAhm9V5YWMiJ7n3SLZ+VlcUJxz8i4oGBgZg3bx4rr9mZjmE88t/z0BgoLEoJxTu3zbdKxCfLfyfBTeRGTq/XM6Nt1vTNDA8PY+3atUhOTsYXX3zh9qS98ezatQsbNmywuOaRrVQPDw/odDpOVQ+czYwXcjIb7eHh4bKmNrL67+7u5owTmTODT8wv8iSWk4i6tR3RtnSCb6vowwtfNYGigRsyIvD6xrkQeTr/Q9fV1YWWlhbWLGltRalUMr0c7pyBJvusg4OD6O3thclkQlhYGGJiYtzaHAmMlXJra2s50y1PvOWDg4Mxb948Vl6z79uH8dP/nofWSOGq2aF4+9b58JlCxJuamiCRSFBUVGSVlTPpoyCVmdHRUQQFBTGiPt45Ui6XY926dYiOjsaOHTvcPtUxEQqFAp2dnRZfu++++5CZmYlnn30W2dnZbjoz1zCjhZw0tYWHhyM7O5tpaiN76GyIuPn+c15eHifKjmwFnwCWHdFisRgmk4kZa5ssf5ncXIlEIuTk5FjVM3CoUYKnt9dDb6JQnByCd26dj0Af5/QaTFbedydc800n5jxarRaZmZnMa65QKBjP/8jISJeu0Pv7+9HQ0MCZGy8i4iEhIaw5yJ1uk+HRz2qgM1K4Ji0Mb92SPelNLdkCEYvFVov4ROh0OosSvEgkwtGjR5GXl4dFixYxo1x79uxxexOvLfCldQ5jMplgNBoxMDCAmpoapKamIiUlhfmeszLEJ0Kn06G6uhoCgQC5ubluLy+5Ivhk/PGIfahYLIZWq0V4eDhzkffy8oJSqURlZaXNkZ/AWDnx0c9qoNKbkBkTgA//JxcRAY49x/aMc7EN2e/lijuaeXY3yR8gEM9/YkJDojkjIyNttge2BTLylpuby4mKl1arxblz51i1gT3VKsNjn4+J+HXp4fjrpmx4e078+TEXcWdugZhMJgwNDeHZZ5/FoUOHoNFoEBgYiFdeeQUbNmzgxE2wtfBCzmGMRiMuXLiAtrY25OTkIDo62iX74QqFAlVVVczduLv3W1wZfDIZ5hGsSqUSAQEBUKlUSEhIsLsTvL5fgYc/rcaQyoDEUF/8485cJFrhJz0R5qtMV/jKWwMpFXNlj16v16OystIqNzLSR0FKskKhkGmWm8gX3F66urrQ2trKmZE34uVObk7ZuL582zKExz+vhd5EYemccLxx89Qi3tzcjIGBARQVFbFSJdFoNNi4cSP0ej2uueYaHDhwYWRy8gAAOOlJREFUAHV1dbjmmmvws5/9DGVlZU4/Jo/9zDghb2trQ3NzMwoKChAUFOQSEZdKpaipqWEMKNxdBnV18Ik1dHV14cKFC/D19YVGo2E8waOiomy+0HTK1Hjw42r0jGgREeCND/8nF5kxtm1h6PV6VFVVQSAQXLLKdBdklcmVUrFOp0NFRYVd41OkeYr0UZAtF9IwZ+8IJqkwFRQUcGLkTaPR4Ny5c6x6uR+/IMXPttbCYKJxQ0YE/nzzPHgLJxfxlpYW9Pf3sybiWq0Wt912G0ZHR3HgwAHmdejs7MTevXuRlJSEdevWOf24PPYz44TcYDBAo9HA29sbNE2zarcKjI01XLhwgTMZ2e4KPpmKzs5OtLa2MgKl1+uZlTopxxJRtyamEQAkCh0e+rQaTYMqBIo88czyVJTlxlqVvazRaCzm+t1dPSFbIB0dHZxbZZIKkyOrabLlQkrwKpXKIm/bmhtN87l1cpPubkggS2RkJDIyMli5vhxtkuLnW2thpGjcmBmJ1zfOhdc0It7X14eioiJWtol0Oh3uvPNODA4O4uDBg5x4r/JMz4wTcoqioNfrWW9qoyiKmaXlSoMUCT4JDw+3ef+ZDcznjfPy8iZcQZFZVhLB6u3tzYj6dEEfo1oDHv2sBuVdcgBARrQ//t+yNCxODZv035BO8IiICNbKoLZg7ptORiPdDQkbiYqKYkWg1Go1408gl8un7IgGLAWKK3PrarUa586dYzWQ5XCTBE9urYORorFibiT+tGFqEW9tbUVvby9rIm4wGHD33Xejs7MThw8f5kRvAo91zDghNxqN0Gq1zP+zIWYkbEWj0SA/P9/ublBnQsr7s2bNclvwiTnETlSpVCI/P9+qEh9ppCErN4FAwIj6ZHusehOFT8/04P1vOzGqNQIArk4Nw/+7MRXpUZYX/OHhYVRVVXFmC8S80Y4rM9nEp9xV3fLEdIh0RPv4+FiY0ABAU1MT07TFhWZEcqMTExPDmsnTwQYJnto+JuKr50XhlQ1ZU/ontLa2oqenhzURNxqNuP/++9HY2IgjR464LOyJxznMOCG/44470N/fj/Xr16O0tJRJ93IWGo0GVVVV8Pb2Rk5ODmf2VpuamjhT3jcYDBZdzvZ075sbVJCxNnKBJ8EP5oyoDXj/2w58erYXRoqGh2DMQOaxJSmIDBBBLBajtrYWc+bM4YQ5DzEpIjeDXOhjID7ls2bNYiY9XMlEN3Kenp4wGAwoLCzkTLXi3LlziIuLQ1pamvMrfTSNnVX9eGHvBZhoGmuyo/FyWaZVIs5WtcJkMuHhhx9GZWUljh49ipgY92Qf8NjPjBPy9vZ2bNu2DTt37sTZs2exaNEiRtTj4uIc+uDJ5XJUVVUxBh1cKF2T+efc3FxO7FeR/WfSIOWM/WfzsbbBwUHodDpmVn18elenTI03Drfhm4Yxoxo/byE2ZYcgVyRFQa7rYmOngi3fdEcgI29c8SknhkGjo6OMmJs7jbnjOVMqlSgvL2clGpWmaZxsleGNI21oHFACANbnROOl9VlT9n20tbWhq6sLRUVFrIn4448/jlOnTuHYsWOcsL/lsZ0ZJ+QEmqbR3d2NHTt2YOfOnTh9+jQKCwtRWlqKsrIyJCUl2fRBHBwcRF1dHVJTU23+t2wwVfCJuyBBI1FRUax18NI0DZVKhcHBQYjFYqZxisyqE1ep8q4R/OmbFtT0KQAAkf5eeHJZKtbnxMDDja+dq3zTbUEsFqOmpoYzFR2KophtmcLCQnh7ezNOY2SUkST0RUZGumRri00Rr+yW443DrTj3Y6+Hv7cQP7kqCT+5KnlKEW9vb0dnZydr1QqKovDkk0/i8OHDOHr0KCfS5HjsY8YKuTk0TaO/vx87d+7Ejh07cOLECeTk5KCsrAylpaVTfjBdbapiDbYEn7gKsqJLSUlx6R69Wq1mRpzkcrmFy1hHRwf21Ynxda8X+kf1AIDMmAA8c2MaFqa4vnrhLt/0qejv70d9fT3mz5/PiWoFRVHMbH9BQcGE722S2CaRSDA8PMwkeNky9WALCoUC5eXlSExMRGpqqtMet1msxJtH2nH0wlhmuLfQA/9THI8Hr05CqN/Un2lXiPizzz6LL7/8EseOHeNErjuP/VwWQm4OTdOQSqXYtWsXtm/fjiNHjiAzM5MRdfOVpFarxYkTJ+Dj44P8/HzO7NHZG3zCFiQcxt0rOp1OZzHWJhAIkJiYiIjoWOyqG8aHJ7ug0I01xC1JD8dTy1KRGumaSgZXfNPNIdGxXHFHM5lMjP9+QUGBVeVz8wQvEuZDRD0kJMThmyUi4qRB0hn0jmjwzrEO7Dk/ABqAhwDYkBeLn147C7HB0/dKkFFFNkX817/+Nb744gscPXoUc+bMcfoxeFzLZSfk5tA0jeHhYezZswfbt2/HwYMHMXv2bJSWluK6667Dc889h4CAAM54CDsz+MQZ0DTNrAy4Eg5jMBhQXV0Nk8mEuLg4yGQySKVS+Pj4wCc4HHtajdhZI4WRoiEUCLCpMBaPXpeCcH/2qhrENz0xMZET3fLA2Iquo6MD+fn5nBidNLeBzc/Pt8v/gKIoizAfiqKYPfXJfP+ngnTwJycnO6X5b0ilxwffduKzc2MNmQCwPCsSP1uagtkR1t1QkupgYWEhK7P0NE3j97//PTZv3oyjR48iKyvL6cfgcT2XtZCPRy6XY+/evdiyZQuOHz+OlJQUrFixAps2bUJeXp5bS6FsBp/YA7GAlUqlnKlWEDMcHx8f5OTkMNUK0g1NLvBSnQe+6vHCmT4dgLE9yQevTsbdCxImTZGyF675pps3SHKlE9xgMKCyshJCoRB5eXlOa5CUy+VMCV6j0ViY0EyX0EUCl8hWkSModUZ89F03Nn/XDY1hLNBpUUoonrh+NubHWy/GnZ2daGtrY1XEX331Vbz33ns4cuQI5s+f7/Rj8LiHK0rIAeDYsWPYuHEj7r77bixYsAA7d+7Evn37EB4ejnXr1mHDhg0oLi52majTNM18gLmyR088yjUaDQoKCjhRrVCpVKioqGBCKyZ7fcytQ09eGMT2VhpdY03CiA0S4YkbZmNNdrRTGuKIb7q7txwIJNKSSzPZBoOBaf4zv/lyNiqVimmWI7GcpJdi/PNARHz27NkONXjpjCb892wvPjzZhRGNAQCQHReIJ66fjcWzJzctmgjiL8+WNS1N03jjjTfwl7/8BYcPH0Z+fr7Tj8HjPq4oIf/666+xadMmvPXWW3jggQeYr6vVahw4cAA7duzA3r174e/vj/Xr16OsrAyLFi1i7eLDheCT8ZAQDaFQiNzcXE6MTpHSdXx8vE2zvTRNY3hkBNvPdmJz5TCGxxbomBPhg/uuSsayzCj4i+yzuOWabzpFUaivr8fIyAgKCws5YWKk1+tRXl5ul5e7I+h0OovENl9fX2ZfnaIoVFVVMdMp9mCkKOyuHsS7x9sxMDr2pkoJ98PPr0/BjZmRNm+tuELE33nnHbzyyis4cOAASkpKnH4MHvdyRQm5TCZDbW0trr322kl/RqvV4tChQ9ixYwd2794NLy8vrFu3DmVlZbj66qudJmxcDD5Rq9WoqKhAUFAQZ7qupVIpzp8/73DpWqM34p/ftuGjH/qgMY695b08gAWJ/liXF48bsmLg5z39DRsXfdMpikJNTQ3UajUKCgqmLSu7Aq1Wi4qKCgQEBLj1vWQ0GhkTGmI8FBISgpSUFISFhdl0XjRN41CjFH892oY2qRoAEBMkwqPXpaA0N3pKU5fJ6O7uRktLC6si/uGHH+KFF17Avn37sHjxYqcfg8f9XFFCbisGgwHHjh3Dtm3bsGvXLphMJqxduxZlZWVYsmSJ3WNh5sEnXHGPI6terjTaARe75efNm+c0t6khlR6fnunBV7WD6Bq+aPXr7QEsSPLHupw43DAvFr4T7KVz0TfdZDKhqqoKRqPR6k5wtiGBLGxmd9vK8PAwKioqGMMTiUQCg8Fgkdg21XP3ffsw3jjcyvgWhPh64aGrk3B7cTxEnvZV7Hp6etDc3MxaQyJN09i8eTOef/557N27d8oFDM/MhhdyKzEajTh58iS2bt2KXbt2Qa1WY/Xq1SgtLcWyZcusXlFzLfgEAGNvypWGLeBi9y5b3fI0TaNpUIV9dYPYVzeInhEd8z2REFiY6I+1OXFYlh0LkaeQ8U0fHh5GQUEBJ3zTiVUuiWrlQhIeSQxjM/bTVmQyGaqqqizse2mahkKhYFbqKpUKoaGhzL66j48PKJpGZbcc753owOm2YQCAr5cQ9y5MwL2LkhDoY//zTbZmCgoKWBPxTz75BE899RT27NmDpUuXOv0YPNyBF3I7MJlM+O6775iV+vDwMFasWIGysjIsX7580os814JPgIuzxvPmzUN0dLS7T8ciUc1VfQM0TaO+X4n99WLsqxtEn/yiqPsIgQUJviiIoDEnmMKCokJObIMQBzmRSMRqE5ktkLARNhPDbIWIeEZGxpT2o8SEpq1nED90jaJZ6YW6IRpy3VjCoqeHALcWxeHhq2chIsCxUcbe3l40NTUhPz+fla0ZmqaxdetWPPbYY9i2bRtWrlzp9GPwcAteyB2EoiicPXuW8X8fGBjAjTfeiLKyMqxcuZIpv7711luIiorCddddx5kOZxLGwJWYVoqiUFdXB7lc7rZVL03TqOlTYF+dGPvrBjGo0DPf8xUCixJ9sWp+DJbNT7S7pOooXNl/NkehUDCla1ekqlkDGQ3MzMxEXFzchD9D0TQaB5Q40TyEb1uGUN07CsrsiugjpFEQ5YG7CyIxf3YcQkJCHPrd2BZxANi5cyceeughfP7551i7di0rx+DhFryQOxHSEbt9+3bs2LEDHR0duOGGG+Dh4YGjR4/i448/xo033uju02Q6nEmZmAtjSqT5T6/XIz8/nxsNWzodth09h3IJUCEBJMqLou7nCSxK8MGq7Ggsy0mGt4tEnZSuydYMFwSTGKs40x3NUUiTZFZW1iU3zqNaA063DeNE8xBOtsogNXtdASA9yh/XpoXjmrQw5MQFQCEfYTwKAFiY0NhSCenr60NjYyPy8vIQFmbbeJq17N27F/fddx8+/vhjbNiwgZVjWMPLL7+MHTt2oLGxEb6+vli8eDFeffVVZGRkuO2cLmd4IWcJmqZRUVGBe+65B+3t7QgJCcH8+fNRWlqKtWvXIiwszC0XYZI6ZTAYOCOYpEzs5eWF3NxcTuz1Et/0oKAgzJs3DxAIUNElx/56MQ7UizGkMjA/6+9JY2GCD1bNi8b185Pg481OwxkJ9oiJieFM6ZpEozrDWMVZSCQS1NTUMCJO0zQuiFU40TyEEy1DqOoehcnssufrJcSi2aGMeE9mo0rTNEZGRph9dZ1Oh/DwcCalb6rm1/7+fjQ0NLAq4vv378ddd92Ff/3rX7j11ltZOYa1rFy5ErfddhuKi4thNBrxi1/8ArW1taivr+fEwuFygxdylpBKpSgrK4PJZMLu3bsxPDyM7du3Y/v27Th//jyuueYalJWVYd26dU7PVJ8M0i1P9lW5IJhcHHkjvulRUVHIyMi45LUxUTTOdY5gf70YBxskkKkvinqgF40FcSKsyo7GtXMT4O/rnP10LtrAkv1nrrgRAmMifv78ecxKz0Sbyhvftgzh2xYZBhU6i5+bHeGHa9LCcW1aGAqTQuDtadv7jqT0EVFXKBQWgT7m20JExNn0vD9y5Ahuu+02vP/++7jjjjs48f4wRyKRICoqCsePH+e751mAF3KW2LhxIwQCAf7zn/9YmHPQNI22tjam/F5eXo5FixahtLQU69evdzhTfTKUSiUqKysRFhbGmW55EovKpRWmrYJppCic6RjBgXoxvmmQQK4xMt/zENCI9RciPdIPcxNCMTcuBOlR/ogP8bHJWW54eBhVVVUOO5E5E7L/PF0TmaugaRpnmrqx64dmdBkCUDOgYfzOAcDH0wMLU0JxzY+r7oRQ5xrmaLVaCxMaf39/REZGQigUoq2tDXl5eayJ+IkTJ7Bp0yb89a9/xX333ceJz9F4WlpakJ6ejpqaGmRnZ7v7dC47eCFniaGhIYSGhk4pmCRTffv27UymenFxMUpLS1FaWuq0XHQiBGQPkwsfdJlMhurqak518Dvqm24wUfihfRj76sU40iS1EHVzfL08kBbpj/SoAMyJ8kdalD/mRAUg3N/rkueBlIm5IpjAxVWvu61pVXojfmgfwYmWIRxvkmBQabD4fnKYL65ND8e1aeEoSg52WXOiwWDA0NAQurq6IJfL4eXlhZiYGERGRk57TbCV06dP46abbsKf/vQnPPzww5z4HI2HoiisX78eIyMjOHnypLtP57KEF3KOQNM0+vr6mEz1b7/9Frm5uUz8qr0CPDAwgLq6OmRkZDAztO6GnFNWVtak3cSuxtm+6TRNo39Uh2axCs1iJZoGFGjsH0XniA5GauJ/E+rnhfRIf6RH+yM9MgARnjqoB9pQlOs8QxxHIc9Tdna2S8YVDSYKYoUO/XId+ke1Y3/LtegYUqOiWw6D6eLly1soQMmsUFybPrbqTg5z36z/4OAg6urqmChi0ixnMpksTGgc2d46e/YsSktL8fvf/x6PPfYYJ0UcAB555BHs27cPJ0+e5Mw16HKDF3IOQtM0JBIJk6lO4gaJqE+0bzsRnZ2daG1t5YwfODDmK93S0sKpc3Klb7qRotAuVqK8bQB13TK0SNXoVwsg0QCTfRBjg0WYExVgIfKzI/xs3td1FLLX66zniaZpjGgMl4h0v1yHgR//X6zQTfq8AEBsoBfS/PVYWzALy3KTJ3TkczXkZicnJ8fieaJpGqOjo8y+ulqtRlhYGLOvbkvjaWVlJdauXYtf/epX+L//+z/Oivhjjz2G3bt348SJE06JiuWZGF7IOQ7JVN+9eze2b9+OQ4cOITU1FevXr8eGDRsmTAIzN1XJy8tjxcPZVrg4t84F33STyQSZTIbuvkHUdknQpxZArBOic8QAqcELEtXE5XmhQIDkcF+k/1iWT4/yR1KoL0ReHhB5esBbOPa3l6cHvDwEDl/oyc2OLQ1bWoMJA6M/ivOPfzP//6NoaycrT5jhJRQgJsgHccEixAb7IDZo7O8kXz0UfW3Izc1BRESEQ7+fsxCLxaipqblExCdCrVYzK3W5XI6goCAm3GWqzu6amhqsXr0aTz/9NJ577jlOijhN03j88cexc+dOHDt2DOnp6e4+pcsaXshnGHK5HF9++SW2b9+OAwcOID4+HqWlpdiwYQNyc3Oh0Whw3333Ye3atbj55ps5YSVK7E1lMhln5tbNb3a45Jve0NCAwcFBCIVC0DQN3+BwKDwCINZ5oXVI/WOpXoVR7cQCPxECAN6ePwr7jwIv8vSAt6cA3kIP5nvkv8f/v1algFI+gqSEWIQE+o97DA8YKRoDZmJNRNq8m38qwv29LxHpmGARYoN8EBvsgzB/r0uaA8lMNpud4LZCRHz+/PmIioqy6d/q9XpmpS6TyeDj48Os1IODgxmxrq+vx6pVq/Doo4/it7/9LSdFHAB++tOf4tNPP8Xu3bstZseDg4M5kcx3ucEL+QxGoVDg66+/xvbt27Fv3z6EhobCx8cHHh4e2LNnDyf2o0i2uVar5UzKm3nkJ1d8080DWUiW+OjoKMRiMcRiMbRarcXe6rCWxgWxkhH2ZokS/XIddEYKeiNl0bHtTny9hIgNFiEu2AexwSLEBI39TUQ6Jkhk8xYBF0WcNADaI+LjMZlMGBoaglgshlQqxYsvvoiYmBhcffXVeO211/DAAw/gpZde4qyIA5j03D766CPce++9rj2ZKwBeyC8TGhsbceONN8LT0xNKpRI+Pj5Yv349SktLWc1Unwq9Xm8R6sGFZC6TyYSamhpoNBrORH7SNI2GhgYMDQ2hsLDwkhsLMrNMRF2pVDIBH1FRURP+DhRNQ2+kxoTdNCbueiM97v8vfl9npGD48W/y9UHpEIaGRxEWEQUIPSf8GdJsFvPjStpCpINFCPbxdKrgEItTNo1VbIWIOBsNgBRFYd++ffjss89w5MgRqFQqrFu3Dhs2bMCaNWs4EaPL4354Ib8MqKqqwqpVq7Bhwwa8/fbbMBgMOHjwIHbs2IE9e/bA29ubyVS/6qqrXCKoxA/c39+f6dx1NyQtjKZp5Ofnc+LGgqIo1NbWQqFQoLDQukAWjUbDiDrZWyWi7ozqAk3TaGlpQV9fHwoLCxEQEODwYzoDsk/Ppk+5rRArWDZDhzo6OrBq1SqsXbsWP/nJT/Dll19i165dqKmpwU9/+lP89a9/ZeW4PDMHXsgvA2666SaUlJTg2WefvWT1YzAYcPToUWzbtg27d+8GRVFYs2YNNmzYgOuuu87uTPWpIM5oERERnPEDJzaw3t7eyM3N5cSNBdl20Ol0KCgosOu10Ol0Fnur/v7+jKgHBATY/NzTNI2mpiaIxWKmxM8FSEofF0V87ty5rI0H9vT0YMWKFVi+fDnee+89i8bWzs5OSKVSFBYWsnJsnpkDL+SXASaTySphMhqN+Pbbb7F161bs3r0barUaa9asQWlpKW644Qan7F9z0XxmvG86F1ztjEYjqqqqQFGU06oDBoMBUqmU2VsViUSMqJs3TE3GdCV+d9HV1YXW1lbk5+dzYtoBuGgeNFEoi7Po7+/HypUrcc011+Dvf/87J24+ebgJL+RXKCaTCadPn2Yy1UdGRrBy5UqUlZXhxhtvtOsiLhaLUVtbyynv7el8092BwWBARUUFPD09kZeXx8oF2rxhSiKRQCgUMqNNE7mLkQZAuVxudYnfFXR2dqKtrQ0FBQWcGKMEXCPig4ODWLVqFYqKirBlyxZexHmmhBdyHlAUhTNnzjCiPjAwgOXLl6O0tNQiU30qyP5ldna2w127zmJkZARVVVWcChrR6XSoqKiAr68vcnJyXFIdoCgKw8PDzL46RVGMqIeHh0MgEKC2thZKpRKFhYWcaAAExvaG29vbOSXiJChmqoxzR5FKpVi9ejXmzp2LTz/9lBPhRjzc5ooQcp1OhwULFqC6uhqVlZXIy8tz9ylxFoqiUFlZyYS6dHZ2YtmyZSgtLcXq1asvKdFSFIX29nZ0dXW5zVRlIhz1TWcDjUaD8vJyhISETGjk4wpomoZcLmdEXa/XQygUQiAQoKioiDPl9Pb2dnR0dKCwsBBBQUHuPh0ArhFxmUyGtWvXIiUlBZ9//jkrPSw8lx9XhJD//Oc/R3NzM/bt28cLuQ3QNI3a2lps27YNO3bswIULF3D99dejtLQUa9asQVBQEB588EGEh4fjhRde4ISpCnDRy93doR7mqFQqpgEwMzOTE9UBo9GIiooKaDQaeHl5WViGRkVFuU1E2tvb0dnZiYKCAs6I+PDwMCorK1kNr5HL5Vi3bh2io6OxY8cOzlRGeLjPZS/k+/btw//93/9h+/btmDdvHi/kdkK6mUmmek1NDWbPng2lUomPP/4YJSUlnBAn0t3MJS93hUKB8vJyxMfHIy0tjRPPE2m2I6N4np6ejGWoWCzG6Ogok68dFRXlMjeu1tZWdHd3o7CwkDM3hq4QcYVCgdLSUgQFBWHPnj2c6VHgmRlc1kI+ODiIwsJC7Nq1CxEREUhJSeGF3AmQxri+vj4kJibizJkzWLRoEcrKyrB+/XrExsa6XKxommZWclzqbh4ZGUFlZSVmzZrFmdAIg8GAyspKCIXCSZvtSL62WCzG8PAwAgICLMbanA1N02hra0N3dzeKioo4M7s+MjKCiooKzJkzhzWnRJVKhZtuugleXl7Yu3cvZ7Y3eGYOl20XBU3TuPfee/G///u/KCoqQkdHh7tP6bKgv78fq1atQlxcHA4fPgw/Pz90dXUxmerPPPMMSkpKmEz1xMRE1kXd3De9qKiIMys5sk/PpS5+0jHv5eU15Ty9j48PEhMTkZiYCIPBwIh6e3s74wMeFRWFoKAgh19fEqjT29vLORGvrKxEeno6ayKuVqtxyy23QCAQYM+ePbyI89jFjFuRP/fcc3j11Ven/JmGhgZ88803+OKLL3D8+HEIhUJ0dHTwK3In8K9//QsnTpzA3//+90tmn0mm+o4dO7Bjxw6cPHkSeXl5jKiz0TnORd904OIoHpuNUbai1+tRXl7uUMe8yWSymFX39PRkOuBDQkJsfkxzF7mioiLOGNDI5XJUVFQgLS2NtZswrVaLW2+9FUqlEgcOHOBMPwDPzGPGCblEIsHQ0NCUPzN79mzccsst+PLLLy2Egxin3HHHHdiyZQvbp3rZQtO0VeYiYrGYyVQ/duwY5s6di9LSUpSVlWHOnDkOi7p5IAtXfNOBsapFfX29UwI0nAWxzA0ICEB2drZTOuYpioJMJmNm1Wmathhrm+4YJChmYGCAUy5yRMRTU1NZm3jQ6XS44447IBaLcfDgQc5Me/DMTGackFtLV1cXRkdHmf/v6+vDihUrsG3bNixYsIATyWBXCjRNQyaTWWSqp6WlMfGrWVlZNgsL8U0HwJlAFuBisx2XkrnI2FtoaCjmzp3LylYHTdMYGRlhmuUMBgMiIiIQFRWFiIiIS2ahyXYI6WO5kkTcYDDg7rvvRmdnJw4fPsyZ9wnPzOWyFfLx8KV1bkDmmEmm+jfffIOEhARG1K0p+ep0OlRWVkIkEiEnJ4czrlfEwIRLzXZqtRrl5eUuHXujaRoKhYIRdY1Gw4y1RUZGwsvLC01NTZBIJJyygh0dHUV5eTlmz56N5ORkVo5hNBpx//33o7GxEUePHuXMZAXPzIYXciewfv16VFVVQSwWIzQ0FMuWLcOrr77Kmb1RLqNQKPDVV19h+/bt2L9/PyIiIpjye1FR0SWirlarUVFRgeDgYM74ppNmrZ6eHk7NPqtUKpSXlyM6OtopWxmOnAcRdYVCAW9vb5hMJk7d8BART0lJwaxZs1g5hslkwsMPP4zKykocPXqUtaAVniuPK0bI2eSNN97AokWLEBsbi97eXjz99NMAgNOnT7v5zGYWKpUK+/fvx44dO/DVV18hKCiIyVRfuHAhKioq8NBDD+Fvf/sbFi5cyIl5bK6mhSkUClRUVCA+Ph6pqamcea5qamowNDQEf39/jI6OIjAwkOmAd9dzR+b8Z82axaqIP/744zh16hSOHTvG2jw6z5UJL+QssGfPHpSVlUGn03Fm73amodFoLDLViWFJaWkp3n33XU5YV5p3zBcWFrrMNGU6RkdHUVFRwSTQcQGSrCaTyZjnSq/XM2NtQ0ND8PPzY0Q9MDDQJTcfRMSTk5NZm/OnKApPPPEEjhw5gqNHj7JWtue5cuGF3MnIZDI88sgj6O3txcmTJ919OpcFe/fuxS233ILi4mI0NDQAAJOpfu2117pF1CmKQk1NDVQqFaeCRsjsM5slYluhaRr19fUYHh5GUVHRhK5lRqPRYqzNy8uLEfWQkBBWRF2pVOLcuXOsi/izzz6LL7/8EseOHePMjRXP5QUv5E7i2WefxTvvvAO1Wo2FCxdi7969fDeqE/j8889x//334x//+Aduv/12GI1GnDhxgslU12q1WLNmDcrKyrB06VKXWFuaTCZUV1fDYDAgPz+fE9UB4GKoB5cMaGiaRl1dnU3xqCaTyWKsTSAQMGNtYWFhTumLICLOZtWCoij86le/wtatW3Hs2DGkp6ezchweHl7IJ8Fa45nMzEwAY9GDMpkMnZ2d+N3vfofg4GDs3buXE3uTMxWj0Yjrr78ezz//PFatWnXJ900mE06dOsXEr8rlcqxatQqlpaV2Z6pPh/nYG/Eo5wLERY5NP3BboSgKdXV1UCgUdlctKIqyGGszmUwWY232TCwolUqUl5cjISEBqampNv97a6BpGi+++CK2bNmCY8eOMdcJd/Puu+/itddew8DAAHJzc/H222+jpKTE3afF4yC8kE+CtcYzE63Genp6kJiYiNOnT2PRokVsneIVgTXmM8DYBf+HH35gRH1wcBArVqxgMtWdYfup1+tRUVHBubE3iUSC8+fPcyrtjaIop2ec0zSN0dFRRtS1Wi3Cw8MtxtqmQ6VS4dy5c0yADRvQNI1XXnkF77//Po4ePYrs7GxWjmMrn3/+Oe6++268//77WLBgAd58801s3boVTU1NnDEu4rEPXshZoKurC8nJyTh69CiWLFni7tO54qAoChUVFUymend3t0Wmuj3+4Gw4ozmDwcFB1NbWIjs7G9HR0e4+HQAXRZz0D7C19aBUKhlRVyqVCA0NZfbVJ7pxMBdxtjr5aZrGG2+8gTfeeAOHDx/mlGfFggULUFxcjHfeeQfA2OuUmJiIxx9/HM8995ybz47HEXghd5AffvgBZ8+exdVXX43Q0FC0trbi17/+NQYHB1FXV8eZJqgrFZKpvnXrVuzYsQPNzc1MpvratWsRGho67QWdzK6z6YxmD/39/WhoaOBUZCtpAlSr1ayK+Hg0Gg0j6nK5HEFBQYyo+/n5MSIeFxfHWpQsTdN455138Morr+Cbb75BcXGx049hL3q9Hn5+fti2bRvKysqYr99zzz0YGRnB7t273XdyPA7DjWXFDMbPzw87duzADTfcgIyMDDzwwAPIycnB8ePHnS7iHR0deOCBB5CSkgJfX1+kpqbit7/9LfR6vVOPczkhEAgwf/58vPjii6ipqUFVVRUWL16MDz74ALNnz0ZpaSn+9a9/QSwWY6J7WqVSibNnzyIyMpJTIt7T04OGhgbk5uZySsTPnz8PjUbjUhEHAF9fXyQnJ6O4uBjXXHMN4uLiIJPJcPr0aZw6dQo//PADIiIiWF2Jf/jhh3j55Zfx9ddfc0rEgbEeHpPJdEnVJjo6GgMDA246Kx5nwY1OnRnM/PnzceTIEZccq7GxERRF4YMPPkBaWhpqa2vx4IMPQqVS4fXXX3fJOcxkBAIBsrKy8Otf/xq/+tWv0Nraim3btuHf//43nnzySSxevBilpaVMpvrJkyfxu9/9Du+8845bndHG09XVhZaWFuTn53MmbIOiKFRXV0On06GwsNCt/gkikQgJCQlISEhgHNtEIhEGBgYwPDzMrNSDg4Od8prSNI3Nmzfjt7/9Lfbu3cv3xfC4HL60PsN57bXX8N5776Gtrc3dpzJjoWkanZ2dTKb6999/j7y8PDQ0NOD+++/HK6+8whkR56KfO0mh0+v1KCgo4IwJEvGZj4qKwpw5c0BRFIaGhpixNg8PD0bUQ0ND7ep7oGkaH3/8MZ5++mns2bMHS5cuZeE3cRy+tH55w5fWZzhyuRxhYWHuPo0ZjUAgwKxZs/DUU0/h22+/xUcffYSamhpkZGTg/fffx9KlS/HGG2+gra1twvK7KyB+7h0dHSgsLOSUiJOZei6JOEl8IyIuEAggFAoRFRWF7OxsXHfddUw3eW1tLY4fP47a2lpmxM0aaJrG1q1b8dRTT2Hbtm2cFXEA8Pb2RmFhIQ4fPsx8jaIoHD58mK8gXAbwK/IZTEtLCwoLC/H666/jwQcfdPfpXBZs374dd999N/7xj3/gtttuw+DgIJOpfvz4ccybNw+lpaUoLS11Wbmdpmm0tLSgr68PhYWFThmlcwYmkwlVVVUwmUwoKCjgzEy9RqPBuXPnEBkZiYyMjGlfI5LIR5rldDqdxaz6ZDcnO3fuxMMPP4zPPvsMa9euZeNXcSqff/457rnnHnzwwQcoKSnBm2++iS+++AKNjY2cmXjgsQ9eyDmAreYzANDb24vrrrsOS5YswT/+8Q+2T/GKQKFQYN68eXj33Xexbt06i++RTHUi6ocPH0Z6erpFpjpbTVRcDGUhIk5RFKeMcchKPDw83K7YVpqmLcbaVCoVE8Hq7+/P9CTs3bsX9913Hz7++GNs2LCBjV+FFd555x3GECYvLw9vvfUWFixY4O7T4nEQXsg5gK3mM319fViyZAkWLlyIzZs3c2am+XJAo9FMG35CVnB79uxhMtWTkpKY+FVrMtWtgQSNDA0NcSq322QyobKyEjRNc0rEtVotzp07Z7eIT4RarYZYLMbAwAA2bdqE+Ph4FBUV4bPPPsPmzZtxyy23OOHMeXgcgxfyGUZvby+WLl2KwsJCfPzxx5xxF7uSGR0dtchUj4qKwvr167FhwwYUFhbaJermyWqTBY24A6PRiMrKSggEAuTn53Pm/UdEPCwsjLXqSEdHB95++23s2bMHg4ODyMnJwU033YQNGzZwajSR58qDF/IZRG9vL5YsWYLk5GRs2bLF4iIaExPjxjPjIahUKuzbt4/JVA8ODsb69etRVlaGBQsWWCV8bNibOgMi4h4eHsjLy+OUiJeXlyMkJIRVQT1x4gQ2bdqEt956C6Wlpfjqq6+wY8cOHDhwABs3bsR//vMfVo7LwzMdvJDPIDZv3oz77rtvwu+x9TK+9NJL+Oqrr1BVVQVvb2+MjIywcpzLEZKpvn37dnz55Zfw8fHBunXrsGHDBixevHjCkrQ7TVWmwmAwoLKyEp6ensjNzeWMiOt0Opw7d451ET99+jRuuukmvPbaa3jooYcsjqNSqTA4OMhHlPK4DV7Ieabkt7/9LUJCQtDT04N//vOfvJDbiV6vx+HDh7F9+3bs3r0bAoEAa9euxYYNG3DNNdfA29sbCoUCzzzzDG6//XYsWrSIM6NcBoMBFRUV8PLy4qSIBwcHY968eayJ+JkzZ1BWVoY//OEPePTRR/kSOg/n4IWcxyo2b96MJ554ghdyJ2A0GnH8+HEmU12n02HlypWoqakBAOzbt48z3gBExL29vTmV+KbT6VBeXo6goCBWRbyiogLr1q3Dr3/9azz55JO8iPNwEr7dmYfHxXh6euKGG27A+++/j56eHvznP//B0aNHMTAwgIGBAfy///f/sGfPHqjVareep8FgQHl5Oby9vTm1Etfr9SgvL0dgYCCrIl5TU4PS0lI888wzvIjzcBpeyHl43IhcLscLL7yA/Px8dHR0YPfu3YiNjcUvfvELpKSk4K677sL27duhVCpdel5ELH18fJCbm8uZEUdyXgEBAayKeH19PdauXYuf/exneO6553gR5+E03Ph08rgUcmGa6k9jY6O7T/Oyh6ZpbNy4EYmJidi5cyf8/f2xePFi/OUvf0FLSwuOHDmC9PR0/P73v8esWbNw22234bPPPoNcLmfVKpaIpa+vr9Nm4p0BOS9/f39WM+Gbmpqwdu1aPPjgg/jNb37DizgP5+H3yK9AbDWgAfg9crZobGxEamrqlI1tJON727Zt2LFjB1pbW5lM9TVr1liVqW4tZO85ICCAVbG0FVeJeEtLC1atWoXbb78df/rTnzjz+/PwTAUv5DxWwQs5NyBub9u2bcPOnTtRV1eH6667DqWlpVi3bh0iIiLsFnUi4mTvmSsiRvbqfX19MX/+fNbOq6OjAytXrkRpaSn++te/cub35+GZDl7Ieaakq6sLMpkMe/bswWuvvYZvv/0WAJCWlsaZ8I4rFRKmQkS9srISV111FZOpHhMTY7WoE1OV4OBgzJ07lzMi5ioR7+npwYoVK7BixQr87W9/48zvz8NjDbyQ80zJvffeiy1btlzy9aNHj2LJkiUOPfa7777LBDjk5ubi7bffRklJiUOPeaVC0zQ6OjqYTPUffvgBCxcuxPr161FaWoqEhIRJRd1cxNlsILMVIuI+Pj6s7tX39/djxYoVuPbaa/H3v/+dM935PDzWwgs5j1v4/PPPcffdd+P999/HggUL8Oabb2Lr1q1oampCVFSUu09vRkPTNHp7e7Fjxw5s374dp06dQkFBAcrKylBaWopZs2YxYt3a2orz589jzpw5nPILN59fZ7NrfnBwEKtWrUJxcTE2b97MizjPjIQXch63sGDBAhQXF+Odd94BMNbQlZiYiMcffxzPPfecm8/u8oGmaQwMDFhkqmdnZ6OsrAyFhYV46KGHsGbNGrz55pucEXGj0WjhJMeWiEulUqxevRrz5s3DJ598wpkUNx4eW+E3gnhcDulAXrZsGfM1Dw8PLFu2DN99950bz+zyQyAQIDY2Fo888ggOHjyI/v5+PPbYYzhy5Ag2btyImJgYREVFoaGhgdWRNmshIu7p6clqOV0mk2HdunVIT0/Hxx9/zIs4z4yGF3IelyOVSmEymRAdHW3x9ejoaAwMDLjprC5/BAIBIiIicP3116OjowP33HMPfvazn6GmpgbXXHMNCgsL8cILL6C6uhoURbn8/MxFnE0nuZGREZSWliIxMRGff/45ZzzteXjshb8N5eG5gmhra8OSJUtw00034Y033oBAIMC9996L0dFR7N27F9u3b8eyZcsQExPDZKoXFBSw3sVNIlKFQiGrIj46OoqbbroJERER2LZtG2fS5Xh4HIFfkfO4nIiICAiFQgwODlp8fXBwkM9VZxkfHx88+uijjIgTgoKC8D//8z/Yvn07BgcH8corr2BgYABr167FvHnz8Oyzz+K7776DyWRy+jmZTCaX5JwrlUrcfPPN8PPzw86dO+Hj48PKcXh4XA3f7MbjFhYsWICSkhK8/fbbAMaa3ZKSkvDYY4/xzW4cQqPR4JtvvsH27duxd+9e+Pr6Yt26dSgrK5s0U90WiIgDQH5+PmsirlarcfPNN4OiKHz99de8BwLPZQUv5Dxu4fPPP8c999yDDz74ACUlJXjzzTfxxRdfoLGx8ZK9cx5uoNPpLDLVPTw8GFG/9tprbd5rdpWIa7Va3HrrrVCpVNi/fz+CgoJYOQ4Pj7vgS+s8buHWW2/F66+/jt/85jfIy8tDVVUV9u/fz5qInzhxAuvWrUNcXBwEAgF27drFynEuZ0QiEVavXo1//vOf6O/vx6effgovLy88+OCDmD17Nh555BHs378fOp1u2scymUyoqqoCTdOsirhOp8Odd96JkZERfP3115wU8Y6ODjzwwANISUmBr68vUlNT8dvf/hZ6vd7dp8YzQ+BX5DxXBPv27cOpU6dQWFiIm266CTt37kRZWZm7T+uywGg04uTJk9i2bRt27doFpVKJVatWoaysDMuWLYOvr+8lP0864/Pz81kb/dLr9bj77rvR3d2NQ4cOITw8nJXjOMr+/fvx+eef4/bbb0daWhpqa2vx4IMP4q677sLrr7/u7tPjmQHwQs5zxSEQCHghZwmTyYTvv/+esYqVSqVYsWIFysrKsHz5cggEAqxfvx5r1qzBz372M9ZE3Gg04v7770dTUxOOHDmCyMhIVo7DFq+99hree+89tLW1uftUeGYAfGmdh4fHaQiFQlx11VX4y1/+gtbWVhw+fBipqal48cUXkZycjKuuugpDQ0PYuHEjqyL+8MMPo76+HgcPHpxxIg4AcrkcYWFh7j4NnhkCL+Q8PDys4OHhgZKSErz66quorq5GcXExVCoVfHx8kJ+fj02bNuHjjz/G8PCw01zlTCYTHn/8cZSXl+PQoUMzcpyxpaUFb7/9Nh5++GF3nwrPDIEXch4eHlbR6XS45ZZboNVqUVdXh+rqapSXl6OkpAR/+9vfkJKSgg0bNuCjjz6CRCKxW9QpisKTTz6JkydP4tChQ4iLi3Pyb2Ibzz33HAQCwZR/GhsbLf5Nb28vVq5ciU2bNuHBBx9005nzzDT4PXKeKw5+j9y1/Pvf/8bbb7+NgwcPIiQkxOJ7NE2jubmZyVSvqqrC1VdfzWSqR0dHWxXmQlEUnnnmGXz11Vc4duwYUlJSWPptrEcikWBoaGjKn5k9ezbjLtfX14clS5Zg4cKF2Lx5M5+JzmM1vJDzXHHwQu5aaJqGRqOBn5/ftD/X3t7ONMqdOXMGCxcuRGlpKUpLSxEfHz+hqFMUhV/96lfYtm0bjh49ivT0dLZ+Fdbo7e3F0qVLUVhYiI8//piPU+WxCV7Iea4IlEolWlpaAIyZj/zlL3/B0qVLERYWhqSkJDefHc94aJpGT08PduzYgR07djCjgyRTPTk5GQKBADRN48UXX8S///1vHD16FJmZme4+dZvp7e3FkiVLkJycjC1btliI+Ezc4+dxPbyQ81wRHDt2DEuXLr3k6/fccw82b97s9OO9/PLL2LFjBxobG+Hr64vFixfj1VdfRUZGhtOPdblDMtV37tyJ7du348SJE5g/fz5KS0shFouxdetWHDlyBNnZ2e4+VbvYvHkz7rvvvgm/x1+eeayBF3IeHhZYuXIlbrvtNhQXF8NoNOIXv/gFamtrUV9fD39/f3ef3oyFpmlIpVLs2rUL//73v3H69Gn88MMPKCoqcvep8fC4DV7IeXhcgEQiQVRUFI4fP45rr73W3adzWUDTNIaHh/l5a54rHr4tkofHBcjlcgDgRceJCAQC/vnk4QG/IufhYR2KorB+/XqMjIzg5MmT7j4dHh6eywx2PBJ5eHgYHn30UdTW1vIizsPDwwq8kPPwsMhjjz2GvXv34sSJE0hISHD36fDw8FyG8ELOw8MCNE3j8ccfx86dOznjNMbDw3N5wgs5Dw8LPProo/j000+xe/duBAYGYmBgAAAQHBx8ST43Dw8PjyPwzW48PCwwmT/4Rx99hHvvvde1J8PDw3NZw4+f8fCwAE3TE/5hS8Tfe+895OTkICgoCEFBQVi0aBH27dvHyrF4eHi4Bb8i5+G5DPjyyy8hFAqRnp4OmqaxZcsWvPbaa6isrMS8efPcfXo8PDwswgs5D89lSlhYGF577TU88MAD7j4VHh4eFuGb3Xh4LjNMJhO2bt0KlUqFRYsWuft0eHh4WIYXch6ey4SamhosWrQIWq0WAQEB2LlzJ+bOnevu0+Lh4WEZvrTOw3OZoNfr0dXVBblcjm3btuEf//gHjh8/zos5D89lDi/kPDyXKcuWLUNqaio++OADd58KDw8Pi/DjZzw8lykURUGn07n7NHh4eFiG3yPn4bkMeP7557Fq1SokJSVBoVDg008/xbFjx3DgwAF3nxoPDw/L8CtyHp7LALFYjLvvvhsZGRm44YYbcPbsWRw4cAA33nijy87hlVdegUAgwBNPPOGyY/Lw8PArch6ey4J//vOfbj3+2bNn8cEHHyAnJ8et58HDcyXCr8h5eHgcQqlU4o477sDf//53hIaGuvt0eHiuOHgh5+HhcYhHH30Ua9aswbJly9x9Kjw8VyR8aZ2Hh8duPvvsM1RUVODs2bPuPhUenisWXsh5eHjsoru7Gz//+c9x8OBB+Pj4uPt0eHiuWHhDGB4eHrvYtWsXNmzYAKFQyHzNZDJBIBDAw8MDOp3O4ns8PDzswAs5Dw+PXSgUCnR2dlp87b777kNmZiaeffZZZGdnu+nMeHiuLPjSOg8Pj10EBgZeItb+/v4IDw/nRZyHx4XwXes8PDw8PDwzGL60zsPDw8PDM4PhV+Q8PDw8PDwzGF7IeXh4eHh4ZjC8kPPw8PDw8MxgeCHn4eHh4eGZwfBCzsPDw8PDM4PhhZyHh4eHh2cGwws5Dw8PDw/PDIYXch4eHh4enhkML+Q8PDw8PDwzGF7IeXh4eHh4ZjC8kPPw8PDw8MxgeCHn4eHh4eGZwfx/AzcJEVQOC9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79" y="2507876"/>
            <a:ext cx="2506906" cy="243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752" y="2507876"/>
            <a:ext cx="2432518" cy="238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Notion de manifold (variété)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Google Shape;103;p19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fr-FR" sz="1800" b="1" dirty="0" smtClean="0"/>
                  <a:t>Définition mathématique </a:t>
                </a:r>
                <a:r>
                  <a:rPr lang="fr-FR" sz="1800" dirty="0" smtClean="0"/>
                  <a:t>(avec les mains) : espace qui est « localement semblable » à un espace euclidien (par exemple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ar-AE" sz="1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" sz="1800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800" dirty="0" smtClean="0"/>
                  <a:t>)</a:t>
                </a:r>
                <a:endParaRPr lang="ar-AE" sz="18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8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 smtClean="0"/>
                  <a:t>Un peu plus rigoureux : </a:t>
                </a:r>
                <a:endParaRPr lang="ar-AE" sz="1800" b="1" dirty="0" smtClean="0"/>
              </a:p>
              <a:p>
                <a:pPr marL="285750" indent="-285750"/>
                <a:r>
                  <a:rPr lang="ar-AE" sz="1800" dirty="0" smtClean="0">
                    <a:solidFill>
                      <a:srgbClr val="0070C0"/>
                    </a:solidFill>
                  </a:rPr>
                  <a:t>“</a:t>
                </a:r>
                <a:r>
                  <a:rPr lang="fr-FR" sz="1800" dirty="0">
                    <a:solidFill>
                      <a:srgbClr val="0070C0"/>
                    </a:solidFill>
                  </a:rPr>
                  <a:t>Semblable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ar-AE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rgbClr val="0070C0"/>
                    </a:solidFill>
                  </a:rPr>
                  <a:t>” : qui est homéomorphe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ar-AE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rgbClr val="0070C0"/>
                    </a:solidFill>
                  </a:rPr>
                  <a:t> (ou à un </a:t>
                </a:r>
                <a:r>
                  <a:rPr lang="fr-FR" sz="1800" dirty="0" smtClean="0">
                    <a:solidFill>
                      <a:srgbClr val="0070C0"/>
                    </a:solidFill>
                  </a:rPr>
                  <a:t>sous-espace </a:t>
                </a:r>
                <a:r>
                  <a:rPr lang="fr-FR" sz="1800" dirty="0">
                    <a:solidFill>
                      <a:srgbClr val="0070C0"/>
                    </a:solidFill>
                  </a:rPr>
                  <a:t>ouvert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ar-AE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800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fr-FR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fr-FR" sz="1800" dirty="0">
                    <a:solidFill>
                      <a:srgbClr val="0070C0"/>
                    </a:solidFill>
                  </a:rPr>
                  <a:t>homéomorphe à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fr-FR" sz="1800" dirty="0">
                    <a:solidFill>
                      <a:srgbClr val="0070C0"/>
                    </a:solidFill>
                  </a:rPr>
                  <a:t> : il existe une transformation bijective continue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fr-FR" sz="1800" dirty="0">
                    <a:solidFill>
                      <a:srgbClr val="0070C0"/>
                    </a:solidFill>
                  </a:rPr>
                  <a:t> qui permet de passer de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fr-FR" sz="1800" dirty="0">
                    <a:solidFill>
                      <a:srgbClr val="0070C0"/>
                    </a:solidFill>
                  </a:rPr>
                  <a:t> à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fr-FR" sz="1800" dirty="0" smtClean="0">
                    <a:solidFill>
                      <a:srgbClr val="0070C0"/>
                    </a:solidFill>
                  </a:rPr>
                  <a:t>.</a:t>
                </a:r>
                <a:endParaRPr lang="fr-FR" sz="1800" dirty="0">
                  <a:solidFill>
                    <a:srgbClr val="0070C0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03" name="Google Shape;10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Notion de manifold (variété)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Google Shape;109;p20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/>
                <a:r>
                  <a:rPr lang="fr" sz="1600" dirty="0" smtClean="0"/>
                  <a:t>“Localement </a:t>
                </a:r>
                <a:r>
                  <a:rPr lang="fr" sz="1600" dirty="0"/>
                  <a:t>semblable” : </a:t>
                </a:r>
                <a:r>
                  <a:rPr lang="fr-FR" sz="1600" dirty="0" smtClean="0"/>
                  <a:t>certaines variétés ne sont pas « globalement semblables ». 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	</a:t>
                </a: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dirty="0" smtClean="0"/>
                  <a:t>Par </a:t>
                </a:r>
                <a:r>
                  <a:rPr lang="fr" sz="1600" dirty="0" smtClean="0"/>
                  <a:t>contre</a:t>
                </a:r>
                <a:r>
                  <a:rPr lang="fr" sz="1600" dirty="0"/>
                  <a:t>, en chaque point, on peut découper un morceau qu’on peut décrire par un jeu de coordonnées (sous ensemble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" sz="1600" dirty="0"/>
                  <a:t>) 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fr" sz="1600" dirty="0" smtClean="0"/>
                  <a:t>		</a:t>
                </a:r>
                <a:r>
                  <a:rPr lang="fr" sz="1600" b="1" dirty="0" smtClean="0"/>
                  <a:t>Exemple </a:t>
                </a:r>
                <a:r>
                  <a:rPr lang="fr" sz="1600" b="1" dirty="0"/>
                  <a:t>: </a:t>
                </a:r>
                <a:r>
                  <a:rPr lang="fr" sz="1600" b="1" dirty="0" smtClean="0"/>
                  <a:t>une ville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fr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fr" dirty="0" smtClean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fr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09" name="Google Shape;109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 r="-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400299" y="1546413"/>
            <a:ext cx="4619065" cy="1391209"/>
            <a:chOff x="1968314" y="1754842"/>
            <a:chExt cx="4809004" cy="143883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1809191"/>
              <a:ext cx="1336860" cy="1336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1968314" y="1823518"/>
              <a:ext cx="310122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Exemple : sphère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Quelle est la dimension du manifold 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Quel problème y </a:t>
              </a:r>
              <a:r>
                <a:rPr lang="fr-FR" sz="1200" dirty="0" err="1" smtClean="0"/>
                <a:t>a-t-il</a:t>
              </a:r>
              <a:r>
                <a:rPr lang="fr-FR" sz="1200" dirty="0" smtClean="0"/>
                <a:t> si l’on représente chaque point par (latitude, longitude) 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 smtClean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68314" y="1754842"/>
              <a:ext cx="4809004" cy="14388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077" name="Picture 5" descr="A propos d'un plan de Besançon – Hier et aujourd'hu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t="12046" r="21847" b="8286"/>
          <a:stretch/>
        </p:blipFill>
        <p:spPr bwMode="auto">
          <a:xfrm>
            <a:off x="4268320" y="3529662"/>
            <a:ext cx="1270746" cy="133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Travailler à </a:t>
            </a:r>
            <a:r>
              <a:rPr lang="fr" dirty="0"/>
              <a:t>partir de </a:t>
            </a:r>
            <a:r>
              <a:rPr lang="fr" dirty="0" smtClean="0"/>
              <a:t>données</a:t>
            </a:r>
            <a:endParaRPr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smtClean="0"/>
              <a:t>Calculer un manifold courbé (cas non linéaire) est complexe. Il est beaucoup plus simple (mais sous-optimal) de calculer un sous espace vectoriel (linéaire) qui englobe le manifold.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 smtClean="0"/>
              <a:t>Exemple : </a:t>
            </a:r>
            <a:r>
              <a:rPr lang="fr" sz="1600" dirty="0" smtClean="0"/>
              <a:t>données 3D, manifold courbé 1D, contenu dans un plan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3" name="AutoShape 2" descr="data:image/png;base64,iVBORw0KGgoAAAANSUhEUgAAAe8AAAHiCAYAAADBF0QTAAAAOXRFWHRTb2Z0d2FyZQBNYXRwbG90bGliIHZlcnNpb24zLjcuMSwgaHR0cHM6Ly9tYXRwbG90bGliLm9yZy/bCgiHAAAACXBIWXMAAA9hAAAPYQGoP6dpAAEAAElEQVR4nOy9eZAk+V0f+snMuqurq7r6Pqd77nNndnZmd6cHCQktEuIwCp6NMRAW8CwJkDissEEQIGOCS4bQW1viSYYICxE2NubJsgmBACEkpNWu9pq+7/s+6uquMyvP90fNLycru47Mqqyje/MTMSFt90z+srIy8/P7Xp8PJcuyDAsWLFiwYMHCqQHd6BOwYMGCBQsWLBiDRd4WLFiwYMHCKYNF3hYsWLBgwcIpg0XeFixYsGDBwimDRd4WLFiwYMHCKYNF3hYsWLBgwcIpg0XeFixYsGDBwimDRd4WLFiwYMHCKYNF3hYsWLBgwcIpg0XeFixYsGDBwimDRd4WLFiwYMHCKYNF3hYsWLBgwcIpg0XeFixYsGDBwimDRd4WLFiwYMHCKYNF3hYsWLBgwcIpg0XeFixYsGDBwimDRd4WLFiwYMHCKYNF3hYsWLBgwcIpg0XeFixYsGDBwimDRd4WLFiwYMHCKYNF3hYsWLBgwcIpg0XeFixYsGDBwimDRd4WLFiwYMHCKYNF3hYsWLBgwcIpg0XeFixYsGDBwimDRd4WLFiwYMHCKYNF3hYsWLBgwcIpg0XeFixYsGDBwimDRd4WLFiwYMHCKYNF3hYsWLBgwcIpg0XeFixYsGDBwimDRd4WLFiwYMHCKYNF3hYsWLBgwcIpg0XeFixYsGDBwimDRd4WLFiwYMHCKYNF3hYsWLBgwcIpg0XeFixYsGDBwimDRd4WLFiwYMHCKYNF3hYsWLBgwcIpg0XeFixYsGDBwimDRd4WLFiwYMHCKYNF3hYsWLBgwcIpg0XeFixYsGDBwimDRd4WLFiwYMHCKYOt0SdgwUKjIcsyRFEEy7KgaRo2mw02mw0URYGiqEafngULFiycgEXeFt7SkGUZPM9DEARwHAcACmkzDKMQOcMwFplbsGChaUDJsiw3+iQsWGgEJEkCx3GQJAkURYHjOIWcZVmGJEmQZTmPzO12OxiGAcMwoGmr6mTBgoXGwCJvC285kDQ5z/OQZRk0TUOWZYW8tdG1LMsFyVwdlVtkbsGChXrCIm8LbylIkgRBECCKIoAnKXJZlpHNZnWlxrVkDiCvVm6RuQULFmoNi7wtvCVAyJZE21qSJpE3AMN1bSsyt2DBQr1hkbeFMw9ZliEIAgRBAICiqfFKybvQeuqonBxTTeakm92CBQsWKoFF3hbONCRJwuHhISRJQltbW9Ho10zyLnRsQuYkMqdpumA3uwULFizogTUqZuFMgjSlCYKA3d1dMAyD9vb2hpwL6VRXn5skSdjf38fu7i5u3bqlkLm6m90icwsWLBSDRd4WzhzI7DZpSmu2WjMhc4qiIAgCGIZR6vGk471QA5xF5hYsWCCwyNvCmYJ6dpum6bxu8maFOjIn50k+B+mAt8jcggULaljkbeFMoNDsNiE3iqIgSVKDz/AkCpEv+VkhMs9ms0pd3iJzCxbe2rDI28KpR6E0uZrImjnyLndeajJnGEZpeiNz6WoyJ/Vym8124hpYsGDhbMEibwunGiTaVqfJtWhm8jYK9ZiblsxZllX+DiFzEplbZG7BwtmCRd4WTiW0s9ulyKlZydsMMtVL5uT3LpfLInMLFs4ALPK2cOpAOrNJHbtcN3mzkjdQPm1uFMXInIyl3b59u6BjmkXmFiycLljkbeHUQC1xWipNroVe8m5mkq8UhMzJtbLZbMp1JJE5TdMnGuAsMrdgoblhkbeFU4FyTWml0Kyk3AhyLBaZi6IIURTBsqxF5hYsnAJY5G2h6UGibVEUKyKRZiVvwPy0uVGoI3NyPmoyV8+Zq7vZ9bivWbBgoXawyNtC00ItcWokTa5FM5N3s6EUmQuCoPy+kC67ReYWLNQPFnlbaEpUkybXolnJu95kV+nGpxCZC4IAnufzyFyty95skrQWLJw1WORtoemgZ3bbCJqVvIHGp82NQg+ZA0A2m4Xf78+rmVuwYME8WE+UhaYBibY5jjshcVoN9JJ3NpttShnVZoZad51E3oIg4NVXX0UqlUIikUA8HkcymQTLsnkjfhYsWKgcVuRtoSkgSRKi0ShisRgGBgZMraGWI29JkrC8vIzV1VUwDINAIIC2tja0tbWhpaWlZuntemYE6rWO+nuz2+3KZ1Q7ppGRNbUuuxWZW7BgDBZ5W2go1LPb8Xgcu7u7GBoaMnWNUiTJsiwmJibAcRzu378PWZZxdHSEWCyGtbU1UBSlEHlbWxs8Ho/VmKUThKi1aXbyffM8r/w9NZmTbnYLFiwUh0XeFhqGQk1ptYgQi5F3KBTC5OQkOjs7cffuXYVYWltbMTQ0BEmSkEgkEIvFEAqFsLy8DJvNlkfmbrfb9PM9y1DbnwL5ZF4oMld3s1uwYOEJLPK20BAUmt2mabom9VAteUuShKWlJWxubuL69evo7+9XNhJq0DQNv98Pv9+P4eFhiKKIeDyOWCyGvb09LCwswOl05pG50+ms+LzOCshn0qt+V47MaZo+0c1ukbmFtzos8rZQV5Sa3a5H5J3JZDAxMQFBEPDgwQO0tLToPg7DMApJA4AgCDg+PkYsFsPW1hZmZ2fh8XjyyNxut5v+eZod1XyHesnc8jK38FaHRd4W6gY9vtu1jLwPDg4wPT2Nnp4eXL16NY8kKoHNZkN7ezva29sBADzP59XLp6en4fP5FCIno1Pq8zqrMLPZkHxPZFMgSRI4jlPU3wRBAMMw8Hq9FplbeMvAIm8LdQF54TbCd5vYY05NTeHGjRvo7e01fQ0g113d2dmJzs5OALnRs1gshlgshoWFBWSzWbS2tuZF72cxbV4rqDXZgSfXbn19HTzP4+LFi1ZkbuEtA4u8LdQUJE3O83zZ2e1apM3T6TQWFhYgiiIePnwIr9dr6vFLwel0oqenBz09PQByKXtC5ru7u0qNfX19HW1tbfD5fGdiZEqW5bqQpXoNQthENCabzYLjuLzfWWRu4SzBIm8LNYMkSRAEQbfEqdmR997eHmZmZhAMBiHLcl2JuxDcbjfcbjf6+vogyzJCoRDm5uaQSCSwtbUFSZLqNmN+lkA2C8Uc0wiZFzNZsRzTLJxGWORtwXSom4zUL9ZyMKvmLYoi5ufnsbe3h1u3bsFut2Nqaqrq45oJiqLgcrlA0zRu3boFWZaRTCaVyPw0z5g3ohRQrAxTjMyJl7mazC37UwunCRZ5WzAVROdaEAQA0E3cgDlp82QyiYmJCdA0jdHRUXg8HsRisbLHbbQrFkVR8Pl88Pl8Z2LGvJ7XkpRjykEvmWsd0ywyt9CMsMjbgmlQz26rVbX0otq0+c7ODmZnZzE0NIRLly4p6zfrPHUpQqj1jHktUe9rXWmNvRiZS5KkkDlN0ydq5haZW2gGWORtoWqY6btdSdpcEATMzc3h8PAQt2/fRldX14njNiN5A/qJ7rTNmNc78jbLwKYYmWezWbAsC5qmIYoi7HY7XC6XReYWGgaLvC1UBTN9tytJmycSCYyPj8PhcODhw4dwuVwn/k4zk3el0DNj3tLSohA5+X7qgUZE3rWAtpRCyHxhYQEtLS0YHBws2ADX6BKMhbcGLPK2UDH0zG4bAfn3eiIpWZaxvb2N+fl5DA8P48KFC0XT9M1K3ma+4EvNmC8uLoJlWTAMg9XVVbS1taG1tbVqkZpSOI2RdzloI3MSnZOsE/m9tmZukbmFWsAibwuGYWR22wjIMSRJKkksgiBgZmYGkUgETz/9NDo6OsoeVw95N+IFW6tNhXbGfGNjA3t7e8hkMtjd3YUgCPD7/UpkfppnzOtF3tr1CjmmkYZNnueLkvlpvc4WmgsWeVswBGKZSVEUnE6nqfU+9UuwGOLxOMbHx+FyufDw4UPdTVp6SLIZo3Oz4HA44HQ6cePGDciyjHQ6rUTmZs+YN4pM67leIQI2QuZqkxWLzC1UAou8LegGibbn5+cRDAYxPDxs6vHVaXMtZFnG5uYmFhcXcf78eZw/f76uI2i1QKNSqRRFwev1wuv1YmBg4EzMmNfz3CRJ0q1bUIrMgcLqbxaZW9ADi7wtlIV2druW7l8ATnSc8zyP6elpHB0d4ZlnnkEwGDR87GYkb6B+51VqHbNnzE/LqFi91ytG5sW8zC0yt1AKFnlbKAkyu00Ilcy91sL9q1Da/OjoCBMTE/B6vXj48CEcDkdVx23m6LFZYMaM+Wkg00avV4jMyfNGInMtmZNudgsWLPK2UBDqF0kh3+1aWXcCuQ2DLMtYX1/H0tISLl26hOHh4apfWqVeusQyVBRFBIPBphE8aQYYnTGvd6RY70ifPA9mQ21/Cjx5BldXV5FOp3HlypU8Mld3s1t468EibwsnUG52u1bkDeReYBzHKYYd9+/fV0ijUpR70aq71x0OB+bm5uD1evMiS7UPt1k4rS/dcjPmqVQKFEVhaWkJbW1tCAQCNbl+BKc18i4HNZmT/0821CTNTtP0iQa403pfWTAGi7wt5EEtcVpv321y7EePHiEQCGB0dLSiNHkxFIqYEokExsbG4HK58Nxzz4FhGIiiqDRvLS8vg2VZ+Hw+tLW1IRgMmjoj3ay1eCPQzpgfHh4qNqxLS0t516+trQ1+v9/UGfOzSt4E6sxXochcS+aW/elbAxZ5WwBgTOKUSESavf7q6iokSUJ/fz8uX75s+giadr2dnR3Mzc1heHgYFy9eVD6/3W5HV1eXIrPKsixisRii0ShmZmbyZqSDwSB8Pp/1glSBOHRdvXoVQM7HnETms7Ozps+YN8uoWK1QLE2vJnOyCSTCSWr7U4vMzyYs8rZgWOKUpmmlocYMZLNZTE5OIp1Og2EY9PT01OQFQ1L9giBgdnYW4XBYl8iLy+VCb28vent782ako9EoNjc3AaCisaqz+hLVZhOIj7n2+pk1Y96ISLjZIn218hv5N4BF5mcZFnm/xUFmt41InJqZNo9EIpicnERbWxtGR0fx0ksvmZ5KVkctyWQS4+PjsNvtGB0dzdNC1/vZ1TPSkiQhmUwiGo3mjVUFg0GFjArprROchbR5IRS7lrWaMW82MjUTkiQZNpkpRebZbBYcxwEoPGdukfnpgEXeb1EUmt02InpSbcOaLMtYXl7G+vo6rly5opg81LKevru7i6WlJZw7dw4XL140JfVJ0zRaW1vR2tqqjFWRTuydnR3Mz8/D7XY3jdtXPWDk+zNjxvytUvOuBoU02ckfLZmrTVYsx7TmhUXeb0FIkgRBEJQ0uVHjhGrJm2VZTE5OIpvN4vnnn4fP51N+R1GV2YKWAjne8vIy7ty5ozRW1QIMwyAYDCpCMoXcvkjzVktLC4CzOX9e6efRzphLkqRshorNmJ/1mnctPp/WZEVN5izLYnp6GpcvX4bb7VZ6GCz70+aCRd5vIai7U9XmCkZRTXQcCoUwNTWFjo4O3L1798QIkdnqbalUCuPj4wCAu3fvVqTOVg1KuX0tLy8DAMbGxvKa3yxFrSegabrsjDlFUdjZ2YEsy3XJbNS75l2ruXI11O8CmqYRi8WU55xlWeXvFDJZsci8MbDI+y0CbVNapcQNVBZ5S5KEpaUlbG5u4tq1axgYGCj498xMm+/t7WF6ehqDg4NIJBIla8/AE7nKWkLt9sWyLF5++WV0dXUhFothe3tbad4iNXOv13vqXo61jIQLzZi/9tproCiqoI95LWbMT2Pa3AjIM6Cug5NnQ5Iki8ybBBZ5vwWgZ3bbCIySdyaTwcTEBARBwIMHD5R0cSGYkTYXRRHz8/PY29vD7du30dXVhc3NzZoJy1QK8j309fWdaN6KRCJYWVlR1M0ImZfSFH8rgtRnBwYG0N7eDo7jlMxGrWbMzzp5q6WQCYql2UkDHMuyinSyReb1gUXeZxhGZreNwEh0fHh4iKmpKXR3d+PatWtlX5zVps3T6TTGx8dBURRGR0fh8XiUc252FGreKlTvVXeymyliYxYaUcMn6zkcDnR3d6O7uxtA4Rnz1tbWissUhLROe827FNQjo8WgzdyR6yKKIkRRLDqaZpG5ebDI+4zC6Oy2EeiJvCVJwsLCAra3t3Hjxg309fXpOnY1afP9/X1MT0+jv78fV65cORE5NNtYVrnvo1C9lxDRxsYGZmZmDKWIz+pLsxS5aWfMM5mMEpmryxR6Z8zJPfRWiLyNfMZCJivq4IH8Xptmr6Z891aHRd5nEJIkYWdnBwDQ2dlp+sNRjrxJ9AsAo6Oj8Hq9uo9dSdqcbBR2dnZw8+ZN9PT0FDxus5E3gd7zstls6OjoUERl1CnixcVFZLNZJaokKeJGNL81qyUoRVHweDzweDzo7++vaMa8EeTdCEW3aue9i5E58TK3yLx6WOR9hkB2ujzPIxQKgWEYReLTTJQiQhL99vX14cqVK4bri0bT5ul0GhMTE5BlOS9NbuScTysKpYgJEe3s7EAURSWqFEWxrp//NMxdVzJjTjrZ602mpz3SL0fmgiAgFAphaGgoz2TFmrwoDou8zwi0s9ukqaQWKBR5q5vEikW/elBJPb2npwdXr14tuVFoRvI2+4VMUsR9fX2QZRmpVEqRcY3FYpBlGVNTU3nNb7UghWaNvMtBz4w56TE4PDxEe3t7XaxjG5E2r9doGlmHZVmsra2hr68vLzLXqr9ZZP4EFnmfchSb3TZbf1wNLXmTWWqapktGv3qgJ20uSRIWFxextbWFmzdvore3V9dxy5FKo9J1tSA7iqLQ0tKClpYWDA4OYnt7G3t7e2hpacHBwQEWFxfhcDjyOtnNJKJ6R961QKGeg3A4jNnZWUU9T+1jXqsZ87NI3oXWJCl04ElkThzTgMJSrm9lMrfI+xRDK3GqFVqo1WiUOrW9u7uLmZkZDA4O4vLly1U/TOXS5kbGztRoxsi7nqAoCna7HSMjIxgZGVFkXKPRqCJ2YpaH+WmNvMvBZrMhEAgAAO7du5fXQFjLGfNmcTGr9ZrqzFmhNDsJUkhQ8laPzC3yPqVQz26rb3KCWth2ElAUBVEUMT09jYODA2WW2qxjF3v5h0IhTE5O6h4703vcRqGRjTmFZFxJvXxlZQWZTKaq+ejTUPOuBKT+TDZDavW8Ws2Yn4WadzkQDYpiIM1tBHrI3GaznenmN4u8Txn0zm6bLTOqRiaTgSAISKVSGB0dNVU4pFDaXK3Odv36dfT391d03LdS2twoinmYF/LgLudh3ojPU6/vrtRGoVYz5vUm03JEWgtoI+9yKEXmHMcpAQ3DMHkNcGeJzC3yPkUwMrtdi7S5LMvY2dnB7OwsAOD+/fumP+TaTQfLspiYmADP84bS5Fo0Y+TdzCjmYR6LxRQPc9LJHgwGT4xUndXI28haZs2YvxXS5tVuGPSS+VmyP7XI+5RAkiRwHKdbKc3stLkgCJiZmUEkEsGNGzcwNTVVkxtfTbLhcBiTk5Po6OjAM888U1X9sBx5cxyHiYkJxONx5WUaDAZrKkd6Wl4cFHXSg5uMVIXDYaysrCgjVcFgUGkwqhfqTd6VkEyhGXMyDVBqxpysedbT5kYj73JQk7nay5zjuILqb+T/n5ZnErDIu+mhnt0mLw49N5iZkXc8Hsf4+DhcLhdGR0eV9WtlVSiKIpaWlrC+vo5r166hv7+/6nVKkXcsFsP4+DgCgQBu3LiB4+Nj7O/vY3FxUZEjJR3ZtegmPm0ZAYqiFA/zc+fOQRRFxONxRKNR7OzsIB6Pg6ZpLCws1MXDvJ7Xz6z6s3YaQJIkJJNJRKPRvBlz0iDHcVxZYx2z0KjI20zyVoN8X6XI/OMf/zhsNhtefPHFmpxDLWCRdxOjGolThmGqJm9ZlrG1tYWFhQWMjIzgwoULoChKaRCpxUMuyzL29/dB0/QJr+9qUIi8ZVnGxsYGlpaWcOnSJQwODoLneQSDQYyMjBTsJiYNSMFg0BSTi7MAYp5CRqq2trawt7cHiqJOXDfShW3WdSPfab3IplZRME3TyoZIPWMeiUQAAG+++eYJH/NazZibHQXrQT3r7IXIPJVKKY2HpwUWeTcpSLRdqaFItZE3z/OYnp7G0dER7t69q1gwAk9ufrNr6pFIBHt7e3A6nRgdHTXVylFL3oIgYGpqCsfHx7h37x7a2tpOfB6tHCnx4o5Go5ibmwPP8/D7/UpUXqqJq9g5nUXQNA2n04nLly8DyPcwX1hYQDabVZrf2tra0NraWvGL+6yOpZEZc6/Xi83NTTx8+FApVZDRvlrNmJ+FtLkRUBSFZDKJ8+fPN2T9SmGRd5NBO7tdqaFINeR9fHyM8fFxeL1ePHz48IRzlXr20gzIsozV1VWsrq4iEAjA7Xab7sGsJu9EIoGxsTG43W6Mjo7qduZSe3Grm7ii0SjW19eVmiVJs+utl5+2tLlRaK9bqcatYDBoyMO83lrjjWgeA3LTAFof81rNmJ/GhrVqkU6nDXkwNAMs8m4ikO7IQn66RlEJeavTyBcuXMDIyEjBl6KZkTdpFMtkMnjuuedwcHCAbDZb9XG1IORNuuWHh4dx8eLFil/62iYuoosdjUYVBbNms++sJ8GVOody5iBqZTO9m6B6z3nXC+q5cjVqOWPeqMi7kc9HKpWqeJKlUbDIuwmgHmswy3fbKHlzHIfp6WnE43EljVwMpFOzWvJWN4o9ePAAdrsdh4eHNYtEt7e3kUwmcefOHdPrW2pdbFIvJwpmxL5TWy8/y2pQeu/fQuYg8XgcsVgsr2lQLeOqfsk3IvKu9xicnvtEO2OuntMnJR69M+aiKJqe+SqHRkfeFnlbMIxa+W4bIddYLIaJiQm0trbqTiNXMzctyzLW1tawsrKCy5cvY2hoSPnMerTNjSKdTuP4+BgOh8N0UZlisNlseWlOjuMUgxD1yxTIpfEdDseZqYFXs/miaRqBQACBQKDoJsjr9SpETlKdZ5W8K430tXP6RmbM32o1byBH3lba3IJuqCVOzSJtAj3krSbRS5cu4dy5c7rPodLIm+M4TE1NIZlM4tlnn4Xf7z9xXDMj78PDQ0xOTsLhcGB4eLguxF0IDofjRN03Go3i6OgIMzMzefXyWjp+1QtmnXuhTdDR0RGi0SiWlpaQyWQAAOvr63XJaNSb2MyosRudMec4ru5RaCMjb3I9zJpsqRcs8m4AZFkGx3HY3d1FV1dXTZR+CLkWixSy2SympqaQSqUKkqje4xvB0dERxsfHlQi/UHesWUpoaknVmzdvYm9vr+pjmgX1y3RxcRHPPvusUrNU18uLpYqbHbVswHM4HHkyrsfHx3jzzTeRyWQwMzMDQRDyIkqjEwDlcFoi71IoN2Mei8UQj8eRTCaV61jrTW+jI+90Om2lzS2UBkmTZzIZTE5O4ru/+7trNjdK1tMePxKJYHJyEoFAoCiJloMRkiWNcIuLi7h06RKGh4eLfmYz0ubZbBbj4+N5kqr7+/tN3dWt9pEWRVGJLkmquKWlRSFyM+eka4V6ERyZdb5x4wYA5EWU6gkAdfNbNed2FtXOtDPmjx49Usb3iI95rWfMaynSogdW2txCSahnt0lDSK12nOSBVz/8sixjZWUFa2truHLlCgYHByt+EemNvHmex9TUFOLxOO7fv1+yEQ6oPvKORqOYmJhAMBjMk1Q9TdrmDMOcSBWTkbT5+XlwHKfMl5czCTnr0DasaSNKMht9eHiI5eVl2O32PDI3SkJvBZ1xWZbh8/mU5jeymazljHkjPieBKIrIZDJW5G3hJNSz21qJ01p6bquPz7IsJicnwbIsnnvuOaVZqprjlzt3Mi/e0tKiuxGu0pq3un5faGPSrOSth3TVncTqernaJKRcdFnPz94sRiHqCQCS0Tg+Plaatubm5hQSCgaDCAQCZUmo3qNi9d4sACeJVLuZrMWMeSNr3slkEgCsmreFfEiSBEEQTnSTkz+18twmD4IoiorBR3t7O+7evWvKGEgpkpVlGZubm1hcXCw5L14IlaTN1dF9sfp9s5I3YIxY1fVytUlINBrF4eEhlpaW4HA48vTY610vr/d1NiIZTK7LhQsXFBKKRqNYWVlBOp2Gz+dTrluh2eizUPPWs2YpIq3FjHkj0+bpdBoArMjbQg7q2W3ywGsfwlrYdhKQtVZXV7G7u2uawYf6+IXOned5zMzMIBaL4ZlnnkEwGDR0XKORdzwex9jYWNnovpnJuxqoTULU9fJYLJZXL7fb7comstnr5UZQDZlqSSibzRYc51PL357FmrcWRqNgM2bMG9mwlkql4HQ66z7bXi1O19meEmhntwsRN2C+bacaZIQmEomYavBBUGjjQdzHiOxoJU0teklWlmVsb29jfn4e58+fx/nz50u+VJuVvM0mgmL18q2tLaRSKXzjG9/I02NvbW2tmbVrPWAmmTqdzhOz0eryhCzLcDqdYBgGyWTSkIxrpWiGtLlRGJ0x93q9DU+b1+O7NBsWeZsMI7PbZjh/FcLh4SGmpqZA0zRu3rxZk1qOmrzV7mN6iLQU9KTNRVHEzMwMwuHwCdOUUsdtRvIGaj9a1d3dDZ7nEQ6HcfnyZaX5TW+93CjqXV+vBYqVJ1ZWVpBKpfDGG28oHubk2tXCsrMZ0+ZGoHfGHAAODg7Q2dkJj8dT1898GjvNAYu8TQPx3RYEQbfEqdmRtyRJWFxcxNbWFm7cuIHFxcWaPQSEDAVBwMzMDCKRiG4iLYVyafNUKoWxsTHY7XaMjo7qfmE2M3nXC4VepKReTjyk7Xa7EpUHg8GK6+WnMfIuBXV5wu124/Lly0rz2+7uLhYWFuByufKa38zoNWiU2lmt1iw0Y070H4jBD9kU/eViCm6XG7/43ls1ORcCQt5W5P0WRKUSp2ZG3ul0GhMTE5AkCaOjo/B6vVheXq5pN3s6ncYrr7wCp9OJhw8fmjL7WYpk9/f3MT09jcHBQVy6dMnQC6ZZybuRL4xC9XIiRUpGgkgXMSEkPXXJs9rZTtajaTrPPOX8+fMnvN+JVrZay76SmmojFN3quSZN00rU+/TTT0OWZXzyryaQ2TsGm2ERCUfw8suJms6YW5H3WxSSJIHjuIoMRcxqWCOk1tfXhytXrigv2Fo2xLEsi1AohPPnz1flzqVFobS5JElYWFjAzs4Obt26pTTGGEUzkjfQPOel7sYG8ruItT7c5cwt6kmozdD9rfV+V8/mk2unbn7T62HeiM0JgLo2j5ES4x9+dR4A4HK74HK7gDbgZ955ueYz5slk8tR1mgMWeVcMkiYn3eSVaJMzDFNV2lwURSwsLGB3dxc3b95ET09P3u9rQd6CIGB2dhbJZBJ9fX24dOmSqcfXps1ZlsX4+DhEUcSDBw8q3iHrKVFEIhFsbW0pDV31rr01G7RdxKSBi0TmsiznSbiS61XPzUizzl0Xu3Z6jEHUqHfkbYYdsVF89utL2Ntjce5c/s8/8sI1AKj5jHk6nYbH4zHls9QTFnlXgGKz20ZRTc07lUphYmICFEVhdHS04M1nNnknk0mMj4/Dbrejq6urJnrH6pc/mU/v7OzE9evXq44GSs2lr66uYmVlBX19fQiHw1hZWVHqv7Wclz5NmwO3243+/v68enksFsurl7e1tYHn+aqjISOoN3lXsp722qVSKYXMtR7mamOas0zen/77OQCALOVfU0LahVCLGfPTaAcKWORtCHpmt42g0pr37u4uZmZmMDg4iMuXLxd90Mwkb7Lm0NAQLl26hLm5uZqk5IlwzfLyMtbW1nDt2jUMDAxUfdxijXA8z2NyclJxOXO5XMpLs5wft1mpxXpFqmaSnLpefu7cubx6eTQaBcdxSCQSeXrstZijPY1z1+qmLa2HudaYJpvN1tUJTz3eWisQ0iaQZAk0lbumpYi7EMyYMbfS5mccaolToPjsthEYJVdRFDE3N4eDgwPcvn1bcVYy6/jl1rxz546y461VelQURYiiiN3dXVNkXNXQnm8ikcDY2Bi8Xi9GR0fBMAw4jgNQuP5LiGl2dlZxryJ/5zR2q5oJ7fXieR7t7e2IRqNYXFzMq/mWq5cbQSNqwrVwAFR7mKuFdsLhsGIdq24crJWgSCW9O3qhJW0CWZZB0ZRh4i4EIzPmHMdheHjY9Ia1b3zjG/j93/99vPnmm9jb28MXv/hFvO997wOQey5+7dd+DX/913+N1dVV+P1+vPDCC/i93/s99PX1GVrHIm8dUM9uUxRlWkrJSM2bpKxtNhtGR0d17carHUVLpVIYHx8HwzAn1qxFPf3o6AgTExOQZRkPHjwwNfWqjbx3dnYwOzuLkZERXLhwoex8udaPO51OK2S+trYGhmGUl6sRw4uzSvgMw+RZdxaq+apnpCvtL6h3s189NgtqoR2O4+BwONDa2lowNWy2h3kt0vTFSJtAlmT8XzcCpq4JlJ8x/+mf/mmsr6/jwoUL6OzsxOzsLK5du1b195tKpXD79m381E/9FH7oh34o73fpdBqPHj3Cr//6r+P27duIxWL4hV/4BfyTf/JP8MYbbxhaxyLvEqhkdtsI9BCgLMvY2dnB3Nwczp07h4sXL+p+uCo1+QCAvb09zMzMYGBgoGBqnqZp8Dxf0bG1UGuhDw0NYW1trSY1U1L2mJubw/7+fl4mwQgoioLX64XX61VmVUnKmHxXXq9XIfJyI1bN0m1uFgoRnLbmS/yj1f0F6uY3vZufRo2K1XM90mNCNkIkNRyNRhUPc7VqXjUuc2aRdznCVuNfPteP/f39qtcsB+2M+de//nW88sor+IM/+AOsra3h3r17aG1txXd913fh+7//+/GjP/qjFa3z3ve+F+9973sL/s7v9+MrX/lK3s8+/elP49lnn8Xm5iaGhoZ0r2ORdxFUOrttBOUiY9LZHQ6HKyKaSqJjSZIwPz+P3d3dkmNZZqXNBUHA9PQ0YrEY7t27B6fTibW1taqPqwVN0xAEAa+++qoS2ZvVYapuNgJyqTHtmJBl4fkEFEXB5/PB5/Pl1cvV40Bk81OuXn4W0ualUKibXpsaJlkgomcPIK/5zUhWo1ryNkLaQK7Gvb293RBpVIfDge/8zu/EH/7hH+Lnfu7n8NM//dN49dVX8Q//8A+YnZ2t23kcHx+DoigEAgFD/84i7wKQJElxGrp9+3bNHlaGYZQauhbxeBwTExNwOp2GlMTUMJo2T6fTGB8fB4CiHezqY1ebNk8mkxgbG1M+o9PpBMuyAMx/SaZSKYTDYfT39+PatWsFI2Gz1tNGSuqXK5EkJcR0FmH0uyvk9qXtIC41I91oMq31eqWIrVAWiGQ1tFMAejzMKzUIMUrawJPmtEaakgBPRFqcTife/va34+1vf3vd1mZZFr/8y7+Mf/Ev/oXh/h6LvFVQz27zPI9oNFrTB7UQuap1wtX12EqPr5dgDw4OMDU1hb6+Ply9erXsTrha8ibd6+fOncOlS5eUz0j+1yzyJj7fOzs7aGlpwc2bN0v+/Vp832qNbEmSFEnS/f19xc60o6NDIafT5m5UCNVcR+3mhzQdRaPRE/XyWokQFUOzd7fTNF1QNS8WiyklnVIiJ0bXq4S0gfyu8kaakgCNGxXjeR4//MM/DFmW8ZnPfMbwvz/9bwmToE2T2+32mjl+EWhHxdR2mmbohOtpiFOrlxUSeimGStPmJC2/t7dXsGOePMRm1N7UPt/nzp1DKpWq6nhmgKZp+P1++P1+jIyM4Jvf/CYGBgaQzWaxsrKCTCaTN9qiV4mrmWB2Dd/tdsPtdqOvry+vXh6JRBCLxQAAs7OzuiLLanHa0vSFpgC0Iifq5jdBEHTdb2aQNkGzRN71BCHujY0N/MM//ENFUzUWeQNKtK1uSiPEV8uHVR29Hh8fY3x8HB6Pp2I7zULHL9VUlslkMD4+DkmSDKuXVRJ5k/VK1ZzVkXc1IGNg5Hru7+83BXlrQcaE/H4/gFwajXSx7+zsKFEmeQFX6vpV76a4WhriqOvlOzs72N7ehtPpxPb2ttIsWKuxqkaIppi5XiEPc5LVmJubA8dxYBgGa2trBUf6KiVtoPgMdyMjb9KBXgvnxWIgxL20tISvfe1rFQdpb2ny1s5uq5vSyE6wluRNat7r6+tYWlrChQsXMDIyYtp6pQiW2Ib29PTg6tWrhne+Rsk7FAphcnISPT09uHbtWllN7GrIhqTkh4eHFd11PVajjYL6s7pcLvT19Z2IMrWuX+RPPZXM9KKeGwWKouBwOHDhwoWS9XKzMhnNnjY3CqfTmTcCuba2hlAohGQymSeB+6WlDFxuFxx2B1DBxy81wy2KYk2zJeVgtjxqMpnE8vKy8t9ra2sYHx9HMBhEb28v/uk//ad49OgRvvSlL0EURaXT3qiL31uWvMnsdjE5QEJmtdwVkvpnJpPBvXv3TG9gKkSwkiRhaWkJm5ubuHHjhmFhgFLHLgRZlrG0tISNjQ1d66nT5kahTslru/NPY3d3oa7so6OjE6pvhMjNnPetFo2yBC1VLyeZDCKu09bWZlhc5yyPplEUBZvNBo/Hg1u3bkGWZfw/fz2JTCiNDJtBNBYFTdNwu9xwuV1wu9yw2ctTSDnxlUbYnqphduT9xhtv4J3vfKfy3x/96EcBAO9///vxG7/xG/jLv/xLAMCdO3fy/t3XvvY1vOMd79C9zluOvNUSp6Vmt9XkXYvohkQGsixjdHS0JrrZWoIlJh+CIODBgwdVNWnoiWSz2SwmJyfBsiyef/55XQ9IpZG31sBEu5Nu1sjbSO+AWrwDyFd9I/O+zaD61kyWoIXq5bFYDJFIBCsrK4p3tF5xnXrPeTeiu/3/m4rhHw9y6XGH0wGH0wE//JBlGVk2iwybQTKRRCQcAWNjctf4MaFrM3h6VNNEUWxYzZvneWSzWVPJ+x3veEfJZ8Cs5+MtRd5GZreJkprZTWskNbW8vIy+vj5Eo9GaEDeQT94kbd3V1WWKyUc5AZhYLIbx8XG0tbXh6aefNlR3NEq0kUgEExMTJQ1MTmPkXQ5a1TeiHhWNRrG6ugqbzaZEmMVGEmuFRkXepaDOZBBNca24jsfjUa5Zoc7/ZhsVMxOf/vs5xGKxku9EtV2nJElgWRZshsXR8RG4UE4NjhD5R7/3tq51G9mwlkwmAcDSNm9mqCVO9QquVGvZqQXHcZicnEQqlcKzzz4LWZYRDodNO74WZPOxuLiIjY0NXL9+Hf39/aYduxDByrKM9fV1LC8v4/LlyxgaGjL8stOrDKde6+rVqxgYGCj54mnGyNssaNWj1MS0vb2NRCIBhmGwtLSkS/WtGpyW5rhC4jqkLFGs8/8sps3VTWhEZ1wPaJpWxiCBXATNZlhk2Ay+oyOLb37zm7r6DRrZsJZOpwGg7t3mZuDMk3c1Eqdmknc0GsXExAQCgQBGR0dht9txfHxcU0IRRRHxeBwcx+lOW+tFITLkeR7T09M4Pj7G/fv3DSsGqY9djgAEQcDU1BSOj4/x7LPPKt3apY7ZjKiVwYuamC5cuID19XWEQiHFAz6bzSoGDadZ9c1MMtV2YpPO/1gshqmpKUiSBFmWEQqFYLfb61KWqGWkX6hzvJrryTAMvC1e/PL77gFAninI1NQURFHM6zcgHuaNjLxTqRTcbndDR9UqxZkm72olTs1Im8uyjJWVFaytreHKlSsYHBzM62iv1Sx5JBLB4uIiaJrGgwcPTBf+0EbH8Xg8b9StmlJAuSiZKLO5XC7da9WKJE8LGIaB0+nE1atXFbclUi/f2NhQyJ7UfitR9COoZ3Ray7W0nf+pVApvvPEG4vE4dnd38+rlbW1tVV2zYqi3UUi1kb66xq3tN1CXdYiHeSAQAMuyeTbL9UQymTy1joBnlrwLzW4bRaV+2wSkYSuTyRS0t6yFM5csy1heXsb6+joGBgYQDodrotilPncyX1utIpz62MWIdm9vD9PT0yeU2cqhWcm7ES8NtduSVvVtb28PCwsLcLvdJWu/zYJ6eqG3tLSApmlcuXIFXq83T7lsfn6+JtfMzLS5nhntSgm0XGNaobIOuefC4TAWFhaU2XJy/eoxPtYIgRaz0JxPZBVQz26TG7+aNFClkXE4HMbk5CTa29uLNmwRkjJrd63eLDz//PPgOA6hUKjq4xYCRVEQRRHT09M4ODjA008/jY6ODtOOrX0pq5Xg9HiZ6zlmNX/PTDR6U6FVfRMEQYmQ1LVfI17cZyHyLrWeuixx/vz5POUycs3IGF9bW1tFY3yyLJtC3kaEVSq5npX4cKvvue3tbdy8eROSJJ0wp1HLuNZiA0nI24q8GwxJkiAIgmlOYJWQtyRJWF5exsbGBq5du4b+/v6i50DqLGaQN6mpq7u7Y7FYzWrq2WwWgiAgmUzq9hfXC23anGVZTExMKCNuleyU9ZAyx3FYXV2F2+1Ge3t7Q4UjagG9z4LNZitY+yXNb7Is542kaVXfmmlUrBbrFXpWC9XLyQZod3cXgiDkmYPoIQzyDFT6+SpRQzN6PSshbi0kSYLD4YDX61XGINViO+rNELmGfr/flDq1FXk3GOrZbXLzmfFAGyVvQjI8z+tqEFPPkle6q5RlGaurq1hdXT1RU6/FqBuQMzGZnJwEADz77LOm1+TUREs2Je3t7bhx40bFD2w58j4+PsbY2BjcbjdisRjm5+cNeXJXitOw49fWfkm6MxQKYWlpCU6nU7lOpHP7rEbeehvItLadqVRKaX4j9V5yvYr1GJD7tR5GIcqakv7raQZxk4Zi7Wcs5mEei8UwOzureJhX23CZTCZP5ZgYcAbIW9uUZhZxA8bIm8iNdnV14dq1a7rImJxnpdGxdvRM23Ftdk1drc525coVzM7O1mTEg5w3kY3VbkoqQSnyJjX7CxcuKKN0JHUciUQwPz8Pnufh9/vR3t7eUAGURoOiqBOuVWS8ihhd2Gw28DwPn89Xc9W3ejfHAcY3Jup6L5kvj8fjSlROegzUeux2u91Q5F0taRPovZ5mEDfw5N1XbmNcyMOckDmx2VV3suv1MDdbGrWeONXkXcnsthHodeVaXFzE1taWYbnRaoRgiAiKevSs0PmbRd7qrALpXp+dna3Zy3N1dRUsy1Y1cqZGsTr63Nwc9vf38fTTT6O9vV3J3qh3/uRlQVLHagEU8qea7vpG17yrgVb1jfRdCIKgqL6pO7JrsempN3lXuxkhXdaBQADnz59XNoraFLEepymzSJtAlmXQVOnPZxZxA/rJWw2KeuJhPjAwcCIbtLy8rHsSoFF2oGbgVJJ3NbPbRlCOvNPpNCYmJhRXrkpuAqMEqxYmuXTpEs6dO1f0s5OGuGoJliiYdXR04N69e2AYBhzHATBfHSmZTCq74QcPHphWd9aSN5FTJd+dx+MpSqLql4VWAIU017S0tCAYDKK9vd1QtHnWonen0wmn04m2tjYMDAwo6WK1HKlZmx7gdETe5VCoxyAWiynNpt/85jdPzEf/4VfnTT0HgnLX00ziBp6QdzUbokLZIJLZUE8CFPIwN5u8v/GNb+D3f//38eabb2Jvbw9f/OIX8b73vU/5vSzL+Hf/7t/hj//4j3F0dISHDx/iM5/5DC5dumR4rVNH3rIsK7v7q1evwuFw1OzhLRUVHxwcYGpqCr29vRW5culZQwuO4zA1NYVEIqErIlWbfFRyfup6ulbBrNpjF8L+/j6mpqZgt9tx/vx5UxvG1OQdi8UwNjaGjo6OiuroWgGUQhrj6plpvSm8swRSvtKmiwttetTpYqPfRT21xqttINMLkiJubW1FNBrFvXv3lOa3T/3drCJTSuaozezCLkXeZhM3gJpkTRmGyVPOU2c2SGnnL/7iL5QghHidm4FUKoXbt2/jp37qp/BDP/RDJ37/H/7Df8B/+k//CZ///OcxMjKCX//1X8d73vMezM7OGtYJOFXkLUkSOI6DKIrY29szNOdbCRiGQTabPXEO8/Pz2N3dxc2bN9HT01P1Gnoi76OjI4yPj8Pn8+kWJqmGYHmex+TkJJLJZNF6OmBOypeUHra3t/HUU09hfX296mNqQTrYNzY2sLi4aEodnaCQxrg62ixn43ma0+aFUOzzFNr0EFJS9xWQ60QUuCpZqxaoVeRdDCSr2NLSgj/59hYAB4bODSGbzSKTeWIOYrPZ4HY/cfqiGfMtT2tB3EB9pFG1mY1sNovd3V18+ctfxssvv4xYLIaZmRm8613vwrve9S7cv3+/YjOq9773vXjve99b8HeyLOPFF1/Er/3ar+EHf/AHAQB/+qd/iu7ubvzv//2/8SM/8iPGPldFZ1hnkDQ5qUcyDFNTdTICLbGmUilMTEwAAEZHR01pdCjXVCbLskI4ly5dwvDwsO6XR6X2msfHxxgfH0dLS0vRenq1zXYE2WwW4+PjSi3d6/Vic3PT9BE3SZIgiiJWV1drYr9KoI021Q1d6+vrmJmZyZuZPmvETaDnHnU4HOju7kZ3d/cJ1bf19XVdqm+NSJvXM9L/0nIGk9yTujZFUXC5XLlroTIHyWQyOIod4ZA/hNPphNuVi8qdLqeh66O9nrUibYJGSKM6nU78+I//OH78x38c//Jf/kucP38eV65cwVe/+lX8x//4H3H9+nV84xvfMH3dtbU17O/v44UXXlB+5vf78dxzz+GVV145e+RdbHbbZrPVhbzJGnt7e5iZmUF/fz+uXLli2gNcahOi1Qo3SjhGCVaWZWxtbWFhYQEXLlzAyMhISaOPas0+SNNdMBjEM888o6T/zBZKSafTmJqagizLePDgQdn0lJmEUKihixDU1NQUeJ7HxsYGstmskmKvBZp9k1BI9Y3ULbWqbyTFbrPZ6kre9TS2+fTfz4Fl2bKf7YQ5iCAik8kgw2ZwGDqEJElwuVyKbafD4QBKHFJ9PWtN3EBjTUmA3LtheHgYH/zgB/HBD34QkiTVTNhqf38fANDd3Z338+7ubuV3RtC05F1udrtekbcgCIqK2FNPPWVY2ascikXeJPr1er0Va4WTbnY9Lx1BEDA7O4twOIy7d+8qZFPJuZcDySYsLS0VdB6rdlOgRjgcVprt0ul0TfSnjcDpdOaNvLz66qtwu904PDxUZqbJOFozy5KWghmEqu7IBpCn+ra0tASWZdHa2qq8A+phnWmmhkQhaDvHZVkGVYppC4CxMWjxtaDF1wLIuQCAkPlR7Ci/Xu5yw2bPv7/IZ6wHcQONtQMFcuStFmmhafoEuTYrmvLNoJY4BQrPbhNirSV4nsfx8TFkWTZdRYxA27AmyzI2NzexuLiI8+fP4/z581W9LPQQbDKZxPj4OOx2O0ZHR3UTXCURMhkhIo04hbIJei1BS4H4pq+srOD69etoa2uraHdbS1AUBYZh0NnZia6uLgiCUNCSkkSbra2tp6LxrRZRvrZuSVLs6+vrODg4QCgUyhsNqkUGo1ZRfrFxr6rXowC7ww67w45Wf6vS7Mtm2IL1cpfTBRkyfua7Lle+pkE0OvKup0gL6Y86ODhAb2+v8vODgwPcuXPH8PGajrzVs9skciyEWqfNd3Z2sLi4CIZhaqIiRqCuq5MoPxaL4ZlnnjGlC7IceROjj6GhIVy6dMnQ5zQaeadSKYyNjSmbhGLd5NWmzQvZhWYymaZMHatfzjabDR0dHYpGvFqWdGtrCwDyasC12EyeFrjdbvT39+Po6EhRwotGozg4OMDi4uIJ1bdKG5DUMLuzveyMtmxuc5y6Xh5oC5yol3M8h++74MLm5qYy8ljrqFgUxYZF3qS5tF7yqCMjI+jp6cFXv/pVhazj8TheffVV/MzP/Izh4zUVeRtxAqtV2pykj0OhEC5evIitra2a7gxJ5E0sNd1ud0liq+T4hQhWbfTx1FNPVZQqMkLeZLRucHCw7CahmrR5MbtQci81wnawHIptKgrJkkYiEezv72NxcbFgDbhZUM8mMpqmy6q+tba2KhufSlXfzPLW1iusIstyyfp0tdDWy3/i+UG89tpr4DguT4LUSPe/UTQ6bZ5KpcrKWBtBMpnE8vKy8t9ra2tKX8/Q0BB+8Rd/Eb/1W7+FS5cuKaNifX19ebPgetE8Tzty5K3XCawWafNEIoHx8XE4HA48fPgQLMtiY2PD1DW0oGlaUVYyy1JTe3wtEWYyGYyPjyvlgEpTjHoiZLWk6q1bt3SN1lUaeZfaIDQzeeuBWohC6/xFasDqF22lWs9moNHGJKWaBGdmZiCKYp6xit45/GrvHaNqaPW8Vz/ywjWwLAsAuH79OgAoqoKxWCyv+59sgszI/NSjV6EUzJZHfeONN/DOd75T+e+PfvSjAID3v//9+JM/+RP80i/9ElKpFD74wQ/i6OgI3/Ed34G/+Zu/qagXp6nI20it08zIW5ZlbG9vY35+HsPDw7hw4QJoms7TTK8FSI2TZVk888wzuprEjEJbUycNXN3d3bh27VpVu95ykXc2m8XExASy2awhBTqjNW+1h3mxDYKavJsJlW5UtDVgtXzrxsaGYnxB/tQb9R7fKgVtk2ChOXx1OaJYc2ilZFqphGm9yJs0p2kznlpVQSJBSjI/ZpQmGpk2B8yPvN/xjneUvCcpisJv/uZv4jd/8zerXqupyNvIjWpWzVtdZ9Z2Wdeyo51E+ZIkobe3tybEDTwhWFmWsbKygrW1NVy/fl0x4DDj2IVwdHSEsbExtLW14e7du4ZSukbS5sScJZ1Ol3Rya1byNgvFxqx2dnYwNzcHh8MBhmEQiURq5pBG0OjIuxQKzeEXk7olKfZKrXurdvhCbclb21Fe6vMV8nwn/uWkNEEsO7XXrRQa2bDGcZxioHMa0VTkbQRmEOvx8TEmJiaK1pkZhlFG1sy8wYiL1fDwsNKgVyvQNA2O4/DGG28gk8nosirVi0JRo7pbvpz2upHjFkI8HsfY2Bh8Ph8ePHhQcuevh7xrOQZUT2iNL3iex9LSEo6OjurmkFbPyLuatRiGyctOqFXf5ubm8lTf9G54THX4qlHRu9AomJH3nLa5MpvNFr1ubW1tRcs4jax5p1IpALCMSeqNQtKleqF3HEvtt20GeYuiiNnZWRweHuLOnTvo7OzEyspKxZ9DD4j0aHt7O0ZHR01tatJG3qTZLxKJVKVipidtvru7i5mZGd19As0aeZstSFMIdrsdLS0tEEURN2/erKlDGtDckXc5aFXf1HXfaDQKSZIwMzOjXCuy4Tfb3QuoXdq82Ax3Ne85p9OZJxFMLDvJOB9FUXn+5aReLopiwxotk8kkAFiWoGbAyI1aaeRNVMuOjo7KEgy5kUVRrHrURD1L/fDhQ6VBwWzPbQKyQYnH4+ju7sadO3dMfxGoz109BqZHxawUSqXN1V3yZAOk95hA85F3PUEyC3od0kgXeyUv9HpmMGq1lvZaHR4eYmVlBW63W3Gr+tsNQTEIcblc5qaATR4VA0qrppmVYdRadqrr5dpRvnQ6baoBkRGQMbFGNsxVg6YibyOopOatNvd4+PBh2QiDNG9Um54nUWKhWepa1NXVdXzSHVqLFxyJGg8PDzE5OWmadCxpFtSikA66kXMF3trkXQilHNLIuJBRh7TTHHmXW4s43v31ahaS6EawLTcnHY1EIQgCnK7HuuIeN5wOZ1WjXmaPipVTTatV53ehejnZMCaTSRwfHyMSiRiul1eLZDJZk5JRvXBqydsI6ak9sC9evGjI3MOo37Yaoihibm4OBwcHuH37dkFpVbMjb9IIR+ac5+fna6bJTFEU9vf3EYvFcPPmzTzVoGqPqyUAdQOcWgfdKEoRiyiKyoxmR0cHfD5fzXfl9UibG0G1DmkEzdRtbuZaX5yN49tHuRQ5zdDweD3weHNpV4EXclKkmQyO48cAoBiEuN0npUj1rGfWddQjd1qvsS2bzaaM8iWTSbS3t8PhcCAWi+XVywmZ12rsUSuNetpwqslbz5w38cBOJpO6PLALrVNJZJxKpTA+Pg6apktKq5oZeZMIf3h4GBcvXjSkbW4UHMchHo8DgKExMD3QEtrW1hbm5+crboAjxyxFlJlMBmNjY6AoCk6nE5OTk5BlOY+oGq2LXm8U68yORCIFHdJaW1vrnoKsV+T96b+fQzKRLBkJ2+w2+Ow++Fp9gAxkucfWnakkIhHj1p1mdZvr1SlvRPOYJEknNoxE+jYWi2FzcxMA8qRv3W63KdclmUzqnvFvRjQVeZs9KhaNRjExMYFAIFDU2rIcKiFXIw5kZpCrKIqYn5/H/v7+iTpwLciblB8oisLQ0JDp3ZrknCVJUhr89JqllEIx8o5EIhgfH0dPTw8uXryoEAJRNCOuVh6PJ68W3Mj51EZA25mtdUiTJAltbW3gOA4cx9XlnGpN3upGNENrUbkmLqfTiUDgpBRpiA/B4XQoUbnTedK6U5Zl0FR1myEjBiONEEzRbhgKucslEgnEYrG8ermazCttsEylUqe20xxoMvI2glKkKssyVldXsbq6WtC1yqx1tJAkCfPz89jd3cWtW7d0SY5qRVSMIp1OK0RaKMI3k7zVlqEXL15UIm+zQVEUBEHAq6++CiAX2Zuh5qQlb7W72dWrVzE4OJinq69WNON5XumeJeNWgUBAGbeqdAffbGlzI9CKnySTSSViWlxcxMbGRs0d0uppFiKj8tGtotadmQwO44eQZfmJdafbDbvdXvVnM+oM1gjyLifSoq6Xa6VvNzY2MDMzozRYtrW1GdpUk5r3acWpJu9CafNsNovJyUlkMhk899xzaG1trXodPeRKSBSAIcnRamrqh4eHmJqaQm9vL65evVrwwat2c0AgiiJmZmYQDocV05Tp6emapOTT6TQikQj6+/urVoFTQ02U5PPoHWuz2+3o6upCV1dX3giRuhasJiozjDBOEyiKgs/ng8/nw/7+PkZGRkDTdM0d0swm75IjXzJMayDTWndyHIcMm8ndV7EoGJoBKEB2yoZVyCq182yEYIrRNbXSt+q5/Pn5eXAcp1sm2Kp5m4hKRsXUD28kEsHExASCwSCefvppU3b6esibaGr39fUVJdFqjq+FJElYXl7GxsYGbty4gb6+vqJ/t1jnthGk02mMjY2BYZg8y1CzU/IkEt7a2oLX68XNmzdNOzbwhLxJfZum6YrG2rQjRFojDHUtuL29veQL5Cw2dgFPXrL1cEir9hrqNgqpleIZBTicDjicDvj9fsiSDDbLIhKOIMtmsbm5CYfjSYrd5XSBogufRzU+3M2QNjcK7Vx+sXq5er6cfIe1TpuLoojf+I3fwH/9r/8V+/v76Ovrw0/8xE/g137t10y5j5qKvAH9aURCzMTpZ2VlBevr67h69SoGBgZMe8hKRa7qmeObN2/qMt0odHwjBGhUL7xagi01BlaN+5cWap/vkZERHB8fm3JcNSiKwvHxMZaWltDV1YXr16+b8rLSRgNaoqIoCm1tbUpkrp1rPa1p82Io9Hlq5ZBWTeRdkVFILW2+HoOiKSV17va44fV6kclkwGZYhENhiJL4JMXucudqvlR1xA00Lm1u1praejm5z6LRKA4PD7G0tASn04nXX38dLS0tiEajNSXvT3ziE/jMZz6Dz3/+87hx4wbeeOMN/ORP/iT8fj9+/ud/vurjNx156wXZraXTaczOzoLjOFOlP9XrFCIo4swlSZLhmWM1jKS1SQNeMBjUrRdeKXmrzT6KRfdmpeRJZG+z2TA6OopwOIxYLFb1cdUgMrdzc3O4evUqhoaGTD2+GmqiIg03kUhE0RlXi6CcNeImKEWoZjqkVULeFauhmZg217Xc48/GMIzS9Q85JzRF6uVHsSNQNIX3PzeAvb29gptDvag3eZNnslaNn+r7TF0v//u//3t8/vOfx+rqquJb/sILL+Btb3ubqWprL7/8Mn7wB38Q3/d93wcAGB4exn//7/8dr732minHP7XkTW6y1157DV1dXVXN/pZCobQ2qTX39PTg6tWrVd18RD+91EtIPad+5coVDA4O6n5hVUKwHMdhYmKirBa6GSn5UCiEiYmJvMje7CYu0rUuCAKuX79ekrhroUJHGm6IzrhaBIXjOGSzWciyjPb2dtPGYBoJo99dIYc0QuaFHNLU5GRkLVOMQurI3gXXowC7ww67w45WfytkWcaP3+tFLBZTVN/IVARJF+t9P0mSVNdeDRJU1GvDQDJkH//4x/Hxj38c/+pf/SvwPI+joyN86EMfwt7eHn7kR34En//8501Zb3R0FH/0R3+ExcVFXL58GRMTE3jppZfwyU9+0pTjNx15G/GIBqBYeNYKavJWe1OXqzXrhVqCtdDmg+d5TE1NIR6P49lnn4Xf7zd8fCOR9/HxMcbGxuD3+8tqoVeTNldPBGivpVFL0FJgWRZjY2MAct3RjR4NsdvteTU6knEIh8NYWVmBw+GoeYd2PVDNBoSkPvv7+ws6pHm9XoXISdmsFEzTHa+BXGnJ5XRkFX7uu3Pe221tbcrmkGx8FhcXkc1mdWcx6h15k3dHo0Yus9ksnn/+eXzsYx9T3kc7OzumHf9jH/sY4vG4EuCJoojf/u3fxo/92I+ZcvxT92ZQp6tJh28tQS46y7IYHx+HIAimipKo7Qa1iMfjGB8fh8fjwejoaEXzjEa62YkYyoULFzAyMlL2xVEpyZINSSKRKDgRYFbkHYvFMD4+jo6ODly/fh3f+ta3mipNTVEUbDYb2tra8hrfSAd7JpNRXrzt7e1oaWk5FVG5mde4kEOatrt4aWkJ3d3dJxzSzDYLMVuuVM96pb7vQjVu9VQEAKWBKxqNnhA80TYK1lukhQRFjdIWVzesURSFCxcumBoI/s//+T/x3/7bf8Of/dmf4caNGxgfH8cv/uIvoq+vD+9///urPv6pIu+DgwNMT08r6epvfetbulTWqgHDMIjH4/jWt76lNDmZeYOTG1dLsMQ2tJTrmd7jlyNv4nYWCoUMiaFUUk9PJpN49OgRPB4PHjx4UHBDYkYj3ObmJhYWFk7M+ZcjlnqTo3o9beOb+sWrTh+TyLxa969aolbXUTuy981vfhOBQEDxlWYYBl/ZkpTObDOf1XqnzUtF+nqb09xuN/r7+9Hf3w9ZlpUsBmkUdLlcCpELglD3yJuUyRqBWo+K/dt/+2/xsY99DD/yIz8CALh16xY2Njbwu7/7u28d8lZ3dd+4cUPR0K7EnMToumTs4ObNm+jv7zd9DSJhSj5HpURaDOUIVivyYmRsyijJ7u/vY2pqCufOncOlS5eKPrTVpM3VqmxkHt2M49YSxc5J/eIl6eNIJJLn/kWI3O/3N407Ur2uMZG87enpgc/nw6e+Mossm4WNySB+HEcoFMofsXK5qiMKGUAdL3GxSL/SrnKKok4YhJARx5WVFaTTaWQyGXAcVxe5W6Pz62aj1qNi6XT6xPWrRtdDi6Yjb+3DVUr8pBaOXAQsy2JiYgKpVAqBQKAmxE1ACJbooWvnqc04diGEQiFMTk6WFHkpd2w9L2pZlrG4uIitrS089dRTZZXnKk2bk9IGmQAoNDvcjOStB+r0sdb9a2ZmBqIoKulQ0vjWSNQrmvrLxRReT6zC4XCAoii43C643C60oQ2i+ETFLBQKQZKkPKMQu91uKA1uhlypEWjT5tWOgmlhs9nQ0dGhzOK//vrr8Pl8yGQyeXK36hS7md9rI0bTCIjpTi3J+wd+4Afw27/92xgaGsKNGzcwNjaGT37yk/ipn/opU47fdOStRjmNcL3mJEZBxF46OjrQ09ODg4MD09dQg2EYhEIhrK6uYmBgAJcvXzbtpi5E3rIsY2VlBWtra1U13ulJm5POdZZl8fzzz+t6WCpJxxPXsfb2dty4caPgjr5ZIlM1Kn0Zas0ciDQpmWcl6dD29nbDZjzVoh4bJKWeLaNoKls7YsXxHDKZDNKZJypmhMjdbp1GIfXuNn98f5hN3MUQDAaVkgS5p0KhEJaXl/Mc5arRFCdodOSdTCZNHy1W41Of+hR+/dd/HT/7sz+Lw8ND9PX14UMf+hA+/vGPm3L8piRvYrSxt7dXUiPc7MhbTWpE7GV/f7/mqXlRFLGysoJbt25VJPRSCloi5DgOk5OTSKfTVc/Fl0ubqzvXHzx4oLtz2mjkbcR1rNymgIzt1RPVrqeWJj137pySDo1EIsrctNPphM1mQyKRqEvjW62Or21Ck6Hz2lG5DY/Dka9ilslkcHR8hMPQIZxOZ0mjkIbMeYOqG3GrI2HtPUUc5dSa4j6fL09T3OjmuBFyrGrUuubt8/nw4osv4sUXX6zJ8ZuOvFOpFN58803QNI2HDx+WTP+ZSd7FNNHNrFFooU7zXrt2zXTiBvLJOx6PY2xsDD6fDw8ePKh6prNU2nxnZwezs7MVNdzpJW8iurK/v6+rP+A0dGqbAW06NJ1OY3l5GYlEAo8ePcpzB2v2xjeCYp3jsigjfZCGzMmg7TTsnlwq3O62w+YpMeb4WMWMvF8KGoW4NUYhtZJHLQJZlvGhd1ys23ql0thaRzl12YZoKAQCAeXvqLv+S63XqMi7HmnzWqPpyDsWi6GjowOXLl0quyszq2GNKJe1tbWd0ESvVV2dpOY7OzshimLNXqCEvM3qXi90bDWIs9re3h6efvpphUCqPa4W2WwW4+PjEEWxpF+6GmbKuZqFepCBx+OB3+8HwzC4du2aEkFtbm5idnYWPp9PaXwzo0nJzMxFqXEvIS0gOZtClsuCTwrIHrOQBBmMk4Er4ETHjQ503ugEbS//eQoahWQySKfSiEaiYGw5kqEpum612u+74Kp797deMtWWbYhRD9H3Zxgmr15eSPWtkZE3y7IQRbGmafNao+nIe3BwUHcdu1piVQuFFFMuq0Vqnqx57do1DAwM4Nvf/nZNU/OiKGJhYaFiMi0GLcmSJj8yC1+p1GC5yJvUt4PBIG7evKn7hdOskXc90/Q0TSvKW6TxLRKJ5Hlyq6PyShvf6mEWEp4Lg4/xsLltYI9ZiKwIWZIhciL4FIdMlIWQEdD/wGCzqdooJJBLsWfYDCKRCNKZNJIbybwUu8PpMP3e+vC7ruJrX9tryOiWUWiNeiRJUjaIhYR1iG1nIyPvdDoNAFbkbSaMOotls9mK1iG131QqVVK5zEzy5jgOU1NTSCaTdUnNZzIZTExMAEBVZFoMapIlgiilGsYqOa4WJINw8eJFDA8PG07HN1vkXS8Uu54OhyPPk5sYORwcHOQZhpDGNz3fazWbEb3CKkJGQHIvCdpOIXvMQszmiPvJSQBCmsfhxCE6rnXAGahM7xvIpdg9Hg/i8Ti8Hi/cHreSYj+O5wx01F3sNnt1r9WPvHBNeefUc8NpVkZBvUEEkCess7CwoKi+kbJbrTzZSyGZTIKiqIZPZVSDpiNvI6g0bR6LxTAxMaFIgJaq/ZpF3qR5q7W19cSaZhl8qBEOhzExMYGuri4kEomKzQpKgZx3MUGUSlGIZM1Ix5c7L6L8lk6nFcKq9fx0M2UDtEYOasOQhYUFxSuZpNhL1TVraRaSiWQQmYsgsZMEL3CgeAqymCNuiqYAWQZoCpBkcEkeiZ1EVeRNQEjGZrMpzVyQgSyXRSadQTKZRCQSgc1uy5stN3L/kOa0eut+kzVrsZ5WWIeID21vbyOTyeCll15SUuxtbW11IVRS726m588oTjV5GyVWYvCxtLSEy5cvl+1MBp40ZVV6Y8uyjK2tLSwsLBSNFs2MvNVp+evXr6O7uxs7Ozs1SVHJsgye57G8vHxCEKUakOtMXpakvm1GOr7YdU6lUnj06BGcTicGBgZwdHSUNz9NCKsWL5ZmnT1XG4aQly5Jsa+uruaNDgWDQWVDqvfzVCJfykZZ7L2+By7Jg7bTkFlA4kSQpnNZygmb0ABkKkfkkmBStqVQtzmV08x3Op0ItAUgSRLYTK6LPRqJQhAEOF2qLnaHU5fwCrmG9SJvSZJyc+w1Xk9t20nqzj09PYhGo9jb28PCwgLcbncemddC3z+ZTOpqqmtmNB15G02b662Pk5R1IpHAs88+q3v2Va09bvTGVntUlyK3aj23CXiex+TkZF5anhxXFEVTHYMymQxmZmYgy7JpgjIEailT0iEfCASqdo4rdm8RZ7OBgQFcuHABgiAovtMkmlKnkYmEKWkCeytA/dIldU2izrW+vq40vumxOTXsoy3KSOwkkNxNIr4VB5/i4Rv0weZikM1kIWcpPGHv3P9IogyKAmg7A2ebOVknPXPeNE3D4/XA481tMAVeeJJiPzpWUrWKfKuNKTgKRp7bepFLoyJ9hmFKqr5lMhm0trbmGauYcY7pdNr0MmK90XTkbQR60+ZHR0cYHx+Hz+czbPBBXs7FXL+KIZlMYnx8HA6HA6OjoyXT1mak5gnJtbS05KXli2mnV4NIJKLUtzOZjKnEDTx5YRGLw0rq28WOq74OaqvV69evo7+/P+97UM+6kjQy6aidm5sDz/N5UXklL4PTuvNX23RevHgR2WwW0WgUkUgEkiThzTffVK5LMBiEy+WqzChEBkJTIRytHQEUkImykAUJyd0U3F0u5ATP5BP/BlQuhe7t8cLXY1JHcQWuYja7DT67D75WH2RZRjabRSaTQTwRRygcwg8/1Y6lpaW8Ri4AilvaWSbvQgGFdsyRZVnlmdve3jZN9c2KvBuMcqQnyzI2NjawtLRUMQEQ4Xwj5Lq3t4fp6WmcO3cOFy9eLPtAVFvzLjdTbVZaXk12165dQzAYrKn63MLCAu7cuaP4PFcL9XURRREzMzOIRCK4f/++rkyMzWbLq92lUilFgUqrambER7lZ0+ZG4HQ6lca3r33ta7h27RpSqRT29vbwyb+agN1uz9cYp8s8hzIgiRLYGIvjzWPYW+ywOW3gkzz4jAAuxYFb5SCmHluCMsjVulVwtDox/K5h0A5zCElGda5iFEXB5XLB5XKhra0NH/rOi3kOaTzPKz0F9fZ1bxR5l1vP5XKhr68vLxOmfuacTmcemevNLp72GW/gDJM3z/OYnp7G0dER7t27p3Q+mr2OGqSpand3F7dv31Zs+cqBpumKZF7VIiWlSM6MtLwgCMr1JN35LMua3i3KcZyiZX/v3j1TpT1JF7va4/vBgwd5mQO9n4OiKEV6c2hoKE/VjPgoBwIBJcXu8XhO9S7fCMi1+Z+TEQAeDA0NIcPmUsfhcBiiJMLlcsHj9hTUGM+EM4itxMBGWXApHnyKh781l7ly+p3g0wJkXoLIibnIW6LA2GkwDgZiVoDD54AsA733euDpMi81ShTPzABJlWsbudQ9BcRkpx5iOo1w+DLah1NI9Y2k2LWqb+XMekjkfZrRdORtRs37+PgY4+Pj8Hq9ePjwYdU3vR7yJj7jpAZsJIXKMAw4jjN0Ttr1SjVSVUveqVQKY2NjSgmAXE91bdqMhz4ej+PRo0fK2F4t0vHpdBqvvPIKOjo6cOPGjYIPdyWfRZ3uK9bcRYhc3YRzFgn9S0sZjGWWn5RuGFqZA4ac21if0Bj3PFY7SwH7b+xDyAiwuW2QOBHZeBap/RRa+lrgaHXAxQo43sxCFmVQj99gjJMBY2cgixJoBwObkzGVuAGYJo9aqMat7SmIxWKYmpqC0+nMc5FTz0qbGSU3wiSkWpEWrYVuNptVMhkzMzMQBEEZWdNOR9RaGhXIZUR/+Zd/GV/+8peRTqdx8eJFfO5zn8O9e/dMOX7TkTegXx6T1LwJeag7u81UEitH3sSdi/iMG21iMlrzJmNg3d3duHbtWtn1qiHvw8NDTE5OFjRMUdfTq33wd3d3MTMzg/Pnz2NkZAR/93d/Z3o6OZPJ4Pj4GFeuXNE1aVAptC9idYRAmnD8fj+CwSB4nq9JN20joK5pF41QKcDusMPusKPV35rTGGcfa4zHjhCbPoIYE+DucIO203B3usElOWRiLJxtTlA0hWycA1Qz3YyTyXWUSzJEQYKYFRG81IaWHnPTombIoxrRKbfZbLhw4cIJFzkiR6pOF1eb2WkEeZs9AeN0OvNU30hZKxaLYXV1FTabDRMTE7DZbIhGozVNm8diMTx8+BDvfOc78eUvfxmdnZ1YWlqqKgOsxal+a6ibO2RZxvT0NGKxmKljS0DxmrQsy1heXsb6+rrS8FTp8fWQayF1NjOPr12LfLabN28qHura4wLVNcNJkoTFxUVsb2/npf4rtQUttsbCwgKOj4/R29uL4eFhU46rF+oI4dKlS8qcayQSQSQSAU3T4DhOafAycyqgHqjYLASAwApgd1jwSR4ulwuOrB1SC6NY5AIA42cghLJI7qUgpHiIvAh7iwMiJ0KSc6Rtb3FAFiXYGQo9d7vRfacbFGPu5qzatLkR4taObWnlSAkxRSIRrKysFB3b04vTGHmXgrasRVTfXn75ZfzFX/yFQqT/5t/8G3z3d3833va2t5naff6JT3wCg4OD+NznPqf8bGRkxLTjA2eEvMlMrtvtLtvZXek6WoIiVpeZTKZqdy49DWtEQISMuhVThCt2fCMES0bOUqlUyc+mTptXAnINs9ksHjx4kJfGMmt8jtTQOY5Dd3d3Uygqud1u9Pf3o7+/H/Pz84q2/cbGRp7WeHt7O3w+X1Om1st2jus4ZTbKYu+NPWSPs6BoCrIkI3uchcPnREvACxkyRFEEZ+cgpAUIFA9BEODwO+EKOJGNZsEmspBEGXySg6fLi/YrQXQ/3V0b968q0uZGncFIt3khaImpmOOXEb36sxB5lwJRffulX/ol/NIv/RJ+7ud+DpFIBMfHx/jgBz+I/f19/PN//s/xp3/6p6as95d/+Zd4z3veg3/2z/4Z/vEf/xH9/f342Z/9WXzgAx8w5fhAk5K33qiL3Nxvvvkmzp8/jwsXLtTkRadNaxMp0EJGJpUevxRRJRIJjI2NwePx4MGDB4Zr+EaIkKzl9XrLOo+Ra10JyZLRttbW1oLX0IzIm7ho+Xw+3L17FwsLC03X2U1RFJxOJy5ezLlHZbNZpVa+tbUFiqKUaKq9vb3hDmBlSVvv5ZWB8GwY2TgHT6cnR4pyTvaUjWXg9Dtgc9vAUAyEiACZBQAKMieDO+Yg8AJsPgZ2xgZwFGiKwsBoP1qHWmtm21lJ2rxSO08jgilaxy8ytqfWqy83XtWoyLtROgkcx+Hu3bv49//+30OWZSwtLWFra8u046+uruIzn/kMPvrRj+JXf/VX8frrr+Pnf/7n4XA48P73v9+UNZqSvPVAEATMzs4CAK5du4bBwcGarUXIWz16psc7Wi9KRd6kFjw8PIyLFy9WtJ5e8iYjbnrXoiiqogiZrFOqL6Fa8j44OMDk5GTeZzEzFV8rOJ1OZTRGkiTE43FlxnVubk7ppm1vbzfFAUwvjM5ol0svc0kOmWgGTp/jCdlSgLfXi8RWAlyCA5/iIQm5aJxxMEqqnKIoyBkZjIcB3BRkSQLVQuGYOgYf4XPjaO4aOHLJ5T+XGtX4cJeKvMtBPbZXbLxKPdJIeocaEXk3ylVM3W1OURQuX76My5cvm3Z8SZJw7949/M7v/A4A4Omnn8b09DQ++9nPvrXJO5FIKAIoDoej5vN6pBt8fHwcx8fHVY+eFTp+KS3vamedyxGsuu5sZMQNMEaysixjcXERW1tbZdepNG0uyzJWVlawtraGW7du5XmkNyN5l3pB0zSNQCCAQCCA8+fPK01LkUgEU1NTkGVZEYlpb2+viX69YTW0EqE3l+TAJ3gwTuZJPVrz8SmagjPgRNdTXaAZGomdBPgkB3eHW/Hp5tM8ZFkGd8wDrsezwM/0wtnhzPUTxKIQDp/IknrcnlzGosp9tizrn/OuhrgB84it2HgVqZUTBTO73Q5JkupKqI2MvGs9593b24vr16/n/ezatWv4whe+YNoaTUnepV5oRJCECKC89NJLNbXTBHIP0sbGhmIqYnbqUht5syyL8fFxSJJkihtYKSJU14S1dedqj61dZ3JyUukRKPfgVEK0giBgamoK8Xi8YK2+Gckb0N8zoG1aSiQSiEQiiia0x+PJk27VvoSNRHIVqaHlLfbk/0qChNB0CPHNOMSsCNpGw93hht1jR/Y4C7fDraTNuQQHh88B/zk/aBsNNsbmfvf4eJ5ON9gYhWw8C4kXYQ860HevF23n2wAKyrNSVJb08UhaJaShRx4VqJ64gdpFpdrxKqJgtrOzg1QqlWcSUistfwBV+UWYgVqPij18+BALCwt5P1tcXMS5c+dMW6MpybsQRFHE7OwsDg8P8yLRSp3F9GJnZwehUAh+vx/37t2rWU2dEGAkEsHExAQ6Oztx/fp1U3amxQiWOJ0FAgHcvXu3otq9HvJW154fPHigax2jRJtOp/Ho0SM4HI6ifQFnyRJU7QA2MjICnueVOmchQxW9qJq0C3xlsaUYYosx2L12ONodkHgJyb0UnK25unY6lAZtpyEJMmwuBh3XOpDYTSA8E0ZyPwXucUObq80FiqHgbndDlgFvvwf2K3a0jZzMghWUJU1nED+OIxQKweFwKCIxTpez/HP9+HOV+3tmEDdgrOZdDYiCmSiKiMViGB4eRiQSwf7+fp4lLJktN2uskTyHZzXy/tf/+l9jdHQUv/M7v4Mf/uEfxmuvvYY/+qM/wh/90R+ZtsapIG+iE26z2fDw4cM88Q4z/bbVEEURc3NzODg4QFdXF5xOHQ94hSCR9+rqKlZWVnD16lVTa/iFaurV+GKrUY5k9/f3MTU1hZGREUMNhUaIlmit9/b24urVq0Vfes0YeZt1T9ntdnR3d6O7uzuvzkkMVWw2G+x2OyKRSEFf7qpJWwMSoUq8hOONYzAuBnZPrvmRcTBwBZzgkhx6nu7JSZ3GOdhb7GjtbwV7xGLrW9uQeCmXYqcppENpCBkBrqALfFqAw2tHx80OJKRE+XNRy5KiDaIoKlH5YegQsiTD5XYpKfZCftzKfVPi6zKLuIHqat6VrscwTN6GUG0Ju7S0BJZlFX0CYhJS6TmS91EjIm8yalfNhFA53L9/H1/84hfxK7/yK/jN3/xNjIyM4MUXX8SP/diPmbZG05M3adgaGhrCpUuXTnzZRpzF9CKdTmN8fBwURWF0dBTb29tgWdbUNdSQZRmCIGBzc9PwGJgeqKNjtaTq3bt3lfSZGcdWg3Rwbm5u4qmnnkJ3d7fh45YjWlmWsbm5icXFRV0bnmYkb8B8bXNtnVMQBMzPzyORSCga2iQ1+v9Nx2C32auuBxNIogThWEA6nIYn6IH0WMaUceRvFmg7DVmQQdtpdN580s8hSzI2v7kJWZDgDuY26TanDZlwGgIrQOQk+AZa0HmzE7Y2GxKh8uStBcMwyqgV5FxJJ5PJ5GanI1HYbDYlvU78uEktv1ja3EziBurfzFVoPbUlLABFn4CMpJHxK5LdMdJz0QgtdTXqoW3+/d///fj+7//+mh2/KcmbGIHMz89jf3+/ZHOT2ZE3URTr7+/HlStXQNN0zaJ74EnzHZDT2a5F0xFJyxNNbz2SqnpRiLy1c+KVPCTliJboPh8eHupuIGxW8q41bDYbvF4vaJrGtWvX8OKXp5COpJFJL4NlWTA2JpdC9jwhq0qQPkzjYOIAib0kxKVtOHwOtF9th91tB5fkYHM+ed2IWRG0g4bdmz+KyKd4cHEONs+Tn9M2Cp5uDzIRFn3P9iJ4OQhQAJsxYUNNAQ6nAw6nA/6AX3lOMuknftwulwtOV/Hn0mziBuqXNifQs1lQ6xNIkqT0XBD3P4/Hk5diL5USJ93tjdIwSKVSlrZ5LZBKpfDGG2+ApumyJGNWzVuSJCVS1CqKmeXKpQUZmRocHMT6+nrNZDKJpvfLL79sai0dOEneyWQSjx490jUnXu6ci13zbDaLsbExpaFP7yakGcm7nuf05xNhdO7Ow+6ww+/IeSjLkqyYhqjJikSeDru+Lm0+yWPv9T1wSQ6Mm4aj1QE+yeNg/AD+c35k41mwxyzsbjtEXgSfEhAY8cMVeFICY6MskntJiLyUW9P55B6VRRk0Q+XI/vH5mCFXqgVN04q0LaDSYU+nAQDbO9t5fty/8J6bpq5P0Ii0uZHNAk3Tig/3+fPnwfN8UYc0ra44Wa9R9W6SNrdcxWqARCKBYDCoRL6lYEZUzLIsJiYmwPM8Hjx4cOJLNTvyJnKdOzs7uH37NoLBINbX12tyQ5Ou5FgspszDm/lSUJNPodnqSlEsbU6a7Nra2nDz5k3DrkTliJI0fpnZnFMOtSbvT//9HI5iRwV/R9FPdNjR/oSsMukMYrFYzjRE1aVd7HlM7CSQTXBwd7jAJ3jQNhrOgBOZcAayKKP7TjdiKzHwaR6MnUH7tSDar7YDVI6Yd17eQXQ5BokTIbACsoIEyIDD54Ak5ma93UE3vD2qaKkOex673Q673Q6Px4OtrS10dnaCzbD4rj4ZyeQhXn/9dUNKZnrRiLR5Nfe73W4/4ZBGxhrX1tbyhGSCwWBD5soJ0uk0ZFmuac27HmhK8u7t7VXM2Muh2pp3NBrF+Pg42tvb8cwzzxS8gc0kbzIGJoqi4j5GIsxC5vTVgHhWHx8fo729HUNDQ6Ydm4A0wy0tLWF9ff3EbHWlKES0pP/hwoULGBkZMbw5KEfepCteEAQIgnDqLT0raUIjZNXa+tg0JMsqRB46DMHpdMLtOTk7zWd4UFR+Ax4FCrSNzjWm3etB67lWCBkBjIMBo4qqwzNhhOciYFwMnG0u2AUJqf1UrkktKz6e/XZh4DsGQNuevPD1jm6Zgse3jdvtxr/9gbsACiuZqQmqmrJUvdPmRKLXDKiNeQYGBhRdcaIaODs7C7fbDVEUlY1yPT8ryaJYkXeDYbPZkM1mDf87WZaxtraGlZUVXLlypWREahZ5k40CsaMkUSOp/ZiZmk+n0xgbGwPDMDh37hwymYxpx9ZifX0doihWrfGuhjodrxZ3qUawphR5Hx4eYmJiAufOncPg4KAiUxqJRLC6ugqHw5Fn6WlWhqQWGwKzOscpmlLSw0EET85Oq35vc9sAOddwRiBDhshLcPpz9WLaRsPh0xCEDEQWIqAYCnZ37nXE2Gm09LWAjWYQGPHDP+xH62BrHuGTf1s/7s6l6NX1ba2SWSKRQDQaPTFm1d7eXrYGrEW908q1jPRJY1tbW5vikLaxsYG9vb2aOKSVQzKZBMMwNekvqidOPXlXQqzE5CMej+vq7q6WvGVZxvr6OpaXl4tuFPSYk+gFsQwlo1Obm5uKQ5OZSCaTiMfjcLlcVdW3C4EQLc/zmJiYQDqdrrj5TXtMNdSbuFu3bqGrqwscxxW09IxEIsrIjJlRuVlpc7PHvbSw2W1wcS5k9jMQdgSIkgipUwLbxYKTOQh2EYn9BCSHDJETwSd52D02+M+dfL4kXsLR2hHSoTTS4czJbnQmF7V7Oj1ou1i8GbFekbcsy/iBS8XFktRz98PDw8qYVSQSwcLCAjiOK1kD1qIRafN6bRYcDgd8Ph/i8Tju3r1rukNaOZBmtUal7c1CU5K3kReh0bT58fExxsfH0dLSolstrRpiJapfx8fHuH//PgKBQMG/Z0ZTnNoyVG1RapZDlxqkK9/pdGJwcND0B4yiKLAsi1deeUUxZKl2DS15i6Ko2MiSTVyh66RVpUqn03WJyvWi1qRNIKQFbL+8jXQoA5uLAWQgvZJGS7oFg88PIuFN4HAqBDaaQTySgNPvRPC6H3a/pqM8zWP1b1aRPkxDlgEhzYNPcqBowNGSex5FPtewpW5o00KGfrnSavGBt53H2NiY7r+vHrMiNWBiOLO6ulqWoJphVKwe6+l1SDNTzz+ZTJ76lDnQpORtBHqjYlmWsb29jfn5+ZKGGMXWqIT8kskkxsbG4HK5ym4Uqo281ZsEbTbBTPLWaofv7+/XpOGK53msra3h3LlzuHz5silpNDV5k7E5wPiInjYqJxHW4uIiOI7Li8oLOThpz6lS1Iu0CY43j5EJZeBpdyva5JIgIXmQQmY/g/aRdvh7/FhfWEdXZxcEmwCWZbG5uflE0czjRuiNEFL7aThbHaAYGoKLQSacQSacUa6HkBXh62+Bb6BEGcagUUil+MgL1xCPx6sSMtLeM4Sg1tfXFRtYNUE146iYmSima26GQ1o5pNNpU727G4VTT956RsVI41Y4HK5ImKSStDlRFjt37hwuXbpU9garJvIut0kwi7wFQcDk5CQSiYRS3z44ODA1qidp7OPjY/T09ODKlSumHZuQ9/HxMR49eoT29va83oNKwDAMOjo60NHRAVmWkU6nlRTg8vIyXC6XkiotFpUb2fzUm7DVSB+mQdnoJ6YiyNWxIQOZSAb+ET9AAYyXQWvXE2tORdEsncHB3gFC82FQDAUJEmiZgs1lhysIsDEWAivA7nWg43oAvc/05q2lRSkTFLNAatxmkqmaoC5evJhnA7u9vQ0g98zSNA2WZfMUJWuFZk3TV+KQVg4kbX7aGlC1aEryNpo2L0WsqVQKY2NjsNvtGB0drehBIMQqy+XnStUOXUaUxSqNvA8ODjA1NYXBwcGiEaoZ5J1KpfDo0SOlvk02CHqU0PRCncZub283fZSDpOJfe+21qmVhix3f6/XC6/XqisqN7P4bSdoEjIPJa0hTIMt5XeAA8tLZDMOgxdsCOkUDKYCWaIAGBEGEJPGgaQq0nYbNY0PPMz3oeqrrZHNaIdS4YU3dnFbLuWu1DSxpfJuenkY8HlfKRoSg/H5/TcoyjYi8ja5XzCGNlCLS6TRaW1vz5FsLrWGlzZsEpch7f38f09PTGBgYwOXLlyu+OcnDIopiyZ1dNpvF+Pi4Mi9uRMHHaORN5Ec3NjbKjmdVS96kvj04OHhCotasqD6TyWBsbAw0TePBgwdYWFgwPaI/ODhAKpXC3bt3S9qRmvWSLhSVRyIRhMNhJSq32+3KPVzopdwMpE3g6/fheDMOPs3nusuRU0SjHQxa+h6/DAtwu5gVsf7VdcQ3E5AECWJWgCzJ8HR7QTty9w+f4SFTElKOFMJH4ZI64wS1HBXTqqbp2bibAdL4RgxD2tvblQ3g3NwceJ5XNoBmdmY3a+RdCsUc0shIGoCCDmm1dhRT4/d+7/fwK7/yK/iFX/gFvPjii6Yeu2nJW6/ylM1mO9GwphZBuXXrlmFdbS30kHcsFis7L14KRiJvYq+ZTqcLisoUOnal3tikAU6rOkdgxohbLBbD2NgYurq6cP36dSVlaFZET/oBjo6O4PP5dPmVm/2yVkflQ0NDEAQBR0dHSongm9/8pvKiaW9vx395ecO0tY2CS3BI7CQgZkU4W51o6W8B42DQ0t+C4OU2xJaPwKdyo4eMk0HH9XZ4Op9kEbSEuvPKDo5Wj2Fz2WD32CCwDNgjFumDFJwBF2QxR8LdN7rRfbU7X2fcblOI3OVygaJVx65B5F1M6rQRNWiKok6In6ibJUlnNiHyYDBYsdBKvUVTauHlTTY86gyG2pznK1/5Cg4PD+Hz+epSinj99dfxn//zf8ZTTz1Vk+M3LXnrBYlayMtWLYJSiT91IVAUpeitayHLMjY2NrC0tITLly9jaGioope+3sg7Ho9jbGxMsdfU04FdSUpe3QD33HPPobW1teixqyHZra0tzM/Pn7h2ZsmGZjIZPHr0CHa7HZcvX1Z25KVQjyjLZrOho6MDiUQCHo9HsWL8z19fBstOK+YYBUmrhkjuJHMypykeAEBRgLvDjYHRAdhb7Oi+3Y3WwVakQ+lcI1aXJ9cRrpIsVUNgBcSWY2ActJIKt7ltcFEucAkOtI2Gq8uJ4KWc4hpFU/k64xkWmUwG4UgYoijC5XIpVp6ybG7kXUqjvF6RN0GhSFi7AVSnjdfW1jAzM6OkjUnZSe85NyLyNksUphAKje5lMhl84QtfwJe+9CWEQiG84x3vwLvf/W68+93vxt27d039/MlkEj/2Yz+GP/7jP8Zv/dZvmXZcNc4EeQO5myEWi2FiYkKJ4MwU0ihEgIIgKDVaveYYxaCHYInCmNFueaMEq/bG1tMlz/O87mMTSJKE+fl57O3tFWwiNDOi7+npwdWrVxEKhZpS25yiKHzulU0AQE9vj0Ja6Uwa4XAYoiTC7XIrZF4qlVwNRE7E/tg+eFaAu8OV+w5ECenDNEIzIfQ91wdQgLvdDXd7CfUw1W0pZARIogzGrnGscjIQszQGHvbnjEYKgKZpeLweeLwetMvtT3TGM2lEY1HluUyn0nC5KzdUAcqbi9Rba1xPpF8sbRyJRLC1tQWKonS7fjVLt3mtYLPZ8L3f+7343u/9Xvzqr/4qYrEY3va2t+Fv//Zv8YlPfAJXrlzBa6+9Ztp6H/7wh/F93/d9eOGFF9565G0kbQ4AS0tL2NrawrVr1zAwMGD6+dhsthMGHOPj4wrBVavWUyryJmWA3d3dihTGjNTTQ6EQJicn0dfXp0tbvhKS5TgO4+Pj4DgODx48KNi4VW1ET/zKr1y5osjCNqMxyX99Yw88x6Oz68l3qiYtyADH5ywr06m0kkom0aeRqLxclJo+TINLcHAGnnjX00zO+Su5m4SYFfU1kgHIhDMIz4SRDqchZkVIvAin/8m/FTkRtJ2BO6hTQpQC7A477A47Wv056dZINAI2kyMsQRDgdDmVcTS9hiqAPlewRkTeRtdTp421rl9zc3NoaWnJc/1SP9tnSdGtHFKpFHp7e/GhD30IH/rQhyAIgq6MnF78j//xP/Do0SO8/vrrph2zEJqWvPWCRH37+/sl07vVQh0Zk0a4Qg1c1Ry/EAlqm+AqmU8slvJXQ600duPGDfT19ek+byOESPTDW1tbcffu3aI1ukojb/VGRxvRNxN5625Eo3KKVA6HQxGRqVVULksyZAknNwM0IAsyZFHHtZMB7pDDwt8tQGBFUFRuFlziRciiDEeLI9e0xktouxQoHcGXAEXn6sGSKKGruyvfUOUoltsAPSZyt8sNmin8jOq18zxtc9eFXL9IM9fs7CxEUVQa39ra2hqipd5I8j537pzy3zabDSMjI6Yce2trC7/wC7+Ar3zlKzWvq59q8j46OsL4+DgoisLt27drRtzAEyW3hYUFbG1t4ebNm6YYcBAUSpsfHR1hbGwMwWCwoiY49bFLjbqR9P/R0ZEuudhCx9YDMvs+MjKCCxculBUvMUreREo1k8kU3eg0krwLEbbRmm3BqDyd3+Cl9uY2Er25292wu23gk7yiQS7LMviUAF9vi9JhXgqyLCM5k4TEynD47AAo2GUZ7HEWIi9B5HMRd/f1DvQ+11tdw5mqYS3PUEWWFU/uo9gRQvwTQxW32w2nwwlQxny4m92isxzsdju6u7vR3d2tWGKq56UBYHV1FR0dHbrnpatBvdPmatTSy/vNN9/E4eEh7t69q/xMFEV84xvfwKc//Wlks1nTPnfTknepB0WWZWxubmJxcREXL17E2tpaXc5ncXERAKrW2C4E7cgbaeS6dOkSzp07V9WLg9wshcibGJjYbDbDSmOAPvKWZRnLy8tYX1/XPftuNKInc+hESrXQy0fPMRthFFKx2Ig6Kg9oovLQ46j8sXFI3sZQBrLH2ZwgSotdkSS1e+0IXgkiNB1CJpIBbaMhciLsXjs6rnfoIlo2xkJIiHC4csSdO08KzlYn+DSPge8YQPBSUHf6vRSKjYpR1BPDFCC3Oc2kVYYqFIWfeDCI/f19BINBXY1T9U6b1zIS1kqSsiyLl19+GTRNY2VlBZlMBn6/X2l8a2lpMf2zN9LPu5Ze3u9617swNTWV97Of/MmfxNWrV/HLv/zLpn7mpiXvYijUJLa1tWWq37YWsVgMyWQSra2tuH//fk12pTRNg+M4iKKIubk5ZfdmVA2u2LGBk7t5YmCit75dCOVS0YVU2cw4rhrhcBjj4+MlhWoI9BzTrBdVvWe0S0XlLMvmNi87MpILSbAhFpIgg3Ey8A+3ovtON2gbjY7rHXD4HDhePwaf5uFud6PtfBtc7aVTgGJWRGQhgqP1I0icBMkmgbbnv6goAA6vwxTiBqB7VMxms8HX6oOv1QdZlvHj93oRjUaxubmpSJOSxq/W1taC3/9pqHlXCrIOeXbUXtwbGxugaVohcr2bnXJotJ93rSJvn8+Hmzdv5v3M6/Wivb39xM+rxakibyID6nQ685rE9EikVgJ1hO/xeNDX11ezdBLDMOB5Xul4rFQNrhDU5A3ku5ypDUwqPXaxyJt0rTudzjxVtmqPS6Ae09PzOcycHS+FYqQt8RKyx1mwxywy4UzOQtMtg2mvQQSiicqj0SiybBaRiShS20nQHgZ2pw2CKCM8GwFjY9B1pwuggNahVrQO6S9BcQkOi/97CZlIBrKcq41n4xxkGbB77ABkCGkeNo8dLf3mRTxGRVrUaXJiT0m0syORiCJNqiYq8o6pd024nuuJoqhMPQA5z/L+/n709/dDkiTE43Glg12twx4MBuH3+ys6z7MaedcTp4a8yZhUIa1ws/y21RAEATMzM4hGo7h37x42NjZMd+ZSI5PJIBQKob+/XxEqMQtq8i7kpFXtsQtdl2qj+nKRtyRJmJ2dxeHhoaExvVqSd6lIW8gIOFo7Qnw7jvhGHEJaACiAstNwBO3wv8sPd0dlzVt6QFEU5LQMOS7B1+kDZacgCCJEWgDP8tib3QPdQ8Pr9xqule98eweZSAZ2tw0yBYCRIWUk8AkOkpCLIBl7bixMa/1ZFQyItBSrb2u1swlRqTu029vbKxqHrBSyLNeVvEvV12maRiAQQCAQULy4SePbzMwMRFHMExcipYpyaFTkTer9Zksvl8LXv/71mhy3acmbvDwkScLc3Bz29/dx+/btgupYRm1By0Grh+50OrG1tVUT8iZR8Pb2Nrxer+mpFeDJLHE6ncbc3FzF9e1C0JK3OhquZmyvFHlzHIexsTFFiEfvC6NWkbee9HhyP4lMJIPUfgpCRgDjYgBQkGQR2UgWe2/sYfiF4ZMa4SZCZEWIvARHqyNHqAwDwAEHI4BLceAzPEJcCLIkw+V2KY1vpbJNsijjaPkItI0GRee+M8pGw+m3g0vycAVc8J9rRfvVdnh7zE9V6om89TamURSV16GtJqpQKARJkjA1NaUQVa26icnzVK+0uZHmOIfDgZ6eHvT09ChGIZFIBIeHh1haWsoz4gkEAkXvnUZG3ul02oq8a410Oo3x8XEAKDkmZWbanBh9aPXQzd4gAPn1+/PnzyMajZp6fDUoisKjR4/Q19eHq1evmrbrVZOsJEmKe1u1ojXFus3JqJnf78fNmzcNlzHMJG+9NW2Jk8AdcxBYAWwsm/sZn/tskiyDtlNIHabBRll4umpnVWjz2MA4GIismNc5LmYlODwOdPd3g7bnei/SmbTyYrbb7coomtPlzCOV7HEWoiBBzTMUAIqhQdtodN7oQM8986Yy1NDj522ko1wLNVGtrq4ikUjA5/Nhf39fKaURItfOTVcDct83Q+RdCmqjEKJiFovFEI1GsbS0BJZlEQgElBQ7aXyTZbnhafN6aZvXEk1L3uFwGG+++SZ6enpw7dq1kjeXGWlzSZKwtLSEzc3NgkYf1Vh2FgKpB5PoPhaLIRwOm3Z8AhIJS5KEkZERXLp0ydTjk8hb649dbVRSKEo+ODjA5OSkrlEzvccsBDJWRzTWtTDaiEbSoGyMhSxKYJw20AwFWQbkrACJzkWwIle7pksAsPls8PW34GjlCLIkg3bQEFkREiei43o7aEfuszqcDjicDgQCAUiihAybm58+DB1ClmS43W4wPIPQt0NI7qYgsjmjEcgA/bgZTeJE0AwF32AuPSmwQu56OkwkpDJfZTXEfWIpWYbT6cTw8DCGh4fB8/wJwxC1mlk1ftHkHq0neZtBpDabDZ2dnYqIFLHHJb7lxAqVbOobkTaXJMmqedcaHo8H165d0yUWUm1UnM1mMTExgWw2W9Tog2EYZLPZitdQIxQKYWJiAv39/Uo9uFJL0FIgPuYkejKqzKYHRB71lVdeMcUfm0Ad0asNUso5qJVDKfImEQEhb3UERNM0/t9/WKhoTcbBgLbTEDkJtI2GLEoAwwCSDIqhIPMSbE4GTn/1ZQwCPsVD4iU4fA7FE5sChd57vWDsTM4dLCXA5mTQfrU9NwpWADRDK3rakHMli2Q8ibUvr4M/5kHbKFAOGhIrgkvxYHgpFxEzQMeNDgisgMnPTSF9kAIoIHChDcPvOgdXW/Up51INa2YSN3Cy21xrGKKdm9bj414MzZw2NwKPxwOPx4OBgQFIkoTj42NEIhFsbuakgImRUzAYRGtra13IPJVKAUBda961QtOSt9fr1d2dXA15E6GXQCBQUvHLjOhelmWsrKxgbW3thIqZ2ZG92mJzdHQU3/72t2vSkR+JRJDNZnHlyhVT/bFJ2lzdYFetgl6pOrosyxBFUTFMUP/3H351Pu8YFKhcs5nez0rhseiJDFAUhKwAkZdy0ffj3/uH/YowSjXgkzz2x/aR3E1BlnLk3XG9A3hcwWCcDHqf7UXnzU4Imdyct+7RLSoXlcshGVJShMNjh4zHGyIakDIiZEmCvdOB/jt98HZ6MfNfZ3KZB+Q+/tHKEWb2krj9r27rEn0pCRlAgfe92cQNlB4V085NE8c4tY+73+/P83Evde+QMbHTTt5q0DSNtrY2tLW1ob+/H6+88goGBgYQjUYxNTUFWZYL2neajXQ6DQBW2rxZYLPZDEfFsixja2sLCwsLuHjxYlniqZa8eZ7H1NRU0Xlns3yxASAajWJ8fBzd3d1KycHM4wO5B35xcRFbW1uw2+2myQsSkEzEa6+9BoqiTGmwK0beJNomLzFyHzAMg0/93SxsjA2SnIvGIQMSpBwP4/ELtgyR8ykeqf0UKIqCw+cAzVAQsiIohgbjoGBvd6D3/km7VaOQBAlb39pCai8Fe4sDjMOG7FEWu6/uIXDbD0fnk82BzWODzWOwX0CSEVuKYfuVnVyKn6LAOGjQDA2GoSHKFGTIaHtbABkqg72v7T8uGUCpicuyDD7N43DiEH3P65PgLXo+kEFr2LsWxA0YG90ijnHExz2TySg2nqurq3A4HEqtvJCa2VmXKiVpenWXP7HvJP0Ebrc7r5/ArPp4KpWC3W43pVm30Wha8jay6zRKrOp08jPPPINgsLCrUTVrqJFMJvPUvwplFMyK7Mlc+tWrVzE4OKj8zsxOa57nMT4+DpZl8dRTT2F6etqU46qRTucapnp7e3Hz5k1TXi5a8ia1aHLd1cQNAJ/6u1nl3zHUE5U6GXJOB1yWIcmSUntVR0sURUEWZST3kwhNhZCJsLB77aA5CU6/AxIvQxJEODodcA26QNur/3zJ3STShxm42lxK1zrjYJCJZJBYT6C9swrBHxlY/8o6QjNhyKIEWcrVsUWOgqPFnus0l2Q4Wh2w2W3o7+tH6C8fgVxuQuAUlTtWcj9Z9efVjorViriBykVaKIpS0seDg4OKjSfx4yZqZiR93NLScuqlWMtBu1koZN9J+gkWFhbyMhfBYBBer7fi65NMJqv6982EpiVvIzCSNtfKgeptrKq0Jk30vIeHh3Hx4sWiN021kbEoipidnS3a6W1WTZ1sRLxeLx48eIBMJmP6+NXu7i6Wl5dht9tx69YtU1PxwJO6N/GBB042zxDiLnQMChTwOBAgBK5E5fKT7/Bo+QjxzTjYWDYnNZoVAVCgbTRoGyBxFLw9XjABc6IKLsHlojbNuBnjsoE75qv6nuJbcYRnw6BoCozDBj7FQ5Zy0bjACrlaviQDNIWDLx0g2Z4CY2cgZoQ8gpUfE25W4hCLxuD2uOF0Oiv+jilQNSVtArMIVWvjSaJydVOXz5dTguN5Hna7veo1y6ERXt6lIml145ssy3mNb6urq7Db7XmZCyPXiJD3WcCZIG+9o2KHh4eYnJzMaxTTC6M1adK9vrW1pUvPm5BrJTt8PZ3eZqTNyfUbGhpShHLMTMfLsqx0/J8/fx57e3um7pDV2gHkf7XRNlCcuIsdMy8qJ53lcRbJvSTsLXZwSQ4AcqSX5GFz2uDt9oKNsXC0OiDAnBFEm9sGCidfxhInwuazVXwtZUnG/qN9SLwEyk4DMgWb2wYhI0KWZIhcjthEXkLmMA1ZAo7jR5Al5Ihbs2egZKD7qS4IooDDg0PIkPOc0Ribvs2MDBk/VqMxtBNr1Uge1e12Y2BgQGnqOjo6wu7uLiRJwksvvYTW1laFqHw+X03OodGRdylQFKU0TJLMxfHxMaLRKNbW1jAzM6MovpWStyUg0qhW5F1DmJk2J6SwsbGBmzdvorfXeH3RSFqb4zhMTEyAZVndJialzENKIRaLYWxsDF1dXSWV2appiFN3e2uvn1nkTTTQk8kknn/+eWSzWezu7lZ9XDXIdS2XJq/m+OR4QlKAxEtwBVxw+BzIRFjQdhqUnQaX4mA7tsHmtsHWYoPAGyNvPs0jfZgGRVPwdnuVhjNfvw/OgBNsNAun3wGaocGnecgAWs5VFm0IGQELX1hAYieZi6xFERIlgnHbYHMzEDJCzkL0sY0oIWxtkE9RT1j83DvPoeviY7ElGchyWWTSmZz/dDgCu8OuCMSUisp/+Kn2ur2E61GHJhriQC5CvHPnjiLdurW1BYqiTNcYB5ov8i4FMm4WDAZx8eJFZLNZJXOhlrcl10lb2z4rM95AE5O3EZQiVi2RVjoioJe8j4+PMTY2Br/fX9TdqtjxAf27UnXD3ZUrVzA4OFjyRVYpyartQgt1e6tT0ZW+SMnMu8PhwPPPPw+HwwGO42omR7uwsIDOzk4Eg0HluldL3AQiLyK+GUd0JYrUXgpiVoTL74Lkk8AleYisAMpGAwzQOtwK0SZC5mR9108GwnNhhKbCEDI5uU6Hz4GeZ3rgH/aDcTIYeDiA3Vd3H8+Uy7C5beh6qhP2ATtEyXjZZOPrG0juJXMjbRIZ3cuROpR6tgwpXWQDIgMD39EP+rFoS/BKMH8kjspJlDqdTgTaAhBFUfHlVqJydy4id7vdSlT+kReuYXp6uq4d2fVey+Vyoa+vD319fUU1xkkK3ufzVUzA9RZMMbNBzul0KteIyNtGo1Hs7u5iYWFBEdJhGAbd3d1IJpM1m/H+3d/9Xfyv//W/MD8/D7fbjdHRUXziE5/AlStXarJeU5O3Xmcpm81WsOZdKZEWgh7y3tnZwezsLC5cuICRkRFDD7vWPKQU1LreehvuKiHvTCaDR48elZRTVZ93JS+AaDSKsbEx9Pb25im/mdlgp9aKvnPnDkKhEObn58FxHILBIP5qhYXX463adEaWZYTnwkjuJcE4GDBOGzLhDISMCF9/C+xuO9gjFv5zfgSvBCHbZRweHsLlcj2Z7S3RwZ7YSeDg0QFAUbk5aRnIxrPY/fYunH4nXG0uuNvdOP8955EOpXORf9AFu8eOWCxm+POEpkI4nAhBmfNSp8DVX02Zr8kVcKHzlj6NAYZhlLErdVQeT8QRCofgdDjxf3/HMI6OjupKqPV0FSsUCRfSGCcR5+TkJGRZLhlxGl2vlqjVZkEtbzsyMpInpPMHf/AH+MIXvoCrV68CAObn53HlyhVTv9N//Md/xIc//GHcv38fgiDgV3/1V/Hud78bs7OzNYn2m5q89UJLrLIsY3t7G/Pz87rGwCpZQw1JkjA/P4+9vT08/fTT6OgoLHhRCtqUbjGo69tGnMeMknehcbNixwUqeyCJZ/mVK1cwNDSU9zsjlqClQLrJybE6OjqURphkMon/58uTSKfTT9K1jzuDXU5j5hxAzss6fZiGK+ACY2dA22ikD9Ngj1gkdmR4u7zouN6B4KUgOJ7D/t4+WlpaEGwPKg1vxTrYKYrC0doRREGCp/3JDKwz4EQmwiK+EVeET0g6vRocrx9j9W9WC5N0gTr2CZDzZygELgQqO4kCUfk/v92BSCSCqakpCIIAlmVht9vR3t5uWhq5EOo5vqVnLYfDcWLUKhKJYHd3F/Pz87n76jGRl3P+kiSpZm6JhVCv0TS1kM5nPvMZfOhDH8KnPvUpvPTSS3j66afR1dWF97znPfje7/1evO9976t6vb/5m7/J++8/+ZM/QVdXF9588028/e1vr/r4Wpwp8iaqWLOzswiFQqb5YZM1iPKW+qXOsizGx8chSVJJ/fVyIEYRpQg2FothfHwcHR0duH79uiGyNELem5ubSjpeS6qFjgvoyxgQSJKEhYUF7O7uFv2OzIi81UIr2vo2RVH4k1e20BZoQ1ugDaIkIpPOIJ1O42D/ADJkhcg9bk/Za81neCR3kxAygkKiDq8DtsHH89QU0H2nG06/E6lUCqFQSLFUzJ3Qk3NWj6KRPwDAJTnQDJ13D5L/5TPmul5tfn0TklDk+usgborOpdeHv+vcY1vQ6qDuKCemGG+++SZsNhu2t7cxNzeny5e7UjQiba4X6lErEnGSWrna+YvUyrUCKI1oWKu3rjlN07h79y7Onz+PlpYWfOYzn8E3vvEN/O3f/i3+/M//3BTy1uL4+BgAdGVGK0FTk7fe6IvcCIlEAtPT04qqmJmuP+TmFkVR2aUSMjVLFrTUOBeJUi9fvoyhoaGKdL3LEazawU1vOl47flUOZEacSNEW2+wUMybRi1LEDZyscTP0k3StDBlZNot0Oo3jo2OEDkNwOp3weHNk7nA4FFlOWZYRW44hvhUHG2ORibGQRAktPS05WVQbDZvDBmfACWfAiaOjIxzFjtDV3QWv52R0XGoUzRV0IbmXyp9Vf1yHdgXK3OsG9kHHG8dI7qX0/4PHoCjA1mIH7abg6/Ch++luQ77ghVBsDIyiKNjtdnR0dKC/v19xAItEIpiYmADwxJfbjKi80WlzI7Db7eju7kZ3d3ee89fBwYEigKJ2/mqESEsjdM2BJw1rbrcb73nPe/Ce97ynJutIkoRf/MVfxMOHD2viFAk0OXnrBSHT1157zXTXLO0aJPomzWKVkmkhFIq8CaEeHBzoJtRCKEfe2WwW4+PjEAQBo6OjuuUJSUpXD9GqZ8Sff/75kqm6atLmxRTTAH2NaRRyzUIulwvBYBCCICCdTiOdTuModgSappWonA/ziC5HYXfZ4e31QuREpA/TkEQJ/nP+nPGHJMHb40UoFEImnUFffx+cjsI1SS7F4Wj1CJloBnaPHYHhADyduQ1O++V2JDYTYKMs7I+lSfkUD3fQBd+QzzSC2Xpp2/C/oWgAoHDue4bAuTn09/dXdQ56ZrfVn1drVUmau8yKyutJ3mam6As5f5GZ6fn5efA8D4ZhlHnqagxV9KIRkTdBOp2uiceDFh/+8IcxPT2Nl156qWZrnHryJnrhAJT6di1AHlyO47CwsGCK7aUW2shbm5KvRu+XGIgUQjwex6NHjxAIBPDMM88Yrn/pierD4TDGx8cxODiIy5cvl30RVhJ561VMMwqbzaakJWVZRobNpdfD4TCOp45BiTRob06C1tfnQ2I/+ViYJQGX34XW4VYkkYSUldDf31/0+mZiGWz8wwbYGAs83rxEFqLof64PwUtBeIIenPvOcziYOEA6nAEooO18AJ1PdcLmsulqetOD5HbC2D+ggNbBVgy+fRBMGwP+qLIUvlGxlWKbu0K+3ESedHt7u6KRq3rWvGuZorfZbCcMVaamppBKpfDqq68qG1YigFILkq13jV2NZDKJ8+fP13SNj3zkI/jSl76Eb3zjGxgYGKjZOk1N3uVuYI7jMDmZazgiykW1PBeapjE2Nga73W6K7aUW6sj76OgIY2NjpqbkC5Hh3t4epqencf78eZw/f75iCchShh8bGxtYWlrC9evXdUdk5EWpN+JRO4KRczJzhpuAoii43W7QWRqMxCAjZkA5KXAch1Q6BZphYO+0ATTQdqENLYMtiMQjsDE29HX1lSSAg0cHyERZuNtdOblRWUb2mMPem/toHWyFzZUTdxl59wj4FA+KpmB325XPr/6jbXqTdebNRVaEbLBacfX/uoK2S7lNbDqVNvaPUbmsqd57Q93cJUmS0txVaOSqWFRe75p3PTYKxFDF6XSit7cXnZ2deYYq2WwWgUBAt6GKXoiiWNPmwlIgIi21gCzL+Lmf+zl88YtfxNe//nXT/R60aGryLgUyBtba2ooHDx7gpZdeqsoWtBzC4TAkSUJLSwtu375dk4eLECxJ9V26dAnnzp0z5YHRRvVqNbPbt2+jq6ur6vPWQj3Sdv/+fQQCAd3HNDI/rq5vk02WGmYRNwBIooTwbBiJnQRETkQ2moUsA20jAfhafeA5HmyaBU/zOJaPkYwk4XK70NnRWfKe4TM8kvtJ2L05nXAgdw2crQ6wsZxaW2AkkPs5KDi8+S8/9WZFaXpTkbnA58RUJFEqGZWLvKivmxy5VLmjxYHA+YDyM72bBKB6LfJKUtk0TedF5dlsVqmVl4rKT1PNu5L1GIbJM1QBckRHxtGILCm5LsFgsOLoud5z5WrU0sv7wx/+MP7sz/4M/+f//B/4fD7s7+8DAPx+f01c0k4leRNyU89T65VINQpZlrG2toaVlRXY7XacO3euZg8WRVHY3NxEIpEwtVMeyO/eFgQBExMTSKVSuhXgyh1bS96khi6KYkUpf7WUaanrbbQxrVrEN+M4Wj+Co8UBp98JxsngeD33s8D5ACiZAsMzaBsIQPSKcHvcEEURG5sbuaa3x7Vyp9OZ70UtPzbvKPJRjdT/laY3KvfvQqEQstksurpzG7Rio2gAlM+VPSrv0ucMuHD1n15R/MKfnEDpf2eWFrkZhEqiThKVk1r55uYmZmdn0draivb29poGBlrU21Ws2DNWyFCFEPnMzAz8fr+y0WlpadH9XdS7QU6NWpL3Zz7zGQDAO97xjryff+5zn8NP/MRPmL5eU5O39mYQRRFzc3M4PDw8QW5muHJpoVYXe/bZZzE1NVWTDQKQI7tkMqkIopjdOEIINpVK4dGjR3C5XHjw4IEpxgfa+nQikcCbb76JQCCAW7duVbTLVqfNi6EUcZtN2kAuqoxvx0HbadhcuUfH2epE6zkfkjtJsDEWTr8Tjm4HBL+Anp4epaNcFEWl6W3vOKfZ7nF74PHmlMNsHhu8XR4cb8ZhczFPeiySPGxuO1p6jL9wJEnC/sE+RFFUau15o2jIH0UjpD/49gGsfGmlYPrc19+Ctktt8PX70DrYepKoS+wxzDYQMTsa1gqhqKPybDaL2dlZJYXc3t5eM9OQZnQVUxuqXLp0CZlMRrk2GxsbimwpicxLXZtGR961TJvXE01N3mqk02mMj4+DoqiCkZwRZzE9SKVSGBsbg8PhwOjoKBwOR002CMCTEoDNZsPQ0FBNOj5pmgbLsnjllVcwMDCAy5cvm7b7VUf1BwcHmJycxMjICC5cuFDxS6jUCJpS133c+V8P4gYAWZQhcdIJ1y6X3wUpKyF4JQjBJyArZDHQO5DXUU7colpaWpA8SCIVTYHLcGBZFoIgwOVywXPRg3Q0k9NBfyxHStsZ9NzpNjwrLQgC9vb3YGNy9pzkuy41ika8yoNXg6BoCruv7CIdSoO2M+i81YHBtw/C5iz/ylBnFGrt+FVLklNH5S+99BKGh4eRzWZPROVmm4Y0S+RdCm63G/39/ejv74ckSTg+PlaIfGZmpuS1aVTkTRr0KpXIbjacCvIOhUKYnJw8IaGphplpc+KeNTg4iEuXLuVJdpqtt00kVS9evKgM9ZsNWZYRiUSQSCRw69atqsd4tCD19JWVFayuruLWrVvo6anO7UmdNlejXo1paiT3kjhaPwKX4MAeZyELEuwe+xNVvKwIykYhhRQYmSnaUc6neWx+YxPJvSQkQQLN0PB2e9H3sA88zSNNpeG86QC1RwFpGS6fCx2XO9A6YGxWOstlsb+3D7fHjc6OzpKkQlGFvcqDl4Nou9wGWcpFtxRNKY2JpY5Hat71sOmsZx0aAHw+HwYGBpSonHSwE9MQEnVWG5XXuxu72ho7TdNoa2tTJm/UZiFqQxVybRoZeafT6ZqlzeuNpifv5eVlrK2tle1UNiMqlmUZy8vLWF9fL+g+ZmZ0r1YZI5KqtUjLi6KImZkZhMNheL1e04mbYG1tDSzLFjQvqQSFIm+t1GktG9MI4ttxHIwfQBIl2Fw2UBTAxrM4Wj1GS48XkiiBz/CQW2W0+FvQ3d1d9EW4/co24ptxOHwO0A4aEi8hvpMA/do+Rt49An+rH1KPhMz5jJJij/ARpPfT8Hq88Hg8ZV/q6UwaBwcHCPgDCLQF8uvqZVAwKqdPepWXGkX7iecHTXeDK4ZGzl6rDTG0tXLtXLnRqLzeaXOzI2HttSHd/aRXiaIoHBwcKCOY9YzCLVexOmFvbw+7u7u6CKFa8uZ5HpOTk0oTV6HUSjW2mmpwHIexsTHwPJ9X3zbr+ARqHfRr165hdXXVtGOr10in03A6nUXNSyoBiagJUauJWxttA7UhbkmSEFuKQZZleNpz35HD6wBto8El+Vznto0CuoCOCx3o6O4oSpbZeBaJnVw3OePIsSNjZ+BocSCxm6uXu9vcoCkaXo8XXo8XMmRwHId0Oo1EMoFwOKzor3s93hN2mYlEAqFwCJ0dnaakBotF5YVG0T7yQk7/fm9vr+p19aKeNcZShFqoVk6i8s3NTdA0rRB5uXowWavZ0+Z6oe3u5zgOr7zyCniex9TUFGRZzpNuNXv8Vg3iWGdF3nVAb28v2tradKWQqomKE4kExsbG4PV6SzZxmRHdk/p2IUGUUvKoRkHmxIkOOnFhMhNkDYZhMDIyYhpxE5BGuEY0pvEpHtnjLLLJLBye/LEsdzDXb+G75EMSSfR29MLf6i95TIEVIAkSbM78e4u20RAyPAT25L1LgYLT4YTT4Tyhv07GUNyenF0mx3GIJ+Lo6emBx21+z4Q6KiekKckSfuadl3OjaI+fPXL/1oOA6h15611LG3mq68HaWnmhLu16m6DIsly3NLbD4QBFUbh48SK8Xq8Sle/t7SkWnmrpVjOvQzKZBACr5l0PkBEwPbDZbEUVxEqBiJToabCqlrx3d3cxMzNT1DLUrLR8oTlxs+v15LNcvHgRoVDItOOqQTYz9SRuLsUhPBNG8iAJiZNyWuVtEjxdTwQqRF4ELwo4Th6j72LfCY1ySZTAJTnYnLa8rnSbk4HACnC0PNkMCKwAxmmDs7X8xqeQ/noqnUI4ktMgcDqcyGazYBgmT3/dbPz8e27k/TfpQeA4DgcHB3A4HMp9TNO08sdsNCt5q6GtB7MsW7ZLu96CMOQ86wX1s1zIUCUajWJ2dlYxVCHXp9pZ6XQ6JyBkRd51gJEbmGEYsCyr++9LkoTFxUVsb2/rFimplLzV9e07d+4U1datNvIuVEdXH9sM8pZlGYuLi9ja2lI+SzQaNT2FSV6WRG+5HsQtiRL23thD6iAFh88Bm9MG9jiLxG4StJOGO+CGJEiIH8ZBt9IYujKUl22QISMyG8Hh1GFOAc1GIzDiR9/9PthcNrRfa8f+owNk4xwYJwOREyHxErpvd50QXSkHChQcDgeisSjsNjs6OjvAZbmC+utuTy4dXy1+7t3XC/6cpmlwHIeJiQk4nU5cu3ZNKXmoo3KyiSwkpFMJ6kXe5HOYcc4ul6tgVL6+vq5E5dlsFj6feVr1pVBv8iYNp4Ui/UKGKtFoFIeHh1haWoLb7VaIPBAIGM4WpFIpOJ3Ohkmzmo2z8SlgjFiz2SwmJibAcRwePHigu4GBYRhks+XFK9TgOA7j4+PgOA7PP/98ybWqqXmTl2cxty4zyFsQBExOTiKZTOaJu5gd1ZM0eUdHByYnJ+F2uxUf7kAggD/8+3nT1lIjdZBCOpyGO+hWxsH8Q62IrR4htZ+GxElgs1nYWhiMjJ4sE0TmI9h6eRsUAJvbBomXEJ4Jg0/xOP8959FzpweMjUF4LgyBFXKEfieIrqeMq9upR8H6+nKyqy6nK19/PZVTyBIOBbhdboXMjXZCFyNtgmQyibGxMQSDwRPe75Ik5dn1qp/RaqPyepI3YP5Ymjoqv3jxIliWRSQSwerqKjY3N7G7u6uk19va2moyV66e2qgH1L4DpaA2VDl37hwEQUAsFkMkElEMVdTSrW63u+xnSCaT8Hq9dW0GrCXODHnbbDZdKWd1zfnu3buGdmFGI2Ni+OH3+3WtVSkJJhIJPHr0CD6fr6hbV7UEm06n8ejRIzidTjz//PN52sSVmIgUg7q+fePGDVy9ehXRaBShUAhTU1P4PwtJRdxEj8+2EfBpHpCQN8dN22i09HohZEXQ/TQCXj8GrgzAZs+/xrIkIzQdAmTAGciROrEETewkkNpPoaWnBV1PdaHjeodC3tqZcT0go2AejwcdHR0nXkaKAIzbk6vf8zzS6TRS6RQikQjsdjvcHje8Hi9cLlfRl1k50gae9D0MDg4WLDupyVnbv6Ae+SMRudGo/DSTtxYulwv9/f3Y29vDwMAAnE4nIpEI1tbWTsxOG1E0K4ViksK1Avm+jT63NpsNnZ2d6OzsVBzQIpEIwuEwlpeX4XQ6ldJDsT6ps9RpDjQ5eRtNm5cjVlILJu5jRm9+I5ExqQkbMfyoJC1PRFGGh4dx8eLFkh2x5OVp9HNHo1GMjY0VnbNXi7RUg0KNaWoXpP/0dzPo7fXl+2y7nEr3td1hr6jOK2QFsDEWQkaAjFz6nGaefEaeFSC6RHRd7ER7e3vBNQRWyKmhufJfSrSDgZTiwR6xikoabaPz6t5GYHQUjAIFh90Bh9+BgD8ASZKQzuTG0A4ODyBLcq7p7XFU/q/f+5Tuczk8PMT09DQuXbqEwcHBsn+f3DfkxU0icXJfqqNAPen1ekfe9SQ4hmEKRuXqWrm6g70anfF61rvJ+62a742iKHi9Xni9XgwNDUEURcRiMUSjUSwvL4NlWQQCASXFTqJtQt61vGf+8A//EL//+7+P/f193L59G5/61Kfw7LPP1mStpiZvQL+vcyniI57Y+/v7VWmG6yFXdS29VH27EIxE9sQKdW1tTZcoilGXLoKtrS3Mz8/jypUrGBoaKnrsaiNvPR7cFCi4nC64nC4E2/J9tmOxGBiGUeahXW5X2TqvDBmx5Rgi8xHwqVyzI5fkIWZFeLs8oBgKmeMMWJZF780edLR3FD0W42TAOBiIrACopl1kUQJFw7BCWiHEE3GEw2F0dnbC11JZxyxN02jxtqDFm2t647I5N7QXBijE4wd49dVXFXOKUr7XW1tbWFpaws2bNys2tSkVlRdKr5P/T3Da0+al1tMSKonKiaIZcf8iUTnRGe/o6DBEUI0yQTHzWjIMc8JQhTQFrq2t4fXXX8fExARGRkZq2qz253/+5/joRz+Kz372s3juuefw4osv4j3veQ8WFhaqMn4qhqYnb70o1qlNZp1lWcbo6GhVHYvlyJvUnVmWNVRLVx9fDwkKgoCpqSnE4/GiM+laqF+Seh5WdfNbuQ1PNeStVUwz0pim9tmWZAmZTG6MKhQOQRIluN3uXHrd44GNOXmrJ3eTOBg/AEVTcAVdkEUZIi9BzArIxrPgeQEiLaD3Tg96rz4R7GGPWBytH0HMivB0eOAf9oNmaLRfDmLvzX3wmVxKXBIkcIks3B1u+PorH0+RISMWi+H4+Bi9Pb2mORRRoPBvfuBp5b85jkM4HEY4HFbmk8lLkXRCk03j1tYW7t69a8gprhTKReWFmt7qNedd77pwuW5zmqYVxTIAeTrj6+vrsNvteR3spaLyekuV1mM9kkUaGBiAKIqw2+1YW1vDF77wBezs7OBtb3sb3vve9+J7vud7cOfOHdPO55Of/CQ+8IEP4Cd/8icBAJ/97GfxV3/1V/gv/+W/4GMf+5gpa6hxZsi7kDxqNBrF+Pg4Ojs7cf369arro6XIW113fvDgQUVpLD0kmE6n8zzF9friqsm7HHiex/j4eNHmNy0qrXmbqZhWVNwknkA4FIbD6VDS6w5nbozqeP0YkijDE8iFypSNgrfbg3Q4A1uXDXa/HX3n++DxPfn8kcUItl/eUeayKYpCS58X57/7PLrvdINP84itxMDGMqAYGp4uD85957m8NLzRaxQKhZBhM+jv6zfNB7lQPdvhcOR1Qh8dHSEcDmNlZQVTU1Pw+/2QJAksy+LevXs1nZfVRuXqP+SeUW/8akkI9Y68jX4erc44icrV7l8kxa6NyhuRNq+nNCrDMHj48CEePnyIz372s/jrv/5r/OiP/ii+/OUv4/d+7/fQ19enqL5VA47j8Oabb+JXfuVXlJ/RNI0XXngBr7zySrUfoyDODHmriVWWZWxsbGBpaQlXrlzB4OCgKQ9eMfI2MiteyfEJIpEIxsfHS2q8F4Ne8k4mk3j06BG8Xm/R5rdCxzZaq9e+eM1UTDshbvLY0SuVTuH46FgZo0odpcDYae0/BsdlYYcNF25cyPv82UQWO6/sQOJFuAIuUBQgCRIS27kIvv/5fgy9fQhdT3UhE83A5rKhpadF8ec2ClEScXCQk2bt7yusl24UeprQgPzo7vLly0gkEpiamgLLspAkCRMTE0pU3tbWVtMXspbIiduf2+3Omyk3exSNoJiqX61QDaGqvzfi/kVq5Wtra4onN+lgr7fOeKMdxTo7O/GBD3wAH/jAB8DzPJaWlkz5XsPhMERRRHd3d97Pu7u7MT9fm+mYpidvozVvQRAwMzODaDSKe/fuKeIIZkBLruqZZ72z4qVQLPKWZRmbm5tYXFzE1atXdTUHaUFePqVINhQKYWJiAoODg7h8+bLum5qmaUMCOfX24CaOXj6fDwInILIWQWI3gUySBR/nIDAC7HY7aIZGOpUGQKFroOsEWcY34xAyApyPiRvINZ8xDhrR5Rj6nusDRVFwBVxwBaqTeSw0ClYp9BJ2MXAch9nZWTgcDty/fx80TSMajSIcDmNubg4cxyEYDKKzsxMdHR01l7icmJgAANy/f18pNamjcgKzBGLqrTVupsKa2+3GwMCAkkImc+UrKyvIZDLweDwQBKFuY1T1jvTVSCaTeTVvu92O69erezYaiaYnb70gu7lvf/vbsNvtGB0dNV2uUx1h8jyPiYkJZDKZvJlns45PIEkSZmdncXh4WPVmpNTmgGQqbty4gb6+PlOOWwh6GtNqBS7FYftb20iH0pABUBwAlgIf5SG2iBAFEVJGgqfTC0eHAzLkvG5uSZAK2lVTNAVZrKyTvxDKjYLpRbWkDTwZEWxtbcXNmzeVF696bCeZTCIcDmNvbw/z8/Pwer3KXL7f7zeNEEj/isvlwlNPPaU884Wa3swUiKm3e1mtNgtEzU0dla+trSEcDuONN944EZXXQsyk3mlzNWo5KtbR0QGGYXBwcJD384ODg6odFovhzJD30dERAMDv9+PGjRs12d2RXb5aC/355583TTxB27CWzWYxNjYGSZIKephXe3wg96IgrmP379+vqAFJT3aEvEzVIg31JG4ACE2FkDpIwdXuytWgZSC5l4LA8ZAyEhwuJzwjbriGXTiMHoKKUrnml8cz5d5uL2gbDTErKiNhsgwIrIi2i+boMCujYI+NLioZfTODtIEnmgi9vb1FMzFqMQ0icRkOh5USDwC0t7crKfZKn5VUKoVHjx4VFIIhKNb0Vq1AzGnw164EbrcbgUAAHMfh1q1bSq2cROVqERSPx2PKhqJRXt5AbiOqdYo0Cw6HA8888wy++tWv4n3vex+A3Pf41a9+FR/5yEdqsmbTk3e5G0aWZayuriqOWRcuXKjZzUHS5t/+9rfLzlVXAjIvrd4gtLW14ebNm6bsVrURcjabxfj4OERRxIMHDypOd5aLvLWNadr6YT2IW2AFJHYTsHvtT5rHKMAWsIGPcuh/ph/tw+2we3Oz4tlkFuHFMI7Xj3HkPALTwcDtdcMz4EZyPQUhK4BmKIicBEeLHd3/f3tnHh5Vebbxe2ayTfY9IYFsJCEQQvYg2goIKgiS4FpbFWprK1aqol/VurZuRW3dlbq0aPtp+0FYVKwiElxRIXtCErInZJklk5kks8+c8/2RvoeZYZLMcmbmJJzfdfW66iSZeZlMzn3e532e+85PmH4BDuDuKBhbog1MnuE1NDRg4cKFSE1Ndfjn/P39MW/ePMybNw80TUOlUkEul6O3t5dpniJC7qjRCDE7Sk5Odupvji2DGG97qJM1eQNyo2A5Nw5Yj1t1dXWxtiv39Zm3J0fFduzYgS1btqCkpARlZWV44YUXoFarme5ztuG8eE+H5cjU8uXL8cMPP7Ceh02gaRo9PT0AYDfrmw3Ih3pwcBAtLS1TBpi4iqXIkgtiZGQk8vLy3PqDmk68PdmY5giUicL44Dg0Ug30YwYEhp3t1tZqdTCZjAgICEBIeAjjLz52Zgy9R3thUBswGVoNiGOCEHFRBMLywmAKMMEwZADMQERqOOblz0NInOvlOHdGwdgUbAL5/OXm5rpV8hMIBEwFgRiNkFG07u5u+Pn5MUIeExNj9zOoUCiYGd20tDSX1+KOQYwvgkJ83RxnO25FduWWJiiu7Mp9ufP2tHhff/31kMlkeOSRRzA8PIyCggJ88skn5zSxscWsFW/ipxwUFMSMTDlqkeosllnfAFw2eZkJ8gfQ2trqtMGLIxCRJa5szri/TcdUZXNvN6bZYtQY0f91P9QSNWgKMIzpoVfqEJYSBhNMoGkaAQiAMFiIoOjJqoPZaEbfl/0wqI0IjJjMy6bMNLQyLcZPjSN9bToS5yUyLmUajQZStRTBdDBzwRMJHb8RcnUUzBOiTW5Qe3p6UFhYyMwRs0VQUBDTPEVRFEZHRyGTyXD69Gno9XpERUUxYh4cHAyJRILm5mbk5OQ43YcxE84YxJjN5jmb8uWImNrblY+MjEChUKCrqwsBAQFWu/LpNgJzeecNAHfccYfHyuS2cF687f3RSCQSNDY2IiUlBVlZWcz3sJG3bYvt6NTRo0c9srsnDXAAUFhY6JEbBIFAgMHBQUilUixbtoy1O0J7O29fNqYRJPUSjA9OQBwdBKGfEP5iP4wNjEHZo0JQXCD8Rf6gBTRilsUwu+7xgXEYxvQICAtg1iwUCSAK8sNY3xiMWiP8xf5WLmV6vR4atbVlK3F6m86y1ZVRME+INjAp3K2trUxjpKczj4VCIXPBJ17VcrmcEXN/f38YjUZkZGR4rOHHci3A1LtyjUYDgUAAo9HokVE0S3xVNncGcpO6YMECq115e3v7jLvyubzz9jacF29LaJpGe3s7ent77VqCsi3e9m4SPHWDUFtbyyTjsN0lD0z+0eh0Ouh0Oixfvhzh4eGsPbeleHOhMQ2Y9CsfP/PfM+7/hn8IxUL4RfvBPGZGYGAQQuKCEZkRCXGMGPr/CjZlokBT9Dmz2QKRALSRAmWyvkmxsmyNPmvZqtaooRhVwE/kxzS9iYPOJh85OwrmKdEGJj8bTU1NmJiYQFlZGWsObo5i61Xd0dGBvr4+xMTEoL+/H729vcwoWkxMjEf+Piyx3JVLJBJ0dnYiOzsbAFxuenMUrpTNHWWqXTk5K7fdlVMU5bNITj6YxEcYDAY0NDRAq9VixYoVdu+gprJIdRaaptHR0YGenp5zbhLYFm/b2eqjR4+yGq8JTI7Y1NTUgKZpZGVlsSrcwNmyORca02jQUA+roepRQTeqg3+IP+jgyeMUnU4HcbgYJpiRvDwJgRGBGDg+gPGBcdA0EBQViNglsRAF+cGkNcE/2O+/zwmYtCYEx4pnDBSZ0rJVKgNFURAHTxqLjI2NISQ4ZMZRME+KNnDWTY+maZSWlrLm4OYKZPcvk8mwfPlyhIaGgqZpjI+PQyaTob+/n0nXcsR/3V3I2X9eXh7i4+Otzsens211RwzJ+bo3xZtNMbXdlZMYz9OnT8NgMMDPzw+hoaFQq9WsdbA7Ak3TUKvVHq8oeRPOi7dAIMDY2Bhqa2tntB61Z5HqLCSzenx83K5vOBshHMDZ88WOjg6r2WpX3Mqmg0Q2kjEdT5SsyHtCSo32LmBeEW6axtCJIYy0jcBspGDUGKEf10OvMUAYJoA4WAxKR8NPLIJ/qD86P+mCdkQLP7EfhAIB1FIN9KoBhC8Ih7JLCb3KDKG/EGaDGaIAEeYVz3PqYmNl2Ro7admqUqowOjoKYHKeW6lUIjgkGAEBAUx53dOCTdBqtaitrUVwcLDbTYvuQlEUmpqaMD4+jtLSUmb3LxAImJuhhQsXTuu/HhMTw5oQ9fX1oaOjAwUFBcyu0lOjaJb4IijEk9M55HdD0zS0Wi2ampqg1Wpx4sQJp87K2UCj0cxo9Tyb4Lx4y+Vy/PDDDw41V7m7K7bXBGfvNdzd3ZMy5ejoKMrKyhAREWH1/GztvEksaVZWFlJTU1FbW+uR83qBQACDwcA4GHm7MY0wPjAOeesI/AJFCIwIhH+wH8aHxqEf1SNYJIbxv7+3uNxYqCVq6BRaBIYHQiD6b89EgBA6lR4AkHJxCuStchgmjAhLCkNcXhzC57tesRBAAL1ejwn1BOLj4yEWi6HVaKHWqKFUKiEUCnHLRamIi4vzipEFGUWMi4tDTk6OV01IbDGZTKivr4fJZJpx9z+T/3pkZCRjEOPKzo6Mnvb19aG4uNjqb9OWqZrepgrbcWRXPldnygWCSc+EwMBAxMbGIjEx8Zxdue1ZOdvwO28vExER4XCMpzvCKpVK0dDQMKM1qLviSkrYQqEQK1asOOf8jo2dvaVtq2XXOpkjZxOapicDP0JC8P333yM4OJhx33r3hwGXTEacxWwwY7RjFEPVQ9CN6hAcKwZN0TAJTAiIDoBZZQZlohGeHIyohVGIXBiJM9+emXRZE1msTyCAyE8IjVyLjMsyELtk6ghQZ6BBY1QxCtWY9SgYMTf5zdocpvO6ra0Ner3eo3ajZPwqNTWV1VFEVzAYDKitrYWfnx+Ki4ud2jnb+q9rtVrIZDJGzIlQOOq/Tv5uhoeHUVpa6lRz00y78ulG0SzxthWrL4JJyFy55a6cnJXL5XJ0dHQgKCiISUVjY1duNBqh1+v5hjVvQkorjuBK2dwyF9uR+W13dvejo6Oora1FfHw8lixZMqVLlDu7Y7KLUavV59i2slXyB6wb0wICAlBUVASz2YyRkRHIZDI8/n/fAoCVQ5knLhImvQk9n/dgYnACBo0RZoMJaokagiABAmOCEBoVCh2tQ9j8MMTlxkE7ooWySwm/QD/yDwEsLpaUmUJAGDuOeZNPP/UomGV53LLzWq1WW9mNhoaGMrtJd894h4eHmfGr5ORkt/5t7qLVapkkPkvrVVcRi8VISUlBSkoKzGazU/7rFEWhpaUFo6OjKC0tdXvn58womuWufC6Vzad6PVshtm1YNJlMTAc7W7vyiYkJAOB33lxFJBI5FZBheb7taAe2q+Ld39+P1tZWZGdnIyUlxSM7e+JDHRgYiBUrVpxjRcnWebq93YRAIICfnx8SEhLwf/UjSE1LhV6nh1qjxqhiFFKj1Cpf29+PHYFUnFZgfHACQRGBEAWKoJZpQIEGtDQEOsBIG2E2U1BL1BjtHAVloiEQAP4hARD6CSe7zEMDIBAKYNSYIBAKEJvDzo7bahQsOZnJFJ/uTFsgECA0NBShoaFIS0tj7EblcjlTsXH1jLe3txednZ1YtmwZ6x4CzkLK9vHx8Vi0aBHru02RSOSw/3pYWBiampqgVqtRUlLCeqXDGYMYk8nk1Z03F/O8Lc17ptuVx8TEIDIy0qFduUajAQC+25yriEQi6HQ6h75XrVajtraWETpHu2ydFW+KotDa2oqhoSGHyv+uCqxCoUBtbS2SkpKwaNGiKXf1bJTkHWlME0CAoKCgyT+06BgYjUaoNWqoJ9QYkY/AP8B/chY6ZPIczNXy+tiZMQiEAgj9hBAECCY/0XoalInGxNAEBEIBBCIBjCLh5Dl4qAi0mYZh3AC/ID+IgvxgmDCCpmn4BfohoSARUVnuJ9HZjoLduW6pS89jaTdq74w3OjraytjEHmTEcnBwcMZzXG9Amii9Vbafyn9dLpejrq4OJpMJIpEImZmZXmnam25XPjY2BpFIBIPB4JFRNFu4sPOeDnu78tHRUSgUCrS2tsJoNCIqKoopsU/1N6BWqyEWi33alMk2c068HTnzJuNZ8+fPR3Z2tlMfXmfE22AwoK6uDgaDAStWrHCo3OPKzpvs6meKC3W3oc8dxzR/f39ERkQiMiISZmoyX1uj1mBoaGjyD/S/Qi4WiyEUOBAWARqj7aNQ9Y7BOGGAQW2AQCyAOEoMzbAGAA2BSAj/4P+Ks9kMCCZvEQQiAQLCAmCcMGDBj9MgChCBNtEISQyZcRTMESxTwR674cesXRxtz3htjU1Iv0FsbCwiIiKYm7Xm5maoVCqUlZX5vNtWJpOhsbER2dnZmD9/vk/WQG6IYmNjmRHK6OhonDlzBm1tbS75r7uK5a68p6cHAwMDzBGCJ0bRbPHVmber+Pn5MRUV8jdAjura29un3JV7K/KU0NPTg8cffxxHjx7F8PAwkpKScOONN+LBBx9kbRyT8+LtzJs905m3ZYiJK9GXgOM74/HxcSZKsaioyOHypjM7b8tdfXFx8Yx2lkKhc7nblrBpdSoSihAWGoaw0DDQNA2dTge1ZnJHbjKbIBaLGTEnpWZbpPVSDJ0cBm2iQFE0KJ0JQqMQhgADQNMQ+gshjgqC0E8Eo8YImpq0SxVFTDYICkQC0DRAm2hEZke69J7YQ6OZTAXbftkSpKWlefRiERwczJzxmkwm5iJGnPqio6MxMTEBgUCA0tJSj5ubzMTg4CBaW1uRm5vrMb9nR9Hr9aipqYFYLLYak5vKfz0uLg7R0dEe2bnRNI3u7m709fWhqKiIqYxYuhR6Mqucyzvv6ZhqVz4yMsLsypVKJU6fPo3U1FSvlsxbW1tBURT++te/IjMzE01NTbj11luhVqvx3HPPsfIanBdvwLHISWD6nSUJMVGpVG45jDmyex0eHkZjYyPS09OxcOFCpy7gju68DQYD6uvrodfrHd7Vu1I2J41pnrI6FQgEEIvFEIvFoGNoGA2T5fXx8XHI5XIEBAYwQk5moVW9KvR91Q+zzgSIAIGfAKAAykiBMkzusAPE/hD9tylN6CeCWW8CbeGOZtabIfQTQhzDnpvY2PgYLohUY8nyIo9FD04F6TdISEgATdOQy+Vobm5mfm+NjY1ujVC5S09PD7q7u1FQUMC6Z7qzkN6QyMjIcxpHp/JfJ1MAtv7r7kIMoQYHB1FSUnJOg+lUo2hs7cq97TXuyTN2y105afw8cuQIDh06hMbGRgQFBWHHjh244oorcPHFF3v0ZnbdunVYt24d898ZGRloa2vD66+/fn6Jt6NMVTYnf6wBAQG48MIL3SpbTNcUZ+nM5qp3uCM7b+K3HhoaigsuuMCpXb0z4j3VvCqB7fltAQQICAhAQEAAoiKjYDabGatRpVIJoUgI4YQQ0q9kMKqNgJAGjIJJC7TJBU82j4OGZeXdP8QfZr0JlImCSW8GZaJAGSlEZUYiOMH9C/Adly5GZ2cn+vu1yM9nP9DDWTQaDVpbWxEbG4slS5ZAr9czu0kyQkXK61FRUR7deZHzdlIdYtvdz1kmJiZQXV2NxMTEaUdCgZn914ODgxkhj4x0Ps+dpmm0tbVBJpOhpKRk2p2hpwxivLnzJjcg3rhZII2fFRUVqKiowD/+8Q+8+OKLUKvVuOWWW6BQKLB27VpUVlZ6za5VpVKxem2Yc+JtK3wymQwNDQ3TNnI5+xr2muIs40ntObM58/zTCSwpi9qGsjiCM+Jta3XqC8c0kUjENBoRq9Gu77ugH9eDNtOAGTir3AAEkyEiNA3o/2u24if2B2WiEBAWiMCIQJh0JvgFihCdF4d5JfPcmkPfftkS5kyZjBj5eo5UqVSirq7OKvtaLBZjwYIFjGWlQqGATCZDU1MTzGYzYmJiGDFn0x6VoiicOnUKSqWSlfErd1GpVKitrcWCBQucTtOzLNGmpqYyxxRyuRyNjY2gKMop/3WapnHq1CmMjo6ipKTEaT/56ZrenDGI8bZ4A/BJ05jZbEZycjLeeOMN0DSN5uZmnDx50mvC3dHRgZdffpm1XTcwS8Tb0bK55Zk3OUfq7OzEkiVLWJtptXeDYDui5c4FUCgUwmAwnPP4VHaqzj63I+Lt6yhPewgFQgj1Qkz0qkEbpvgs/PdhcbQYulEtDBNGAAIEhgdi/oXJiEyPhElngihABKHI9QsWGfUiUbFGoxFlZWU+P1OWSqVoampCZmYmUlJS7H6P7QiVpW/4qVOnEB4ezgi5O81aZrMZDQ0N0Ol0nDhvVygUqKurm/a9cQbbY4qxsTHI5XKH/NeJFezExAQro2nOjKLZltd9Id6+SBWztEYVCARYunQpli51fgLk/vvvx86dO6f9npaWFuTk5DD/PTAwgHXr1uHaa6/Frbfe6vRrTsWsEG9HIcJqMpnQ1NQEpVJ5jv0oW69BGBkZQV1dHas7e3vxms3NzZDL5SgtLUVkZKRLz+2IeFuepXFFuIHJ7vL+6n5QxmnWL/jv+mkT/MP8ARpYeEUGwpPDmWQxf7Hr8+WW89nEKU8sFqOkpMRnSUmEM2fO4PTp0041g9n6hpPyukwmQ3d3N/z9/RkBcqZZi4SdAEBJSck5fgPeRiqVorGxEYsXL2Y9FxyYfB8jIiIQERHBvI9kV27rvx4ZGYlTp05Br9ejpKTEI0EwjhrECAQC1kOQpoPkovtCvNmKA73nnnuwdevWab8nIyOD+f+Dg4NYvXo1LrzwQrzxxhtuv74lc1K8v/vuO/j7+9u1H2XrNWiaRm9vL9rb27F48WLWxl5sBVav16O2thYURWHFihVu3aVPJ96WjWnEX9kXUZ5TrU0qk0J5WmlVJbdF+F+rUz+hCEaDCcJgIUapUegVeoQEh0AcLIZI6HzJztZUhRiMxMbGIicnxycXI4KlF3dhYSGiolyfUQ8MDERycjKSk5OZRCi5XI7W1lYYDAbExMQwIjTV51Cn0zHxtr4OOwHOdriTZDBvEBgYaNd/vaOjAxqNBiKRiDHg8ff399ooGmC9KycBOQC8klU+F7K8SdXKEQYGBrB69WoUFxfj73//O+v/9jkl3mNjYwBgt4uULYRCIbOzl8vlKCkpceuCaYvlzn5sbIzpimXjQjiVeHu7Mc0ZzGYzhiXDoCl66nL5f6EpGkI/IWgzDZFQiPkl8xGRFAGNWoNR5SikUimCxEGTXuzBIdPuCKdyQZPL5WhoaEB6errHR8Fmglh6joyMsH7ebuk9vWjRIqjVashkMivLVlJeJ2VhtVqNmpoaREdHY/HixT69qQGsk8F81URIZvPDwsKgUqmYcrtCoUB3d7fT/utsrEcoFGJkZASnTp1CTk4OAgMDPTaKZom3O9stYUu8HWVgYACrVq1CamoqnnvuOchkMuZrlhHT7jArxHumCyQ5D25vbwcAZGVleezCQVEU1Go1EyziCStFiqKYcTNH0tScfW5LuNCYNhVGoxFDw0MICAhAXHwcBoVDgOC/F5gpdFzoJ4TQT4T4wjjE58VDIBAgKDAI0dHRMJqM0Kgnu9cVIwr4+/sjOGRSyAODJl3eprMuHRgYQGtrK5YsWeL1UTBbLM+Uy8rKWP8cWmJp2Zqeng6DwcDMlJOycEREBBQKBZKTk2fs4vY0pBrR39/PCUc5g8HA9MQsW7aM2XlbNg+eOnUKRqPRoeqGu5Ab0MWLFzOfY29klft65+3NG7jPPvsMHR0d6OjoOKcqy1Y41KwQ7+kg8ZoKhQJlZWX4/vvvPRJ7CUx2q7a0tEAgEKCsrMwjd5FkB9PY2OjyuNlU2Ir3dPPbgG+FW6vTQjIsQVhYGKJjogEaCAwPhFlnAmU+98MfEOqPpOVJCEsKgzhGDP/gc3fV/n7+zNkkRVHQaCdd3oaHh3Fl9qQ7mUQiOccznITX9Pf3o7DQ96NgJIlLJBL55Ew5ICDAyrKV7HD9/PzQ398PtVrN7Mqd7aJ2F8tkMNu5aV+g1+tRXV2NkJAQ5OXlWYmXI/7rlo55bNwQkemb3Nxcqx2gvfI62wYx59POe+vWrTOejbvLrBZvkkrk5+eHCy+8EIGBgfDz83M7b9seJBt7/vz5GBwc9MiH0Gw2o7+/H3q9HhdeeCHrCTiW4s3FjnLC+MRkB3RsTOzZuWABELs4BkMTBlAUDbPeDJqiAQEQEBqAvJuWIjDM8f4GoVCI0JBQPLC5DBRFQaVSQSaToaOjg/EMJ2M/XV1dnBkF02g0qK2tRVhYGHJzc31+piyVStHZ2Ync3FzMmzePSUSTSqVoa2uzCgBhS4CmgmujaVqtFtXV1Q4d483kvw7Aalfuyg2bRCJBU1MTli5dOuOmwBMGMb7eec+lRDFgloi3vT940uWdmJhodb7mrn+3LcRI4cyZMygoKIBYLMaZM2dYe34C6V6mKApisdgjHzRiAGN5R82l820aNEZHR6FSqZCYkHjOxTexMBEauQbj/eMQ+QsBGvAT+yHlxylOCbdtaVwoFCIqKgpRUVHIzs4+J5JTKBRi/vz5zMXLVyXhsbEx1NbWOmQw4g36+/vR3t6O/Px8xMZOJrFZzkIbjUamLEwEyDIRjc2KgdlsRmNjI7RaLSdG0zQaDaqrq5mmRmd/V5aBNDRNQ6VSQS6Xo6enB83NzU77r5MoWFcS5dgyiPHlzluj0cypRDFgloi3JZZd3vaCONgUb6PRiPr6emi1WqxYsQIhISHQarWsX8RJylJcXBwSExPR3NzMyvPaQnbe5P3hlHBPk3tNEAWIkLk+E2NnxqCRaSAKECEiLcJh4Z7uPNuSkJAQCIVCDAwMIDo6mmkwqqmpYRq5POl1bY+RkRHU19cjIyMDqampnDlTLioqmnJ00d/f32oWmlQ3uru70dTUhMjISKYs7M6FlWTYm81mToymERe3efPmOW2kZA+BQIDIyEhERkYiMzPTyn+9q6sLAQEBjNGOvc/k0NAQWlparG6y3MFVgxiz2ewz8Z6YmPB51YxtZpV4m81mNDc3M9219i4ajiaLzQSxIA0JCcGKFSuYM1DLu082PogDAwM4deoUsrKykJqaCpVK5ZEzezL+RdM0vvvuO+asjZQyOdFRTtNWudf2EAgFiEiJQESK401Ijoo2gexw4+LimFGwqbyuLd3JPLXbGxwcREtLCyca5WiaRmtrK2Pp6egF0VKAsrKyoNVqmZny9vZ2iMVi5qbIGatRo9HIHJ05EwDkKciEiCsubo5i6b9uNpuhVCrt+q/HxcVBoVCgra0N+fn5M8YRu4IzBjHeziq3RK1W8ztvXyAQCKDValFbWztjl/dMyWKOIJVK0dDQYNeClHxI3b2LJI01pAmK3BG7EgnqyGtRFAV/f39cfPHFUCgUkEqlzPv5+Rk4FcfJJgajAcPDwwgICEB8fDyrr++saAPTj4LZel2T8amBgQG0tLQwrlpxcXGsREmSKYqenh4UFBR45OLrDCTgZGJiAqWlpW41o1latppMJigUCiurUcvz3amMTMhRk71mMF9AKmjks+MNRCLRlP7rbW1tAICEhATGkMXT79FUu3Jyk+Hn5+e1rHIC+Vvlz7x9gFKpxPfff4/4+PgZGz/cKZtbRoYuXbrU7i7H8oPpKqTMp1arccEFF5yTJMT2mb1lY5pIJGJKmRRF4bkPayEQTp7xms1mZgY6ODjY4yUu245yd3zGLXFFtAEwec6O7HDtjU/JZDKmLBwQEMBUN1wJ/yC9FhKJhBOBHuQzazKZUFpayqozmJ+fH+Lj4xEfH29lNdrX14dTp04x57txcXFMJjOxJI6KiuLETDmxX83KyjrnKM9bWPqvCwQCqFQqpKWlQavVuuS/7i7kdyIUCtHe3g6tVov8/HymAujprHJLLO1R5wqzQryDgoKQnZ3tkIuZq+JNGl6USuW0kaHkA+Zqad7WB932fE4kEjEdne7u3KZrTAOAV4+0MnGcMTExMBgM0Kg1UI1Nnk0GBgUiJHjyYsD2OaLdjnI3cFWwAXZGwQICAqzcychOsrm5GSaTidlFOhL+QcYfJyYmUFZW5vVxK1vInHJAQACKi4s9Wpq2tRq1d74bERGBkZERzJs3D4sWLfJ5455MJkNjYyNycnI8Yr/qLL29vejq6rLqR3DWf50tSACLUqlEcXExUzH1Rla5JfzO20eIxWKH7UddGRUjJXmRSOSQpaqrpW1HfNDJY2az2eWLJBF/ZxrTBBAgMCAQgQGBiIqKgslkglqjhkatgUJh39DEpbVZdpQnJiJY7N7dsDuiDZwdL2JzFMxyfjcnJ4cJ/7DcSZKv257DEV9wmqZZ3+G6Ahl3ioiIQG5urtd3uLbnu2fOnEFHRweEQiEGBweh0+k83nMwHc6MX3mD7u5u9PT0oKioyMqcxhn/dVufA1eZSrgB++V1TxnEGAwGGI1GXry5jrM7b1LuSkhIcLj85sruvq+vD21tbTP6oFs2friCrWMa6fYkONqY5ufnh4jwCESEnzU0UavVGBoemizPBYc4fU7uSEe5o7gr2sDZaQKTyeSxVDDb8A+yk5TJZOjs7ERQUJCVoQnxBSdOXL5kfHwcNTU1SEhI4MQOV6lUorOzkylNE1MT0nMQFhbGlNfDwsI8vl7im+7K+JUnINWjkpKSGYVqKv/1zs5ONDY2Mk1vsbGxCA4Odvq9nE64bWFrFG0q1Go1APDd5lxHJBLBaDQ69L1EUBctWuRUTKAz4k1RFFpbWzE0NITi4uIZS7LunKl7yniFGJqEhoSCpmnodDqoNc6dkzvTUT4dbIg2cLbaIhaLUVBQ4LUuZdudJLEZJdGiYrEYiYmJPp2JBYDR0VHU1dUhNTUV6enpPhdue8lglqYmBoOBKa/39fVZebPHxMSw/l5azrj7upGQHPsMDAy45CpH/Nejo6ORnZ0NrVYLmUzGhKk467/ujHBPtZ6pDGIsR9Ec3ZVPTEwAAH/m7QucuXCIRCLodLppv4cEOgwPDzskqPZewxHxNhgMqKurg8FgwIoVKxz68JCdsrM7e285pgkEAofOyYNDghHgP7mzdrejnC3BJpBRsPj4eFZiXF1FJBIhPj4e/v7+kEgkSEpKQkBAAGPEERUVxezKvXnhIbngjvaZeBpHksECAgLO2UnKZDKcPn2aGZ9iy7K1p6cH3d3d0864ewuaptHR0YHBwUGUlJSwMg4lFouRkpKClJQUp/3X3RVuWxzdlVvOk9v+PZMxMV83NbLNrBBvZ5hpzpv4QptMJlx44YUu/SE7It5kTjw0NNTp+VNnz9Rnakzz1Ay3I+fkAYEB0Kg1CAsPQ0xMjFNn5WyLNnB2FIwLZifA2TPTRYsWMUJJ5qBJ9/rp06cRHBx8zmy+JxgYGEBbW5tTueCexJVkMNudpEajgUwmg0QiYSxbXfEMtw088fUEABk3lUgkrAm3Lc74r4eHh6OlpYU14baHKwYxExMTTAf+XGLWiLdAIHAojWW6OW/LiE13umZnGueSyWSor6+3OyfuCI7u7F1pTPMktufkCoUCqjEV8wdEU7RD5+SeEG3AuVEwb0CEyd6ZqeXux2g0Ms1FZDafnO2yVRImzoXd3d0+jdC0XA8byWCW41MkQ5scVVhatpL3cqprAk3TaG9vx9DQECcCT4hZDokl9kZlZib/dbPZDIFAgMzMTK8c+ThqEKNUKn3uuucJZo14O8pUwsdmxOZUr0FMNTo6OpCbm+vy2MhUudu2r2V7/sMZq1PQUKqUGJ8Yx7x58yAOEp97Ti4ORkiI9Tm5p0TbchSsqKiI1fx1V9fT0dGBgYEBh0qv/v7+SExMZM7Cic1oe3s701xEdkeu7HYshYkrO8q2tjZIpVLWhdLee2mvUSsuLo4RREuh5ELgCU3TaGlpgUKhQElJic9GCYn/OrF0VigUiI+Px8DAAE6fPu20/7q72NuVGwwGvPDCC1CpVB59bV8wJ8XbsmxOLpS9vb3Iz8+f8szM2dewFVeKotDU1ISRkRGUlZW5lSE8087eslRkr1mDix7l052T/7Q4AXFxcR6xMKQoCs3NzUzSlK93TLajac7+e+2FqMhkMgwPD6OtrQ2hoaGMkDvScc21JC7b9XhSmCzfS8ujCrlcbmXZOjExAY1G41OhJNA0jebmZqhUKpSUlHg0x93R9Zw6dQoqlcoqV95Z/3W2IdfQu+66izku4cvmPsKVsvl0TmbuYLvz1uv1qK2tBU3T01q3OvP8U+28uRzl6UhHOTknv3djIYDJP3JyttvR0cHq2a43RsGcwWQyoaGhAQaDgbX1WJaEDQYDUxLu7e2Fn5/ftCEqZrMZDQ0N0Ol0nEji8nUymOVRhclkYkRcr9dDJBKhvb2dKa/7Yv6e3IiOj4+jpKTE57+v6ZrTbKcqRkdHIZfL7fqve+KGiKIo3HnnnTh+/Diqqqo4YZ7DNrNGvB2FCKtarUZtbe2UTmZsvAZw9hw9KioKS5cuZeWOcqqdN5eF22A0YHhoGAGB03eU25bGg4KCrDyuifiQs10i5M7erftqFGwqyA2ev78/SkpKPLKegIAAJkbSMkSltbUVBoPBKkRFKBSitrYWAoGAE0lcXEsGEwgEGBoagr+/P8rKypibzN7eXiaS0zIRzdO7OlLZU6vVKC4u5rRw22I5tmfrv06aMcnXnQmlmQqKonDvvfeiqqoKVVVVPrOr9TQC2pHtLAcwGo0OdWBPTEzg22+/hUgkQnJyMrKzs1kfETh9+jQzMsHWObolJ06cwLx585juY9KYRs5xuHS+DVh4lIeHITravke5s+fZluM+MpmMSfCKj4+f0WKUK6NgBHIjGRkZOaM3vycgXcKkJKxSqSAUChEUFISlS5d6zBrTUcgEiJ+fH/Lz831+o2V5I1FYWHjOjYSl0Y5CoWDmoF31sZ8JiqKYCklRUZHPXffYHAcjN+ykxG4ZSuOK/zpFUXjggQdw4MABHDt2DAsXLnR5bVxn1oi3yWSasQObnG93dnZi6dKlHptR7ejogEQigUajwbJly1gfqamurkZsbCxSU1M53ZgGzOxRzkYTmqX4yGQyjI+PT2kxyrVRMJVKhdraWiQnJyMzM9Pn61Gr1aiuroZYLIafnx8UCoXbISruwLVkMKPRyFglO3IjYeljL5PJYDKZrOag3d0hk6MNvV6P4uJin1ck2J7jtn1u4r8ul8sxNjbmlP86RVF47LHH8N5776GqqgqLFi1ibW1cZM6IN8n6lsvlMBgMWLt2rUfu4E0mE7777jtoNBqsWLHCI365dXV1iIiIQFpampXVKaca0yw8yhMSEs7xKPdU5zhgfU6uUCiYc3KaptHX14elS5ciMTHRY6/vKCSwIjMz0ykHP09BbiTmz5+PhQsXMmZAxISDTAJYltc9KRZcSwYjASyBgYEu2dPaVjjGxsYQFhbG3Bg523FtNpuZng17FQBvY9ks56k5bkuI/zr5O5/Of52maTz11FN46623UFVVhSVLPHf94QpzQrx1Oh1qa2sBAPn5+fjyyy+xevVq1s+FyDmqyWSCWCxGaWkpq89PaGhoQHBwMNLS0jh5vk3TNKQyKXQ6HeYlzmPKeJ4U7KkgjUVdXV1Qq9VW8ZLe6GqdCjJTzpXAipGREdTX1097I0HTNBOiIpPJMDExMW2IijsQ3/TExERkZ2f7vCKh1+tRXV2N0NBQLF26lJUbCUvxGRkZmbGB0BKz2Yy6ujpQFIXCwkKfHyV4W7htsfRfl8vl0Gg0GBoaQldXF8rLy3H48GG88sorOHr0KJYtW+bVtfmKWd+wplQqUVtbi9jYWCxZsgQikQgCgQAmk4lV8R4dHWXOUSMiIjA0NMTac9siFAqh0+lgNpuZf48lXOso94VoE4RCIWQyGcxmM1asWMHkapOuVrKLjIuL88pZITEX6evrczlelG2Gh4fR3Nw8ozmNvRAVy0kAsVhsNQngqsCRv1mu+KaT5DS2exJswz9sO65JtratzajJZGKaCbkm3L7qcrfnmvfxxx/j2LFjeP755yEUCrF582YMDw9j0aJFPm/o8wazZudtNpvPsT0dGBjAqVOnkJWVZXW++fnnn6O0tJQ1swnb15FIJOju7saKFStYeX4CaUwjuzayi7Q8i+RSR/mdly/12VqAs6NgZrMZBQUFVn+wNE1DrVZDKpXOeE7OFiSERi6Xo6ioyOcz5YC1i1tsbKzLz2MymZjyukwmA+CYM5ktjlQAvIlarUZNTQ1iY2ORk5PjlRsJ8tkk5+QqlQqhoaFM8EdHRwf8/PxQUFDg82Q5Lgj3VNA0jddffx07d+7E7373O3R0dODjjz/G6OgoNm7ciPfff9/nN4aeZFbuvCmKQltbGwYHB1FYWHjORcmVyE57EKenM2fOWL0OW89v+1qkMY24FimVSiYk4mDbBBP4ESwO9vr5oGVH+aPX/8jnfxSWo2CFhYXnXOQEAgFCQ0MRGhqKjIwMpkNYKpWyPk8OnG0s0mq1VmYVvoK4yp05c8Yte1GC5XEETdOMy5ulMxl5P6ea2yU+7lyxp52YmEB1dTXmzZvnko2xq1h+NollK/lsdnd3QyAQIDExEXK5nLVsbVfgunC//fbbePzxx/Hxxx/joosuYh5vbGxEc3Ozz69RnmbW7bwNBgPq6+uh1+tRVFRk1xHqq6++Qk5OjlsZu5YGL8XFxVY7NYVCgcbGRqxcudLl57fENoPbVphfOtwMvV4PtXoy9MNomoyODAkJQUhwiMfvzsfHx7E8csIqPMOXuDsKZjlPLpPJmEYYV8/JSXqcQCBAQUEBJxqLWlpavFYBsJzbHR0dZcIq4uLimA5hkgy2dOlSVlwO3YX4MyxYsIDVMU9XIc1yAQEBSE1NZcanNBqNT9LluC7c//jHP/A///M/+PDDD7Fq1SpfL8knzBrxJkEXtbW1CA0NxbJly6a8Iz1+/DjS09Nd7jgmpTSxWIz8/PxzLsYqlQrV1dW45JJLXHp+S1wxXjEYDYyQ6/V6JoYzJCSEVeGgQWPDwiD09fVh2bJlPs8tBs52cLM1CjbVPLmj5+RarZZJj2PLpMcdzGYzY+ZRVFTk9QqAZfCHXC5n5sknJibsBrD4AnLmnp6ejrS0NF8vBwaDAdXV1QgODj5nXM72xohUjEgimicqcFwX7vfffx933XUXDh48iDVr1vh6ST5j1oi3TCbD999/j7S0tBnnZX/44QckJycjOTnZ6dcZGRlBXV0dkpKSptzVTUxM4Pjx47j00kudfn5L2HBMM5lN0Kg1UKvV0Gq18A/wZ4Q8IDDAqQhOS25fs4iZ5ywsLOTE+S3pBcjNzfXIKJiz5+SkYzohIQGLFi3y+e7NZDIxHcoFBQU+N/Mwm81oaWmBRCKBv78/jEbjlE1a3oKcuWdlZXHCecuZLndLQxOZTAaappnRKbbG+rgs3ACwd+9e3H777dizZw/Wr1/v6+X4lFkj3nq9HlKp1KGSW3V1NeLi4pxuiOnr60NbWxsWL148bXlYo9Hgq6++wmWXXebyBdsTGdxmygytRju5K9doIBQJGSEPCgpyaK3bL1vCHE0QEfD1HzAx3zlz5gwKCgq8lgpmeU5uOU8eFxcHk8mExsZGpKWlIS0tzefCTexXAwICkJ+f7/MKgGUyWFFREUJCQphcbcsmLWdCVNyFVG1ycnI44XWt0+lQXV2NiIgIp7vciaEJeT/VajUiIyOtEtGcfT+5LtwffPABfvGLX+D999/Hpk2bfL0cnzNrxJvEuzkCMTlJT0936PspimJ2CIWFhTOKg16vR1VVFS677DKny1beckyjaRpa7aSQqzVq0DR9tuEtOPgc73Ey7kWsPMPCwjhRBrZMBSMi4Assz8mlUinMZjMiIyORlpbm03ly4KzZSUREBHJzc31udmKZDFZcXGy3gc1gMDA7SDIDbenyxvb7SZrluDJ3T8bToqKisGTJErdvXMhYn1wuZyxbSYXDEdc8rgv3xx9/jC1btuDdd9/F1Vdf7evlcII5Kd5NTU0IDAxEVlbWjN9Lmo2MRiOKioocSrgxmUw4cuQI1qxZ41SpaqbGNE+NgdGgodfpodaooVarGZOZ36zJsTrXVSgUqK+vx/z58zlh5TndKJgvoGkavb296OzsREZGBjNT7ot5cgLXzE4sk8GKiooc+p1ZhqjIZDImN4CIj7vvJ2mWy8vL48SZu1arxcmTJxETE4PFixez/juzdc0jlq1TvZ9cF+7PPvsMP/vZz/DWW2/hJz/5ia+XwxnmpHi3tLRAIBAgJydn2u8joyJhYWHTNsDZW8unn36KVatWOXxuR3bcZrPZ545pt1yUypzrjo2NISIiAoGBgZBKpcjJyeFER7nlKJgrVpVsQ9M0Tp8+jeHhYRQWFjIeAuScnOzIvTFPThgdHUVdXR1nSveWZ+6u2nna87EPDw+3ej+d+Xf29/ejvb0dBQUFnDDM0Wg0zLGeN/okiGseqXKQ95OU10NCQpg8bi4K97Fjx3Ddddfhtddew0033eTzzziXmDXiDUyWqx2BpH7l5uZO+T1SqRQNDQ1ITU11aZd5+PBhXHTRRQ5dnLkS5WnPCU2r1aKlpQUKhQLAZD40MYbxxjmkPSxHwbxlnDEdJI5xbGxsyvFEgm3iVFBQEPN+sjFPTiDz/9nZ2Zy42bJMBmPTXESv11v52JNycFxc3IzxkT09Peju7kZhYSEiIyNZWY87kFCYhIQEn1VJ9Ho9YzE6MjICmqYhFAqRk5OD+Ph4n98kW/L111/j6quvxvPPP49f/OIXPr8OcI05Kd6dnZ2YmJhAfn7+OV+jaRo9PT3o6OjA0qVLXTaLcNTFzRONac4ylX2p2Wy26igPDAxkhEcul8Pf3x9xcXGIj49nJWfXEdgeBXMXy9J9YWGhUyVcy3NyuVwOgUBg5Urm6oVyYGCA8U3nwsy0t5LBLMvBMpmMiY+0DVEhFrX9/f0oKipizWnRHUiVLykpiRNHUjRNo6mpCaOjo4iJiYFCoYDBYPD5NADhu+++w+bNm/HUU0/h9ttv9/n7xUVmlXgbDAY4stze3l6MjIygqKjI6nGSPEa+5o7r1LFjx5Cfnz9lcxuxOiVObN6O8pzJb5x0lNM0jfz8/HPKZWSunpTXyVhKfHy8W8IzHZ4eBXMWEngTFBTkdune3Xly4OyNZ09PD/Lz8zlVBo6OjvZqMth03dbEerS4uJgTI47j4+Oorq7mjCGMvTNuy+MfkvlOpgEcieNkk+rqalx55ZX4wx/+gN/+9rc+f7+4ypwU7zNnzmBoaMgq9Uuv16OmpgYAUFhY6PZd5ZdffoklS5bY9Yu2bUzzpnA7EhLibEc5scOUSqWQSqWM8MTHx7PSUERGwQYGBqa9IfImExMTqK2t9YgouXJObnnmXlRU5JEoWmchzXLethe1h1arhUwmQ09PD/R6PcRiMXNcERkZ6bO1ESe3lJQUZGRk+GQNljjanGYwGKwS0YgLIUlE85Rla319PTZs2IAHHngA9957Ly/c0zAnxXtoaAg9PT1McAjJMY6KimJt/Ombb75BVlbWOWVLXzWmOZrs5W5HuT3hiYyMZMrrjnTrW0JGwVQqFQoLC302CmYJaQRbsGABk3vtSWY6J6dpmjnemOnM3VtwLRmMjKepVCosW7aMmSmXy+UAXAtRcReVSoWamhrOOLm52lVuGccpk8mg1WoRHR3NvKfO/s1PRVNTE6644grcddddePDBB33+meI6s0q8jUYjMx89HSQS8kc/+hGGh4fR2NiIhQsXsnqR+e6775Cammp1Zu6LxjRn4jgHBwfR0tKCnJwcl9zn7EHmS6VSKUZHR5lSW3x8PEJDQ6d9v7k2CgZMzgM3Nzf7rBHM9pwcmBwpFAqFnBFurrmUURSFxsZGaDSac8bTLENUZDIZNBqNR4THFnJzs3DhQk6kp7E5DkaOJeRyuZVlqztNmS0tLbjiiivw61//Gn/4wx944XaAOSneCoUCDQ0NSE5OZs4H2W7sOXHiBObNm8dc4L3dmOaMaJOEqf7+fo96lFumI42MjMDf39+qdGlZeubaKBhwdqyIK41gxDrTZDJBIBDAYDD4bJ6cwLVkMJLmRoKKZnpPLF3elEql3RAVdxkdHUVtbS1nbm48OcdtNBqtZsoBMHatMTExDo0Ltre3Y926dbj55pvx9NNP+9xkaLYwZ8X7xIkTCAoK8tj5YE1NDWJiYpCSkjJtYxrAnnA7I9gE245ybzXwWHYGS6VSAGAukv7+/mhoaOCMJ7hlfGZBQQEnxoosO7iJ57XtcUV4eDhzc+SN4wbS5c4VsxMyV07TtEtpbuRm0/JclzRoudqUqVAoUFdXx5kRPm8asJAqB3lPSRMheU/tfUa7u7uxbt06XHPNNfjzn//MC7cTzCrxNplMM+ZoE/citVqNSy65xGO7k/r6eoSFhTHiDXiuMc0V0QZm7ij3FpYNb0NDQzAYDAgJCUFqaqrPdpAEclY6OjrqU/tVS0iz3HQOXLbzz56aJyf09vaiq6uLM13uRqMRtbW1EIlErMyV25sGIGNTcXFxDv3tkOMErnin+9o5TavVWiWiBQUFISQkBP39/bjssssgkUhw+eWXY+PGjXj55Zd54XaSOSXepFwVExODoaEhXH755R7b1TU2NiIgIIA5R/eE1amrog2c7SgPDw9Hbm4uJ8rSZ86cQWtrKzIzM0FRFKRSKSYmJhAZGckIj6fOIO1hMpmYkisbEwhsQJor58+f73CznL1zciI67o71WVYlCgsL3RqvZAuSfR0YGOiRIxfLpkziQhgWFsa8p/Z6OYg/weLFizlxnOBr4bbFbDZjZGQEx48fxx133AGdTofo6GhkZmbi3//+t0ePqb788ks8++yzqK6uxtDQEPbv34+Kioopv//YsWNYvXr1OY8PDQ1xYoSV4J22Sy9w5swZtLS0IDs7G/PmzcPQ0BDMZrNHOktpmkZgYCD6+vqg1+uZ2Wci4O4KtzuiDXDPo9xyFKy4uJgZBcvIyGBGfGQyGU6fPu1Uw5s7kBQuf39/lJSUsJqD7ipyuRwNDQ3IzMx0qsnJz88PCQkJSEhIsNpBnj592i3fdctksJKSEk7MTJPjBEciNF1FIBAgNDQUoaGhSE9PtwpR6enpgb+/v9XYlFwuR2NjI2dCT7gm3AAgEokQHx+P8vJylJSU4IYbboBQKMTExASSkpKwfPlybNy4Eb/61a9Y78lRq9XIz8/HLbfcgquuusrhn2tra7My+OFCH4wls2rnbTabYTKZrB4jFxgyIxwbGwuKonD48GGnvMcdhTSlmc1mxiRCKpXCaDQiNjYWhzp1CBYHu3RRcVe0Ac90lLuDpbXoTKNglg1vcrmcscIkDm9sCTnXUriAybv6U6dOsdoIZm8H6eg5uSPJYN6G7SQuVzCbzeeEqFAUxRiw+DpDnYvCbYlUKsUVV1yBgoICvPvuu/Dz88PQ0BA+/vhjfPjhh3jzzTc92k8hEAgc3nmPjo5yov9lKma1eJNRI5JgZHkxcsZ73BGmc0wj5v/Pf9wAtVoNo8kIsViMkJAQhASHTFvWY0OwyRq80VHuDEajkQmqcHYUjDS8EYc3AIyQuxPBScrSSUlJPjcWIfT19aGjowPLli2za/rDFvbOycl7anlOTjq4dTqdw8lgnkatVqOmpsZrgR6OMDg4iFOnTiEhIQEajYYx27EM/fDmOrku3CMjI9iwYQOys7Px/vvv+6Ta5Yx4p6amQq/XY+nSpXjsscdw0UUXeW+hDjBry+bkj1ksFuOCCy4454MgEolmbG5zlJkyuF/5rAUAEB0djejoaBiMBqjVaoyNjUEukzONGiEhIUwZny3RBs7avqpUKpSWlnKivElGwYKDg5GXl+e02IpEIqbUS9M0lEolpFIp2traoNfrmQsk6V53BFKWXrhwIVJTU135Z7GK5XlycXGxx8+TAwMDMX/+fMyfP9/qnLyurg4AmDLwmTNnQNM0Z44TuOYLDpyNGS0sLGRulC3Ndrq6upwKUXEXrgv36OgoysvLkZ6ejvfee48Tn6upmDdvHnbt2oWSkhLo9Xq89dZbWLVqFb7//vtzLLd9yazaeVMUBaPRiJGREdTV1SE5OXnKu/CZvMcdxdJ4xZXGNJPJBLV6Mkdbp9PhJ4WTO534+HhWqgIkjxwACgoKfF62AyZ3t3V1dR4ZBbOMjCQNb1FRUcwOcqpjkoGBAbS2tnLGN52mabS0tDA++77scqcoCiqVCsPDwxgYGLDysff1NACplKSkpHDCyQ2Y7K85ffr0tDGjpEGLNBFSFMXMP1uGqLAB14VbpVKhvLwcMTExOHDggE/X58jO2x4rV65ESkoK/vGPf3hmYS4w63befX19aGtrw+LFi6edo/Tz8zvnfNxZ2HBM8/PzQ0REBB66dgUMBgMjOp2dnQgODmaE3JX4TS52lHs6FUwgECAsLAxhYWFWDW9SqZRpeLO9Oeru7kZvby8KCws5MeZkNpvR1NQEtVqN0tJSn3e5C4VCiMVijI6OIjY2FhkZGRgZGcHAwABaWlq8Pk9OIDa15LPEBYiRT2Fh4bQbA9KgFR8fbxWi0tPTg+bmZmb+OS4uzi3XPK4L9/j4OK6++mqEh4dj3759nFufo5SVleHrr7/29TKsmFXiLZFI0NHRgZKSkhl31O6WzdkQbtvSeEBAAJKTk5GcnAyTycQ0Z508eZJxI3O0OYtrHeXA5IXt9OnTXu26FYvFSElJQUpKilVXcHd3NwIDAyESiaDT6VBcXMyJaEjSp0FRFEpKSjhRKbFMBiONYOHh4UhPT7c6J+/s7JzynJxtyMw0V8xOgMmNQ2dnJ4qKipxqZBIIBIiIiEBERAQyMzOtJiza29tdthflunCr1Wpce+21CAgIwMGDBznR9OgqdXV1nBgBtGRWlc3NZjPUarVDH9IffviBEUpnII1p7lidOnuebducJRAIrJqzbEv1XOso52IqmMFgQG1tLTQaDQCc8576okpBxtMCAgKQn5/PiUqJM8lgnpwnt4RrM9MA0NPTg+7ubrejhG2x9546EqLCdeHWarW47rrroNfr8Z///MenKXgTExPo6OgAMJko+Ze//AWrV69GdHQ0UlJS8MADD2BgYADvvvsuAOCFF15Aeno6cnNzodPp8NZbb+Hll1/G4cOHsWbNGp/9O2yZVTtvoVDo8IfUlZ23bWOarXCzLdoEy+YsMqcrlUrR0tICk8nEnD9GR0ejt7cX/f39KCgo4ERHueUoWGlpKSccykiXu1AoxI9+9COIRCLG4a21tRVGo9Eq0tQbzTNkPC0yMhJLlizhxHgaCc9IS0tDWlrajDs+23ly8p6SefLo6GjmPXVVTIaHh9Hc3MyZmWkA6OrqQl9fn0eqN/beU5lMho6ODjQ2Nlq5vJHjFa4Lt16vx89+9jOo1Wp8+umnPo+vPXnypJXpyo4dOwAAW7Zswe7duzE0NIS+vj7m6waDAffccw8GBgYQHByMZcuW4ciRI3aNW3zJrNp50zQNg8Hg0PfW1dUhPDzc4Qxd2wxuZxrT2Owct10TOSuTSCTQaDQQCoVIT0/H/PnzfV5ytRwFKyws9Pl6gJm73EnDG6lykIY3cqbrifNnsrtNTExEdnY2J4442EwGm2qenFQ6HL2hI97pnh6ZcxSaptHV1YX+/n4UFxd7XYTIeyqXy6FUKhEaGorY2FiMjY1Bo9GgtLSUc8JtMBhw0003YXBwEEeOHOFEFW6uMmfFu6mpCYGBgcjKynLoeV053/aUaNtCOsrNZjNiY2OhUCgwPj7ucdGZDndHwTzB+Pg4amtrERcXh5ycHIdE0rLhTalUMjaYRHTcFVrSm+Do7tYbeDoZbKp5cjIyZe89II1g03VwexNyFDQ4OIji4mKfj18ajUam70Cn0yEgIIB5T311DGRvjVu3bkVXVxc+//xzTtyAzWVmlXgDkxcGR2hpaYFAIEBOTs6030fTNNOV7kgimLcEmzBVR7mt6Liy03EVT46CuQoRydTUVJdHikjDG4k0dbc5SyqVoqmpCYsWLeJEbwLg/WQwk8nE9HNMdU5OzpMLCws54WhF0zTa29sxPDyM4uJiThwFkVI5cSok0aZyuZyxwCVn5b7YjZtMJtx6661oampCVVUV56xE5yJzVrxPnz4Ng8GApUuX2v26s41p3hZt4KwgLViwYNqQCssRtJGREbdH0KaDNBMtXLgQKSkpnBBuck66ePFi1tKcyJwuER3S8OboTofMAnMlGxw423Tlq2QwyzNdqVQKvV6PoKAg6PV65Ofnc6KHg9gty2QyFBcXuzXGxeaaiHAXFxdbibMrISpsYzabsW3bNpw4cQLHjh3jTJPhXGfWibfBYIAjS+7q6sL4+Djy8/PP+dpMjmnAWeH2hWgDrneUW46gyeVyp0fQpoOUNnNzcznTTNTb24vOzk6PnpNahn1Y+tiTnGLLhjeaptHT04Oenh4UFBRw4szP0smtqKiIEyNzxDtdKpVCLBZDrVZ7tXpkD0vjnJKSEk6MNk0n3PYgN/Iko9yyvB4VFcV6oyRFUdi+fTu++uorVFVVud0/weM4c1a8e3t7GfcqS2ZqTPM1lh7l7u6QnB1Bm25NZBSsoKCAM6XN06dPY2hoyKtRlZYNb1KpFGq1muk9iI2NRV9fH4aHh1FUVOTzLluyXpIMVlRU5POzW7ImIpJkd+vKOTnbayK57lwJYnFWuG0hf//E+8BkMjEJc7GxsW43mFIUhXvuuQeHDx9GVVUV0tLS3Ho+HueYs+J95swZDA0NobS0lHmM7LjNZrPdMrmvIR7lY2NjKCgoYPVCazmCJpVKmeY3IjpTlYEt1zRTKpi3oCiKGZUpKiryaWmTnD2S3gOBQICUlBQkJSV5PZjCFsv3iSuCRHbcZE32Gi1tjywAz8yTO7Mmb+OucNt7vvHxceYGaWJiAhEREVYub858VimKwgMPPIADBw7g2LFjWLhwoVvr43GeWSfeJIJvJoaHh9Hd3Y0VK1YAmLmj3Nd406OcjKARIdfpdMzcs2XQBxdHwYxGIxoaGmAymTizJrPZjPr6euh0OiQnJ2N0dJRpeCPvqSfdyKZaE9eSwSiKQmNjIzQajcNrsndObjn77O6/i/gUTExMsCKSbMC2cNtDp9MxDW+k0kGOgmYKUaEoCo8++ijef/99HDt2DNnZ2ayvj2dm5qx4y2QytLW14Uc/+hFzvs1V4fa1R7llGZjMPUdFRWFgYABhYWGcGQXT6XSora1FYGAgli1bNqX7lDchN11CoRAFBQXMmix3jzKZDEKh0KUjC1cwmUyoq6sDTdMoKCjgRIITucExGo0u33RNN0/uSgSn5c1EcXExJ24EvSHctkwVokIqHbY9HU8++STefvttVFVVYckS3/QE8cxh8VYoFGhsbMSPf/xjuxncXMHRjnJvodVq0dfXh/7+ftA0jYiICKbhzZflaRIBGxUVxRmHMjLrHhISgqVLl055g2N5ZCGTyZiGt/j4+HMuju5iMBhQU1PDKQtWy5uJwsJC1m663DknpyjKqjJxvgq3vTWQSodcLodarUZ3dzekUik2b96Mjz76CK+88gqOHj2KZcuWeXQtX375JZ599llUV1djaGjIoTSwY8eOYceOHWhubsaCBQvw0EMPYevWrR5dp6/w/dbFSRwVN5FIBJPJBKPRCKFQyImLvS0kppIrHuXA5C58YGAAWVlZSExMZMqVHR0dCAkJYYTcGyMoBKVSibq6OsyfP58TNzjA5PtUU1OD2NhYLF68eNo1CYVCJut90aJFGB8fh1QqRXd3N5qamuxaYLqCTqdDTU0NQkNDsXTpUk585o1GI2prayESiVBYWMjqzYRlPrllpaO+vh7A1OfkllWA4uJiTlQmuCDcwOT1NTIyEpGRkcjKyoJWq4VUKsXhw4fxzDPPwM/PDzfccAPUajXMZrNHbw7VajXy8/Nxyy234Kqrrprx+7u7u7Fhwwbcdttt+N///V98/vnn+OUvf4l58+bh8ssv99g6fcWs23mbTKYZPctpmoZer8d3330Hk8nElCs90eziCmx2lLPJdKNgRqOR6VqVy+XMCEpCQoJHz3OJ0QkbNp5sQW4mFixYgIyMDLf+7ZYNbyqVyuVxKVKZiImJmfFmwlsYDAZUV1dDLBZ79eiFpmmr0T7Lc/KYmBicOnUKZrMZhYWFvHA7AE3TeP311/Hcc89h+/btaG1txaFDh+Dn54eNGzfizTff9Pjv1pEc7vvuuw+HDh1CU1MT89hPfvITKJVKfPLJJx5dny+YdTvvmSCNaUKhEBdddBHGx8chkUgY0xbLDmtfnJladm+XlZVxonubOEoNDg5OGXfo7++PefPmYd68eVYjaHV1dcwIWkJCAquzpFw0OpHL5WhoaEBmZiZSUlLcfr7g4GCkpqYiNTXVymynq6uLaXiLj49HeHj4lILsTDKYt/BlFUAgEDB9G1lZWcw5OcknF4lESE1NhV6vh5+fn0/fr9kg3G+//TYef/xxfPzxx7jooosATG6ivv32W1RXV3NiQwQAx48fx9q1a60eu/zyy3HXXXf5ZkEeZtaJ90znWLaNaSRHNysrCxMTE5BIJOjq6kJzc7PdDmtPYtlRXlZWxolzNsubCUdTwaZKQWtubobZbGa+Nt0I2nRYViYKCws5YXQCAENDQzh16hRyc3ORmJjI+vPb5r2TJqKamhoIhULms2rZ8OZsMpg30Gq1qK6uZvoTfLkmgUCA0NBQBAUFQS6XIzIyEomJiZDL5ejp6fH6PLkls0G43333XTz00EP48MMPGeEGJtPQLr74Ylx88cU+XKE1w8PD51QMExISMDY2Bq1Wy4lRSTaZdeJtD2J1Ssrp9jrKBQIBwsLCEBYWhszMTKbDuq+vD6dOnWLiDOPj4z0iqhMTE0zSmS86yu1BRsFomnb5ZsL2PJeMoHV0dKCpqcnpGySKotDS0gKFQoHS0lJOmIoAZ53cvBXFahsVOTo6CplMxpR8Y2JiIBaL0dfXh+zsbM4cKajValRXVyM+Pp4zvvfk3N3Pz49p4luwYIFVl/VM5+RsMxuE+/3338fvfvc7HDhwACtXrvT1knhsmPXibeuY5mhHeWhoKEJDQ5GRkQGNRgOpVIrBwUG0trYiMjISCQkJrKV1ca2jHJg8ayWd0mydR1pWOjIzM6FWq61ukIgTWXx8vN2LleVscmlpKWfMMoi7XHFxsdec3CwRCoWIiYlBTEwMc4NELFgFAoGVe54vRYCU75OSkpCZmcmJz7nRaGS675ctW2b1OReJRMzn0fKcvL29/ZwsbTbfV64LNwBUVlbirrvuwt69e7FmzRpfL8chEhMTIZFIrB6TSCQIDw+fc7tuYBaKt+UFgS3jleDgYKbsqNPpIJVKIZFI0NbWhvDwcCQkJCA+Pt6lDwDpKGczNMNdvJEKRsqV5AaJdK0ODw8z76vlCJrBYGC6kktKSjjRSGRbBeBCf4JAIMD4+DhGRkZQUFCA4OBgyGQyDA0NobW1lXlfydyzt1CpVKitrUVKSgoyMjK89rrTQcbmgoKCsGzZsmnP3ac6Jyc39O7Mk1syG4T74MGD2LZtG95//32sW7fO18txmBUrVuDjjz+2euyzzz5jjLrmGrOu25yiKBiNRq84phkMBsa8RKFQIDQ0lBHymS6MZMd25swZTnWUk+7thQsXIjU11SdrIPO55H0Vi8UwGAwIDw9HQUEBJ44UzGazlRsYF6oAwNlkMHuhJ5ZzzyRdjnSuT9fw5i6jo6Ooq6tDRkaGzz5Ttuj1etTU1DAz+O40zLHluz4bhPvQoUPYunUr3n33XVx99dU+XcvExAQ6OjoAAIWFhfjLX/6C1atXIzo6GikpKXjggQcwMDCAd999F8DkqNjSpUvxm9/8BrfccguOHj2K3/72tzh06BA/KsYFKIqCXq/3umOa0WiETCaDRCJhBIcIue3MMxf9wAFupoIpFArU1dUhICAAer0egYGBzI7c25aiBMteAC6NEzmTDEYa3og/OGkyjI+PZ3UiYGRkBPX19cjOzsb8+fNZeU530ev1qK6uRlhYGHJzc1ntdLc8J5fJZAAcOyefDcL92Wef4Wc/+xneeust/OQnP/H1cnDs2DGsXr36nMe3bNmC3bt3Y+vWrejp6cGxY8esfubuu+/GqVOnMH/+fDz88MNz1qRl1on33r17QVEULrnkEojFYp9c3EnspkQigVwuR2BgICPkQUFBTPOLpz3KHcVyFIwrqWDA2bGrjIwMpKWl2c3QJkLuiThDe5AdGym1cqEKQNM0WltbmYxpZ28GScMbcXizDKWJiYlxeWRSKpWisbERS5Ys4UyGs06nQ3V1NSIiIpCbm+vR64PlOblMJoNOp7N7Tj4bhPvYsWO47rrr8Nprr+Gmm27iRL8Cz/TMOvF+7rnn8Morr0ChUGDdunWoqKjApZde6rPdLREciUQCmUwGiqIgFouRk5OD6Ohon/8RcLUKQPLKp7rwW3ZYkxQ0T5vtaDQa1NTUIDIykjMWrCQZbGxsDEVFRW433pBQGvK+ajQaJibSmcas4eFhnDp1ilMz+GRELTo62utGNdP5riuVSmg0GpSUlHBSuL/66itcc801eOGFF3DLLbf4/JrF4xizTryByQvaiRMnUFlZif3792NwcBCXXXYZysvLsX79ep/kKJPyIZltJh3A3t45WmIwGFBfX88EVHClCkA6pZctW+bQ2JVlCppEIoFer7cy22GjrD02Noba2lpOGZ2Q7nu9Xo/CwkKPXPiJ4EilUkZwZmp4GxgYQFtbG5YtW4bY2FjW1+QKGo0G1dXViI2NRU5Ojs9/f+ScvKurC3q9HkFBQcwEi7fnyafju+++w+bNm/H0009j27ZtnFkXz8zMSvG2hKIo1NfXY+/evdi3bx96enqwdu1abNq0CRs2bPDKuam9jnJiXiKRSCCVSkHTtNXO0dNCTkbBiMMVV8q/bW1tkEgkKCoqcukmi+xwLFPQSKlyqhG0mSCjfOnp6UhLS3P65z2ByWRCbW0tAHgtGcy2kTA4OJgRctLw1tfXh46ODhQUFHCmCZPMlickJCA7O5sTAmRZKi8oKMDExITVObnlsYWv/jZPnjyJTZs24Q9/+AN++9vfcuJ943GcWS/elpA/mL1792L//v1obW3FqlWrUFFRgY0bN7Jexna0o5wk9RAhN5lMiI2NRUJCgkf+eL0xCuYsZrOZyU1mo/xLICNolt7gzqSgSSQSNDc3Y9GiRZwJh+FCMhjp6yBe9iKRCEFBQRgfH0dRURFnXO8mJiZQXV3NqYrJdGfcjp6Te5q6ujps2LABv//973Hvvfdy4n3jcY45Jd6W0DSN06dPo7KyEvv27UN9fT1+/OMfo6KiAldeeSXi4+Pd+sC6epZsWQKWSqXQ6XSMkLPht86FUTBbLLu3PVm+t905zpSCRrzT8/LyEBcX55E1OQsXk8HIZ10mk0EkEoGmaVYa3tyFCHdycjJnzI+cbU4jVSQ28skdpampCVdccQXuvvtu/P73v+fE+8bjPHNWvC2haRrd3d2MkJ88eRIrVqxAeXk5Nm3ahKSkJKc+wJYe5e6IEU3TjE0raR6Kjo5mzsacLZVycRSMiFFwcLBXk6VIChrpXLccQQsPD0dPTw96e3vtzkv7Ci4mg5GbYIlEguLiYgQHBzM3nzKZDFqtlrEWjouL81pfxfj4OKqrqzllCuNuV7ler2c+swqFgvnMxsXFISIigpUbuZaWFqxfvx7btm3DY489xonPGI9rnBfibQlN0+jv78e+ffuwb98+fPvttygtLUV5eTnKy8uRkpIy7Qd6YmICtbW1zCgKm2JE7sIlEgkmJiYQFRXFCPl0FwKujoKNj4+jtraWaSLy1S7ScgSNTAQAQHZ2NpKTkzmxu+WitShN02hpacHIyAgj3LbY7hwjIiKY/gNHji1cYWxsDNXV1UhLS0N6erpHXsNZ2B4HszdP7u45eXt7O9atW4ctW7bg6aef5sRnjMd1zjvxtoSmaQwNDWH//v2orKzEV199hfz8fEbIbUtxHR0d6O/v94pHOTnLlUgkzEXRcpacwNVRMNIElpqaivT0dE5cKCiKQmNjI1QqFaKjozEyMgKKonye926ZDMYVMbIcUSsuLnbIYU6n01ntHENCQpj3NiwsjJXPAHmvuOTm5uk5bjbOybu6urB+/Xpcc801+POf/8yJG1Ye9zivxdsSmqYhl8sZIa+qqsLixYtRXl6OiooK/Oc//8HOnTuZx72JTqdj3N2USiXTlBUVFYXTp09zahQMmGwCa2pqQk5ODmeawEwmExoaGmAwGFBUVISAgACmkZAcW3hiBG0miFFNVlYWZ5LBKIpCQ0MDtFotioqKXBIjo9FoZbjj7+/PCHlkZKRL4kFsWBcuXMhKljob+MKAxdlz8t7eXqxbtw4bN27Eyy+/zAv3HIEXbzvQNI3R0VEcPHgQlZWV+Oyzz+Dn54ef/vSnuPXWW31q4GEwGJggitHRUfj5+WHBggVITEzkRHwmGSXiUhMYCT0hkZD2Gqxs+w/UarXVWa4nLsrDw8Nobm72WD64K5jNZtTX18NoNKKoqIiVGxiKoqBQKKyOLZzNfCc2ulyyYeWCc5q9c3KxWAyJRIK1a9dCJpPh8ssvx9q1a7Fr1y6vXLdeffVVPPvssxgeHkZ+fj5efvlllJWV2f3e3bt34+c//7nVY4GBgdDpdB5f52yHF+9p0Gq12LJlC06ePIlt27bh+PHj+PTTT5GUlMTsyAsKCrwu5CTBKSEhAREREZBKpRgZGYFYLEZ8fDwSEhLsdld7Estz98LCQp9EZ9pDq9Uy3dt5eXkO/65ITKxMJoNKpUJERATT8MbGmBsXO90tZ8sLCws90kVOqh1kKoCUgKdreCMGSFwa5+OCcNtCzsmrqqpw9913g6IoREdHIz09HQcOHPDK3+S///1v3Hzzzdi1axeWL1+OF154AXv27EFbW5tdJ77du3fjzjvvRFtbG/OYQCDgTMMtl+HFewqUSiXWrVsHPz8/HDhwgHGSmpiYwMcff4zKykp8/PHHiI2NxaZNm1BRUYHS0lKPC/lUo2AkiIL4rQcEBDBC7slEKeDs+ahKpeLUufvExARqamoQFxfnluuW7QhaaGgo4uLikJCQ4NI4z3TJYL6C5F77+/t7dbacmJdIpVKMj48zN0lxcXEIDg5mjhUWL17MGf90Lgq3LYODg7jxxhuh1Wqh0+nQ29uLNWvWoLy8HNdee63HPnfLly9HaWkpXnnlFQCT14YFCxZg+/btuP/++8/5/t27d+Ouu+6CUqn0yHrmMrx4T4HZbMZLL72Ebdu2Tdmso9Fo8Omnn6KyshKHDh1CaGgoNm3ahPLycqxYsYL1CyApSc80CmbbXS0SiaxsWtkUcpPJxJRZPWXh6QqksYmMErH1b7Y3gkYmAmZy8yOmPgMDAw4lg3kLg8GA6upqiMXiGXOvPQnp7SDRm6R8mpmZibS0NE40PdI0jaamJoyPj3NWuEdGRrBhwwYsWrQI7733Hvz9/dHW1oaDBw/i4MGDeOONN5Cbm8v66xoMBgQHB2Pv3r2oqKhgHt+yZQuUSiUOHjx4zs/s3r0bv/zlL5GcnAyKolBUVISnnnrKI+uba/DizRI6nQ5HjhxBZWUlPvjgAwQEBGDjxo3YvHkzLrroIrfODt0ZBbM8b5RKpRAIBMyu0V2/db1ej9raWgQEBGDZsmU+M+uwRSaTobGx0eNNYPZukqaK3STJYHK5HEVFRZypTpAUrvDwcNbjM91hcHAQp06dQnh4OCYmJlhpeHOX2SDco6OjuPLKK7FgwQLs2bPHq02sg4ODSE5OxrfffosVK1Ywj//ud7/DF198ge+///6cnzl+/Dja29uxbNkyqFQqPPfcc/jyyy/R3NzMmd4GrsKLtwcwGo2oqqrC3r17cfDgQVAUhQ0bNmDz5s1YuXKlU39QbI6CkUY8IuQkqSshIQHR0dFOVQqIoUhUVBRnEriAs2ll3m4Cs4zdlEqlViNoUVFRaG1tZS0ZjC1IChf5HXJhZwucbeRbtmwZ4uLiYDaboVAomF25rcObN0r8s0G4VSoVNm3ahLi4OOzfv9/ra3RFvG0xGo1YvHgxbrjhBjz++OOeXO6shxdvD2MymfDVV19h7969OHDgADQaDTZs2IDy8nKsWbNm2vlZT6aCWY5JSSQSGI1GK5vW6S6ISqUSdXV1SE5O5oyhCDA5EtPZ2Yn8/HyH0so8he0ImlarhZ+fHzIzM5GYmOiVEbSZIGEe8fHxnPG/B4ChoSG0tLRMmVhmb7wvJiaGGe/zxE5zNgj3+Pg4Nm/ejJCQEHz44YcOzeWzjStlc3tce+218PPzw/vvv++hlc4NePH2ImazGd9++y0TZUqa4srLy3HZZZdZOVJ1dHRgcHAQERERHk8Fo2ka4+PjjJATv3V7886kJJ2ZmcmpWVtylsylTnej0Yja2lpQFIWYmBjI5XKvjKDNBLEWnT9/Pmc8wYGzUaOO3nxZZmiThrfIyEim4sFGhWM2CLdarcbVV18NoVCIQ4cO+fRIZvny5SgrK8PLL78MYLIilZKSgjvuuMNuw5otZrMZubm5uOKKK/CXv/zF08ud1fDi7SNIJjlJQBseHsall16KiooKhIaG4he/+AUefPBB3H777V6/uJJ5Z4lEArVazexsjEYjOjs7sXTpUs6MclAUhZaWFigUCk6dJU+VDEZG0Eh+NtsjaDOhUqlQU1PDKTc34OzonDtRo6ThTSqVYnR0dMZgmpmYDcKt1Wpx7bXXwmAw4D//+Y9LMbts8u9//xtbtmzBX//6V5SVleGFF17A//3f/6G1tRUJCQm4+eabkZycjKeffhoA8Mc//hEXXHABMjMzoVQq8eyzz+LAgQOorq7GkiVLfPpv4Trc6DA6DxEKhVi+fDmWL1+OnTt3oq6uDnv37sWDDz4IiUSClStXIioqipkx9qaAh4aGIjQ0FBkZGdBoNJBIJOjs7IRer0dYWBgMBgP0er3PL2ZmsxmNjY3QarUoLS31SanQHqQJLCws7JxksODgYKSlpSEtLQ16vZ4R8vb2doSGhjJi44lEKS46lAGTUxSdnZ0oKipyy5c/KCgICxYswIIFC6ymAnp7e+Hv789UOxxpeJsNwq3T6fDTn/6UmXrxtXADwPXXXw+ZTIZHHnkEw8PDKCgowCeffMLc7Pf19Vm996Ojo7j11lsxPDyMqKgoFBcX49tvv+WF2wH4nTeHePXVV3HffffhiSeegFKpxL59+9DW1obVq1ejoqICGzZsYD2TfCYoimK6pHNzc6FWqyGRSDxiXOIMJGYUmEx248I5MuB6MpjRaGQasuRyOYKCgqxS0Nz9nZN5aS4ZnQCTfQpdXV0oLCz0WKCOZcObVCoFAMbhzV7D22wQboPBgBtvvBFDQ0M4cuQIZ/wCeLwHL94c4eGHH8auXbvwwQcfMJ2alpnklZWVaGxstMokj4uL86iQm81mK49ry52t5a5xdHQUYWFhVrtGT6LX61FTU4OgoCAsW7bMJ2Ei9hgbG0NNTY3bjXzTzem7MiYllUrR2NiIJUuWcMboBAC6u7vR09ODoqIir/UpzNTw5u/vz3nhNhqN2Lp1K7q6unD06FGfNmfy+A5evDnCJ598gszMTGRmZtr9Ok3T6OrqYjLJq6ursWLFClRUVGDTpk2YN28eq0JOMssFAsGMO1vit05sWslZo6sOZNPB1RE1UpJm+yzZdgSNpulpd422DA0N4dSpU8jLy7NrT+krOjs70d/fj+LiYp+Ve0nDG3lvyTw5MFnN4UrjoyUmkwm//OUv0dzcjKqqKk79Tnm8Cy/esxCaptHX18dkkn/33XcoLS1lbFoXLFjglmBa+oE72+luMpkYIbcs/yYkJLgdC0l2tklJScjKyuJMlzQpSXs6NMN212gwGM7ZNVpCmsB8PTpnCU3T6OzsxMDAAIqLizkRpgNMrqu+vh4qSfh8hQAAKr9JREFUlQrBwcFQqVSMDa6rDW9sYzabsW3bNpw4cQJffPEFZ8JseHwDL96zHJqmMTg4iP3792Pfvn1MJnlFRQXKy8udtgYdGxtjQk/cnf81m81M05BMJmOahkigijPPTfLB09PTkZaW5vKa2MZXyWDTpaDFx8djeHgYnZ2dnPJPJyN9g4ODnBNu21K5bQ9CYGCglcObt4Wcoihs374dX3/9Naqqqnj3MR5evOcSNE1DKpXiwIED2LdvH5M9ToR8JjEm6U0ZGRlITU1l9QJFUZTVOa5QKHT4HJfkgy9evBhJSUmsrcldyM52KkMRb2I5gqZSqQAAKSkpSElJ4YSjG+nfkEgkKC4u5sxInyPNaaThjXx2ATBC7qwzoStQFIV77rkHhw8fxrFjx6wCiXjOX3jxnqPYZpIfOXIECxcuRHl5OTZv3ozFixdbCWZ1dTWUSqVXBNLeOS4R8ujoaKt19ff3o729nVPRmQA3k8EszWqSk5MxNjaG0dFRj4+gObIuMrFQXFxsZUbkS1zpKqdpGkqlkhFyvV6P2NhYpg+B7akHiqLwwAMP4ODBg6iqqsLChQtZfX6e2Qsv3ucJKpUKH374ISorK/Hpp59i/vz5KC8vx6ZNm3DgwAG89dZb+O6777x+V295MZRKpTCZTMyFcGxsDGfOnPHoGJGzcDUZjKZptLW1QSqVWu1sSfmXNBOyPYLmyLqIiU5xcTEnqgAAO+Ng5OiCvL8TExOIiopiPr/u/lspisKjjz6Kf/3rX6iqqkJ2drZbz8czt+DF+zxkfHwcH3/8Mfbu3YuPPvoI/v7+uPbaa3HTTTehpKTEZx3cNE1jbGwMEokEAwMDMJlMiImJQVJSEmJjY32eWkaEaGRkhFNubjRN49SpUxgdHZ1WIC17EORyudsjaI6si+S8FxcXc8ZEx1Nz3FqtlhFypVLpVsWDpmk8+eST+Nvf/oajR4/ypiU858CL93mKTqfDzTffjNraWtx999345ptvcOjQIYSHh+PKK69ERUUFLrjgAq/PUFMUhaamJoyNjWHRokVMd7VWq2U6qz1RnnR0XeSCzxUhoigKzc3NGB8fP2cWf6afszzHJSNobJ3jurouT+MtAxaDwQC5XG7V8Gbp8DZT7vuzzz6LV199FUePHkVeXp5H1sgzu+HF+zxkYmICGzduhE6nw0cffcQ0W+l0Onz22WfYt28fDh48iMDAQFx55ZVMJrmnd74mkwn19fUwmUwoLCy0Sogizm6kPGnZWe3pzGKz2Yz6+noYDAYUFRV5NSN5OiiKYkx0iouLXV4XGUGTSCSQyWQwGAxWwTTO/t7JjY5arUZRURFnjE585ZxGTHdI9zowdcMbTdN48cUX8dxzz+HIkSMoKiryyhp5Zh+8eJ+HUBSF559/HrfddtuUpV+DwYCqqipUVlbiwIEDoGkaGzduREVFhdOZ5I5gMBhQW1sLPz8/5OfnTysYtuEekZGRjJCzvcPjqg0ruaEgNzpsrcveCFpMTAwjNjP93skNhU6n49SNDlcsTymKglKpZMrrJOzHZDLh6quvxp49e/DUU0/h008/RVlZmdfW9eqrr+LZZ5/F8PAw8vPz8fLLL0/7+nv27MHDDz+Mnp4eZGVlYefOnbjiiiu8tl4eXrx5HIBkku/ZswcHDhyAVqvFxo0bUV5ejksuucRtwSSmMPaCPGZCp9MxQqNUKhEeHs7MkrvbMESSwQIDAzllw2oymVBbWwsAKCws9GhFxDJyk6SgJSQk2G3IIna6er0excXFnLnR4Ypw20JulHbv3o0333wTPT09CAwMxG233Ya7777ba7Pc//73v3HzzTdj165dWL58OV544QXs2bMHbW1tdh3cvv32W1x88cV4+umnsXHjRrz33nvYuXMnampqsHTpUq+smYcXbx4nIZnke/fuxYEDB6BUKrF+/XqUl5fj0ksvdXoMaGJiAjU1NYiPj3fbFMZgMDBCrlAoEBoaioSEBJf81t25ofAkRqMRNTU18Pf3t4oa9Qa2kZuWDVlisdgjlQB34apwW0LTNN5991089dRTKC8vR3NzM7766isUFhaioqIC9957r0fXvXz5cpSWluKVV14BMFkdWLBgAbZv3243g/v666+HWq3GRx99xDx2wQUXoKCgALt27fLYOnms4cUbkzO7jz/+OI4ePYrh4WEkJSXhxhtvxIMPPsiZsh8XoSgKP/zwA5NJLpFIcNlll6GiogLr1q2b0UFLqVSitrYWKSkpTjvBzYTtiJRYLGaEfCarS+KfHhsbi5ycHJ/bYhJIIEtwcDDy8vJ8ekNh+/4CgL+/P5YuXYqoqChOvGezRbjfe+897NixAwcPHsQll1wCYNJy99ChQ/jqq6/w5ptveuz9NBgMCA4Oxt69e1FRUcE8vmXLFiiVShw8ePCcn0lJScGOHTtw1113MY89+uijOHDgAOrr6z2yTp5z4fO8AbS2toKiKPz1r39FZmYmmpqacOutt0KtVuO5557z9fI4i1AoxAUXXIALLrgAzzzzDGpra7F37148+eSTuO2227BmzRpUVFTgiiuuOGemuKenB11dXcjKysKCBQtYX5u/vz+SkpKQlJQEk8nEjEidOHECAQEBjJDbroutZDC2IRnh4eHhyM3N9XklgLy/8fHxqKmpgclkQmhoKOrr6+Hn52dlJeqLtc4G4QaAvXv34u6778bevXsZ4QaA2NhYbNmyBVu2bPHo68vlcpjNZiZvm5CQkIDW1la7PzM8PGz3+4eHhz22Tp5z4cUbwLp167Bu3TrmvzMyMtDW1obXX3+dF28HEQqFKC4uRnFxMZ566ik0NTVh7969eOGFF3D77bfjkksuQXl5OTZu3Ij//d//xZ///Gd88cUXHhFuW/z8/JCYmIjExESruM2amhr4+fkxpV8STsE1/3SNRoPq6mqnM8I9jdFoRG1tLUQiEYqLiyESiaxG0BobG1kfQXOE2SLcBw4cwG9+8xu8//77VtcfHh5H4MV7ClQqFaKjo329jFmJQCBAXl4e8vLy8Nhjj6GtrQ2VlZV44403sGPHDgDAbbfdBrFYDJqmvSpGlsYkRGgkEglqa2thNpsRGRmJsLAwUBTl890tMFnCr66uRkJCArKzszkl3PbO3oVCIWJjYxEbG2vlntfa2gqj0ejWCJojzBbh/uijj3DrrbfiH//4B6688kqfrSM2NhYikQgSicTqcYlEMmXQTmJiolPfz+MZfH914iAdHR14+eWX8etf/9rXS5n1CAQC5OTk4Pe//z0uueQSiMVi/OIXv8A333yDrKwsXHHFFdi1axcGBwfh7fYLIjQxMTGgKArp6ekIDQ1FU1MTvvzySzQ3N0Mmk4GiKK+uizA+Po4TJ04gKSmJU8JtMBhQXV2NgIAAFBQUTLmbFggEiIqKwqJFi/CjH/0IJSUlCA4ORldXF44dO4ba2loMDAzAYDCwsq7ZItyHDx/GLbfcgr/97W+46qqrfLqWgIAAFBcX4/PPP2ceoygKn3/+OVasWGH3Z1asWGH1/QDw2WefTfn9PJ5hTjes3X///di5c+e039PS0oKcnBzmvwcGBrBy5UqsWrUKb731lqeXeF5gMpnwy1/+El988QUOHz6MrKwsJpO8srIS+/fvZzLJy8vLUV5e7nYmuaPYSwazNC0hfuuWO0ZvlH5VKhVqamqQlpaG9PR0j7+eoxDhdrdpTq1WM+5ubMzqzxbhrqqqwvXXX4/XX38dN954IyduyP79739jy5Yt+Otf/4qysjK88MIL+L//+z+0trYiISEBN998M5KTk/H0008DmBwVW7lyJf70pz9hw4YN+Ne//oWnnnqKHxXzMnNavGUyGdMJOxUZGRlMR/ng4CBWrVqFCy64ALt37+ZE2XQuoNFo8Nvf/hZ//OMf7SaWkUzyffv2Yd++ffj6669RUFDARJmmp6d75CLX3d2Nnp6eaZPBiN86GUHT6XSMkMfFxXmk9KtQKFBXV4fMzEykpKSw/vyuotfrUV1djdDQUFbH52xH0MLCwqw8wWditgj3V199hWuuuQYvvvgifv7zn3NCuAmvvPIKY9JSUFCAl156CcuXLwcArFq1Cmlpadi9ezfz/Xv27MFDDz3EmLQ888wzvEmLl5nT4u0MAwMDWL16NYqLi/HPf/6TM4Yc5xuWmeSVlZU4duwYlixZwgg5G+Vjkgw2ODiIoqIihIWFOfxzljatGo0G0dHRjGkJG7PNcrkcDQ0NWLRoEZKTk91+PrYg3e4RERFYsmSJx25siSe45YgfuVGyl4I2W4T7+PHjuOqqq/CnP/0Jt912G6eEm2d2wos3JoV71apVSE1NxTvvvGMl3HwThu+gaRoKhcIqkzwrKwvl5eWoqKg4J5Pc0edkKxmMlH6lUinGx8cRFRXFCLkrIkI6tHNzczn1udNqtaiurkZUVBSWLFniNeExmUzMZIBcLrcaQSOVktkg3CdPnsSmTZvwxz/+Edu3b+eFm4cVePEGsHv3bvz85z+3+zW23h5nvYN5rCHn0CST/PDhw1iwYAE2bdqEzZs3Y9myZTMKuSeTwbRaLSPkKpWKsRF19Ax3aGgIp06dQl5enl1LSl+h1Wpx8uRJn4+pWY6gSaVSAJMjgBRFobS0lDM54bbU1dVhw4YNePDBB3HPPffwws3DGrx4ewFnvYN5ZmZ8fByHDh1CZWUlPvnkE8TFxTFCXlxcfI6QezMZTK/XMyJDznCJkNuzjyVNc/n5+YiJifHYupyFzJfHxcW5bV3LJmazGXV1dRgbG4NIJDqnodDXue+EpqYmrF+/Hvfccw8eeOABzrx/PHMDXry9gLPewTzOoVar8cknn2Dfvn1MJvmmTZtQUVGB5cuXQ6FQ4Prrr8evf/1rXHXVVV713TYYDJDJZJBIJFAoFAgJCbGyae3t7UVXV9e0TXO+gKvz5ZY54SQGdXx8nLlZ0mq1TFxsXFycz+yNW1pasH79emzbtg2PPfYYZ94/X0HTNC699FKIRCJ8+umnVl977bXX8Pvf/x5NTU1eC2OZC/Di7WFc8Q7mcR2tVstkkn/wwQfw9/dHYGAgEhIScPDgQURGRvpsbUajEXK5HBKJBCMjIxCJRDCbzVi8eDHmzZvHmQv8xMQEqqurkZSUxCmLWFvhtnfGbduH4Mm42Kk4ffo01q9fj61bt+Kpp57izPvna/r7+5GXl4edO3cyHhrd3d3Iy8vD66+/jptuusnHK5xd8OLtYQYHB5GcnIxvv/3WysTgd7/7Hb744gt8//33Plzd3KajowOrVq1CaGgolEolKIpiMskvvvhin+3KaJrG6dOnMTg4iIiICCiVSgQEBDAiExER4bML/vj4OKqrq7FgwQLWw2LcwRHhtsU2LtbZETRX6Orqwrp163Ddddfhueee48dNbXjnnXdwxx13oKGhAWlpaVizZg0iIyOxb98+Xy9t1sGNwyEeHpZpbW3FpZdeik2bNuGVV14BRVH48ssvsWfPHtx2223Q6XRWmeTe6lSmaRptbW2QSqUoKytDSEgIzGazlU2rpYWrNxO6SCgLSXnjCq4INwAEBQUhJSUFKSkpzPGFVCpFV1cXM4IWHx+PsLAwVt7j3t5ebNiwARUVFbxwT8GWLVuwf/9+3HLLLbjqqqvQ1NSE5uZmXy9rVsLvvD0MXzb3DTfeeCNSU1PxxBNPnHNhNpvN+Oabb5hM8rGxMaxbtw4VFRVYu3at05nkjkLTNE6dOoXR0VEUFxfb7ZCmKAqjo6PMLLlAIEBcXBwSEhIQFRXlMUEgjm5cC2VxVbing4ygSSQSyOVy+Pv7M0IeGRnpkpAPDAzg8ssvx6WXXorXX3+dF+5pkEqlyM3NhUKhQGVlpdV1kcdxePH2AsuXL0dZWRlefvllAJMXpJSUFNxxxx18w5qHMBqNDjWmURSF77//nhFyqVTKZJJffvnlM2aSOwoZU5uYmEBRUZFD5680TWN0dJQp/ZrNZkbI2UzoIrnqCxcu5JSjmyeE295rjIyMMLtyAIyQR0dHOyTCw8PDWLduHS666CK89dZbvMGTAzz00EM4cOAAmpqafL2UWQsv3l5gJu9gHm5AURRqampQWVmJffv2ob+/H2vXrkV5ebndTHJHMZvNaGhogF6vd3lMjcy5EyE3GAyIjY1FQkKCW37ro6OjqK2t9Viuuqt4Q7htsUxBk0qlMBqNjClMTEyM3RE0qVSK9evXo6ioCO+++y4v3A7y2GOP4cCBA6irq/P1UmYtvHh7iem8g9ni6aefxr59+9Da2gqxWIwLL7wQO3fuxKJFi1h9nfMBYru5Z88e7Nu3Dx0dHbjkkkuwadMmbNy40eGzaDKTbDabUVhYyMqYGk3T54xHxcTEMELu6GsQD/Xs7GxOjej4QrhtsfceR0dHIygoCFFRUUhMTIRcLseGDRuwePFivPfeez6bL1coFNi+fTs+/PBDCIVCXH311XjxxRenrRqtWrUKX3zxhdVjv/71r7Fr1y5PLxcAL95swIv3HGLdunX4yU9+gtLSUphMJmZ28tSpUx7rrj0foGkara2t2Lt3L/bv34+mpiasXLkS5eXluPLKKxEbG2tXyI1GI+rq6iAQCFBQUOCxi/vExASkUikkEgnUarWV3/pUu/yRkRHU19cjJyfHbliMr+CCcNuDjKD985//xLPPPotly5bBYDAgOTkZH374oc8mFwBg/fr1GBoawl//+lcYjUb8/Oc/R2lpKd57770pf2bVqlXIzs7GH//4R+ax4OBghIeHe2PJvHizAC/ecxiZTIb4+Hh88cUXuPjii329nDkBTdPo7OxkhLympgYXXXQRysvLsWnTJiQmJkIgEGB4eBhvv/021q9fj/z8fK+VUzUaDSPkxG+dnOESIZTJZGhsbGTmy7kCV4XbltraWtx3331ob2/HyMgIiouLcdVVV2Hz5s3Izs726lpaWlqwZMkSnDhxAiUlJQCATz75BFdccQXOnDkz5Y3ZqlWrUFBQgBdeeMGLqz0LL97uw4v3HKajowNZWVlobGzkc3Y9AE3T6O3tZTLJv//+e5SVlWHt2rV49913kZaWhg8++MBn56BkzlkikTB+68HBwRgaGkJeXh6n+i1mi3CPj4+joqICYWFh+OCDDzA+Po4PP/wQ+/btw2effYZvvvmGEVFv8Le//Q333HMPRkdHmcdMJhOCgoKwZ88ebN682e7PrVq1Cs3NzaBpGomJibjyyivx8MMPe2zSgod9ePGeo1AUhU2bNkGpVOLrr7/29XLmPDRNY2BgAG+//TaeeeYZptGJRJmmpaX51PBEr9ejs7MTAwMDAIDw8HCPG5Y4ymwRbrVajauvvhoikQgfffTROe/b2NgYQkNDvTom9tRTT+Gdd95BW1ub1ePx8fH4wx/+gG3bttn9uTfeeAOpqalISkpCQ0MD7rvvPpSVlfFmKbMI3qRljvKb3/wGTU1NvHB7CYFAAL1ej7///e+48cYb8eijj+KDDz5AZWUlHnvsMeTm5jJRpllZWV4XcoVCgaGhIRQUFCAyMpLxW+/s7ERISAji4+ORkJCAkJAQr65ttgi3VqvF9ddfD5qm8cEHH9i94WHzvPj+++/Hzp07p/2elpYWl5//V7/6FfP/8/LyMG/ePKxZswadnZ1YuHChy8/L4z34nfcc5I477sDBgwfx5ZdfIj093dfLOS9QKBTIy8vD9ddfjz//+c+MAJJM8gMHDqCyshKff/45srOzmQQ0b8RsDg4OorW1FcuWLUNsbKzV10wmEzPjLJfLERQUxOzIXR2Nc5TZItw6nQ433HADVCoVPv30U0RERHj8NWUyGUZGRqb9noyMDPzzn/90qWxui1qtRmhoKD755BNcfvnlbq2dxzvw4j2HoGka27dvx/79+3Hs2DFkZWX5eknnFVVVVVi1atWUgkdmtT/44APs27cPn376KVJTUxkhz8vLY73kSuJGCwoKEB0dPe33ms1myOVySKVSyGQyxnksISGBdb/12SLcBoMBN954I4aHh/HZZ59xKvkNONuwdvLkSRQXFwMADh8+jHXr1k3bsGbLN998gx/96Eeor6/HsmXLPLlkHpbgxXsOcfvtt+O9997DwYMHrWa7IyIi7Fpx8viWsbExHDp0CPv27cN//vMfJCQkMEJeVFTktpD39/ejvb0dhYWFTosOcR4jQi4QCBghj4yMdGtts0W4jUYjtmzZgp6eHnz++eecylq3ZP369ZBIJNi1axczKlZSUsKMig0MDGDNmjV49913UVZWhs7OTrz33nu44oorEBMTg4aGBtx9992YP3/+ObPfPNyFF+85xFQ7o7///e/YunWrx1//T3/6Ex544AHceeedPhtBma2QTPLKykocOnQIkZGR2LRpE8rLy7F8+XKnO9b7+vrQ2dmJwsJCt2NQid86MSyhadrKptUZIbcU7pKSEp/OR0+HyWTCL3/5S5w6dQpHjx5FfHy8r5c0JQqFAnfccYeVSctLL73EmLT09PQgPT2dqQz19/fjxhtvRFNTE9RqNRYsWIDNmzfjoYce8tqcN4/78OLNwwonTpzAddddh/DwcKxevZoXbzcgmeSVlZX48MMPERQUhE2bNqGiogIXXnjhjGYvPT096O7uRlFREevns7YWoiaTycpCdLqbjNki3GazGdu2bUN1dTWqqqqQmJjo6yXx8JwDL948bkPCNl577TU88cQTPjV/mGsYDAYcPXoUe/fuxcGDByEQCLBx40Zs3rwZF1988TlWqE1NTZDL5SgqKvL4LoqmaYyNjTGz5MRvPT4+HrGxsVY3GbNJuLdv345vvvkGx44dQ3Jysq+XxMNjF168edxmy5YtiI6OxvPPP+9z56a5jMlkwhdffIE9e/bg4MGDMBgMTH70ypUr8eCDD+Lbb7/F4cOHvV7+pGnayqaV+K2THfnp06c5L9wURWHHjh04cuQIqqqqkJqa6usl8fBMCT/nzeMW//rXv1BTU4MTJ074eilzHj8/P6xZswZr1qzBq6++iq+//hqVlZX47W9/C51OB5PJhEceeYSV8BNnEQgECAsLQ1hYGBYuXMh4gff19aG5uRkikYjT88MUReH+++/HJ598gmPHjvHCzcN5+MR4Hpfp7+/HnXfeif/93/91KJ+ahz1EIhFWrlyJF198Eddffz0EAgGuvvpqvPLKK0hLS8PNN9+Mffv2YWJiwifrCwkJQWpqKkJCQiAWi5GamgqJRIIvv/wSJ0+eRF9fH3Q6nU/WZgtFUXjkkUewf/9+HDlyBBkZGb5eEg/PjPBlcx6XOXDgADZv3mzVpGQ2myEQCCAUCqHX6/l8Yw9C0zTuvPNOHDhwAEePHkVmZiaTSb53717s27cPZ86cwaWXXmqVSe4NpjrjJn7rUqkUSqWSsWlNSEjwyTgjTdN44okn8Pe//x1VVVVYvHix19fAw+MKvHjzuMz4+Dh6e3utHvv5z3+OnJwc3HfffXwYioeRy+W4/vrr8fbbbyMtLe2cr1MUhcbGRkbIOzs7sWbNGiaTPDIy0iMOao42pxkMBkbIFQoFQkNDrWxaPQ1N03jmmWfw2muv4ejRo8jLy/P4a/LwsAUv3jyswjescROaptHS0sJEmTY3N2PlypWoqKjAxo0bp8wkdxZXu8qNRiNj0zoyMgKxWMwIeWhoKOs3GTRN48UXX8Rzzz2HI0eOoKioiNXn5+HxNPyZN8+sY2BgADfeeCNiYmIgFouRl5eHkydP+npZnEYgEGDJkiV45JFHUFNTg+bmZlxyySV45513kJmZiQ0bNuCNN97A8PAwXL2fd2cczN/fH0lJSSgoKMDKlSuRkZEBjUaDEydO4JtvvkF7eztUKpXLa7OEpmm89tpreO655/DJJ5/wws0zK+F33jyzitHRURQWFmL16tXYtm0b4uLi0N7ejoULF3K6m5mrWGaS79u3D99//z0uuOAClJeXo7y8HMnJyQ7tej01x202m61sWv38/JjgFFfK/jRN46233sIjjzyC//znP7jwwgtZWScPj7fhxZtnVnH//ffjm2++wVdffeXrpcw5SCb5vn37UFlZiW+//RZFRUWMkE+VSe4tAxaKoqBQKJhzcuK3Hh8fj6ioqBltWmmaxjvvvIP7778fH330ES6++GKPrJOHxxvw4s0zq1iyZAkuv/xynDlzBl988QWSk5Nx++2349Zbb/X10uYUNE1DIpFg//79qKysxJdffomlS5cymeSZmZkQCAQwGAx4+umncckll2D58uVeM2ChKIqxaZVIJIzfOjGFsRVymqbx3nvvYceOHfjggw+wevVqr6zTHk8++SQOHTqEuro6BAQEQKlUzvgzNE3j0UcfxZtvvgmlUomLLroIr7/+Op8ceB7DizfPrILMk+/YsQPXXnstTpw4gTvvvBO7du3Cli1bfLy6uQlN0xgZGcHBgweZTPJFixZh48aNOH78OLq7u1FVVYWEhASfrU+lUkEikUAqlcJoNCIuLg4KhQKFhYUIDw/Hnj178Jvf/AaVlZU+z6t+9NFHERkZiTNnzuDtt992SLx37tyJp59+Gu+88w7S09Px8MMPo7GxEadOneI9Fs5TePHmmVUEBASgpKQE3377LfPYb3/7W5w4cQLHjx/34crOD0gwyf79+/HII49gfHwcqampWL9+PTZv3oylS5eynknu7PrGx8chkUhwyy23oKmpCYWFhWhoaMDu3btx3XXX+WxttuzevRt33XXXjOJN0zSSkpJwzz334N577wUAqFQqJCQkYPfu3fjJT37ihdXycA2+25xnVjFv3jwsWbLE6rHFixejr6/PRys6vyA2qEeOHEFERARqampw//33o7OzE2vXrkV+fj4eeughnDx5EhRF+WR94eHhyMrKwhdffIGnnnoKSqUS8fHxuOmmm7Bhwwb87W9/w8jIiNfX5ird3d0YHh7G2rVrmcciIiKwfPly/ob1PIYXb55ZxUUXXYS2tjarx06fPs17UXuRW2+9FfX19aiqqsLChQvx05/+FHv37oVEIsHOnTsxNDSEjRs3Ijc3F/fddx+OHz8Os9ns9XV+9tlnePTRR/HHP/4RPT09aGxsxI9//GO8/vrruOCCC1gZO/MGw8PDAHDOsURCQgLzNZ7zD168eWYVd999N7777js89dRT6OjowHvvvYc33ngDv/nNb3y9tPOGm266CVVVVYiPj7d6PCQkBNdccw3ef/99SCQSvPTSS1CpVLj22muRk5ODHTt24Msvv4TJZPL4GquqqnDTTTdh165duPbaawEA2dnZuP/++3HixAnU1NSwavxy//33QyAQTPu/1tZW1l6Ph4c/8+aZdXz00Ud44IEH0N7ejvT0dOzYsYPvNucwBoMBR44cQWVlJT744AMIhUImk/zHP/4x6yloX331Fa655hq8+OKL+PnPf+4RC1hbZDLZjKX4jIwMq258R8+8u7q6sHDhQtTW1qKgoIB5fOXKlSgoKMCLL77oztJ5Zim8ePPwTIPZbMZjjz2Gf/7znxgeHkZSUhK2bt2Khx56yCuiMNcwGo344osvsHfvXhw4cABGoxEbN25ERUUFVq1ahcDAQLee//jx49i8eTOeeeYZ/PrXv+b078jZhrV7770X99xzDwBgbGwM8fHxfMPaeQxfNufhmYadO3fi9ddfxyuvvIKWlhbs3LkTzzzzDF5++WVfL21W4u/vj7Vr12LXrl2MIUx4eDi2b9+O9PR0/PKXv8RHH30ErVbr9HOfPHkSV199NZ588klOC3dfXx/q6urQ19cHs9mMuro61NXVWcW35uTkYP/+/QAmm/DuuusuPPHEE/jggw/Q2NiIm2++GUlJSaioqPDRv4LH1/A7bx6eadi4cSMSEhLw9ttvM49dffXVEIvF+Oc//+nDlc0tzGYzvvvuO1RWVmL//v2Qy+VYt24dysvLcfnll8+YMlZXV4cNGzbgoYcewo4dOzgr3ACwdetWvPPOO+c8XlVVhVWrVgGYFOy///3v2Lp1K4CzJi1vvPEGlEolfvSjH+G1115Ddna2F1fOwyV48ebhmYannnoKb7zxBg4fPozs7GzU19fjsssuw1/+8hf87Gc/8/Xy5iQURaG6uppJQBsYGGAyydevX39OJnlTUxPWr1+Pe++9l2kc4+GZ6/DizcMzDRRF4fe//z2eeeYZiEQimM1mPPnkk3jggQd8vbTzAoqi0NDQwAg5ySQvLy/Hhg0bMDw8jPXr1+P222/Ho48+ygs3z3kDL948bmE2m/HjH/8YiYmJ2LdvH/O4SqXC0qVLcfPNN+PJJ5/04Qrd41//+hf+53/+B88++yxyc3NRV1eHu+66C3/5y194O1YvY5lJvm/fPjQ3N0MkEuHOO+/En/70J164ec4rePHmcZvTp0+joKAAb775JlNKvvnmm1FfX48TJ054LazCEyxYsAD333+/1Rz5E088gX/+85/83K4PoWkazc3NeP755/Hmm2/61JKVh8cX+Pl6ATyzn+zsbPzpT3/C9u3bcckll+CHH37Av/71r1kv3ACg0WjOEQaRSOQT60+eswgEAixdutSqkZCH53yC33nzsAJN07jkkksgEonQ2NiI7du346GHHvL1stxm69atOHLkCP76178iNzcXtbW1+NWvfoVbbrkFO3fu9PXyeHh4zlN48eZhjdbWVixevBh5eXmoqamBn9/sL+yMj4/j4Ycfxv79+yGVSpGUlIQbbrgBjzzyyKyvKvDw8Mxe+IMiHtb429/+huDgYHR3d+PMmTO+Xg4rhIWF4YUXXkBvby+0Wi06OzvxxBNPsCrcX375Ja688kokJSVBIBDgwIEDVl+naRqPPPII5s2bB7FYjLVr16K9vZ211+fh4Zl98OLNwwrffvstnn/+eXz00UcoKyvDL37xi1mT2uRr1Go18vPz8eqrr9r9+jPPPIOXXnoJu3btwvfff4+QkBBcfvnl0Ol0Xl4pDw8PV+DL5jxuo9FoUFBQgHXr1uGll15CT08P8vLy8Mwzz2Dbtm2+Xt6sQiAQYP/+/YztJfG1vueee3DvvfcCmBzDS0hI4H2teXjOY/idN4/bPPDAA6BpGn/6058AAGlpaXjuuefwu9/9Dj09Pb5d3Cynu7sbw8PDWLt2LfNYREQEli9fjuPHj/twZTw8PL6EF28et/jiiy/w6quv4u9//zuCg4OZx3/961/jwgsv5MvnbjI8PAwASEhIsHo8ISGB+RoPD8/5x+xvB+bxKStXroTJZLL7tU8//dTLq+Hh4eE5P+B33jw8HCYxMREAIJFIrB6XSCTM13g8w5NPPokLL7wQwcHBiIyMdOhntm7dCoFAYPW/devWeXahPOclvHjz8HCY9PR0JCYm4vPPP2ceGxsbw/fff48VK1b4cGVzH4PBgGuvvdbppst169ZhaGiI+d/777/voRXynM/wZXMeHh8zMTGBjo4O5r+7u7tRV1eH6OhopKSk4K677sITTzyBrKwspKen4+GHH0ZSUhLTkc7jGf7whz8AAHbv3u3UzwUGBvJVER6Pw++8eXh8zMmTJ1FYWIjCwkIAwI4dO1BYWIhHHnkEAPC73/0O27dvx69+9SuUlpZiYmICn3zyCYKCgtx63enMYYxGI+677z7k5eUhJCQESUlJuPnmmzE4OOjWa54PHDt2DPHx8Vi0aBG2bduGkZERXy+JZw7Cz3nz8Jyn/Oc//8E333yD4uJiXHXVVVbz5SqVCtdccw1uvfVW5OfnY3R0FHfeeSfMZjNOnjzp24V7md27d+Ouu+6CUqmc8Xv/9a9/ITg4GOnp6ejs7MTvf/97hIaG4vjx4xCJRJ5fLM95Ay/ePDw855jD2OPEiRMoKytDb28vUlJSvLc4Frn//vtnDJRpaWlBTk4O89/OiLctXV1dWLhwIY4cOYI1a9Y4/fM8PFPBn3nz8PA4hEqlgkAgcLjzmovcc8892Lp167Tfk5GRwdrrZWRkIDY2Fh0dHbx487AKL948PDwzotPpcN999+GGG25AeHi4r5fjMnFxcYiLi/Pa6505cwYjIyOYN2+e116T5/yAb1jj4eGZFqPRiOuuuw40TeP111/39XK8Rl9fH+rq6tDX1wez2Yy6ujrU1dVhYmKC+Z6cnBzs378fwOTUwP/8z//gu+++Q09PDz7//HOUl5cjMzMTl19+ua/+GTxzFH7nzcPDMyVEuHt7e3H06NFZvet2lkceeQTvvPMO899kGqCqqgqrVq0CALS1tUGlUgEARCIRGhoa8M4770CpVCIpKQmXXXYZHn/8cQQGBnp9/TxzG75hjYeHx27DGhHu9vZ2VFVVebXczMPDMz38zpuH5zxlOnOYefPm4ZprrkFNTQ0++ugjmM1mJgglOjoaAQEBvlo2Dw8P+J03D895y7Fjx7B69epzHt+yZQsee+wxpKen2/05y7IxDw+Pb+DFm4eHh4eHZ5bBd5vz8PDw8PDMMnjx5uHh4eHhmWXw4s3Dw8PDwzPL4MWbh4eHh4dnlsGLNw8PDw8PzyyDF28eHh4eHp5ZBi/ePDw8PDw8swxevHl4eHh4eGYZvHjz8PDw8PDMMnjx5uHh4eHhmWXw4s3Dw8PDwzPL4MWbh4eHh4dnlsGLNw8PDw8PzyyDF28eHh4eHp5ZBi/ePDw8PDw8s4z/B8YCwqcppri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80" y="2579531"/>
            <a:ext cx="2397779" cy="233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78" y="3320561"/>
            <a:ext cx="2191310" cy="167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Principal Component Analysis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fr-FR" sz="1400" dirty="0" smtClean="0"/>
              <a:t>La </a:t>
            </a:r>
            <a:r>
              <a:rPr lang="fr-FR" sz="1400" b="1" dirty="0" smtClean="0"/>
              <a:t>PCA</a:t>
            </a:r>
            <a:r>
              <a:rPr lang="fr-FR" sz="1400" dirty="0" smtClean="0"/>
              <a:t> est la </a:t>
            </a:r>
            <a:r>
              <a:rPr lang="fr-FR" sz="1400" b="1" dirty="0" smtClean="0"/>
              <a:t>méthode standard de réduction de dimension linéaire</a:t>
            </a:r>
            <a:r>
              <a:rPr lang="fr-FR" sz="1400" dirty="0" smtClean="0"/>
              <a:t>. </a:t>
            </a:r>
          </a:p>
          <a:p>
            <a:pPr marL="285750" indent="-285750"/>
            <a:r>
              <a:rPr lang="fr-FR" sz="1400" dirty="0" smtClean="0"/>
              <a:t>Mathématiquement, cela </a:t>
            </a:r>
            <a:r>
              <a:rPr lang="fr-FR" sz="1400" dirty="0" smtClean="0"/>
              <a:t>est lié à une </a:t>
            </a:r>
            <a:r>
              <a:rPr lang="fr-FR" sz="1400" b="1" dirty="0" smtClean="0"/>
              <a:t>décomposition en valeurs singulières (SVD) </a:t>
            </a:r>
            <a:r>
              <a:rPr lang="fr-FR" sz="1400" dirty="0" smtClean="0"/>
              <a:t>d’une matrice de données.</a:t>
            </a:r>
          </a:p>
          <a:p>
            <a:pPr marL="285750" indent="-285750"/>
            <a:r>
              <a:rPr lang="fr-FR" sz="1400" dirty="0" smtClean="0"/>
              <a:t>Dans le domaine de la mécanique (fluide, structure), on retrouve souvent le terme de </a:t>
            </a:r>
            <a:r>
              <a:rPr lang="fr-FR" sz="1400" b="1" dirty="0" err="1" smtClean="0"/>
              <a:t>Proper</a:t>
            </a:r>
            <a:r>
              <a:rPr lang="fr-FR" sz="1400" b="1" dirty="0" smtClean="0"/>
              <a:t> Orthogonal </a:t>
            </a:r>
            <a:r>
              <a:rPr lang="fr-FR" sz="1400" b="1" dirty="0" err="1" smtClean="0"/>
              <a:t>Decomposition</a:t>
            </a:r>
            <a:r>
              <a:rPr lang="fr-FR" sz="1400" b="1" dirty="0" smtClean="0"/>
              <a:t> </a:t>
            </a:r>
            <a:r>
              <a:rPr lang="fr-FR" sz="1400" dirty="0" smtClean="0"/>
              <a:t>(</a:t>
            </a:r>
            <a:r>
              <a:rPr lang="fr-FR" sz="1400" b="1" dirty="0" smtClean="0"/>
              <a:t>POD</a:t>
            </a:r>
            <a:r>
              <a:rPr lang="fr-FR" sz="1400" dirty="0" smtClean="0"/>
              <a:t>).</a:t>
            </a:r>
          </a:p>
          <a:p>
            <a:pPr marL="285750" indent="-285750"/>
            <a:r>
              <a:rPr lang="fr-FR" sz="1400" dirty="0" smtClean="0"/>
              <a:t>On retrouve aussi l’</a:t>
            </a:r>
            <a:r>
              <a:rPr lang="fr-FR" sz="1400" dirty="0" err="1" smtClean="0"/>
              <a:t>appelation</a:t>
            </a:r>
            <a:r>
              <a:rPr lang="fr-FR" sz="1400" dirty="0" smtClean="0"/>
              <a:t> de </a:t>
            </a:r>
            <a:r>
              <a:rPr lang="fr-FR" sz="1400" b="1" dirty="0" err="1" smtClean="0"/>
              <a:t>Karhunen-Loéve</a:t>
            </a:r>
            <a:r>
              <a:rPr lang="fr-FR" sz="1400" b="1" dirty="0" smtClean="0"/>
              <a:t> (KL) </a:t>
            </a:r>
            <a:r>
              <a:rPr lang="fr-FR" sz="1400" b="1" dirty="0" err="1" smtClean="0"/>
              <a:t>Expension</a:t>
            </a:r>
            <a:r>
              <a:rPr lang="fr-FR" sz="1400" dirty="0" smtClean="0"/>
              <a:t>.</a:t>
            </a:r>
          </a:p>
          <a:p>
            <a:pPr marL="285750" indent="-285750"/>
            <a:endParaRPr lang="fr-FR" sz="1600" dirty="0"/>
          </a:p>
          <a:p>
            <a:pPr marL="0" indent="0">
              <a:buNone/>
            </a:pPr>
            <a:r>
              <a:rPr lang="fr-FR" sz="1600" b="1" dirty="0" smtClean="0"/>
              <a:t>Illustration sur un cas simple : recherche d’une représentation 1D de données 2D</a:t>
            </a:r>
          </a:p>
          <a:p>
            <a:pPr marL="0" indent="0" algn="ctr">
              <a:buNone/>
            </a:pPr>
            <a:r>
              <a:rPr lang="fr-FR" sz="1600" b="1" dirty="0" smtClean="0">
                <a:solidFill>
                  <a:schemeClr val="accent1"/>
                </a:solidFill>
              </a:rPr>
              <a:t>Quelle est la direction (vecteur) qui représente le mieux les données ?</a:t>
            </a:r>
            <a:endParaRPr sz="1600" b="1"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4397188" y="3516406"/>
            <a:ext cx="389965" cy="564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4397188" y="3745006"/>
            <a:ext cx="674017" cy="33617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87153" y="38490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?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397188" y="35054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Principal Component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 algn="ctr">
                  <a:buNone/>
                </a:pPr>
                <a:r>
                  <a:rPr lang="fr-FR" sz="1600" b="1" dirty="0" smtClean="0">
                    <a:solidFill>
                      <a:schemeClr val="accent1"/>
                    </a:solidFill>
                  </a:rPr>
                  <a:t>Quelle est la direction (vecteur) qui représente le mieux les données ?</a:t>
                </a:r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On </a:t>
                </a:r>
                <a:r>
                  <a:rPr lang="fr-FR" sz="1600" dirty="0" smtClean="0"/>
                  <a:t>cherche un vecteur normé </a:t>
                </a: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fr-FR" sz="1600" dirty="0" smtClean="0"/>
                  <a:t> qui représente au </a:t>
                </a:r>
                <a:r>
                  <a:rPr lang="fr-FR" sz="1600" dirty="0" smtClean="0"/>
                  <a:t>mieux </a:t>
                </a:r>
                <a:r>
                  <a:rPr lang="fr-FR" sz="1600" dirty="0" smtClean="0"/>
                  <a:t>les données. Qu’est ce que ça veut dire ?</a:t>
                </a:r>
                <a:endParaRPr lang="fr-F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600" b="0" dirty="0" smtClean="0"/>
              </a:p>
              <a:p>
                <a:pPr marL="0" indent="0">
                  <a:buNone/>
                </a:pPr>
                <a:endParaRPr sz="1600" dirty="0"/>
              </a:p>
            </p:txBody>
          </p:sp>
        </mc:Choice>
        <mc:Fallback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7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Principal Component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 algn="ctr">
                  <a:buNone/>
                </a:pPr>
                <a:r>
                  <a:rPr lang="fr-FR" sz="1600" b="1" dirty="0" smtClean="0">
                    <a:solidFill>
                      <a:schemeClr val="accent1"/>
                    </a:solidFill>
                  </a:rPr>
                  <a:t>Quelle est la direction (vecteur) qui représente le mieux les données ?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fr-FR" sz="16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dirty="0" smtClean="0"/>
                  <a:t>On </a:t>
                </a:r>
                <a:r>
                  <a:rPr lang="fr-FR" sz="1600" dirty="0" smtClean="0"/>
                  <a:t>cherche un vecteur normé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fr-FR" sz="1600" dirty="0" smtClean="0"/>
                  <a:t> qui représente au  mieux les données. Qu’est ce que ça veut dire ?</a:t>
                </a:r>
              </a:p>
              <a:p>
                <a:pPr marL="285750" indent="-285750"/>
                <a:r>
                  <a:rPr lang="fr-FR" sz="1600" dirty="0" smtClean="0"/>
                  <a:t>Les données réduite en 1D correspondent à la projection sur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fr-FR" sz="1600" dirty="0" smtClean="0"/>
                  <a:t>. On </a:t>
                </a:r>
                <a:r>
                  <a:rPr lang="fr-FR" sz="1600" dirty="0" smtClean="0"/>
                  <a:t>veut que ces données réduites aient une variance qui soit la plus proche possible de la variance des données initiale (i.e., la plus grande possible)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600" b="0" dirty="0" smtClean="0"/>
              </a:p>
              <a:p>
                <a:pPr marL="0" indent="0">
                  <a:buNone/>
                </a:pPr>
                <a:endParaRPr sz="1600" dirty="0"/>
              </a:p>
            </p:txBody>
          </p:sp>
        </mc:Choice>
        <mc:Fallback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2846440" y="3868171"/>
            <a:ext cx="1552575" cy="1144036"/>
            <a:chOff x="3234578" y="3320561"/>
            <a:chExt cx="2191310" cy="1672519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4578" y="3320561"/>
              <a:ext cx="2191310" cy="1672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Connecteur droit avec flèche 3"/>
            <p:cNvCxnSpPr/>
            <p:nvPr/>
          </p:nvCxnSpPr>
          <p:spPr>
            <a:xfrm flipV="1">
              <a:off x="4397188" y="3516406"/>
              <a:ext cx="389965" cy="564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V="1">
              <a:off x="4397188" y="3745006"/>
              <a:ext cx="674017" cy="33617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4787153" y="38490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?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280544" y="3491017"/>
              <a:ext cx="28405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?</a:t>
              </a:r>
              <a:endParaRPr lang="fr-FR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3" name="Google Shape;69;p15"/>
          <p:cNvGrpSpPr/>
          <p:nvPr/>
        </p:nvGrpSpPr>
        <p:grpSpPr>
          <a:xfrm>
            <a:off x="4716143" y="3967511"/>
            <a:ext cx="1958661" cy="945335"/>
            <a:chOff x="4323913" y="3904763"/>
            <a:chExt cx="2214600" cy="1083300"/>
          </a:xfrm>
        </p:grpSpPr>
        <p:grpSp>
          <p:nvGrpSpPr>
            <p:cNvPr id="14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6" name="Google Shape;71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92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Principal Component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 algn="ctr">
                  <a:buNone/>
                </a:pPr>
                <a:r>
                  <a:rPr lang="fr-FR" sz="1600" b="1" dirty="0" smtClean="0">
                    <a:solidFill>
                      <a:schemeClr val="accent1"/>
                    </a:solidFill>
                  </a:rPr>
                  <a:t>Quelle est la direction (vecteur) qui représente le mieux les données ?</a:t>
                </a:r>
              </a:p>
              <a:p>
                <a:pPr marL="0" indent="0">
                  <a:buNone/>
                </a:pPr>
                <a:r>
                  <a:rPr lang="fr-FR" sz="1600" dirty="0"/>
                  <a:t>On cherche donc, quelque soit la dimension, à maximiser la variance des données projetées. On considère des données centrées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endParaRPr lang="fr-FR" sz="1600" dirty="0"/>
              </a:p>
              <a:p>
                <a:pPr marL="285750" indent="-285750"/>
                <a:r>
                  <a:rPr lang="fr-FR" sz="1600" dirty="0"/>
                  <a:t>Projection de données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  <m:r>
                      <a:rPr lang="fr-FR" sz="16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p>
                    </m:sSup>
                    <m:r>
                      <a:rPr lang="fr-FR" sz="16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600" dirty="0"/>
                  <a:t> points en dimension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𝑁</m:t>
                    </m:r>
                  </m:oMath>
                </a14:m>
                <a:r>
                  <a:rPr lang="fr-FR" sz="1600" dirty="0"/>
                  <a:t>) selon un vecteur unitaire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/>
                      </a:rPr>
                      <m:t>𝒗</m:t>
                    </m:r>
                    <m:r>
                      <a:rPr lang="fr-FR" sz="16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ar-AE" sz="1600" i="1">
                          <a:latin typeface="Cambria Math"/>
                        </a:rPr>
                        <m:t>=</m:t>
                      </m:r>
                      <m:r>
                        <a:rPr lang="fr-FR" sz="1600" i="1">
                          <a:latin typeface="Cambria Math"/>
                        </a:rPr>
                        <m:t>𝑋</m:t>
                      </m:r>
                      <m:r>
                        <a:rPr lang="fr-FR" sz="1600" b="1" i="1" smtClean="0">
                          <a:latin typeface="Cambria Math"/>
                        </a:rPr>
                        <m:t>𝒗</m:t>
                      </m:r>
                      <m:r>
                        <a:rPr lang="fr-FR" sz="16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ar-AE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ar-AE" sz="16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ar-AE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ar-AE" sz="1600" dirty="0"/>
              </a:p>
            </p:txBody>
          </p:sp>
        </mc:Choice>
        <mc:Fallback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8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Principal Component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 algn="ctr">
                  <a:buNone/>
                </a:pPr>
                <a:r>
                  <a:rPr lang="fr-FR" sz="1600" b="1" dirty="0" smtClean="0">
                    <a:solidFill>
                      <a:schemeClr val="accent1"/>
                    </a:solidFill>
                  </a:rPr>
                  <a:t>Quelle est la direction (vecteur) qui représente le mieux les données ?</a:t>
                </a:r>
              </a:p>
              <a:p>
                <a:pPr marL="0" indent="0">
                  <a:buNone/>
                </a:pPr>
                <a:r>
                  <a:rPr lang="fr-FR" sz="1600" dirty="0"/>
                  <a:t>On cherche donc, quelque soit la dimension, à maximiser la variance des données projetées. On considère des données centrées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endParaRPr lang="fr-FR" sz="1600" dirty="0"/>
              </a:p>
              <a:p>
                <a:pPr marL="285750" indent="-285750"/>
                <a:r>
                  <a:rPr lang="fr-FR" sz="1600" dirty="0"/>
                  <a:t>Projection de données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  <m:r>
                      <a:rPr lang="fr-FR" sz="16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p>
                    </m:sSup>
                    <m:r>
                      <a:rPr lang="fr-FR" sz="16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600" dirty="0"/>
                  <a:t> points en dimension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𝑁</m:t>
                    </m:r>
                  </m:oMath>
                </a14:m>
                <a:r>
                  <a:rPr lang="fr-FR" sz="1600" dirty="0"/>
                  <a:t>) selon un vecteur unitaire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/>
                      </a:rPr>
                      <m:t>𝒗</m:t>
                    </m:r>
                    <m:r>
                      <a:rPr lang="fr-FR" sz="16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=</m:t>
                      </m:r>
                      <m:r>
                        <a:rPr lang="fr-FR" sz="1600" i="1">
                          <a:latin typeface="Cambria Math"/>
                        </a:rPr>
                        <m:t>𝑋</m:t>
                      </m:r>
                      <m:r>
                        <a:rPr lang="fr-FR" sz="1600" b="1" i="1" smtClean="0">
                          <a:latin typeface="Cambria Math"/>
                        </a:rPr>
                        <m:t>𝒗</m:t>
                      </m:r>
                      <m:r>
                        <a:rPr lang="fr-FR" sz="16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fr-FR" sz="1600" dirty="0"/>
              </a:p>
              <a:p>
                <a:pPr marL="285750" indent="-285750"/>
                <a:r>
                  <a:rPr lang="fr-FR" sz="1600" dirty="0"/>
                  <a:t>Variance des données projetées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fr-FR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𝑟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i="1">
                          <a:latin typeface="Cambria Math"/>
                        </a:rPr>
                        <m:t>𝑋</m:t>
                      </m:r>
                      <m:r>
                        <a:rPr lang="fr-FR" sz="1600" b="1" i="1" smtClean="0">
                          <a:latin typeface="Cambria Math"/>
                        </a:rPr>
                        <m:t>𝒗</m:t>
                      </m:r>
                      <m:r>
                        <a:rPr lang="fr-FR" sz="16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  <m:r>
                            <a:rPr lang="fr-FR" sz="1600" b="1" i="1" smtClean="0"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fr-FR" sz="1600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600" b="1" i="1" smtClean="0">
                              <a:latin typeface="Cambria Math"/>
                            </a:rPr>
                            <m:t>𝒗</m:t>
                          </m:r>
                        </m:den>
                      </m:f>
                    </m:oMath>
                  </m:oMathPara>
                </a14:m>
                <a:endParaRPr lang="fr-FR" sz="1600" b="0" dirty="0" smtClean="0"/>
              </a:p>
            </p:txBody>
          </p:sp>
        </mc:Choice>
        <mc:Fallback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Principal Component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 algn="ctr">
                  <a:buNone/>
                </a:pPr>
                <a:r>
                  <a:rPr lang="fr-FR" sz="1600" b="1" dirty="0" smtClean="0">
                    <a:solidFill>
                      <a:schemeClr val="accent1"/>
                    </a:solidFill>
                  </a:rPr>
                  <a:t>Quelle est la direction (vecteur) qui représente le mieux les données ?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On cherche donc, quelque soit la dimension, à maximiser la variance des données projetées. On considère des données centrées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endParaRPr lang="fr-FR" sz="1600" dirty="0" smtClean="0"/>
              </a:p>
              <a:p>
                <a:pPr marL="285750" indent="-285750"/>
                <a:r>
                  <a:rPr lang="fr-FR" sz="1600" dirty="0" smtClean="0"/>
                  <a:t>Projection de données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  <m:r>
                      <a:rPr lang="fr-FR" sz="16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6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600" dirty="0" smtClean="0"/>
                  <a:t> points en dimension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𝑁</m:t>
                    </m:r>
                  </m:oMath>
                </a14:m>
                <a:r>
                  <a:rPr lang="fr-FR" sz="1600" dirty="0" smtClean="0"/>
                  <a:t>) selon un vecteur unitaire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/>
                      </a:rPr>
                      <m:t>𝒖</m:t>
                    </m:r>
                    <m:r>
                      <a:rPr lang="fr-FR" sz="16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b="0" i="1" smtClean="0">
                          <a:latin typeface="Cambria Math"/>
                        </a:rPr>
                        <m:t>𝑋</m:t>
                      </m:r>
                      <m:r>
                        <a:rPr lang="fr-FR" sz="1600" b="1" i="1" smtClean="0">
                          <a:latin typeface="Cambria Math"/>
                        </a:rPr>
                        <m:t>𝒖</m:t>
                      </m:r>
                      <m:r>
                        <a:rPr lang="fr-FR" sz="16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fr-FR" sz="1600" b="0" dirty="0" smtClean="0"/>
              </a:p>
              <a:p>
                <a:pPr marL="285750" indent="-285750"/>
                <a:r>
                  <a:rPr lang="fr-FR" sz="1600" dirty="0" smtClean="0"/>
                  <a:t>Variance des données projetées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6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𝑋</m:t>
                      </m:r>
                      <m:r>
                        <a:rPr lang="fr-FR" sz="1600" b="1" i="1" smtClean="0">
                          <a:latin typeface="Cambria Math"/>
                        </a:rPr>
                        <m:t>𝒖</m:t>
                      </m:r>
                      <m:r>
                        <a:rPr lang="fr-FR" sz="16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  <m:r>
                            <a:rPr lang="fr-FR" sz="1600" b="1" i="1"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fr-FR" sz="1600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600" b="1" i="1" smtClean="0">
                              <a:latin typeface="Cambria Math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fr-FR" sz="1600" b="0" dirty="0" smtClean="0"/>
              </a:p>
              <a:p>
                <a:pPr marL="285750" indent="-285750"/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600" dirty="0" smtClean="0"/>
                  <a:t> est une matrice hermitienne, ses vecteurs propres sont orthogonaux, par conséquent la quantité</a:t>
                </a: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fr-FR" sz="1600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fr-FR" sz="16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fr-FR" sz="1600" i="1">
                            <a:latin typeface="Cambria Math"/>
                          </a:rPr>
                          <m:t>𝑋</m:t>
                        </m:r>
                        <m:r>
                          <a:rPr lang="fr-FR" sz="1600" b="1" i="1">
                            <a:latin typeface="Cambria Math"/>
                          </a:rPr>
                          <m:t>𝒗</m:t>
                        </m:r>
                        <m:r>
                          <m:rPr>
                            <m:nor/>
                          </m:rPr>
                          <a:rPr lang="fr-FR" sz="16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latin typeface="Cambria Math"/>
                              </a:rPr>
                              <m:t>𝒗</m:t>
                            </m:r>
                          </m:e>
                          <m:sup>
                            <m:r>
                              <a:rPr lang="fr-FR" sz="16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fr-FR" sz="1600" b="1" i="1">
                            <a:latin typeface="Cambria Math"/>
                          </a:rPr>
                          <m:t>𝒗</m:t>
                        </m:r>
                      </m:den>
                    </m:f>
                  </m:oMath>
                </a14:m>
                <a:r>
                  <a:rPr lang="fr-FR" sz="1600" dirty="0" smtClean="0"/>
                  <a:t> (</a:t>
                </a:r>
                <a:r>
                  <a:rPr lang="fr-FR" sz="1600" dirty="0" smtClean="0"/>
                  <a:t>quotient de Rayleigh) est maximale pour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fr-FR" sz="1600" dirty="0" smtClean="0"/>
                  <a:t> = le vecteur propre associé à la plus grande valeur propre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600" dirty="0" smtClean="0"/>
                  <a:t>. </a:t>
                </a:r>
                <a:endParaRPr sz="1600" dirty="0"/>
              </a:p>
            </p:txBody>
          </p:sp>
        </mc:Choice>
        <mc:Fallback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1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Réduction de dimension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b="1" dirty="0" smtClean="0">
                    <a:solidFill>
                      <a:schemeClr val="tx1"/>
                    </a:solidFill>
                  </a:rPr>
                  <a:t>Le but des techniques de réduction de dimension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Représenter des données de grande dimension dans un espace de (très) petite dimension</a:t>
                </a:r>
              </a:p>
              <a:p>
                <a:pPr marL="742950" lvl="1" indent="-28575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fr-FR" sz="1600" b="1" dirty="0" smtClean="0">
                    <a:solidFill>
                      <a:srgbClr val="0070C0"/>
                    </a:solidFill>
                  </a:rPr>
                  <a:t>En pratique : </a:t>
                </a:r>
                <a:r>
                  <a:rPr lang="fr-FR" sz="1600" dirty="0" smtClean="0">
                    <a:solidFill>
                      <a:srgbClr val="0070C0"/>
                    </a:solidFill>
                  </a:rPr>
                  <a:t>représenter un vecteur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fr-FR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600" dirty="0" smtClean="0">
                    <a:solidFill>
                      <a:srgbClr val="0070C0"/>
                    </a:solidFill>
                  </a:rPr>
                  <a:t> par un vecteur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fr-FR" sz="16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1600" dirty="0" smtClean="0">
                    <a:solidFill>
                      <a:srgbClr val="0070C0"/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fr-FR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≪</m:t>
                    </m:r>
                    <m:r>
                      <a:rPr lang="fr-FR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fr-FR" sz="1600" dirty="0" smtClean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Préserver approximativement les relations de distance/similarité initiales des données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sz="1600" b="1" dirty="0" smtClean="0">
                    <a:solidFill>
                      <a:schemeClr val="tx1"/>
                    </a:solidFill>
                  </a:rPr>
                  <a:t>Pourquoi faire ?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Analyse et visualisation de données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Compression de données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Traitement de données (</a:t>
                </a:r>
                <a:r>
                  <a:rPr lang="fr-FR" sz="1600" dirty="0" err="1" smtClean="0"/>
                  <a:t>debruitage</a:t>
                </a:r>
                <a:r>
                  <a:rPr lang="fr-FR" sz="1600" dirty="0" smtClean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Réduction de modèle : simulation rapide, optimisation, contrôle, </a:t>
                </a:r>
                <a:r>
                  <a:rPr lang="fr-FR" sz="1600" dirty="0" smtClean="0"/>
                  <a:t>…</a:t>
                </a:r>
                <a:endParaRPr lang="fr-FR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Principal Component Analysis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 algn="ctr">
                  <a:buNone/>
                </a:pPr>
                <a:r>
                  <a:rPr lang="fr-FR" sz="1600" b="1" dirty="0" smtClean="0">
                    <a:solidFill>
                      <a:schemeClr val="accent1"/>
                    </a:solidFill>
                  </a:rPr>
                  <a:t>Quelle est la direction (vecteur) qui représente le mieux les données ?</a:t>
                </a:r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285750" indent="-285750"/>
                <a:r>
                  <a:rPr lang="fr-FR" sz="1600" dirty="0" smtClean="0"/>
                  <a:t>On obtient donc la direction optimale en calculant la plus grande valeur propre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600" dirty="0" smtClean="0"/>
                  <a:t> (et le vecteur propre associé)</a:t>
                </a:r>
              </a:p>
              <a:p>
                <a:pPr marL="285750" indent="-285750"/>
                <a:r>
                  <a:rPr lang="fr-FR" sz="1600" dirty="0" smtClean="0"/>
                  <a:t>La seconde direction optimale est données par la seconde plus grande valeur propre, etc.</a:t>
                </a:r>
              </a:p>
              <a:p>
                <a:pPr marL="285750" indent="-285750"/>
                <a:endParaRPr lang="fr-FR" sz="1600" dirty="0"/>
              </a:p>
              <a:p>
                <a:pPr marL="0" indent="0">
                  <a:buNone/>
                </a:pPr>
                <a:r>
                  <a:rPr lang="fr-FR" sz="1600" b="1" dirty="0" smtClean="0"/>
                  <a:t>Conclusion : </a:t>
                </a:r>
                <a:r>
                  <a:rPr lang="fr-FR" sz="1600" dirty="0" smtClean="0"/>
                  <a:t>PCA = calcul des plus grandes valeurs propres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𝑋</m:t>
                    </m:r>
                    <m:r>
                      <a:rPr lang="fr-FR" sz="1600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600" dirty="0" smtClean="0"/>
                  <a:t>, où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600" dirty="0" smtClean="0"/>
                  <a:t> est notre matrice de données centrées.</a:t>
                </a:r>
                <a:endParaRPr lang="fr-FR" sz="1600" dirty="0"/>
              </a:p>
              <a:p>
                <a:pPr marL="0" indent="0">
                  <a:buNone/>
                </a:pPr>
                <a:r>
                  <a:rPr lang="fr-FR" sz="1600" b="1" dirty="0" smtClean="0"/>
                  <a:t>Remarque : </a:t>
                </a:r>
              </a:p>
              <a:p>
                <a:pPr marL="742950" lvl="1" indent="-285750"/>
                <a:r>
                  <a:rPr lang="fr-FR" sz="1200" dirty="0" smtClean="0"/>
                  <a:t>si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200" dirty="0" smtClean="0"/>
                  <a:t> n’est pas centrée, on centre les données d’abord (soustraction de la moyenne)</a:t>
                </a:r>
              </a:p>
              <a:p>
                <a:pPr marL="742950" lvl="1" indent="-285750"/>
                <a:r>
                  <a:rPr lang="fr-FR" sz="1200" dirty="0" smtClean="0"/>
                  <a:t>Pour des données complexes, prendre la </a:t>
                </a:r>
                <a:r>
                  <a:rPr lang="fr-FR" sz="1200" dirty="0" err="1" smtClean="0"/>
                  <a:t>trans</a:t>
                </a:r>
                <a:r>
                  <a:rPr lang="fr-FR" sz="1200" dirty="0" smtClean="0"/>
                  <a:t>-conjuguée au lieu de la transposée</a:t>
                </a:r>
              </a:p>
            </p:txBody>
          </p:sp>
        </mc:Choice>
        <mc:Fallback xmlns=""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6" name="Google Shape;69;p15"/>
          <p:cNvGrpSpPr/>
          <p:nvPr/>
        </p:nvGrpSpPr>
        <p:grpSpPr>
          <a:xfrm>
            <a:off x="3788280" y="4229731"/>
            <a:ext cx="1871508" cy="820916"/>
            <a:chOff x="4323913" y="3904763"/>
            <a:chExt cx="2214600" cy="1083300"/>
          </a:xfrm>
        </p:grpSpPr>
        <p:grpSp>
          <p:nvGrpSpPr>
            <p:cNvPr id="7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0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51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Singular Value Decomposition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1600" dirty="0" smtClean="0"/>
                  <a:t>La PCA est liée à une décomposition mathématique des matrices appelée SVD</a:t>
                </a:r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SVD = Décomposition unique de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600" dirty="0" smtClean="0"/>
                  <a:t> sous la forme</a:t>
                </a:r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/>
                        </a:rPr>
                        <m:t>𝑋</m:t>
                      </m:r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Σ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1600" dirty="0" smtClean="0"/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fr-FR" sz="1600" dirty="0" smtClean="0"/>
                  <a:t> une matrice unitaire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,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fr-FR" sz="1600" dirty="0" smtClean="0"/>
                  <a:t> </a:t>
                </a:r>
                <a:r>
                  <a:rPr lang="fr-FR" sz="1600" dirty="0"/>
                  <a:t>une matrice unitaire </a:t>
                </a:r>
                <a14:m>
                  <m:oMath xmlns:m="http://schemas.openxmlformats.org/officeDocument/2006/math">
                    <m:r>
                      <a:rPr lang="fr-FR" sz="1600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fr-FR" sz="1600" b="0" i="0" dirty="0" smtClean="0">
                        <a:latin typeface="Cambria Math"/>
                      </a:rPr>
                      <m:t>N</m:t>
                    </m:r>
                    <m:r>
                      <a:rPr lang="fr-FR" sz="1600" i="1">
                        <a:latin typeface="Cambria Math"/>
                      </a:rPr>
                      <m:t>×</m:t>
                    </m:r>
                    <m:r>
                      <a:rPr lang="fr-FR" sz="1600" b="0" i="1" smtClean="0">
                        <a:latin typeface="Cambria Math"/>
                      </a:rPr>
                      <m:t>𝑁</m:t>
                    </m:r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,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/>
                      </a:rPr>
                      <m:t>Σ</m:t>
                    </m:r>
                  </m:oMath>
                </a14:m>
                <a:r>
                  <a:rPr lang="fr-FR" sz="1600" dirty="0" smtClean="0"/>
                  <a:t> une matrice diagonale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×</m:t>
                    </m:r>
                    <m:r>
                      <a:rPr lang="fr-FR" sz="1600" b="0" i="1" smtClean="0">
                        <a:latin typeface="Cambria Math"/>
                      </a:rPr>
                      <m:t>𝑁</m:t>
                    </m:r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dirty="0" smtClean="0"/>
                  <a:t>(ordonnée par ordre croissant)</a:t>
                </a:r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285750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/>
                      </a:rPr>
                      <m:t>Σ</m:t>
                    </m:r>
                  </m:oMath>
                </a14:m>
                <a:r>
                  <a:rPr lang="fr-FR" sz="1600" dirty="0" smtClean="0"/>
                  <a:t> contient les </a:t>
                </a:r>
                <a:r>
                  <a:rPr lang="fr-FR" sz="1600" b="1" dirty="0" smtClean="0"/>
                  <a:t>valeurs singulières </a:t>
                </a:r>
                <a:r>
                  <a:rPr lang="fr-FR" sz="1600" dirty="0" smtClean="0"/>
                  <a:t>de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endParaRPr lang="fr-FR" sz="1600" dirty="0"/>
              </a:p>
              <a:p>
                <a:pPr marL="285750" indent="-285750"/>
                <a:r>
                  <a:rPr lang="fr-FR" sz="1600" dirty="0"/>
                  <a:t>Les colonnes de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𝑉</m:t>
                    </m:r>
                  </m:oMath>
                </a14:m>
                <a:r>
                  <a:rPr lang="fr-FR" sz="1600" dirty="0"/>
                  <a:t> contiennent les </a:t>
                </a:r>
                <a:r>
                  <a:rPr lang="fr-FR" sz="1600" b="1" dirty="0"/>
                  <a:t>vecteurs singuliers à gauche </a:t>
                </a:r>
                <a:r>
                  <a:rPr lang="fr-FR" sz="1600" dirty="0"/>
                  <a:t>de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endParaRPr lang="fr-FR" sz="1600" dirty="0"/>
              </a:p>
              <a:p>
                <a:pPr marL="285750" indent="-285750"/>
                <a:r>
                  <a:rPr lang="fr-FR" sz="1600" dirty="0"/>
                  <a:t>Les colonnes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fr-FR" sz="1600" dirty="0"/>
                  <a:t> contiennent les </a:t>
                </a:r>
                <a:r>
                  <a:rPr lang="fr-FR" sz="1600" b="1" dirty="0"/>
                  <a:t>vecteurs singuliers à </a:t>
                </a:r>
                <a:r>
                  <a:rPr lang="fr-FR" sz="1600" b="1" dirty="0" smtClean="0"/>
                  <a:t>droite </a:t>
                </a:r>
                <a:r>
                  <a:rPr lang="fr-FR" sz="1600" dirty="0" smtClean="0"/>
                  <a:t>de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𝑋</m:t>
                    </m:r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Exercice : quelle est le lien entre la SVD et la PCA ? </a:t>
                </a:r>
                <a:endParaRPr lang="fr-FR" sz="1600" dirty="0"/>
              </a:p>
            </p:txBody>
          </p:sp>
        </mc:Choice>
        <mc:Fallback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Quelques limites de la PCA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La nature linéaire de la PCA ne permet pas de réduire de manière optimale les données qui appartiennent à un manifold courbe</a:t>
            </a:r>
            <a:endParaRPr lang="fr-FR"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data:image/png;base64,iVBORw0KGgoAAAANSUhEUgAAAkMAAAGwCAYAAACq12GxAAAAOXRFWHRTb2Z0d2FyZQBNYXRwbG90bGliIHZlcnNpb24zLjcuMSwgaHR0cHM6Ly9tYXRwbG90bGliLm9yZy/bCgiHAAAACXBIWXMAAA9hAAAPYQGoP6dpAABriElEQVR4nO3deVxU5f4H8M9ACCIiuYGEoihuuJvrz6uWCq5plvsuqWle8ZJrm1q3XNOwNDU1CnOr1EpNM3NLcRcT9CooLoRouYCIIs2c3x800wxzBmY5M+fMzOf9evEqnnPmnGceDzPf832WoxIEQQARERGRm/KQuwJEREREcmIwRERERG6NwRARERG5NQZDRERE5NYYDBEREZFbYzBEREREbo3BEBEREbm1p+SugDPQaDTIzMxE2bJloVKp5K4OERERmUEQBDx48ADBwcHw8DCd/2EwZIbMzExUrVpV7moQERGRFW7cuIGQkBCT2xkMmaFs2bIAChvT39/foecuKCjATz/9hMjISHh5eTn03ErFNhHHdhHHdhHHdjHGNhHnzO2Sk5ODqlWr6r7HTWEwZAZt15i/v78swZCvry/8/f2d7iK0F7aJOLaLOLaLOLaLMbaJOFdol5KGuHAANREREbk1BkNERETk1hgMERERkVvjmCEiIjehVqtRUFAAoHAcyFNPPYXHjx9DrVbLXDNlYJuIU3K7eHl5wdPT0+bjMBgiInJxgiAgKysL9+/fNygLCgrCjRs3uH7a39gm4pTeLgEBAQgKCrKpbgyGiIhcnDYQqly5Mnx9faFSqaDRaJCbmws/P79iF6NzJ2wTcUptF0EQkJeXh9u3bwMAqlSpYvWxGAwREbkwtVqtC4QqVKigK9doNHjy5Al8fHwU9QUnJ7aJOCW3S+nSpQEAt2/fRuXKla3uMlPWuyIiIklpxwj5+vrKXBMi+9Be29pr3RoMhoiI3IASx3oQSUGKa5vBEBEREbk1BkNERETk1hgMEekTBGDtWmDYsML/JyK3tH//fqhUKt1yBPHx8QgICHBoHTp27IjJkydLdrzZs2ejSZMmkh0PAK5evQqVSoWkpCRJj+toDIaItDIygB49gOhoYN26wh8iksXBgwfRq1cvBAcHQ6VSYdu2bbLWZ8CAAbh06ZJDz7llyxa89957kh1vypQp2Lt3r2THcyWcWk8EABoN0LkzcPHiP2WTJgGdOgHBwfLVi0hKGg1w547u/1UPHgD5+YAjp0tXqGDW+R4+fIjGjRtj9OjR6Nu3rySnVqvVUKlUVk0PL126tG4at5gnT56gVKlStlTP6Fjly5eX5Hhafn5+8PPzk/SYroKZISKg8MN57lzDsvv3gXHj2F1GruPOHaByZaByZXgEBaFceDg8goJ0ZQ750QZjJejWrRv++9//4sUXXzS5T35+PqZMmYJnnnkGZcqUQatWrbB//37ddm3X1vfff4/69evD29sb169fFz3Wzp07UbduXVSpUgWdOnXC1atXDbYX7SbTdjmtXr0aNWrUgI+Pj+hxta/btm0bwsPD4ePjg6ioKNy4caPEYxXtJqtevTo++OADjB49GmXLlkW1atWwatUqg/NlZGRg0KBBKF++PMqUKYNnn30Wx44dMziP1siRI9GnTx/MmTMHlSpVgr+/P1599VU8efJEt8+uXbvQvn17hIaGolKlSujZsycuX74s+l61kpOT0a1bN/j5+SEwMBDDhg3Dn3/+Wexr5MZgiEjrxReBQYMMy7ZvBxIS5KkPERVr4sSJSExMxMaNG/Hbb7+hX79+6Nq1K1JTU3X75OXlYf78+Vi9ejVSUlJQuXJlo+PcuHEDffv2Rc+ePXHw4EGMHj0aM2bMKPH8aWlp+Pbbb7Fly5Zix8zk5eXh/fffx5dffonDhw/j/v37GDhwoFXH+vDDD/Hss8/izJkzmDBhAsaPH4+Lf2e0c3Nz0aFDB/z+++/4/vvvcfbsWUybNg0ajcbk8fbu3YsLFy5g//792LBhA7Zs2YI5c+botj98+BCTJ0/Gvn37sGfPHnh4eODFF180ecz79+/j+eefR9OmTXHy5Ens2rULt27dQv/+/U3WQREEKlF2drYAQMjOznb4uZ88eSJs27ZNePLkicPPrVR2bZM//xSEwEBBKMwHFf4EBAjC779Lfy6J8VoR5+7t8ujRI+H8+fPCo0ePBOH2bcNrW46f27ctfg8AhK1btxqUXbt2TfD09BR+L/K32alTJ2HmzJmCIAjC559/LgAQkpKSij3+zJkzhfr16wtqtVq4d++eoFarhenTpwsAhHv37umOVa5cOd1rZs2aJXh5eQm3S3g/2jocPXpUV3bhwgUBgHDs2LFij9WhQwchJiZG93toaKgwdOhQ3e8ajUaoXLmy8OmnnwqCIAgrV64UypYtK9y5c0e0LrNmzRIaN26s+33EiBFC+fLlhYcPH+rKPv30U8HPz09Qq9W6Mv12+eOPPwQAwrlz5wRBEIT09HQBgHDmzBlBEAThvffeEyIjIw3Oe+PGDQGAcPHixWLbyloG13gR5n5/MzNEpK9CBWDFCsOy+/eBsWPZXUakIOfOnYNarUbt2rV1Y2H8/Pxw4MABg26cUqVKoVGjRsUe68KFC2jVqpVBWZs2bUqsg7brqCRPPfUUWrRoofu9bt26CAgIwIULFyw+lv57UalUCAoK0j2bKykpCU2bNrVorFHjxo0NVidv06YNcnNzdd14qampGDx4MJo0aYKAgABUr14dAEx2N549exb79u0z+DepW7cuAJTYvSYnDqAmKqpPH2DwYGD9+n/Kduwo7C4bPly2ahHZrEIF4O8vTo1GgwcPHqBs2bKOfd6U3vPRbJGbmwtPT0+cOnXK6HlU+oOES5cubbfVt8uUKePwY3l5eRn8rn3oLoBiB3hbq1evXqhWrRri4uJQq1YtAECDBg0MxhXpy83NRa9evTB//nyjbbY8SNXeGAwRiVm6FNi7F7h165+ymJjCGWecXUbOysMD0GYfNBoI3t6Av79jZ5NJpGnTplCr1bh9+zb+9a9/2XSsevXq4fvvvzcoO3r0qE3H1PfXX3/h5MmTaNmyJQDg4sWLuH//PurVqyfZOYDCrNHq1atx9+5ds7NDZ8+exaNHj3SB1NGjR+Hn54eqVavizp07uHjxIlauXInGjRvD398fR44cKfZ4zZo1w7fffovq1avjqaecJ8Rwvr8AIkdgdxmRrHJzc5GUlKQbTJyeno6kpCRd90zt2rUxZMgQDB8+HFu2bEF6ejqOHz+OuXPnYseOHRad69VXX0VqaiqmTZuG1NRUrF+/HvHx8ZK9Fy8vL/z73//GsWPHcOrUKYwcORKtW7fWBUdSGTRoEIKCgtCnTx8cPnwYV65cwbfffovExESTr3ny5Amio6Nx/vx57Ny5E7NmzcLEiRPh4eGBp59+GhUqVMBnn32GK1eu4JdffkFsbGyxdXjttddw9+5dDBo0CCdOnMDly5exe/dujBo1Cmq1WtL3KyUGQ0SmaLvL9O3YAXz5pSzVIXInJ0+eRNOmTdG0aVMAQGxsLJo2bYp33nlHt8/nn3+O4cOH4/XXX0edOnXQp08fnDhxAtWqVbPoXNWqVcO3336L7777Dv/617+watUqfPDBB5K9F19fX0yfPh2DBw/G//3f/8HPzw+bNm2S7PhapUqVwk8//YTKlSuje/fuaNiwIebNm2fUjaivU6dOCA8PR/v27TFgwAC88MILmD17NgDAw8MDGzduxOnTp9G2bVu8/vrrWLhwYbF1CA4OxuHDh6FWqxEZGYmGDRti8uTJCAgIcGx3rIVUgsDb3JLk5OSgXLlyyM7Ohr+/v0PPXVBQgJ07d6J79+5GfcXuyqFtcucOEBFh2F1WrhyQkgI884x9z20hXivi3L1dHj9+jPT0dKO1cDQaDXJycuDv76/oLylHskebxMfHY/LkybrHeijJyJEjcf/+/RJX91b6tWLqGgfM//5W3rsiUpIKFYCVKw3LsrPZXUZE5EIYDBGVpHdvYMgQw7KdO4EvvpCnPkREJCkGQ0TmWLoUCAoyLJs8Gfj9d1mqQ0TOQdsVpUTx8fGyPwBXKRgMEZmjfHnx7rIxY9hdRkTk5BgMEZnrhReAoUMNy378EZBwCi4RETkegyEiS8TFGXeX/ec/QEaGPPUhIiKbMRgiskT58sCqVYZlnF1GROTUGAwRWapXL2DYMMMydpcpUkZGBg4dOiR3NYhI4RgMEVnjo4/EZ5exu0wx1qxZg9DQUPTs2RMAkJCQIPk5MjIysG/fPmTw310WBQUFmD9/Ps6fPy93VcjJMRgisoZYd1lODmeXKURGRgbGjh2re5o3AMTExEgatGiDreeffx6hoaFYs2aNZMcm83h5eaFWrVp4+eWX8eDBA7mrY+Dq1atQqVS6Z6vt378fKpXKodPsR44ciT59+kh2vPj4eAQEBEh2PC2VSiX7FH8GQ0TWEusu27UL+PxzeepDOqmpqQaBEACo1WqkpaVJcvyiwZZGo8G4ceOYIZLQ3Llz0aJFC5QtWxaVK1dGnz59cPHiRaP9XnrpJbz66qt45ZVXZKil+dq2bYubN2+iXLlyDjtnXFycpA+cHTBgAC5duiTZ8ZTkKbkrQOTU4uKAn38Gbt78p+w//wG6dAGqVpWvXm4uPDwcHh4eBgGRp6cnatWqJcnxiwu2QkJCJDmHPWgEDe7k3Sn8f40GD/IeIN8z36HPm6rgWwEeqpLPd+DAAbz22mto0aIF/vrrL7zxxhuIjIzE+fPnUaZMGYN9J02ahEmTJtmrypIoVaoUgop2retRq9VQqVSS/FtojyV14FW6dGmjtncVzAwR2eLpp9ldpkAhISFYtWqVwdO64+LiJAtUtMGWPimDLXu5k3cHlRdVRuVFlRG0OAjhn4UjaHGQrswRP9pgrCS7du3CyJEjERERgcaNGyM+Ph7Xr1/HqVOndPvcv38fr7zyCipVqgR/f3907NjRYPvs2bPRpEkTrF27FtWqVYOfnx8mTJgAtVqNBQsWICgoCJUrV8b7779vcO6ix33++edx9uzZYut7/PhxNG3aFD4+Pnj22Wdx5swZg+1Fu8m0XU7ff/896tevD29vb1y/ft3ouNrX7dixA40aNYKPjw9at26N5ORk3T6mjlW0m6xjx46YNGkSpk2bhvLlyyMoKEj3hHr99z5u3DgEBgbCx8cHDRo0wPbt2w3OU7R9V65ciapVq8LX1xf9+/dHdna2bp8TJ06gS5cuqFixIsqVK4cOHTrg9OnTxbbljRs30L9/fwQEBKB8+fLo3bs3rl69WuxrbMVgiMhWPXsCw4cblu3eDaxdK099CAAQHR2Nq1evYseOHQCAYUW7NG1QNNjy9PTEypUrFZ0VcnbaL9jy5cvryvr164c7d+5g165dOHXqFFq1aoXOnTvj9u3bun0uX76MH3/8Ebt27cKGDRuwZs0a9OjRAxkZGThw4ADmz5+Pt956C8eOHdO9pn///rh9+zZ+/PFHnDp1Cs2aNUOnTp1w9+5d0brl5uaiZ8+eqF+/Pk6dOoXZs2djypQpJb6nvLw8zJ8/H6tXr0ZKSgoqV65sct+pU6fiww8/xIkTJ1CpUiX06tULBQUFFh/riy++QJkyZXDs2DEsWLAA7777Lvbs2QOgMFvYrVs3HD58GOvWrcP58+cxb948g5uKotLS0rB582b88MMP2LVrF86cOYMJEybotj948AAjRozAr7/+iqNHjyI8PBzdu3c3OcaroKAAUVFRKFu2LA4dOoTDhw/Dz88PXbt2xZMnT4ptT1uwm4xICh99VNhdlpn5T1lsLBAZye4yK2RkZCA1NRXh4eE2BRghISEIDAzEzp07JaxdoejoaERFRSEtLQ21atViIGRHGo0GkydPxv/93/+hQYMGAIBff/0VJ0+exK1bt1CqVCkAwPz587Ft2zZ88803ui9kjUaDtWvXomzZsqhfvz6ee+45XLx4ETt37oSHhwfq1KmD+fPnY9++fWjRogUSExNx4sQJ3L59G97e3gCARYsW6Y47duxYo/qtX78eGo0Ga9asgY+PDyIiIpCRkYHx48cX+74KCgqwfPlyNG7cuMQ2mDVrFrp06QKgMKAJCQnB1q1b0b9/f4uO1ahRI8yaNQtAYYbzk08+wd69e9GlSxf8/PPPOH78OC5cuIDatWsDAMLCwqDRaJCTkyN6vMePH+PLL7/EM888AwD4+OOP0aNHD3z44YcICgrC888/b7D/qlWrEBAQgAMHDuhmeurbtGkTNBoNVq9eDZVKBQD4/PPPERAQgP379yMyMrLEtrIGgyEiKWi7y/T/uLXdZT/+CPz9R00lW7NmjW5wskqlwuuvv46YmBgAkCRAklJISIhi6uLKXnvtNSQnJ+PXX3/VlZ09exb379/XBSz6rly5ovv/6tWro2zZsrrfAwMD4enpadDNGRgYqMsmJScnIzc3FxUqVDA45qNHj3D58mXR+l24cEHXhaXVpk2bEt9XqVKl0KhRoxL3K3q88uXLo06dOrhw4YLFxyq6T5UqVXTvPSkpCSEhIbpAyBzVqlXTBULaemo0Gly8eBFBQUG4desW3nrrLezfvx+3b9+GWq1GXl6eaJcgUPjvmpaWZvBvBhQGXabaXwoMhoik0qMHMGIE8MUX/5Rpu8uio+WrlxMpOktLEAQsWrQIH374oe53Dw8PrFq1CtFsU4tV8K2A21MKv/g0Gg0ePHiAsmXL6gKDP+/8iYwb/8yIC6kagooVKkpeB0tMnDgR27dvx8GDBw0Cz9zcXFSrVg3Xrl0r9vVeXl4Gv6tUKtEy7TX38OFDVKlSBfv37zc6ltTTykuXLq3LfjjqWMW999KlS0tSF30jRozAnTt3EBcXh9DQUHh7e6NNmzYmu7xyc3PRvHlzfPXVV0bbKlWqJHn9tBgMEUnpo4+APXvYXWYlsVlaQGEQpKWdxh4VFcWsjIU8VB6oVKbwC0Wj0cBb7Q3/Mv7w8PDAkydPcO32NTzt/bRu/4e3H6JmUE1dN5QjCYKAf//739i6dSv279+PGjVqGGxv1qwZMjIycOnSJYsyGSVp3LgxsrKy8NRTT6F69epmvaZevXpISEjA48ePddmho0ePSlYn7fGqVasGALh37x4uXbqEevXqSXqORo0aWdym169fR2ZmJoKDg3X11HY/AsDhw4exfPlydO/eHUDh4Og///zT5PGaNWuGTZs2oXLlyvD397fxHZmPA6iJpBQQwNllNhCbpSVGyjWDqNDjx49Fy/Pz8x1ck0KvvfYa1q1bh/Xr16Ns2bLIyspCVlYWHj16BADo3Lkz2rZti759++LHH39Eeno6jhw5gqlTpxoMhrZUx44d0aZNG/Tp0wc//fQTrl69iiNHjuDNN9/EyZMnRV8zePBgqFQqjBkzBufPn8fOnTuxaNEiq+sg5t1338XevXuRnJyMkSNHomLFipIuqAgAHTp0QPv27fHSSy9hz549SE9P1w0+N8XHxwcjRozA2bNncejQIUyaNAn9+/fXLSMQHh6OhIQEXLhwAceOHcOQIUOKzUANGTIEFStWRO/evXHo0CGkp6dj//79mDRpkl3X8WIwRCQ1bXeZvt27Aa5QXCLtLK2SAiJnmMbubPTHu+gTG5PjCJ9++imys7PRsWNHVKlSRfezadMmAIXdOzt37sTzzz+PV155BXXq1MHAgQNx8+ZNXZbCGiqVCtu3b0f79u0xatQo1K5dGwMHDsS1a9cQGBgo+ho/Pz/88MMPOHfuHJo2bYo333wT8+fPt7oOYubNm4eYmBg0b94cWVlZ+OGHH+ySsfv222/RokULDBo0CPXr18e0adOgVqtN7l+rVi307dsX3bt3R2RkJBo1aoTly5frtq9Zswb37t1Ds2bNMGzYMEyaNKnYWXO+vr44ePAgqlWrhr59+6JevXqIjo7G48eP7ZspEqhE2dnZAgAhOzvb4ed+8uSJsG3bNuHJkycOP7dSOUWb3LsnCMHBglCYDyr8KVtWEK5ds9spHdEuN27cEH755Rfhxo0bdjuH9jxTpkwRPD09BQCCh4eHoFKpBACCp6ensHr1arOP5RTXix09evRIOH/+vPDo0SODcrVaLdy7d09Qq9W6stu3bwsnTpzQ/dy+fdvR1ZWVWJvIbd++fQIA4d69e7LVwVS7zJo1S2jcuLE8ldJj6hoXBPO/vzlmiMgeAgKAzz4rzBJpPXgAvPJKYZbICWeX6c/ysvcg5pCQECxcuBD9+/fHr7/+inbt2qFKlSouPY1dquUEbFGpUiWUK1cO+fn58Pb2lmWsEJEcnK6b7ODBg+jVqxeCg4PNfrjb/v370axZM3h7e6NWrVqSPquFyKTu3YGRIw3L9uwBVq+WpTq2kONZXGvWrEHr1q0RGxuL1q1bY/fu3ejYsaNLBkJKeuhrqVKlULZsWQZC5FacLhh6+PAhGjdujGXLlpm1f3p6Onr06IHnnnsOSUlJmDx5Ml555RXs3r3bzjUlArBkCaC3BgcA4PXXARNrbCiVvR98WpQ7PQjVnd4rWa5jx44QBMEuT4u31ezZs5GUlCR3NSThdN1k3bp1Q7du3czef8WKFahRo4ZunZJ69erh119/xZIlSxAVFSX6mvz8fIMZFNqVNwsKCgyWP3cE7fkcfV4lc6o2KVMGqk8/xVMvvPBP2YMH0ERHQ71jh6TdZfZsl7CwMJQpU8bowac1atSwy/kuXbokOnA3NTXV5CBWU5R+vUj5XsUUFBRAEARoNBqDfz/h79mN2m3ENjFF6e2i0WggCAIKCgqMHh1i7t+9ShCcd76vSqXC1q1bi51e2L59ezRr1gwfffSRruzzzz/H5MmTDR4mp2/27NmYM2eOUfn69evh6+tra7XJDTX5+GOE7t1rUJY0fjyumQjIiaTy1FNPISgoCCEhIbLNDCOyp/z8fGRkZCArKwt//fWXwba8vDwMHjwY2dnZxc5Gc7rMkKWysrKM7q4CAwORk5ODR48eia53MHPmTMTGxup+z8nJQdWqVREZGenQRaCAwqh2z5496NKli9HKoe7KKdukbVsITZtC9fvvuqLGCQmIiI0FQkMlOYUj2iUzMxNXrlxBWFiYTdOXzZGQkICYmBio1Wp4enoiLi7OqoetOsP1UvS9zpkzB02aNEHNmjVtbme1Wo1Lly6hoKAAAQEBujYQBEG3ArVUqyA7O7aJOKW3y507d1C6dGl06tTJKDNk6plqRbl8MGQNb29v0TsoLy8v2T5M5Ty3UjlVm1SqVDi77O9VWAFAlZsLr/HjgZ9+krS7zJ7tEhoailCJgreSjB49GpGRkZLNIFPy9aL/Xk+cOIGpU6dKNmvvyy+/RGJiIgYOHIisrCxUqVIFFSpUgEajwZMnT5Cfn2/WQpfugG0iTqntIggC8vLy8Oeff+Lpp58WXSvL3L95lw+GtA+K03fr1i34+/vb5TksRCZ16waMHl34rDKtn38uDJJEnoRdEiVMxTaXtXV15INQ5W5P7Tk7depkNJja2kePaAdnC4IAQRDwwgsv4I8//kBISAg8PT112XEl3u3LQRAEtokIpbdLQECAbsVra7l8MNSmTRvs3LnToGzPnj1mPVGYSHKLFxdmgvRnCr3+OhAVZVF3mdiaP8OHD7dDhW3nyPWJrGVOHR0RLBU3a8+ac+ofb+3atdi4cSMqVqyIhIQENG3aFAcPHkT79u0VmzFztIKCAraJCCW3i5eXl1HXmFUkWf7RgR48eCCcOXNGOHPmjABAWLx4sXDmzBnh2t8r+86YMUMYNmyYbv8rV64Ivr6+wtSpU4ULFy4Iy5YtEzw9PYVdu3aZfU6uQK0sTt8mP/5ouDI1IAidOwuCRmPWy2/cuCF4eHgIAHQ/np6ewtWrVxXXLqbqau8VrPWVdL2YU8fVq1fr9vHw8LBoBWxLWNteplYGL+54Tv93ZAdsE3HO3C7mfn8rp/PPTCdPnkTTpk3RtGlTAEBsbCyaNm2Kd955BwBw8+ZNXNdbw6VGjRrYsWMH9uzZg8aNG+PDDz/E6tWrTU6rJ7K7rl0Lu8v0/fyz8QNeTTCVPbhy5YpUNZSMo9cnEpOZmWnw36JKqqMj1wHSPptNe6fr6emJlStXFpsVKm7BRmuOR+SOnC4Y0i5AVfRHu6p0fHw89u/fb/SaM2fOID8/H5cvX8bIoqsCEzna4sVA0S+kKVOAq1dLfKnYk909PT0RFhYmYQWlYaqujnrI6po1axAREQEAiIiIEF3ZuaQ6Ojqgi46OxtWrV7Fv3z5cvXq12C5FcwI1S45H5K6cLhgicgUZDx7g7L//bViYm1v47LISlv4ydbdv76nu1pAzM2FuRqekOsoR0IWEhJj16BFzAzVzj0fkrhgMETmYtlujyfTpMMpT7N0LrFxZ4jGc6W5firpmZGRg3759FnVNWZLRKa6OISEhRusbDR06VBGBhdyZNyJXwWCIyIGKZitiAdwoutPUqbrusuKCAGe62xerq7kBjrUPMbU0UDDVnhkZGUhISDAoW7dunSKeHcYxQUTSYDBE5EBFsxU5AF4pulNuLhAdjTWffWZREFDSQGElMTfAsWXwslSBgiPHDFmTAXOmLCGRUjEYInIgsWzFXk9P5A4aZLjjL7/g9LhxZgcB5gwUVgpLAhxbA5Ho6GgkJycDAJKTk60KFBzVFWVtBgxwriwhkRIxGCJyIFPZCr8VK4CqVQ32nS8I0F+G0VQQINXUb2uyEtawJMCRIhDRDiy3doC5pRkma9rRkdP3icgYgyEiBxPt1vD3B1avNtjPD8AaANrF700FAVJ049iSlbCUJQGOUsbEmNsVZW07KmE9JiJ3xmCISAai3RqRkcCYMQb7dQIwDsUHAbZmTxydlbA0wFHKmJiSuqJsaUfOCiOSF4MhIiVZtMiou+wTHx/cOHjQZBBgKrgAgH379uHEiRPFdtvIkZWwNMBxhjExtrSjUjJgRO6KwRCRkoh0l3k+fowqb70FFPmi1Vd0oDAAXXdNy5Yti+22kSsr4QwBjiVsbUelZMCI3BGDISKlEekuw759wIoVxb5Mf4CwfneNlrUrMDs7Ry05IEU7ulqASOQsGAwRKdGiRUC1aoZl06YB6ekGRWIzly5fvmwUCGlZswKzM3P0kgOu2o5Ero7BEJESiXSX4eHDwqfd/x3oFJ25pF0luWbNmkbdNVrWrMBsD46Yxi/XdHVmd0gqBeoCuavgNhgMESlVly7A2LGGZfv3A59+KvpFHxMTA6Cwu0y/u0bLHuvjWMNR0/g5XZ2clVqjxqIjixCxPALZj7Plro5bYDBEpGQLFyK3fHmDooLYWNw4cED0i15Lv7vm+PHjdlsfx1KOzNZIMTDcUQEikdbFPy/iX5//C1P3TEXq3VTE7o6Vu0pugcEQkYJl5OSg7717BmVeT54gYskSeKpUBuVFM0Ha7poWLVrYbX0cSzkyW2PrgGZHLkRJpNao8eGRD9FkZRMkZiTqytcmrcWPqT/KWDP3wGCIyAz2yhCUdNzU1FTsEQQUnUfmf+oUDg4aZPBFHxcXZ1UdLAlQbG0HR0/jt/bZZHw8BjmSNhs0Zc8UPP7rscE2FVRIykqSp2JuhMEQUQnslSEw57ja4GEqgKtFtrXdtg03DhzQdYENGzbMqnqYG6BI0Q5yTOO35tlkHG9EjmAqG6RVq3wtHBx1EDP/NVOG2rkXBkNExbBXhsDc42qDh0eenjDKaeTlocqbb6Jj+/Y2BRPmBChStoMzTD93hcdjcLyTsl26cwnt49ubzAZNbjUZZ189i3bV2slUQ/fCYIioGPbKEFhyXG3w8Pa+fcgdOtRw44EDwPLlNtVF/xymAhSp20Hp08+dfSFKjndSLrVGjcWJi9F4RWMcuXHEaLs2G7Sk6xL4evnKUEP39JTcFSBSMm2GQD8QkCJDYOlxQ0JCCr+ImzcHDh0Crl37Z+P06UC3bsaLNFpIdw4J6usKoqOjERUVhbS0NNSqVctpAiFTWbyoqCib30NGRgZSU1MRHh7uNO2hJJfuXMKo70aJBkEqqDCp1SR80OkDBkEyYGaIqBghISFGY3GGDh1q8xeB1ZmHsmWBonf5eXkGizHag7NnSqyl9AyWGHtlM4vLNrFLrnhqjRpLEpeYzAbVfLomDow8gI+6fsRASCYMhoiKkZGRoVvZWWvdunWSfOhbPXamUyfg1VcNyw4ehMenn9pcp+I4w1gfss94p+LGjEnRJSdFMKXUgOzSnUvoEN8BsT/Fio4NimkVg9/G/4Z/hf5LphoSwGCIqFj2nlVkdeZhwQIgNNSgyOPNN+F786Yk9TLFGTMl7sYe2UxTfweJiYk2D6yXIphS4hgp/WzQ4RuHjbbXfLom9o/cz2yQQjAYIiqGYmcVlS0LrF1rUKTKy0PTTz6xa3cZKZ89spmm/g4EQbDpZkGKWYpKXBMq9U6qyWwQAExqOQlnXz2L9qHtZagdiWEwRFQMRY+Vef55YPx4g6KKKSnwkGB2GTkve2QzTf0dtG3btsSbheK6r6Soq5LWhNIIGnx09COT2aCwp8NwYOQBxHWLQ5lSZRxePzKNwRBRCRQ9VmbBAqB6dYMijzffBLg4oNuyVzZT7O+gpJuFkrqvpKirUrK3aXfT0CG+A/6z+z949Ncjo+3/bvlv/Pbqb8wGKRSDISIzKHasjJ+fcXfZo0dAdDS7y9yUPbOZYn8Hpm4WzOm+kqKucmdvNYIGcUfj0OjTRvj1+q9G28OeDsP+EfuxtNtSZoMUjOsMEYlwqvVUnnsOmDDBcPHFgweBTz4BJk2Sr14kG0evkSS2RlVx3VdFgylb6yrXmlBpd9Mw6rtRokEQUJgNmttpLoMgJ8DMEFERSpyZUqL58yHUqGFYNmMGu8vcmLnZzEOHDomO53HkQ3nF6mrp+R2ZvWU2yPUwGCLSo8SZKWbx84N65UrDskePil2MUanrspBjaGec9ezZ0yjol+qGIDY21qruKyXfkKTdTUPH+I6YvHuy6NigiS0m4rdXf0OH6h1kqB1Zi8EQkR4lzUyxlNCxI9K7dTMsPHQI+Phjo32V/GVD9peRkYFJel2o+kG/FDcE2utr0aJF0Gg0mDJlitmTD5R6Q6IRNFh6bCkafdoIh64fMtpeI6AG9o3Yh4+7f8xskBNiMESkRykzU6yVMny4cXfZzJlAaqruV6V+2ZDjFBf023pDUPT6EgQBS5YskaRucrl89zKe++I5xOyKEc0GvdbiNfw2/jd0rN7R8ZUjSTAYItIj98wUW6lLl4Z61SrDwiLdZUr8siHHKi7ot/WGwNbrS0k3JBpBg4+PfYxGKxrh4LWDRttrBNTAL8N/wSfdP4FfKT+H14+kw2CIqAhFrytkBqFDB+C11wwLf/0VWLoUgLK+bEgeISEhWPr39QAYBv223hDYen0p5Ybk8t3LeP6L5zFp1yTkFeQZbddmg56r8ZxD60X2wWCISIRi1xUy17x5QNHusjfeAFJTFfNlQ/LSPr9sx44dRkG/LTcEUlxfct6QaAQNlp1YhkYrGuHAtQNG26sHVGc2yAVxnSEiV6RdjPE5vbvWR4+AUaOAAwdkW5eFlKddu3bw8vIyKhdbOwgwbw0uKa4vU+e3pyv3ruDttLeRcjZFdPuEZydgfpf5DIJcEDNDRBaQajq6Q6a1d+wITJxoWHb4sG52mdNnv8jhLJmF6EzXl0bQ4JPjn6DZ6mZIeWgcCFUPqI69w/diWY9lDIRcFIMhchraACIzM1OW85v6IrA0sHHotPZ584CwMMOyv7vLiCzhqrMQr9y7gk5fdsK/f/y36Nig8c+Ox2+v/obnazwvQ+3IURgMkVPQDyAiIiIcfn5TXwSLFi2yKLBx+BdKmTJGzy7TdZep1fY5J7kkV5uFqBE0WHZ8GRp92gj7r+432h5aLhR7h+/F8h7LUda7rOMrSA7FYIgUTyyAAGD3DJF+xsfUF8H06dMtCmxk+ULp0AH4978Nyw4f1s0uIzKHK81CTL+Xjk5fdsLEHyfiYcFDo+1jm47FufHnmA1yIwyGSPHEAggAuHLlit3OWbQr69SpU0ZfBB4eHhYHNrJ9ocydC9SsaVj2xhvApUv2PS+5DFeYhajNBjX8tKHJbNCcmnPwSbdPmA1yMwyGSPHEAggACCs6FkYiYpmoGTNmYN68eQZfBPPmzbM4sJHtC0Wsu+zxY3aXkUWceQ2u9Hvp6PxlZ5PZoFebv4rTr5xG47KNZagdyY1T60nxtAHEuHHjoFardYFEcHCwXc5nqiurRYsWuHr1qsF04fLlyxvUy5zARrZp7e3bF3aX6T+r7MgRIC4OiI11TB3I6ckx5d0WGkGDFSdXYNqeaaJBULVy1bD2hbXoFNYJBQUFMtSQlIDBEDkF/QCiRo0aSEpKstu5tJko/YBIm/Ep+kVgbWAj2xfK3LnAzp3A5cv/lL35JtCjB1CnjuPrQ2RH6ffSEf19NPZd3Se6fVzzcVjYZSG7xIjdZOQ8tOuW2CsjpH8eS7qynGk9FXaXkTvQCBp8euJTNPy0oWggVK1cNewZtgcreq5gIEQAGAwRiXLmsRElat8emDTJsCwxEfjoI1mqQ2QtsTW+rt6/ii4JXTBh5wTxmWLNCmeKdQ7r7MiqksKxm4zIBGcbG2GRDz4Aduww7C576y2gZ092l5FTWLNmjW6ig4eHB1auXIm/mvyFqXumIvdJrtH+Vf2rYs0La9ClZhcZaktKx2CIyB2VKQN8/nnhGkSCUFim7S47dAj4u4uQSImMZnyW1WDMoTHA7+L7j2k2BosiF8Hf29+BtSRnwm4yInf1r3+xu4ycksGMz+YAJgAQWWmjqn9V7B66G6t6rWIgRMViMEQuyyEPQ3V2H3wAFF0X6a23gIsX5akPkRn8/PyAcgCGA+gFwNt4nzHNxiB5QjIia0Y6uHbkjBgMkUty6MNQnZmvb2F3mUr1Txlnl5GDWHPDIggCNlzawGwQSYrBELkcV326tt20awfExBiWJSYCS5bIUx9yC9bcsFy7fw2R6yKxJG2JaDZoUO1BODf+HLNBZDEGQ+RyXO3p2g7x/vvi3WX/+5889SGXZukNiyAIWHVqFRp+2hA/X/nZeIdsYHLFyVg/aD3K+ZSzZ9XJRTEYIpfjSk/Xdhix7rL8fHaXkV1YcsNyPfs6otZFYdz2cXjw5IHxwU4Dv7z8C5a8xkwmWY/BELkcV3i6tizEusuOHgUWL5anPuSyzLlhEQQBn536DA2WN8CeK3uMD5INYB2A7wHVE5Xx9mJwcgUVxWCIXJJLryBtT++/D4SHG5a9/TZw4YI89SGXVNINizYbNHb7WJPZICwHkGZ51peTK0gMgyFyWU71zDClYHcZOYjYDUtJ2aAQ/xBMrjgZnjs8gXzLs76cXEGmMBgil+SsaXBF1Pv//g+YPNmw7NgxdpeR5PRvWK5nX0fXr7qazAaNbjIayeOTseS1JVZnfTm5gkxxymBo2bJlqF69Onx8fNCqVSscP37c5L7x8fFQqVQGPz4+Pg6sLTmaXGlw/UDGmqBGUen7//6X3WXkEIIgYPXp1WiwvAF+uvyT0fZnyj6DnYN3Yk3vNbqZYtZmfTm5gkxxumBo06ZNiI2NxaxZs3D69Gk0btwYUVFRuH37tsnX+Pv74+bNm7qfa9euObDG5EhypcH1A5lq1aqhWrVqFgU1ikvfs7vMrTkqQ3kj+wa6fdUNY34YI5oNGtVkFJInJKNbeDdJzsfJFWSK0z2odfHixRgzZgxGjRoFAFixYgV27NiBtWvXYsaMGaKvUalUCAoKMvsc+fn5yM/P1/2ek5MDACgoKEBBQYENtbec9nyOPq+SFdcmly5dgre38WpsqampCAwMtEt9MjMzERMTI3peAJg8eTI6d+6M4OBgk8eQot6SXystW8IjJgae+s8qO3YM6gULoJkyRZpzOAD/hsSZapeEhARMmjRJ9zT4pUuXYtiwYZKeWxAExJ+Nx9S9U5GTn2O0/Zmyz2B5t+XoVqubaB1tMXz4cHTu3BlXrlxBWFgYgoODjdqC14ohZ24Xc+usEgTtI6uV78mTJ/D19cU333yDPn366MpHjBiB+/fv47vvvjN6TXx8PF555RU888wz0Gg0aNasGT744ANERESYPM/s2bMxZ84co/L169fD19dXkvdC5Aw88vPx3H/+A7/MTF2Z2ssL+xcvRm7VqjLWjJzVH0/+wPIby3HmwRnR7Z3Kd8Ko4FHwe8rPwTUjV5SXl4fBgwcjOzsb/v6mH8/iVJmhP//8E2q12uhOOTAwEP8zsVJunTp1sHbtWjRq1AjZ2dlYtGgR2rZti5SUFJOp0ZkzZyI2Nlb3e05ODqpWrYrIyMhiG9MeCgoKsGfPHnTp0gVeXl4OPbdSldQmCQkJiImJgVqthqenJ+Li4iS/s9WXmZmJiIgIo4GZWp6enkhOTi42MwTYXm97XSuqoCAIHTtC9fd9k2dBAZ778kuoDxwAnlL+Rwj/hsSJtcuhQ4fQs2dPo3137NiBdu3a2XS+krJBwX7B+LT7p7pskBz022Tjxo12z5A5C2f+G9L27JRE+Z9kNmrTpg3atGmj+71t27aoV68eVq5ciffee0/0Nd7e3qJdFl5eXrJdCHKeW6nE2iQjIwM1atTAL7/8gocPH6JWrVp2Hw8QGhqKuLg4jBs3Dmq1WjdQX6PR6MYkhIaGlnic0aNHIzIyEmlpaTbVW/JrpX17IDYW+PBDXZHHiRPwWLoUmD5duvPYGf+GxOm3S+3atZGfn28Q2Ht6eiI8PNymtsvIycCYH8ZgV9ou0e0jm4zE4sjFeLr001afQ0p//PEHxowZY9AOY8eORWRkpFuPL3LGvyFz6+tUA6grVqwIT09P3Lp1y6D81q1bZo8J8vLyQtOmTTmV0gXpD2Ju3bo1Ll++bPEHl9jAUXMGk+qvmXL9+nVcu3bNqqm/il0b6b33gNq1DcveeQc4f16e+pBdSD3AWBAErD2zFhHLI0QDoeCywdg+aDs+7/25YgIhALh8+TKn4LsZpwqGSpUqhebNm2Pv3r26Mo1Gg7179xpkf4qjVqtx7tw5VKlSxV7VJBlIMRtLbGq7JdPd9QMZxQY11ipd2nh22ZMnwMiRwF9/yVYtkp5Uq7dn5GSgx/oeiP4+WrRbbETjEUgen4wetXvYWmXJ/fnnn5yC72acKhgCgNjYWHz22Wf44osvcOHCBYwfPx4PHz7UzS4bPnw4Zs6cqdv/3XffxU8//YQrV67g9OnTGDp0KK5du4ZXXnlFrrdAdmDrYmqmgin9VLns093l1rZtYXeZvhMngEWL5KkP2Y0twbwgCPj8zOdosLwBfkz70Wh7Fb8q2D5oO+L7xCsqGwQUjtsDgJEjR0IQBF1AxCn4rs/pxgwNGDAAf/zxB9555x1kZWWhSZMm2LVrl25Q9fXr1w0i+nv37mHMmDHIysrC008/jebNm+PIkSOoX7++XG+B7EC7mFrRsQ7m3smZCqaK0gZYbvuh+N57wPbtwMWL/5TNmgX06gUUM0OT3MPvOb9j7Pax2Jm6U3T78MbD8VHUR4oLgoDCG6JJkybhq6++AlAY1KlUKmzevBlt2rRx3795N+F0wRAATJw4ERMnThTdtn//foPflyxZgiVLljigViQn7VgH7SBmS+/kTAVTGo0G+qtPuH2qXNtd1q4doG2rJ08KF2M8csQpZpeR9ARBQHxSPP6z+z/Izs822l7FrwpW9VqFnrWNZ6ophdgNkUajQaVKlRgIuQGn6yYj92LJSri2jHUwNXB0wYIFTJUX1aYNu8tI5/ec39FzQ0+M/n60aCA0vPFwpExIUXQgBPBRHe6OwRApljXP6rJlrEPRYAoApk+fDo1GA5VKhblz51o9mNTlvPsuUKeOYdmsWUBKijz1IYfTZoMilkeIdotV8auC7wd+jy/6fCF7t5g5N1UhISFYunSp7nfe/LgXBkOkSHI9q0sbTAEwOL8gCJg5c6b7Dp4uqnRpID4e0L+T5uwyt/F7zu/otaEXRn03SjQbNKzRMCRPSEavOr1kqJ0hS26qtIsq7tixw6aZdOR8GAyRItk6O8zZz+8UWrcGXn/dsOzkSWDhQnnqQ3YnCAK+SPoCEcsjsCN1h9H2IL8gfD/we3z54pcoX7q8DDU0VNJNlamMUbt27ZgRcjMMhkiR5O6/l/v8TuPdd4G6dQ3LZs8GkpNlqQ7ZT+aDTPTa0Asjvxspmg0a2mgoUiakKCIbpFXcTY013fDkuhgMkSJJvRKus53fafj4FM4uK9pdNmoUu8tchDnZoO8GfoeEFxMUkQ3SZ+qmpkyZMqIZo0y9BxKTe2EwRIol1Uq4znp+p2Gqu2zBAnnqQ5LJfJCJFza+gJHfjcT9x/eNtg9pOAQpE1LwQp0XHF85M5i6qcnNzRXNGF25ckWOapICcFEQUjTtoy3c9fxO4913gR9+AP73v3/KZs8GXngBaNBAtmqRdQRBQMJvCYjZFSMaBAWWCcTKnivRu25vx1fOQtHR0YiKijJ4AHJGRoboumJhYWFISkoy+9gZGRlITU1FeHg4PyecHDNDRGQ7Hx/j2WUFBYWzywoK5KoVWUGbDRqxbYTJbND51847RSCkVXTJDVMZo+DgYLOPyTFHroXBEBFJo1UrYMoUw7JTp9hd5iQEQUDC2QRELI/A9kvbjbYHlgnE1gFbsa7vOsWNDbKGLd3gci39QfbDYIiIpDNnDlCvnnEZZ5cp2s0HN9F7Y28M3zZcNBs0uOFgpExIQZ+6fRxeN6mITaO3dpFWLr3hehgMEZF02F3mVARBwLpz61B/eX38cOkHo+3abNBXfb9CBd8KMtRQGlJ3aXHpDdfDYIiIpNWyJTB1qmEZu8sU52buTcxNn4vRP4wWzQYNajDI6bNBgHiX1tixY3HixAmrj8mlN1wPgyEikt7s2UD9+oZlc+YA587JUh36hyAI+Oq3r9BkVRMczzlutL1ymcrY0n8L1r+03qmzQVqmnkbfunVrmzJEXHrDtTAYIiLpiS3GyO4y2WXlZqHPpj4YunUo7j2+Z7R9UINBOD/hPF6s96IMtbMPsS4tQJpBz7Y8GJqUhcEQEdlHy5bAtGmGZadPA/Pny1MfN6bNBtVfVh/fX/zeaHvlMpXxbf9vXSYbpE/bpSUWEHHQM2kxGCIyg6kHOlIJxLrL3n0X+O03WarjjrJys/DiphdNZoP61++PlAkp6Fuvrwy1c4zo6GgcPXqUg57JJAZDRCXg4mo28PZmd5lMBEHA+nPrEbE8At9d/M5oe2XfyphefTrW9VmHir4VZaihY7Vo0YKDnskkBkNExeDiahIQ6y47cwaYN0+e+riBrNws9N3cF0O2DMHdR3eNtg+IGICksUloE9BGhtrJh4OeyRQGQ0TF4OJqEhHrLnvvPXaXSUwQBGw4twERyyOw7X/bjLZX8q2Eb/p9g40vb3SLbJAYDnomMQyGiIrBxdUk4u1duBjj310UANhdJrFbubfQd3NfDN4y2GQ26Pxr5/FS/ZdkqJ3ycBwg6WMwRFQMLq4moRYt2F1mB9psUP3l9U1mg77u97VbZ4OKKmkc4KFDhxgkuRkGQ0Ql4DgDCc2aBUREGJaxu8xqt3Jv4aXNL5nMBvWPKJwp9nL9l2WonTIVNw4wISEBANCzZ09OlnAzDIbI5UmRDuc4A4mwu0wSgiBgY/JGRCyPwNb/bTXaXtG3Ir7u9zU2vbwJlcpUkqGGymVqHGBiYiImTZqkK+NkCffCYIhcGqfFK9CzzwLTpxuWnTkDzJ0rT32czK3cW3j565cx6NtBuPPojtH2fvX74fyE88wGmWBqHKAgCJws4cYYDJHL4rR4BXvnHaBBA8Oy994Dzp6Vpz5OQBAEbErehIjlEdhyYYvR9oq+FbH55c3Y3G8zs0HFMDUOsG3btpws4cYYDJHTKmmQI6fFK5hYd9lff7G7zITbD2/j5a9fxsBvB4pmg16u/zJSJqSgX0Q/GWrnfMTGAYaEhGDp0qW6fThZwr0wGCKnY+4gR06LV7jmzYEZMwzLkpKADz6QpTpKpM0G1V9W32Q2aNPLm/B1v69RuUxlGWrovMTGAQ4bNgwAsGPHDk6WcDMMhsipZGRkmD3IkdPincDbbxt3l/33v4VBkZu7/fA2+n3dz2Q26KV6LyFlQgr6R/SXoXaurV27dvyccDMMhsipWNr1Zem0eC7E5mDFdZc9eSJXrWS3OWUzIpZH4NsL3xptq1C6Aja9vAnf9P+G2SAiiTAYIqdiTdeXudPiOfNMJmLdZWfPumV3mTYbNOCbAfgz70+j7S/VewnnXzvPbBCRxBgMkVOx1yBHzjyTmVh32fvvu1V32dcpXyNieQS+Of+N0bYKpStg40sbOTaIyE4YDJHTsccgR848k5kbd5f98fAP9P+6P/p/0180G9S3Xl+kTEjBgAYDoFKpZKghSYld8crEYIiclpSDHDnzTAGaNwdmzjQsc/Husq9Tvkb95fXx9fmvjbZVKF0BG17agG/6fYNAv0AZakfFsSaoYVe8cjEYIgJnninG228DDRsalrlgd9kfD//AgG8GmMwGvVj3RaRMSMHABgOZDVIga4IadsUr21NyV4BIKaKjoxEVFYW0tDTUqlWLgZAcSpUq7C5r2RJQqwvL/voLGDECOHGicLuT++b8N5iwYwL+yPvDaFv50uXxSbdPGAQpmKmgpmzZsmjbtq3Jz43iuuL5WSM/ZoaI9PCBrArQrBnwxhuGZb/9VpghcmLabFC/r/uJBkIv1n0R5yecx6CGgxgIKZipoGbAgAFcBNaJMRgil8MBii7grbeARo0Myz74oPCBrk7o2/PfImJ5BDanbDbaVr50eazvux7f9v+WY4OcgFhQo2XLIrD83JIXgyFyKRyg6CK03WVP6fXkO+Hssj/z/sTAbwbi5a9fFs0G9anbBykTUpgNciJFg5qirFkElp9b8mMwRC6DAxRdTNOm4t1l//2vPPWx0Lfnv0X9ZfWxKWWT0bbypcvjq75fYUv/LQjyC5KhdmRLJkYb1GzevNkoiLV0EVh+bikDgyFyGVKvFcS0tQK8+aZ4d9np0/LUxwx/5v2JQd8OMpkN6l2nN1ImpGBww8HMBslEikxMSEgI+vXrh88++8ymWahc40wZGAyRy5BygCLT1goh1l2mViu2u2zLhS2IWB6BjckbjbY97fM01r24DlsHbGU2SEZSZ2Isff5hURxYrQwMhshhpM60HDp0yOBYUq0VxLS1woh1l507p6juMm026KXNL+H2w9tG23vX6Y3zr53HkEZDmA2SmT0yMbbMQuUaZ8rAYIgcQspMS0JCAgCgZ8+eRsey9S4NYNpakd58E2jc2LBMId1lWy9sZTbIiSgxExMdHY3ExEQsXrwYiYmJkjxiiCzDYIjsTspMS0ZGBiZNmqT7XexYtq4VpMQPS7enwO6yO3l3MPjbwei7ua9oNuiFOi8gZUIKs0EKo8RMzJo1a9C6dWvExsaidevW7JaXAYMhsjspMy1SHau4LjslflgSgCZNCjNE+s6dA957z+FV2XphK+ovr48NyRuMtj3t8zQSXkzAtgHbUKVsFYfXjUomRQZZKuyWVwYGQ2R3UmZapDiWOV12SvqwJD1vvGHcXTZ3LnDqlENOfyfvDoZsGWIyG9Srdi+kTEjB0EZDmQ1SOKWsNs9ueWVgMER2J2WmJSQkBEuXLtX9bumxLLkLU8qHJekprrssP9+up972v22IWB6B9efWG20L8AnAl32+xHcDv2M2iACYP2GE3fLKwGCIHELKTMuwYcMAADt27LD4WLwLcwFNmhQ+rkNfcrLdusu02aAXN72IWw9vGW3vVbsXzk84j2GNhzEbRAAsmzDCbnll4FPryWFCQkIk/QNv164dvLy8LHqN9i5MPyDiXZgTeuMNYNs2ICnpn7J584A+fYBnn5XsNN/97zuM2z5ONAgK8AlAXNc4DGvEIIj+YSr7HBUVZfLzLzo6GlFRUUhLS0OtWrUYCMmAmSFyK7wLcxFeXnbtLrv76C6GbhmKPpv6iAZCPcJ7IGVCCoY3Hs5AiAxYm31mt7y8GAyR2+HgaBfRuLFxd1lKCvDuuzYd9vuL3yNieQS+OveV0bYAnwB80ecL/DDoBwSXDbbpPOSaOAbIOTEYIpdhyQrXvAtzEW+8UTiGSN/8+cDJkxYf6u6juxi2dRh6b+yNrNwso+09wnsgeXwys0GkI/aZw+yzc7IoGLpx44a96kFkEz5LzE1J1F32w8UfELE8Aut+W2e0rZx3OcT3jscPg37AM/7P2F5ncgnFfeYw++x8LAqG6tati3feeQd5eXn2qg+RxbhomZtr3Bh4+23DMjO7y7TZoBc2viCaDeoe3h0pE1IwoskIZoNIx5zPHGafnYtFwdCePXuwe/duhIeHIz4+3k5VIrIMp8sTZs4sfKCrvhK6y364+AMaLG9gMhv0ee/PsX3QdmaDyAg/c1yPRcFQ27ZtcezYMcydOxdvv/02mjdvjkOHDtmrbkRm4YBF0nWX6S+1YKK77N6jexi+dThe2PgCbubeNDqUNhs0sslIZoNIFD9zXI9VA6iHDx+OixcvokePHujWrRtefvllpKenS103IrNwwCIBABo1Eu0u89BbjHH7pe2IWB6BhN8SjF7ObBCZi585rsem2WSRkZF45ZVXsHXrVtSvXx/Tpk1Dbm6uVHUzadmyZahevTp8fHzQqlUrHD9+vNj9v/76a9StWxc+Pj5o2LAhdu7cafc6kv1lZmbqZnJwwCIBAGbMAJo1MyjyWLQInpfOYvQPo9FrQy/RbFC3Wt2QPCGZ2SASJTZrjJ85rsWiYGjFihWIjo5Go0aNUK5cOXTq1AmHDh3Cq6++iri4OJw8eRL169fHSSumtZpr06ZNiI2NxaxZs3D69Gk0btwYUVFRuH3b+KGJAHDkyBEMGjQI0dHROHPmDPr06YM+ffogOTnZbnUkx4iIiDCYycEBiyTWXbazpgZj/3gX684Zjw3y9/bH2hfWYsfgHQjx53VDxoqbNcbPHNdhUTD0/vvvIzs7G8OHD8e+fftw//59nDp1CsuWLcPYsWPxyy+/4NVXX8XIkSPtVF1g8eLFGDNmDEaNGoX69etjxYoV8PX1xdq1a0X3j4uLQ9euXTF16lTUq1cP7733Hpo1a4ZPPvnEbnUk+8rMzAQAzh4jcQ0bAu+8g3s+wIg+QM8hwM0yaqPdutbqipQJKRjVdBSzQS7EkvXGzDmWqVljUp6H5GfRs8nMWWcoOjoabxftt5fIkydPcOrUKcycOVNX5uHhgc6dOyMxMVH0NYmJiYiNjTUoi4qKwrZt20yeJz8/H/l6gy5zcnIAAAUFBSgoKLDhHVhOez5Hn1fJtDM2SpcubVCempqKwMBAOaqkCLxW9MTGYvjvC7E9KMdok7+3PxZ1XoQRjQqny7tre7ni9ZKQkIBJkyZBo9HAw8MDS5cu1T3Y2RxF2+TSpUvw9vY22u+TTz7BJ598YvV5nI0zXyvm1lklCIIg5YkFQcDBgwfRoUMHKQ8LoDAj8Mwzz+DIkSNo06aNrnzatGk4cOAAjh07ZvSaUqVK4YsvvsCgQYN0ZcuXL8ecOXNw65bxM4cAYPbs2ZgzZ45R+fr16+Hr6yvBOyEie/vj8hFMuL8ABZ7/lP3rfkUMbzsXlUpVkq9iROQweXl5GDx4MLKzs+Hv729yP8mfWq9SqewSCDnSzJkzDbJJOTk5qFq1KiIjI4ttTHsoKCjAnj170KVLF4uf0O6qtG0yZswY5ObmwtPTE3FxcS59Z2YOXitFdUfmBycwC/vgnw/MrzgEo2esgcqDTyECXO96OXToEHr27GlUvmPHDrRr186sY4i1SUJCAmJiYqBWq+Hp6YnXXnsNS5cutek8zsaZrxVtz05JJA+G7KlixYrw9PQ0yujcunULQUFBoq8JCgqyaH8A8Pb2Fk2Nenl5yXYhyHlupTpx4gTS09NRq1YtDmDUw2vlHzOnb8edOf+HFqGDMCD6P2wXEa5yvdSuXRv5+fkGiyF6enoiPDzc4ven3yajR49GZGQk0tLSdOsILVy40OrzZGRkIDU1FeHh4U73ueWM14q59XWqW6RSpUqhefPm2Lt3r65Mo9Fg7969Bt1m+tq0aWOwP1C4krap/cl5BAcHcyYHFcvLxxeL3j2OslXqyF0VsjN7rv2jP2vMlvPwGYrK5VSZIQCIjY3FiBEj8Oyzz6Jly5b46KOP8PDhQ4waNQpA4YKQzzzzDObOnQsAiImJQYcOHfDhhx+iR48e2LhxI06ePIlVq1bJ+TaIiEhi0dHRiIqK0mVx7HWjZM15TM1Mi4qK4g2dAjhdMDRgwAD88ccfeOedd5CVlYUmTZpg165dullE169fN1gmvW3btli/fj3eeustvPHGGwgPD8e2bdvQoEEDud4CERHZiTZ7o7TzFPc8MwZD8nO6YAgAJk6ciIkTJ4pu279/v1FZv3790K9fPzvXioiISJz2eWZFxxrxeWbK4FRjhsi1cNEyInIXfJ6ZsjEYIllwICERuRs+z0y5GAyRwxW3xD0RkSvj88yUicEQOVRGRgY2b95sciAhERGRoznlAGpyTmvWrDHICOnjQEIiIpILM0PkEEW7xvRxICEREcmJmSFyCLE1NgBgyZIlePnllxkIERGRbJgZIofQrrGhz9PTk4EQERHJjsEQOQTX2CAiIqViNxk5jKOeG0RERGQJBkPkUI56bpBUMjIykJqaivDwcKeqNxERmY/dZEQmcJVsIiL3wGCISARXySYich8MhohEiC0FwFWyiYhcE4MhIhGmlgLgKtlEypORkYF9+/Yxc0tWYzBEbsXcD00uBUDkHDi2j6TAYIjchqUfmtHR0bh69Sr27duHq1evIjo62kE1JSJzOGpsHzNPro/BELkFaz80Q0JC0LFjR4OMED8YiZTBEWP7mHlyDwyGyC1I9aHJD0Yi5ZBibF9xNzecVeo+GAyRW5DqQ5MfjETKYevYvqI3NwkJCQbbOavUfTAYIrcgxYDoI0eO8IORSGGsHdsndnMTExNjsA9nlboPBkPkNmwZEL1mzRoMHDjQqJwfjESOJdatJTa2rySmsj76OKvUffDZZORWrHk2mvYOUhAEg3J+MBI51po1a3TZHA8PD6xatcrqWZ7arI9+QKQNevTxAdPugZkhohKI3UECwIYNGzjdnshBpB6zJ5b1iYuLM7mvpZknci4Mhoj+ZmpWialxA23atHFk9Yjcmj0GMxftOh82bJit1SQnxWCICMVPmee4ASL52WMwc0ZGBlJTU9n9RQyGiMxJv3M1aiJ5SX1TwjXDSB8HUJPbKy79rv9Ba83gayKSjlSDmU3dAHXu3FnK6pITYTBEbs/UrBJOmSdSHiluSkzdAB0/fhylSpVCZmYmQkNDbToHORd2k5Hb45ggIvciNv7Iw8MDI0eOBABERESw28zNMBgiAscEEbkTsRsgQRB0a4nxUTvuh8EQ0d+4lgiR+9C/AVq/fr3RoqqWTtsv7oGvpHwMhoiIyC1pb4Datm1r07R9zkxzfgyGiIrBuz0i12fLuEGpV8YmeTAYIjKBd3tE7iM6OhrJyckAgOTkZLPHDdpjZWxyPAZDRCJ4t0fkfoKDgw3+aw57rIxNjsdgiEgE7/aIyBxcmsM1cNFFchra5wiFhYXZ/VzmLMSorU94eDg/+IjcmFQrY5N8mBkip6A/ficiIsLu5yvpbo/jiYhIH5fmcG4MhkjxxMbvAEBmZqZdz2tqIUaOJyJSFs76JFsxGCLFExu/AwBXrlyx+7nF7vY4nohIOZilJSkwGCLF0t7t+fn5Gc3WAOCQsUNiOHuESBmYpSWpMBgiRdK/22vdujWGDRtmMH4HsGz6q5Q4e4RIGZilJalwNhkpjtjd3rp165CYmIiHDx+iRo0aSEpKkrWOnD1CJD9zZn0SmYOZIVIcU3d7Dx8+RMeOHWXLCBXF2SNE8mKWlqTCzBApDu/2iMhczNKSFJgZIsXh3R4RWYJZWrIVM0OkSLzbIyIiR2EwRIoVEhLCIIiIiOyO3WRERETk1hgMERERkVtjMERERERujcEQERERuTUGQ0RE5Fb4lHsqisEQUQn4wUnkOviUexLDYIioGPzgJHIdfMo9mcJgiMgEfnASuRY+5Z5MYTBELs2WLi5+cBK5Fu1zD/XxuYcEMBgiF2ZrF5e1H5wcY0SkTHzuIZniVMHQ3bt3MWTIEPj7+yMgIADR0dHIzc0t9jUdO3aESqUy+Hn11VcdVGOSWkZGBg4dOmTWfrZ2cVnzwckxRkTSkvrmIjo6GlevXsW+fftw9epVREdHS3Jccm5OFQwNGTIEKSkp2LNnD7Zv346DBw9i7NixJb5uzJgxuHnzpu5nwYIFDqgtSU0baPTs2RMAkJCQYHJfqbq4xD44TX04c4wRkWnWBDVFby4WLVokSV34lHsqymmCoQsXLmDXrl1YvXo1WrVqhXbt2uHjjz/Gxo0bkZmZWexrfX19ERQUpPvx9/d3UK1JKkUDDQCIiYkx+cEq5dgA/Q/O4jI/HGNEJM6ajKnYzcXUqVOxcOFCe1eX3JDTPLU+MTERAQEBePbZZ3VlnTt3hoeHB44dO4YXX3zR5Gu/+uorrFu3DkFBQejVqxfefvtt+Pr6mtw/Pz8f+fn5ut9zcnIAAAUFBSgoKJDg3ZhPez5Hn1dpLl26BG9vbwBA6dKlAQClSpVCamoqAgMDjfYPDAzEZ599hpiYGKjVanh6eiIuLg6BgYFWt2VmZiZiYmJ09QCAyZMno3PnzggODkZYWBjKlCljEBB5enqiRo0aDvn347Uiju0izlHtUtLfjSn6f/P65syZg/79+xf7WlP1uHz5MmrWrGnytbxWxDlzu5hbZ5UgCIKd6yKJDz74AF988QUuXrxoUF65cmXMmTMH48ePF33dqlWrEBoaiuDgYPz222+YPn06WrZsiS1btpg81+zZszFnzhyj8vXr1xcbRBEREZFy5OXlYfDgwcjOzi62V0j2zNCMGTMwf/78Yve5cOGC1cfXH1PUsGFDVKlSBZ06ddLdIYiZOXMmYmNjdb/n5OSgatWqiIyMdHgXW0FBAfbs2YMuXbrAy8vLoedWmoSEBMTExKBUqVJYu3Yt7t69i6FDhzrs/JmZmYiIiDDK/CQnJxvcaWZmZuLKlSsICwuz+O7VFrxWxLFdxDmqXcz9uxHz8ccf46233jIoM/e11pyf14o4Z24Xbc9OSWQPhl5//XWMHDmy2H3CwsIQFBSE27dvG5T/9ddfuHv3LoKCgsw+X6tWrQAAaWlpJoMhb29v0fSsl5eXbBeCnOdWitGjRyMyMhKpqanIycnB0KFDHdomoaGhiIuLw7hx43RdbytXrkRoaKjRfkXLHKnotZKRkYHU1FSEh4e79YBR/g2Js3e7mPt3IyY2NhZqtRozZsyARqOx6LVaV65cwcOHD43K09PTTR6H14o4Z2wXc+srezBUqVIlVKpUqcT92rRpg/v37+PUqVNo3rw5AOCXX36BRqPRBTjmSEpKAgBUqVLFqvqSvEJCQhAYGIidO3fKcv7o6GhERUUhLS0NtWrVUnxwsWbNGt0gVA8PD6xatYpTicnhbPm7mTp1KgYNGmT135x2MkXRzBAXWiR9TjObrF69eujatSvGjBmD48eP4/Dhw5g4cSIGDhyoS3X+/vvvqFu3Lo4fPw4AuHz5Mt577z2cOnUKV69exffff4/hw4ejffv2aNSokZxvhxTCmum+zjItl1P9SUls+bux9bVcaJFK4jTBEFA4K6xu3bro1KkTunfvjnbt2mHVqlW67QUFBbh48SLy8vIAFM42+vnnnxEZGYm6devi9ddfx0svvYQffvhBrrdACmLtAonOssI0p/oTFeJCi1QS2bvJLFG+fHmsX7/e5Pbq1atDf3Jc1apVceDAAUdUjZyMqaxJVFRUiStMO0u3E7sHiP4REhLCbBCZ5FSZISKpWJM1cbZuJ3YPEBGZx6kyQ0RSsSZrUlwApdQAw9kGfBMRyYGZIXJL1mRNzHnEhxLHEznLgG9yfkq8/onMwWCI3JalgypLCqD4xHpyZ64+IYFcG4MhcmuWZk1MBVDONp6ISEpi1//YsWNx4sSJYl/HGwhSCgZDRBYSC6A4jZ3cmdj1r10Q11SAwxsIUhIGQ0QSMGc8EZGrErv+AUAQBJMBDm8gSEkYDBFJICQkBPPmzdN9IXAaO7kT7Xg6sYDIVIDDGwhSEgZDRBJYs2aN7mGSHh4emDdvnmIXYySyh+joaBw9ehQqlcqg3FSAw3WwSEkYDBHZSGzsw4wZMzj2gdxOixYt8Nlnn5kd4ERHRyMxMRGLFy9GYmKi0Q0EZ5qRozAYIrIRxz4Q/cOSJSvWrFmD1q1bIzY2Fq1btzYYbM2ZZuRIDIaIbMSxD0SGzFmyorjZZJxpRo7GYIjIRhz7QGS54jKqzLaSo/HZZEQS4DPAiCxT0vMBLX12IJEtmBkislLRwZ18BhiR+UJCQjBs2DCDsqFDhyIkJITZVnI4BkNEVuDgTiLbZGRkICEhwaBs3bp1upsLS58dSGQLBkNEFuLgTiLbmTMuiNlWchQGQ0QW4uBOIttxFiYpCYMhIgvxQ5zcmVQLIXJcECkJgyFyO7Z+mMv1Ic7VeEluUo+V47ggUgoGQ+RWpPowd/SHOAdsk9zsNVaO44JICRgMkduQ+sPcUR/iHLBNSsCxcuTKGAyR23DWD3NnrTe5FkePlWO3MDkSgyFyG8468NlZ602uxZFj5fS7hatVq4aFCxdKfg4ifQyGyG0obfaKuXe+Sqs3uS9HjJUr2i0sCAKmTZuGRYsWSX4uIi0GQ+RWHDXwuaRAx9IB0Zx1Q0qhHSsHwC7dWGLdwgAwffp0dpmR3TAYIrdj74HPCxcuRLVq1UwGOtYOiOasG1IKe85uDA8Ph0qlMirXaDQcJ0d2w2CISEKLFi3CtGnTIAgCAPFAp6QB0Rw4SkpmbTBvSbfw/Pnzjco5To7sicEQkUQyMjIwffp0o/KiM7+KGxBddODo1KlTGRSRolgzu9HSTNLUqVOxcOFC3d8Jx8mRvTEYIpKIqbEOHh4eBne0pgZEAzAaOLpo0SLJuyGYeSJbWDq70dpM0pQpU3Dt2jWOkyOHYDBEJBGxLwkAmDdvntEdrdiAaFPBlJSLLHIla7KVpbMbbVkni+PkyFEYDBFJpOiXhIeHBxYuXIipU6ea3F//g95UMAVIs8giV7ImqVgyu1FsQDTH/5DSPCV3BYhcSXR0NKKiopCWloZatWpZdEerDab0AxYtKb48irtD5503WSokJMSs62b37t0Gv6tUKo7/IcVhZojITJbMhrE2tR8dHY1r165hypQpki+yyJWsydG02Ujt7EqgMGMaFRUlY62IjDEYIjKDI8fahISEYOHChZIvssiVrMnR+Fw9chbsJiMqgamxNlFRUXYNJMzthrCELd145BoyMjKQmpqKsLAwu59Lm43UD4iYjSQlYmaIqASudnfLGTruSz/DGRERYffzMRtJzoKZIaISuOPdrTZ7EB4ezi8uFyGW4QSAzMxMhIaG2u28zEaSM2BmiKgE7nZ3y7WIXJOpdayuXLli93MzG0lKx2CIyAxKeWq8ratHl/R6rkXkukytY2WvsUNc6ZycCYMhIjPJfXdra8bGnNe72vgofZmZmW795SyW4QSA4OBg0f1tCWaYXSRnw2CIyAnYmrEx9/WuvBZRRESE238562c4k5OTTe5nSzDD7CI5IwZDRE7A1oyNua93xfFRmZmZAKDIL2d7dCWVdExthrO4jJAtwYwrZxfJdTEYInICtmZsint90S9PpYyPksrly5eNypTw5SxVV5L+v58Ux7Q1mDl16pRRmatkF8l1MRgicgK2ZmxMvX737t2iX55yj4+SUs2aNY3K5PxyzsjIwObNm23u9ty3bx8WLlxo8O83ZswYmzNgtgTeGRkZmD59ulH53LlzXeJaItfFdYaInISt67UUfT0AhIaGOnxlbUcLDg5GUlKSIrr+1qxZI/ogXsDwobnFrfNk6hglHdNc2sB53LhxUKvVFrWXqen7LVq0MPv8RHJgMETkRGx9RIf+6/ft2+dWT7FPTk5Genq6bAv/FR2LU5Q2+6If7Hh4eGDVqlW6rsqSjmHqmJayNvB2xwVKyTWwm4zITbnyzDExwcHBsnb9mcqaAP9kqwAU231W3DGAwifCa/9Nbc2AWdNV6ooD8Mk9MBgiclP84nIsseDTw8MDmzdv1g1UL2nwsqmFE4HCf79Vq1bh2rVrsg5+d7UB+OQe2E1G5Mb43CjHMTUWp1+/frp9SupmEjvGvHnz8Oyzzxr8+zni37G4cU22ducSORqDISI3xy8uxykp+DRn8LIjAtiSHtRb3LgmImfEYIiIZFXSF6+rKSn4NCfYsWcAW1KgY2pRRlebhUjuhWOGiEg2fIaVOLnWeTJn9WmuME2uiMEQkYs5dOiQIh41URI+w0p5zAl03G0WIrkHBkNELiIhIQEA0LNnT6fIskiVYbDH873clTmBDmchkitiMETkAjIyMjBp0iTd786QZZEiw8BuNmmZG+hw+jy5GgZDRC7AGcdx2JphYDebfZgb6LjS8+uIOJuMyAU46zgOW6aJFxcAmnMcd5vFZgkut0DuhpkhIhcQEhKCpUuX6n738PBwmieFW5thsCUAZPcaEelzqmDo/fffR9u2beHr64uAgACzXiMIAt555x1UqVIFpUuXRufOnZGammrfihLJYNiwYQCgW8F4xowZLv0lb203G7vXiKgopwqGnjx5gn79+mH8+PFmv2bBggVYunQpVqxYgWPHjqFMmTKIiorC48eP7VhTIsfLzMwEAId8yStlBpc1A3mdcXwVEdmXU40ZmjNnDgAgPj7erP0FQcBHH32Et956C7179wYAfPnllwgMDMS2bdswcOBA0dfl5+cjPz9f93tOTg4AoKCgAAUFBTa8A8tpz+fo8yoZ20Sc9su8dOnSBuWpqakIDAyU7DwJCQmYNGmSboXipUuX6rJSxcnMzMTly5dRs2ZNBAcHS1afwMBA3fsTuyaKXi9hYWEoU6aM0fO/atSoYdE1Za/34yj8OzLGNhHnzO1ibp1VgiAIdq6L5OLj4zF58mTcv3+/2P2uXLmCmjVr4syZM2jSpImuvEOHDmjSpAni4uJEXzd79mxd4KVv/fr18PX1taXqRERE5CB5eXkYPHgwsrOz4e/vb3I/p8oMWSorKwsAjO6KAwMDddvEzJw5E7Gxsbrfc3JyULVqVURGRhbbmPZQUFCAPXv2oEuXLvDy8nLouZWKbSJO2y5jxoxBbm4uPD09ERcXZ1bWxlyHDh1Cz549jcp37NiBdu3aib4mMzMTERERRpmY5ORkyTIqxWWrTF0vmZmZuHLlCsLCwsyqh/45ipL6/TgC/46MsU3EOXO7aHt2SiJ7MDRjxgzMnz+/2H0uXLiAunXrOqhGgLe3N7y9vY3Kvby8ZLsQ5Dy3UrFNxJ04cQLp6el2eaJ57dq1kZ+fbxTYhIeHm/y3uHLlCh4+fGhUvmXLFvTr18/mOmZkZGDMmDEGdRo7diwiIyMNjl30egkNDUVoaKjBccSm2mdkZODIkSNG5ygqPT3d4HjOgn9Hxtgm4pyxXcytr+wDqF9//XVcuHCh2J+wsDCrjh0UFAQAuHXrlkH5rVu3dNuIXE1wcLDdFsOzZgaX2BR4AIiNjZVkWrsUA6JNTbXXlg8YMKDYQMgZ1nQiItNkzwxVqlQJlSpVssuxa9SogaCgIOzdu1c3ZignJwfHjh2zaEYaEf3D0oUStQHUmDFjUHSIonbGW1RUlNXBmzbYKpqtMjc4MTXVvlGjRgblpvDZXETOT/bMkCWuX7+OpKQkXL9+HWq1GklJSUhKSkJubq5un7p162Lr1q0AAJVKhcmTJ+O///0vvv/+e5w7dw7Dhw9HcHAw+vTpI9O7IHJ+li6UGBUVBZVKJbrN1mnttj7Ww1Rm6ddffzUZCHl6emLBggV8NheRi5A9M2SJd955B1988YXu96ZNmwIA9u3bh44dOwIALl68iOzsbN0+06ZNw8OHDzF27Fjcv38f7dq1w65du+Dj4+PQuhO5M7GAQ0uKLiZLs1X644NMZZbatWtnVK6l0WhQvnx53ecOETk3p8oMxcfHQxAEox/9DyRBEDBy5Ejd7yqVCu+++y6ysrLw+PFj/Pzzz6hdu7bjK0/kxkyNG5Kyi8ncbFXR8UG7d+8WzSy1aNHCoFyfIAhctZrIhThVMEREzqloV5aHhwemTJni0C6mzMxMbN68WXR8UFRUlOhK1toVrhcvXmx0PK5aTeQ6nKqbjIicly1PqJdCRESE6BR/bVBjKqsUEhKCfv36YcqUKVYP0iYiZWNmiIhMkvoZZNY+od4WRZ/ZVpQ5QY2tg7SJSNkYDBGRKFNr7ziby5cvm9xmSVBjzUNhicg5MBgiIiOm1t5x1IBhKTNSNWvWNCrz8PDA5s2bLQ5q5MhsEZH9MRgiIiNSrOpsLakzUtrnhel3ca1atUqSR4EQkWvgAGoiMmLrqs7WMpWRsmWFaq3k5GS7PbONiJwbM0NEZESuAcP2zEjZ85ltROTcmBkiIlFyTIWXKyNFRO6NmSEiMsnRA4ZdcQq71MsTEJH0GAwRkaK40hR2V1megMjVMRgicmKumnVwhSnsci9PQETmYzBE5KSKZh0SEhLkrhLpsWUwuKsGuURKxWCIyAmJZR1iYmJkrhXp0w4G12fOYHB2rRE5HoMhIidkKutAymHNYHB2rRHJg1PriZyQqSnopCyWLk9QXNeaM4+fIlI6ZoaInJBY1iEuLk7mWpEYSwaDW9u1RkS2YTBE5KSKTkEfNmyY3FUiG7niOktEzoDdZEROLCQkRPdFWVBQIHNtSApyrPxN5O4YDBERKYx+kEtE9sduMiIiInJrDIaIiIjIrTEYIiIiIrfGYIiIiIjcGoMhIiIicmsMhoiIiMitMRgiIiIit8ZgiIiIiNwagyEiIiJyawyGiIiIyK0xGCIiIiK3xmeTmUEQBABATk6Ow89dUFCAvLw85OTkwMvLy+HnVyK2iTi2izi2izi2izG2iThnbhft97b2e9wUBkNmePDgAQCgatWqMteEiIiILPXgwQOUK1fO5HaVUFK4RNBoNMjMzETZsmWhUqkceu6cnBxUrVoVN27cgL+/v0PPrVRsE3FsF3FsF3FsF2NsE3HO3C6CIODBgwcIDg6Gh4fpkUHMDJnBw8MDISEhstbB39/f6S5Ce2ObiGO7iGO7iGO7GGObiHPWdikuI6TFAdRERETk1hgMERERkVtjMKRw3t7emDVrFry9veWuimKwTcSxXcSxXcSxXYyxTcS5Q7twADURERG5NWaGiIiIyK0xGCIiIiK3xmCIiIiI3BqDISIiInJrDIYU5v3330fbtm3h6+uLgIAAs14zcuRIqFQqg5+uXbvat6IOZk27CIKAd955B1WqVEHp0qXRuXNnpKam2reiDnb37l0MGTIE/v7+CAgIQHR0NHJzc4t9TceOHY2ul1dffdVBNbaPZcuWoXr16vDx8UGrVq1w/PjxYvf/+uuvUbduXfj4+KBhw4bYuXOng2rqWJa0S3x8vNF14ePj48Da2t/BgwfRq1cvBAcHQ6VSYdu2bSW+Zv/+/WjWrBm8vb1Rq1YtxMfH272ejmZpu+zfv9/oWlGpVMjKynJMhe2AwZDCPHnyBP369cP48eMtel3Xrl1x8+ZN3c+GDRvsVEN5WNMuCxYswNKlS7FixQocO3YMZcqUQVRUFB4/fmzHmjrWkCFDkJKSgj179mD79u04ePAgxo4dW+LrxowZY3C9LFiwwAG1tY9NmzYhNjYWs2bNwunTp9G4cWNERUXh9u3bovsfOXIEgwYNQnR0NM6cOYM+ffqgT58+SE5OdnDN7cvSdgEKVxjWvy6uXbvmwBrb38OHD9G4cWMsW7bMrP3T09PRo0cPPPfcc0hKSsLkyZPxyiuvYPfu3XauqWNZ2i5aFy9eNLheKleubKcaOoBAivT5558L5cqVM2vfESNGCL1797ZrfZTC3HbRaDRCUFCQsHDhQl3Z/fv3BW9vb2HDhg12rKHjnD9/XgAgnDhxQlf2448/CiqVSvj9999Nvq5Dhw5CTEyMA2roGC1bthRee+013e9qtVoIDg4W5s6dK7p///79hR49ehiUtWrVShg3bpxd6+lolraLJZ85rgCAsHXr1mL3mTZtmhAREWFQNmDAACEqKsqONZOXOe2yb98+AYBw7949h9TJEZgZchH79+9H5cqVUadOHYwfPx537tyRu0qySk9PR1ZWFjp37qwrK1euHFq1aoXExEQZayadxMREBAQE4Nlnn9WVde7cGR4eHjh27Fixr/3qq69QsWJFNGjQADNnzkReXp69q2sXT548walTpwz+nT08PNC5c2eT/86JiYkG+wNAVFSUy1wXgHXtAgC5ubkIDQ1F1apV0bt3b6SkpDiiuorlDteKLZo0aYIqVaqgS5cuOHz4sNzVsQkf1OoCunbtir59+6JGjRq4fPky3njjDXTr1g2JiYnw9PSUu3qy0PZdBwYGGpQHBgY6db+2vqysLKO09FNPPYXy5csX+x4HDx6M0NBQBAcH47fffsP06dNx8eJFbNmyxd5Vltyff/4JtVot+u/8v//9T/Q1WVlZLn1dANa1S506dbB27Vo0atQI2dnZWLRoEdq2bYuUlBTZH1QtF1PXSk5ODh49eoTSpUvLVDN5ValSBStWrMCzzz6L/Px8rF69Gh07dsSxY8fQrFkzuatnFQZDDjBjxgzMnz+/2H0uXLiAunXrWnX8gQMH6v6/YcOGaNSoEWrWrIn9+/ejU6dOVh3TEezdLs7K3Haxlv6YooYNG6JKlSro1KkTLl++jJo1a1p9XHJubdq0QZs2bXS/t23bFvXq1cPKlSvx3nvvyVgzUpo6deqgTp06ut/btm2Ly5cvY8mSJUhISJCxZtZjMOQAr7/+OkaOHFnsPmFhYZKdLywsDBUrVkRaWpqigyF7tktQUBAA4NatW6hSpYqu/NatW2jSpIlVx3QUc9slKCjIaDDsX3/9hbt37+revzlatWoFAEhLS3O6YKhixYrw9PTErVu3DMpv3bplsg2CgoIs2t8ZWdMuRXl5eaFp06ZIS0uzRxWdgqlrxd/f322zQqa0bNkSv/76q9zVsBqDIQeoVKkSKlWq5LDzZWRk4M6dOwZBgBLZs11q1KiBoKAg7N27Vxf85OTk4NixYxbP1HM0c9ulTZs2uH//Pk6dOoXmzZsDAH755RdoNBpdgGOOpKQkAFD89SKmVKlSaN68Ofbu3Ys+ffoAADQaDfbu3YuJEyeKvqZNmzbYu3cvJk+erCvbs2ePQVbE2VnTLkWp1WqcO3cO3bt3t2NNla1NmzZGyy642rUilaSkJKf8DNGRewQ3Gbp27Zpw5swZYc6cOYKfn59w5swZ4cyZM8KDBw90+9SpU0fYsmWLIAiC8ODBA2HKlClCYmKikJ6eLvz8889Cs2bNhPDwcOHx48dyvQ3JWdougiAI8+bNEwICAoTvvvtO+O2334TevXsLNWrUEB49eiTHW7CLrl27Ck2bNhWOHTsm/Prrr0J4eLgwaNAg3faMjAyhTp06wrFjxwRBEIS0tDTh3XffFU6ePCmkp6cL3333nRAWFia0b99errdgs40bNwre3t5CfHy8cP78eWHs2LFCQECAkJWVJQiCIAwbNkyYMWOGbv/Dhw8LTz31lLBo0SLhwoULwqxZswQvLy/h3Llzcr0Fu7C0XebMmSPs3r1buHz5snDq1Clh4MCBgo+Pj5CSkiLXW5DcgwcPdJ8dAITFixcLZ86cEa5duyYIgiDMmDFDGDZsmG7/K1euCL6+vsLUqVOFCxcuCMuWLRM8PT2FXbt2yfUW7MLSdlmyZImwbds2ITU1VTh37pwQExMjeHh4CD///LNcb8FmDIYUZsSIEQIAo599+/bp9gEgfP7554IgCEJeXp4QGRkpVKpUSfDy8hJCQ0OFMWPG6D7wXIWl7SIIhdPr3377bSEwMFDw9vYWOnXqJFy8eNHxlbejO3fuCIMGDRL8/PwEf39/YdSoUQYBYnp6ukE7Xb9+XWjfvr1Qvnx5wdvbW6hVq5YwdepUITs7W6Z3II2PP/5YqFatmlCqVCmhZcuWwtGjR3XbOnToIIwYMcJg/82bNwu1a9cWSpUqJURERAg7duxwcI0dw5J2mTx5sm7fwMBAoXv37sLp06dlqLX9aKeEF/3RtsOIESOEDh06GL2mSZMmQqlSpYSwsDCDzxhXYWm7zJ8/X6hZs6bg4+MjlC9fXujYsaPwyy+/yFN5iagEQRAcloYiIiIiUhiuM0RERERujcEQERERuTUGQ0REROTWGAwRERGRW2MwRERERG6NwRARERG5NQZDRERE5NYYDBEREZFbYzBEREREbo3BEBEREbk1BkNERETk1hgMEZFb2rBhA0qXLo2bN2/qykaNGoVGjRohOztbxpoRkaPxQa1E5JYEQUCTJk3Qvn17fPzxx5g1axbWrl2Lo0eP4plnnpG7ekTkQE/JXQEiIjmoVCq8//77ePnllxEUFISPP/4Yhw4dYiBE5IaYGSIit9asWTOkpKTgp59+QocOHeSuDhHJgGOGiMht7dq1C//73/+gVqsRGBgod3WISCbMDBGRWzp9+jQ6duyIlStXIj4+Hv7+/vj666/lrhYRyYBjhojI7Vy9ehU9evTAG2+8gUGDBiEsLAxt2rTB6dOn0axZM7mrR0QOxswQEbmVu3fvom3btujYsSNWrFihK+/RowfUajV27dolY+2ISA4MhoiIiMitcQA1ERERuTUGQ0REROTWGAwRERGRW2MwRERERG6NwRARERG5NQZDRERE5NYYDBEREZFbYzBEREREbo3BEBEREbk1BkNERETk1hgMERERkVv7f3jkbglilWF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87" y="1828800"/>
            <a:ext cx="2987278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12" y="1828800"/>
            <a:ext cx="2920206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oogle Shape;69;p15"/>
          <p:cNvGrpSpPr/>
          <p:nvPr/>
        </p:nvGrpSpPr>
        <p:grpSpPr>
          <a:xfrm>
            <a:off x="3620192" y="4183297"/>
            <a:ext cx="1871508" cy="820916"/>
            <a:chOff x="4323913" y="3904763"/>
            <a:chExt cx="2214600" cy="1083300"/>
          </a:xfrm>
        </p:grpSpPr>
        <p:grpSp>
          <p:nvGrpSpPr>
            <p:cNvPr id="11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3" name="Google Shape;71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55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Quelques limites de la PCA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089213"/>
            <a:ext cx="8520600" cy="159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fr-FR" sz="1600" dirty="0" smtClean="0"/>
              <a:t>La PCA ne distingue pas l’absence de structure dans les données et l’existence de structures non-linéaires (courbées)</a:t>
            </a:r>
          </a:p>
          <a:p>
            <a:pPr marL="285750" indent="-285750"/>
            <a:r>
              <a:rPr lang="fr-FR" sz="1600" dirty="0" smtClean="0"/>
              <a:t>Les </a:t>
            </a:r>
            <a:r>
              <a:rPr lang="fr-FR" sz="1600" dirty="0" err="1" smtClean="0"/>
              <a:t>outliers</a:t>
            </a:r>
            <a:r>
              <a:rPr lang="fr-FR" sz="1600" dirty="0" smtClean="0"/>
              <a:t> peuvent beaucoup dégrader la réduction par PCA (voir TD)</a:t>
            </a:r>
          </a:p>
          <a:p>
            <a:pPr marL="285750" indent="-285750"/>
            <a:r>
              <a:rPr lang="fr-FR" sz="1600" dirty="0" smtClean="0"/>
              <a:t>Dans le contexte des solutions d’EDP, les équations hyperbolique posent problème pour la PCA (</a:t>
            </a:r>
            <a:r>
              <a:rPr lang="fr-FR" sz="1600" dirty="0" err="1" smtClean="0"/>
              <a:t>aka</a:t>
            </a:r>
            <a:r>
              <a:rPr lang="fr-FR" sz="1600" dirty="0" smtClean="0"/>
              <a:t> POD) (voir TD)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data:image/png;base64,iVBORw0KGgoAAAANSUhEUgAAAkMAAAGwCAYAAACq12GxAAAAOXRFWHRTb2Z0d2FyZQBNYXRwbG90bGliIHZlcnNpb24zLjcuMSwgaHR0cHM6Ly9tYXRwbG90bGliLm9yZy/bCgiHAAAACXBIWXMAAA9hAAAPYQGoP6dpAABriElEQVR4nO3deVxU5f4H8M9ACCIiuYGEoihuuJvrz6uWCq5plvsuqWle8ZJrm1q3XNOwNDU1CnOr1EpNM3NLcRcT9CooLoRouYCIIs2c3x800wxzBmY5M+fMzOf9evEqnnPmnGceDzPf832WoxIEQQARERGRm/KQuwJEREREcmIwRERERG6NwRARERG5NQZDRERE5NYYDBEREZFbYzBEREREbo3BEBEREbm1p+SugDPQaDTIzMxE2bJloVKp5K4OERERmUEQBDx48ADBwcHw8DCd/2EwZIbMzExUrVpV7moQERGRFW7cuIGQkBCT2xkMmaFs2bIAChvT39/foecuKCjATz/9hMjISHh5eTn03ErFNhHHdhHHdhHHdjHGNhHnzO2Sk5ODqlWr6r7HTWEwZAZt15i/v78swZCvry/8/f2d7iK0F7aJOLaLOLaLOLaLMbaJOFdol5KGuHAANREREbk1BkNERETk1hgMERERkVvjmCEiIjehVqtRUFAAoHAcyFNPPYXHjx9DrVbLXDNlYJuIU3K7eHl5wdPT0+bjMBgiInJxgiAgKysL9+/fNygLCgrCjRs3uH7a39gm4pTeLgEBAQgKCrKpbgyGiIhcnDYQqly5Mnx9faFSqaDRaJCbmws/P79iF6NzJ2wTcUptF0EQkJeXh9u3bwMAqlSpYvWxGAwREbkwtVqtC4QqVKigK9doNHjy5Al8fHwU9QUnJ7aJOCW3S+nSpQEAt2/fRuXKla3uMlPWuyIiIklpxwj5+vrKXBMi+9Be29pr3RoMhoiI3IASx3oQSUGKa5vBEBEREbk1BkNERETk1hgMEekTBGDtWmDYsML/JyK3tH//fqhUKt1yBPHx8QgICHBoHTp27IjJkydLdrzZs2ejSZMmkh0PAK5evQqVSoWkpCRJj+toDIaItDIygB49gOhoYN26wh8iksXBgwfRq1cvBAcHQ6VSYdu2bbLWZ8CAAbh06ZJDz7llyxa89957kh1vypQp2Lt3r2THcyWcWk8EABoN0LkzcPHiP2WTJgGdOgHBwfLVi0hKGg1w547u/1UPHgD5+YAjp0tXqGDW+R4+fIjGjRtj9OjR6Nu3rySnVqvVUKlUVk0PL126tG4at5gnT56gVKlStlTP6Fjly5eX5Hhafn5+8PPzk/SYroKZISKg8MN57lzDsvv3gXHj2F1GruPOHaByZaByZXgEBaFceDg8goJ0ZQ750QZjJejWrRv++9//4sUXXzS5T35+PqZMmYJnnnkGZcqUQatWrbB//37ddm3X1vfff4/69evD29sb169fFz3Wzp07UbduXVSpUgWdOnXC1atXDbYX7SbTdjmtXr0aNWrUgI+Pj+hxta/btm0bwsPD4ePjg6ioKNy4caPEYxXtJqtevTo++OADjB49GmXLlkW1atWwatUqg/NlZGRg0KBBKF++PMqUKYNnn30Wx44dMziP1siRI9GnTx/MmTMHlSpVgr+/P1599VU8efJEt8+uXbvQvn17hIaGolKlSujZsycuX74s+l61kpOT0a1bN/j5+SEwMBDDhg3Dn3/+Wexr5MZgiEjrxReBQYMMy7ZvBxIS5KkPERVr4sSJSExMxMaNG/Hbb7+hX79+6Nq1K1JTU3X75OXlYf78+Vi9ejVSUlJQuXJlo+PcuHEDffv2Rc+ePXHw4EGMHj0aM2bMKPH8aWlp+Pbbb7Fly5Zix8zk5eXh/fffx5dffonDhw/j/v37GDhwoFXH+vDDD/Hss8/izJkzmDBhAsaPH4+Lf2e0c3Nz0aFDB/z+++/4/vvvcfbsWUybNg0ajcbk8fbu3YsLFy5g//792LBhA7Zs2YI5c+botj98+BCTJ0/Gvn37sGfPHnh4eODFF180ecz79+/j+eefR9OmTXHy5Ens2rULt27dQv/+/U3WQREEKlF2drYAQMjOznb4uZ88eSJs27ZNePLkicPPrVR2bZM//xSEwEBBKMwHFf4EBAjC779Lfy6J8VoR5+7t8ujRI+H8+fPCo0ePBOH2bcNrW46f27ctfg8AhK1btxqUXbt2TfD09BR+L/K32alTJ2HmzJmCIAjC559/LgAQkpKSij3+zJkzhfr16wtqtVq4d++eoFarhenTpwsAhHv37umOVa5cOd1rZs2aJXh5eQm3S3g/2jocPXpUV3bhwgUBgHDs2LFij9WhQwchJiZG93toaKgwdOhQ3e8ajUaoXLmy8OmnnwqCIAgrV64UypYtK9y5c0e0LrNmzRIaN26s+33EiBFC+fLlhYcPH+rKPv30U8HPz09Qq9W6Mv12+eOPPwQAwrlz5wRBEIT09HQBgHDmzBlBEAThvffeEyIjIw3Oe+PGDQGAcPHixWLbyloG13gR5n5/MzNEpK9CBWDFCsOy+/eBsWPZXUakIOfOnYNarUbt2rV1Y2H8/Pxw4MABg26cUqVKoVGjRsUe68KFC2jVqpVBWZs2bUqsg7brqCRPPfUUWrRoofu9bt26CAgIwIULFyw+lv57UalUCAoK0j2bKykpCU2bNrVorFHjxo0NVidv06YNcnNzdd14qampGDx4MJo0aYKAgABUr14dAEx2N549exb79u0z+DepW7cuAJTYvSYnDqAmKqpPH2DwYGD9+n/Kduwo7C4bPly2ahHZrEIF4O8vTo1GgwcPHqBs2bKOfd6U3vPRbJGbmwtPT0+cOnXK6HlU+oOES5cubbfVt8uUKePwY3l5eRn8rn3oLoBiB3hbq1evXqhWrRri4uJQq1YtAECDBg0MxhXpy83NRa9evTB//nyjbbY8SNXeGAwRiVm6FNi7F7h165+ymJjCGWecXUbOysMD0GYfNBoI3t6Av79jZ5NJpGnTplCr1bh9+zb+9a9/2XSsevXq4fvvvzcoO3r0qE3H1PfXX3/h5MmTaNmyJQDg4sWLuH//PurVqyfZOYDCrNHq1atx9+5ds7NDZ8+exaNHj3SB1NGjR+Hn54eqVavizp07uHjxIlauXInGjRvD398fR44cKfZ4zZo1w7fffovq1avjqaecJ8Rwvr8AIkdgdxmRrHJzc5GUlKQbTJyeno6kpCRd90zt2rUxZMgQDB8+HFu2bEF6ejqOHz+OuXPnYseOHRad69VXX0VqaiqmTZuG1NRUrF+/HvHx8ZK9Fy8vL/z73//GsWPHcOrUKYwcORKtW7fWBUdSGTRoEIKCgtCnTx8cPnwYV65cwbfffovExESTr3ny5Amio6Nx/vx57Ny5E7NmzcLEiRPh4eGBp59+GhUqVMBnn32GK1eu4JdffkFsbGyxdXjttddw9+5dDBo0CCdOnMDly5exe/dujBo1Cmq1WtL3KyUGQ0SmaLvL9O3YAXz5pSzVIXInJ0+eRNOmTdG0aVMAQGxsLJo2bYp33nlHt8/nn3+O4cOH4/XXX0edOnXQp08fnDhxAtWqVbPoXNWqVcO3336L7777Dv/617+watUqfPDBB5K9F19fX0yfPh2DBw/G//3f/8HPzw+bNm2S7PhapUqVwk8//YTKlSuje/fuaNiwIebNm2fUjaivU6dOCA8PR/v27TFgwAC88MILmD17NgDAw8MDGzduxOnTp9G2bVu8/vrrWLhwYbF1CA4OxuHDh6FWqxEZGYmGDRti8uTJCAgIcGx3rIVUgsDb3JLk5OSgXLlyyM7Ohr+/v0PPXVBQgJ07d6J79+5GfcXuyqFtcucOEBFh2F1WrhyQkgI884x9z20hXivi3L1dHj9+jPT0dKO1cDQaDXJycuDv76/oLylHskebxMfHY/LkybrHeijJyJEjcf/+/RJX91b6tWLqGgfM//5W3rsiUpIKFYCVKw3LsrPZXUZE5EIYDBGVpHdvYMgQw7KdO4EvvpCnPkREJCkGQ0TmWLoUCAoyLJs8Gfj9d1mqQ0TOQdsVpUTx8fGyPwBXKRgMEZmjfHnx7rIxY9hdRkTk5BgMEZnrhReAoUMNy378EZBwCi4RETkegyEiS8TFGXeX/ec/QEaGPPUhIiKbMRgiskT58sCqVYZlnF1GROTUGAwRWapXL2DYMMMydpcpUkZGBg4dOiR3NYhI4RgMEVnjo4/EZ5exu0wx1qxZg9DQUPTs2RMAkJCQIPk5MjIysG/fPmTw310WBQUFmD9/Ps6fPy93VcjJMRgisoZYd1lODmeXKURGRgbGjh2re5o3AMTExEgatGiDreeffx6hoaFYs2aNZMcm83h5eaFWrVp4+eWX8eDBA7mrY+Dq1atQqVS6Z6vt378fKpXKodPsR44ciT59+kh2vPj4eAQEBEh2PC2VSiX7FH8GQ0TWEusu27UL+PxzeepDOqmpqQaBEACo1WqkpaVJcvyiwZZGo8G4ceOYIZLQ3Llz0aJFC5QtWxaVK1dGnz59cPHiRaP9XnrpJbz66qt45ZVXZKil+dq2bYubN2+iXLlyDjtnXFycpA+cHTBgAC5duiTZ8ZTkKbkrQOTU4uKAn38Gbt78p+w//wG6dAGqVpWvXm4uPDwcHh4eBgGRp6cnatWqJcnxiwu2QkJCJDmHPWgEDe7k3Sn8f40GD/IeIN8z36HPm6rgWwEeqpLPd+DAAbz22mto0aIF/vrrL7zxxhuIjIzE+fPnUaZMGYN9J02ahEmTJtmrypIoVaoUgop2retRq9VQqVSS/FtojyV14FW6dGmjtncVzAwR2eLpp9ldpkAhISFYtWqVwdO64+LiJAtUtMGWPimDLXu5k3cHlRdVRuVFlRG0OAjhn4UjaHGQrswRP9pgrCS7du3CyJEjERERgcaNGyM+Ph7Xr1/HqVOndPvcv38fr7zyCipVqgR/f3907NjRYPvs2bPRpEkTrF27FtWqVYOfnx8mTJgAtVqNBQsWICgoCJUrV8b7779vcO6ix33++edx9uzZYut7/PhxNG3aFD4+Pnj22Wdx5swZg+1Fu8m0XU7ff/896tevD29vb1y/ft3ouNrX7dixA40aNYKPjw9at26N5ORk3T6mjlW0m6xjx46YNGkSpk2bhvLlyyMoKEj3hHr99z5u3DgEBgbCx8cHDRo0wPbt2w3OU7R9V65ciapVq8LX1xf9+/dHdna2bp8TJ06gS5cuqFixIsqVK4cOHTrg9OnTxbbljRs30L9/fwQEBKB8+fLo3bs3rl69WuxrbMVgiMhWPXsCw4cblu3eDaxdK099CAAQHR2Nq1evYseOHQCAYUW7NG1QNNjy9PTEypUrFZ0VcnbaL9jy5cvryvr164c7d+5g165dOHXqFFq1aoXOnTvj9u3bun0uX76MH3/8Ebt27cKGDRuwZs0a9OjRAxkZGThw4ADmz5+Pt956C8eOHdO9pn///rh9+zZ+/PFHnDp1Cs2aNUOnTp1w9+5d0brl5uaiZ8+eqF+/Pk6dOoXZs2djypQpJb6nvLw8zJ8/H6tXr0ZKSgoqV65sct+pU6fiww8/xIkTJ1CpUiX06tULBQUFFh/riy++QJkyZXDs2DEsWLAA7777Lvbs2QOgMFvYrVs3HD58GOvWrcP58+cxb948g5uKotLS0rB582b88MMP2LVrF86cOYMJEybotj948AAjRozAr7/+iqNHjyI8PBzdu3c3OcaroKAAUVFRKFu2LA4dOoTDhw/Dz88PXbt2xZMnT4ptT1uwm4xICh99VNhdlpn5T1lsLBAZye4yK2RkZCA1NRXh4eE2BRghISEIDAzEzp07JaxdoejoaERFRSEtLQ21atViIGRHGo0GkydPxv/93/+hQYMGAIBff/0VJ0+exK1bt1CqVCkAwPz587Ft2zZ88803ui9kjUaDtWvXomzZsqhfvz6ee+45XLx4ETt37oSHhwfq1KmD+fPnY9++fWjRogUSExNx4sQJ3L59G97e3gCARYsW6Y47duxYo/qtX78eGo0Ga9asgY+PDyIiIpCRkYHx48cX+74KCgqwfPlyNG7cuMQ2mDVrFrp06QKgMKAJCQnB1q1b0b9/f4uO1ahRI8yaNQtAYYbzk08+wd69e9GlSxf8/PPPOH78OC5cuIDatWsDAMLCwqDRaJCTkyN6vMePH+PLL7/EM888AwD4+OOP0aNHD3z44YcICgrC888/b7D/qlWrEBAQgAMHDuhmeurbtGkTNBoNVq9eDZVKBQD4/PPPERAQgP379yMyMrLEtrIGgyEiKWi7y/T/uLXdZT/+CPz9R00lW7NmjW5wskqlwuuvv46YmBgAkCRAklJISIhi6uLKXnvtNSQnJ+PXX3/VlZ09exb379/XBSz6rly5ovv/6tWro2zZsrrfAwMD4enpadDNGRgYqMsmJScnIzc3FxUqVDA45qNHj3D58mXR+l24cEHXhaXVpk2bEt9XqVKl0KhRoxL3K3q88uXLo06dOrhw4YLFxyq6T5UqVXTvPSkpCSEhIbpAyBzVqlXTBULaemo0Gly8eBFBQUG4desW3nrrLezfvx+3b9+GWq1GXl6eaJcgUPjvmpaWZvBvBhQGXabaXwoMhoik0qMHMGIE8MUX/5Rpu8uio+WrlxMpOktLEAQsWrQIH374oe53Dw8PrFq1CtFsU4tV8K2A21MKv/g0Gg0ePHiAsmXL6gKDP+/8iYwb/8yIC6kagooVKkpeB0tMnDgR27dvx8GDBw0Cz9zcXFSrVg3Xrl0r9vVeXl4Gv6tUKtEy7TX38OFDVKlSBfv37zc6ltTTykuXLq3LfjjqWMW999KlS0tSF30jRozAnTt3EBcXh9DQUHh7e6NNmzYmu7xyc3PRvHlzfPXVV0bbKlWqJHn9tBgMEUnpo4+APXvYXWYlsVlaQGEQpKWdxh4VFcWsjIU8VB6oVKbwC0Wj0cBb7Q3/Mv7w8PDAkydPcO32NTzt/bRu/4e3H6JmUE1dN5QjCYKAf//739i6dSv279+PGjVqGGxv1qwZMjIycOnSJYsyGSVp3LgxsrKy8NRTT6F69epmvaZevXpISEjA48ePddmho0ePSlYn7fGqVasGALh37x4uXbqEevXqSXqORo0aWdym169fR2ZmJoKDg3X11HY/AsDhw4exfPlydO/eHUDh4Og///zT5PGaNWuGTZs2oXLlyvD397fxHZmPA6iJpBQQwNllNhCbpSVGyjWDqNDjx49Fy/Pz8x1ck0KvvfYa1q1bh/Xr16Ns2bLIyspCVlYWHj16BADo3Lkz2rZti759++LHH39Eeno6jhw5gqlTpxoMhrZUx44d0aZNG/Tp0wc//fQTrl69iiNHjuDNN9/EyZMnRV8zePBgqFQqjBkzBufPn8fOnTuxaNEiq+sg5t1338XevXuRnJyMkSNHomLFipIuqAgAHTp0QPv27fHSSy9hz549SE9P1w0+N8XHxwcjRozA2bNncejQIUyaNAn9+/fXLSMQHh6OhIQEXLhwAceOHcOQIUOKzUANGTIEFStWRO/evXHo0CGkp6dj//79mDRpkl3X8WIwRCQ1bXeZvt27Aa5QXCLtLK2SAiJnmMbubPTHu+gTG5PjCJ9++imys7PRsWNHVKlSRfezadMmAIXdOzt37sTzzz+PV155BXXq1MHAgQNx8+ZNXZbCGiqVCtu3b0f79u0xatQo1K5dGwMHDsS1a9cQGBgo+ho/Pz/88MMPOHfuHJo2bYo333wT8+fPt7oOYubNm4eYmBg0b94cWVlZ+OGHH+ySsfv222/RokULDBo0CPXr18e0adOgVqtN7l+rVi307dsX3bt3R2RkJBo1aoTly5frtq9Zswb37t1Ds2bNMGzYMEyaNKnYWXO+vr44ePAgqlWrhr59+6JevXqIjo7G48eP7ZspEqhE2dnZAgAhOzvb4ed+8uSJsG3bNuHJkycOP7dSOUWb3LsnCMHBglCYDyr8KVtWEK5ds9spHdEuN27cEH755Rfhxo0bdjuH9jxTpkwRPD09BQCCh4eHoFKpBACCp6ensHr1arOP5RTXix09evRIOH/+vPDo0SODcrVaLdy7d09Qq9W6stu3bwsnTpzQ/dy+fdvR1ZWVWJvIbd++fQIA4d69e7LVwVS7zJo1S2jcuLE8ldJj6hoXBPO/vzlmiMgeAgKAzz4rzBJpPXgAvPJKYZbICWeX6c/ysvcg5pCQECxcuBD9+/fHr7/+inbt2qFKlSouPY1dquUEbFGpUiWUK1cO+fn58Pb2lmWsEJEcnK6b7ODBg+jVqxeCg4PNfrjb/v370axZM3h7e6NWrVqSPquFyKTu3YGRIw3L9uwBVq+WpTq2kONZXGvWrEHr1q0RGxuL1q1bY/fu3ejYsaNLBkJKeuhrqVKlULZsWQZC5FacLhh6+PAhGjdujGXLlpm1f3p6Onr06IHnnnsOSUlJmDx5Ml555RXs3r3bzjUlArBkCaC3BgcA4PXXARNrbCiVvR98WpQ7PQjVnd4rWa5jx44QBMEuT4u31ezZs5GUlCR3NSThdN1k3bp1Q7du3czef8WKFahRo4ZunZJ69erh119/xZIlSxAVFSX6mvz8fIMZFNqVNwsKCgyWP3cE7fkcfV4lc6o2KVMGqk8/xVMvvPBP2YMH0ERHQ71jh6TdZfZsl7CwMJQpU8bowac1atSwy/kuXbokOnA3NTXV5CBWU5R+vUj5XsUUFBRAEARoNBqDfz/h79mN2m3ENjFF6e2i0WggCAIKCgqMHh1i7t+9ShCcd76vSqXC1q1bi51e2L59ezRr1gwfffSRruzzzz/H5MmTDR4mp2/27NmYM2eOUfn69evh6+tra7XJDTX5+GOE7t1rUJY0fjyumQjIiaTy1FNPISgoCCEhIbLNDCOyp/z8fGRkZCArKwt//fWXwba8vDwMHjwY2dnZxc5Gc7rMkKWysrKM7q4CAwORk5ODR48eia53MHPmTMTGxup+z8nJQdWqVREZGenQRaCAwqh2z5496NKli9HKoe7KKdukbVsITZtC9fvvuqLGCQmIiI0FQkMlOYUj2iUzMxNXrlxBWFiYTdOXzZGQkICYmBio1Wp4enoiLi7OqoetOsP1UvS9zpkzB02aNEHNmjVtbme1Wo1Lly6hoKAAAQEBujYQBEG3ArVUqyA7O7aJOKW3y507d1C6dGl06tTJKDNk6plqRbl8MGQNb29v0TsoLy8v2T5M5Ty3UjlVm1SqVDi77O9VWAFAlZsLr/HjgZ9+krS7zJ7tEhoailCJgreSjB49GpGRkZLNIFPy9aL/Xk+cOIGpU6dKNmvvyy+/RGJiIgYOHIisrCxUqVIFFSpUgEajwZMnT5Cfn2/WQpfugG0iTqntIggC8vLy8Oeff+Lpp58WXSvL3L95lw+GtA+K03fr1i34+/vb5TksRCZ16waMHl34rDKtn38uDJJEnoRdEiVMxTaXtXV15INQ5W5P7Tk7depkNJja2kePaAdnC4IAQRDwwgsv4I8//kBISAg8PT112XEl3u3LQRAEtokIpbdLQECAbsVra7l8MNSmTRvs3LnToGzPnj1mPVGYSHKLFxdmgvRnCr3+OhAVZVF3mdiaP8OHD7dDhW3nyPWJrGVOHR0RLBU3a8+ac+ofb+3atdi4cSMqVqyIhIQENG3aFAcPHkT79u0VmzFztIKCAraJCCW3i5eXl1HXmFUkWf7RgR48eCCcOXNGOHPmjABAWLx4sXDmzBnh2t8r+86YMUMYNmyYbv8rV64Ivr6+wtSpU4ULFy4Iy5YtEzw9PYVdu3aZfU6uQK0sTt8mP/5ouDI1IAidOwuCRmPWy2/cuCF4eHgIAHQ/np6ewtWrVxXXLqbqau8VrPWVdL2YU8fVq1fr9vHw8LBoBWxLWNteplYGL+54Tv93ZAdsE3HO3C7mfn8rp/PPTCdPnkTTpk3RtGlTAEBsbCyaNm2Kd955BwBw8+ZNXNdbw6VGjRrYsWMH9uzZg8aNG+PDDz/E6tWrTU6rJ7K7rl0Lu8v0/fyz8QNeTTCVPbhy5YpUNZSMo9cnEpOZmWnw36JKqqMj1wHSPptNe6fr6emJlStXFpsVKm7BRmuOR+SOnC4Y0i5AVfRHu6p0fHw89u/fb/SaM2fOID8/H5cvX8bIoqsCEzna4sVA0S+kKVOAq1dLfKnYk909PT0RFhYmYQWlYaqujnrI6po1axAREQEAiIiIEF3ZuaQ6Ojqgi46OxtWrV7Fv3z5cvXq12C5FcwI1S45H5K6cLhgicgUZDx7g7L//bViYm1v47LISlv4ydbdv76nu1pAzM2FuRqekOsoR0IWEhJj16BFzAzVzj0fkrhgMETmYtlujyfTpMMpT7N0LrFxZ4jGc6W5firpmZGRg3759FnVNWZLRKa6OISEhRusbDR06VBGBhdyZNyJXwWCIyIGKZitiAdwoutPUqbrusuKCAGe62xerq7kBjrUPMbU0UDDVnhkZGUhISDAoW7dunSKeHcYxQUTSYDBE5EBFsxU5AF4pulNuLhAdjTWffWZREFDSQGElMTfAsWXwslSBgiPHDFmTAXOmLCGRUjEYInIgsWzFXk9P5A4aZLjjL7/g9LhxZgcB5gwUVgpLAhxbA5Ho6GgkJycDAJKTk60KFBzVFWVtBgxwriwhkRIxGCJyIFPZCr8VK4CqVQ32nS8I0F+G0VQQINXUb2uyEtawJMCRIhDRDiy3doC5pRkma9rRkdP3icgYgyEiBxPt1vD3B1avNtjPD8AaANrF700FAVJ049iSlbCUJQGOUsbEmNsVZW07KmE9JiJ3xmCISAai3RqRkcCYMQb7dQIwDsUHAbZmTxydlbA0wFHKmJiSuqJsaUfOCiOSF4MhIiVZtMiou+wTHx/cOHjQZBBgKrgAgH379uHEiRPFdtvIkZWwNMBxhjExtrSjUjJgRO6KwRCRkoh0l3k+fowqb70FFPmi1Vd0oDAAXXdNy5Yti+22kSsr4QwBjiVsbUelZMCI3BGDISKlEekuw759wIoVxb5Mf4CwfneNlrUrMDs7Ry05IEU7ulqASOQsGAwRKdGiRUC1aoZl06YB6ekGRWIzly5fvmwUCGlZswKzM3P0kgOu2o5Ero7BEJESiXSX4eHDwqfd/x3oFJ25pF0luWbNmkbdNVrWrMBsD46Yxi/XdHVmd0gqBeoCuavgNhgMESlVly7A2LGGZfv3A59+KvpFHxMTA6Cwu0y/u0bLHuvjWMNR0/g5XZ2clVqjxqIjixCxPALZj7Plro5bYDBEpGQLFyK3fHmDooLYWNw4cED0i15Lv7vm+PHjdlsfx1KOzNZIMTDcUQEikdbFPy/iX5//C1P3TEXq3VTE7o6Vu0pugcEQkYJl5OSg7717BmVeT54gYskSeKpUBuVFM0Ha7poWLVrYbX0cSzkyW2PrgGZHLkRJpNao8eGRD9FkZRMkZiTqytcmrcWPqT/KWDP3wGCIyAz2yhCUdNzU1FTsEQQUnUfmf+oUDg4aZPBFHxcXZ1UdLAlQbG0HR0/jt/bZZHw8BjmSNhs0Zc8UPP7rscE2FVRIykqSp2JuhMEQUQnslSEw57ja4GEqgKtFtrXdtg03DhzQdYENGzbMqnqYG6BI0Q5yTOO35tlkHG9EjmAqG6RVq3wtHBx1EDP/NVOG2rkXBkNExbBXhsDc42qDh0eenjDKaeTlocqbb6Jj+/Y2BRPmBChStoMzTD93hcdjcLyTsl26cwnt49ubzAZNbjUZZ189i3bV2slUQ/fCYIioGPbKEFhyXG3w8Pa+fcgdOtRw44EDwPLlNtVF/xymAhSp20Hp08+dfSFKjndSLrVGjcWJi9F4RWMcuXHEaLs2G7Sk6xL4evnKUEP39JTcFSBSMm2GQD8QkCJDYOlxQ0JCCr+ImzcHDh0Crl37Z+P06UC3bsaLNFpIdw4J6usKoqOjERUVhbS0NNSqVctpAiFTWbyoqCib30NGRgZSU1MRHh7uNO2hJJfuXMKo70aJBkEqqDCp1SR80OkDBkEyYGaIqBghISFGY3GGDh1q8xeB1ZmHsmWBonf5eXkGizHag7NnSqyl9AyWGHtlM4vLNrFLrnhqjRpLEpeYzAbVfLomDow8gI+6fsRASCYMhoiKkZGRoVvZWWvdunWSfOhbPXamUyfg1VcNyw4ehMenn9pcp+I4w1gfss94p+LGjEnRJSdFMKXUgOzSnUvoEN8BsT/Fio4NimkVg9/G/4Z/hf5LphoSwGCIqFj2nlVkdeZhwQIgNNSgyOPNN+F786Yk9TLFGTMl7sYe2UxTfweJiYk2D6yXIphS4hgp/WzQ4RuHjbbXfLom9o/cz2yQQjAYIiqGYmcVlS0LrF1rUKTKy0PTTz6xa3cZKZ89spmm/g4EQbDpZkGKWYpKXBMq9U6qyWwQAExqOQlnXz2L9qHtZagdiWEwRFQMRY+Vef55YPx4g6KKKSnwkGB2GTkve2QzTf0dtG3btsSbheK6r6Soq5LWhNIIGnx09COT2aCwp8NwYOQBxHWLQ5lSZRxePzKNwRBRCRQ9VmbBAqB6dYMijzffBLg4oNuyVzZT7O+gpJuFkrqvpKirUrK3aXfT0CG+A/6z+z949Ncjo+3/bvlv/Pbqb8wGKRSDISIzKHasjJ+fcXfZo0dAdDS7y9yUPbOZYn8Hpm4WzOm+kqKucmdvNYIGcUfj0OjTRvj1+q9G28OeDsP+EfuxtNtSZoMUjOsMEYlwqvVUnnsOmDDBcPHFgweBTz4BJk2Sr14kG0evkSS2RlVx3VdFgylb6yrXmlBpd9Mw6rtRokEQUJgNmttpLoMgJ8DMEFERSpyZUqL58yHUqGFYNmMGu8vcmLnZzEOHDomO53HkQ3nF6mrp+R2ZvWU2yPUwGCLSo8SZKWbx84N65UrDskePil2MUanrspBjaGec9ezZ0yjol+qGIDY21qruKyXfkKTdTUPH+I6YvHuy6NigiS0m4rdXf0OH6h1kqB1Zi8EQkR4lzUyxlNCxI9K7dTMsPHQI+Phjo32V/GVD9peRkYFJel2o+kG/FDcE2utr0aJF0Gg0mDJlitmTD5R6Q6IRNFh6bCkafdoIh64fMtpeI6AG9o3Yh4+7f8xskBNiMESkRykzU6yVMny4cXfZzJlAaqruV6V+2ZDjFBf023pDUPT6EgQBS5YskaRucrl89zKe++I5xOyKEc0GvdbiNfw2/jd0rN7R8ZUjSTAYItIj98wUW6lLl4Z61SrDwiLdZUr8siHHKi7ot/WGwNbrS0k3JBpBg4+PfYxGKxrh4LWDRttrBNTAL8N/wSfdP4FfKT+H14+kw2CIqAhFrytkBqFDB+C11wwLf/0VWLoUgLK+bEgeISEhWPr39QAYBv223hDYen0p5Ybk8t3LeP6L5zFp1yTkFeQZbddmg56r8ZxD60X2wWCISIRi1xUy17x5QNHusjfeAFJTFfNlQ/LSPr9sx44dRkG/LTcEUlxfct6QaAQNlp1YhkYrGuHAtQNG26sHVGc2yAVxnSEiV6RdjPE5vbvWR4+AUaOAAwdkW5eFlKddu3bw8vIyKhdbOwgwbw0uKa4vU+e3pyv3ruDttLeRcjZFdPuEZydgfpf5DIJcEDNDRBaQajq6Q6a1d+wITJxoWHb4sG52mdNnv8jhLJmF6EzXl0bQ4JPjn6DZ6mZIeWgcCFUPqI69w/diWY9lDIRcFIMhchraACIzM1OW85v6IrA0sHHotPZ584CwMMOyv7vLiCzhqrMQr9y7gk5fdsK/f/y36Nig8c+Ox2+v/obnazwvQ+3IURgMkVPQDyAiIiIcfn5TXwSLFi2yKLBx+BdKmTJGzy7TdZep1fY5J7kkV5uFqBE0WHZ8GRp92gj7r+432h5aLhR7h+/F8h7LUda7rOMrSA7FYIgUTyyAAGD3DJF+xsfUF8H06dMtCmxk+ULp0AH4978Nyw4f1s0uIzKHK81CTL+Xjk5fdsLEHyfiYcFDo+1jm47FufHnmA1yIwyGSPHEAggAuHLlit3OWbQr69SpU0ZfBB4eHhYHNrJ9ocydC9SsaVj2xhvApUv2PS+5DFeYhajNBjX8tKHJbNCcmnPwSbdPmA1yMwyGSPHEAggACCs6FkYiYpmoGTNmYN68eQZfBPPmzbM4sJHtC0Wsu+zxY3aXkUWceQ2u9Hvp6PxlZ5PZoFebv4rTr5xG47KNZagdyY1T60nxtAHEuHHjoFardYFEcHCwXc5nqiurRYsWuHr1qsF04fLlyxvUy5zARrZp7e3bF3aX6T+r7MgRIC4OiI11TB3I6ckx5d0WGkGDFSdXYNqeaaJBULVy1bD2hbXoFNYJBQUFMtSQlIDBEDkF/QCiRo0aSEpKstu5tJko/YBIm/Ep+kVgbWAj2xfK3LnAzp3A5cv/lL35JtCjB1CnjuPrQ2RH6ffSEf19NPZd3Se6fVzzcVjYZSG7xIjdZOQ8tOuW2CsjpH8eS7qynGk9FXaXkTvQCBp8euJTNPy0oWggVK1cNewZtgcreq5gIEQAGAwRiXLmsRElat8emDTJsCwxEfjoI1mqQ2QtsTW+rt6/ii4JXTBh5wTxmWLNCmeKdQ7r7MiqksKxm4zIBGcbG2GRDz4Aduww7C576y2gZ092l5FTWLNmjW6ig4eHB1auXIm/mvyFqXumIvdJrtH+Vf2rYs0La9ClZhcZaktKx2CIyB2VKQN8/nnhGkSCUFim7S47dAj4u4uQSImMZnyW1WDMoTHA7+L7j2k2BosiF8Hf29+BtSRnwm4yInf1r3+xu4ycksGMz+YAJgAQWWmjqn9V7B66G6t6rWIgRMViMEQuyyEPQ3V2H3wAFF0X6a23gIsX5akPkRn8/PyAcgCGA+gFwNt4nzHNxiB5QjIia0Y6uHbkjBgMkUty6MNQnZmvb2F3mUr1Txlnl5GDWHPDIggCNlzawGwQSYrBELkcV326tt20awfExBiWJSYCS5bIUx9yC9bcsFy7fw2R6yKxJG2JaDZoUO1BODf+HLNBZDEGQ+RyXO3p2g7x/vvi3WX/+5889SGXZukNiyAIWHVqFRp+2hA/X/nZeIdsYHLFyVg/aD3K+ZSzZ9XJRTEYIpfjSk/Xdhix7rL8fHaXkV1YcsNyPfs6otZFYdz2cXjw5IHxwU4Dv7z8C5a8xkwmWY/BELkcV3i6tizEusuOHgUWL5anPuSyzLlhEQQBn536DA2WN8CeK3uMD5INYB2A7wHVE5Xx9mJwcgUVxWCIXJJLryBtT++/D4SHG5a9/TZw4YI89SGXVNINizYbNHb7WJPZICwHkGZ51peTK0gMgyFyWU71zDClYHcZOYjYDUtJ2aAQ/xBMrjgZnjs8gXzLs76cXEGmMBgil+SsaXBF1Pv//g+YPNmw7NgxdpeR5PRvWK5nX0fXr7qazAaNbjIayeOTseS1JVZnfTm5gkxxymBo2bJlqF69Onx8fNCqVSscP37c5L7x8fFQqVQGPz4+Pg6sLTmaXGlw/UDGmqBGUen7//6X3WXkEIIgYPXp1WiwvAF+uvyT0fZnyj6DnYN3Yk3vNbqZYtZmfTm5gkxxumBo06ZNiI2NxaxZs3D69Gk0btwYUVFRuH37tsnX+Pv74+bNm7qfa9euObDG5EhypcH1A5lq1aqhWrVqFgU1ikvfs7vMrTkqQ3kj+wa6fdUNY34YI5oNGtVkFJInJKNbeDdJzsfJFWSK0z2odfHixRgzZgxGjRoFAFixYgV27NiBtWvXYsaMGaKvUalUCAoKMvsc+fn5yM/P1/2ek5MDACgoKEBBQYENtbec9nyOPq+SFdcmly5dgre38WpsqampCAwMtEt9MjMzERMTI3peAJg8eTI6d+6M4OBgk8eQot6SXystW8IjJgae+s8qO3YM6gULoJkyRZpzOAD/hsSZapeEhARMmjRJ9zT4pUuXYtiwYZKeWxAExJ+Nx9S9U5GTn2O0/Zmyz2B5t+XoVqubaB1tMXz4cHTu3BlXrlxBWFgYgoODjdqC14ohZ24Xc+usEgTtI6uV78mTJ/D19cU333yDPn366MpHjBiB+/fv47vvvjN6TXx8PF555RU888wz0Gg0aNasGT744ANERESYPM/s2bMxZ84co/L169fD19dXkvdC5Aw88vPx3H/+A7/MTF2Z2ssL+xcvRm7VqjLWjJzVH0/+wPIby3HmwRnR7Z3Kd8Ko4FHwe8rPwTUjV5SXl4fBgwcjOzsb/v6mH8/iVJmhP//8E2q12uhOOTAwEP8zsVJunTp1sHbtWjRq1AjZ2dlYtGgR2rZti5SUFJOp0ZkzZyI2Nlb3e05ODqpWrYrIyMhiG9MeCgoKsGfPHnTp0gVeXl4OPbdSldQmCQkJiImJgVqthqenJ+Li4iS/s9WXmZmJiIgIo4GZWp6enkhOTi42MwTYXm97XSuqoCAIHTtC9fd9k2dBAZ778kuoDxwAnlL+Rwj/hsSJtcuhQ4fQs2dPo3137NiBdu3a2XS+krJBwX7B+LT7p7pskBz022Tjxo12z5A5C2f+G9L27JRE+Z9kNmrTpg3atGmj+71t27aoV68eVq5ciffee0/0Nd7e3qJdFl5eXrJdCHKeW6nE2iQjIwM1atTAL7/8gocPH6JWrVp2Hw8QGhqKuLg4jBs3Dmq1WjdQX6PR6MYkhIaGlnic0aNHIzIyEmlpaTbVW/JrpX17IDYW+PBDXZHHiRPwWLoUmD5duvPYGf+GxOm3S+3atZGfn28Q2Ht6eiI8PNymtsvIycCYH8ZgV9ou0e0jm4zE4sjFeLr001afQ0p//PEHxowZY9AOY8eORWRkpFuPL3LGvyFz6+tUA6grVqwIT09P3Lp1y6D81q1bZo8J8vLyQtOmTTmV0gXpD2Ju3bo1Ll++bPEHl9jAUXMGk+qvmXL9+nVcu3bNqqm/il0b6b33gNq1DcveeQc4f16e+pBdSD3AWBAErD2zFhHLI0QDoeCywdg+aDs+7/25YgIhALh8+TKn4LsZpwqGSpUqhebNm2Pv3r26Mo1Gg7179xpkf4qjVqtx7tw5VKlSxV7VJBlIMRtLbGq7JdPd9QMZxQY11ipd2nh22ZMnwMiRwF9/yVYtkp5Uq7dn5GSgx/oeiP4+WrRbbETjEUgen4wetXvYWmXJ/fnnn5yC72acKhgCgNjYWHz22Wf44osvcOHCBYwfPx4PHz7UzS4bPnw4Zs6cqdv/3XffxU8//YQrV67g9OnTGDp0KK5du4ZXXnlFrrdAdmDrYmqmgin9VLns093l1rZtYXeZvhMngEWL5KkP2Y0twbwgCPj8zOdosLwBfkz70Wh7Fb8q2D5oO+L7xCsqGwQUjtsDgJEjR0IQBF1AxCn4rs/pxgwNGDAAf/zxB9555x1kZWWhSZMm2LVrl25Q9fXr1w0i+nv37mHMmDHIysrC008/jebNm+PIkSOoX7++XG+B7EC7mFrRsQ7m3smZCqaK0gZYbvuh+N57wPbtwMWL/5TNmgX06gUUM0OT3MPvOb9j7Pax2Jm6U3T78MbD8VHUR4oLgoDCG6JJkybhq6++AlAY1KlUKmzevBlt2rRx3795N+F0wRAATJw4ERMnThTdtn//foPflyxZgiVLljigViQn7VgH7SBmS+/kTAVTGo0G+qtPuH2qXNtd1q4doG2rJ08KF2M8csQpZpeR9ARBQHxSPP6z+z/Izs822l7FrwpW9VqFnrWNZ6ophdgNkUajQaVKlRgIuQGn6yYj92LJSri2jHUwNXB0wYIFTJUX1aYNu8tI5/ec39FzQ0+M/n60aCA0vPFwpExIUXQgBPBRHe6OwRApljXP6rJlrEPRYAoApk+fDo1GA5VKhblz51o9mNTlvPsuUKeOYdmsWUBKijz1IYfTZoMilkeIdotV8auC7wd+jy/6fCF7t5g5N1UhISFYunSp7nfe/LgXBkOkSHI9q0sbTAEwOL8gCJg5c6b7Dp4uqnRpID4e0L+T5uwyt/F7zu/otaEXRn03SjQbNKzRMCRPSEavOr1kqJ0hS26qtIsq7tixw6aZdOR8GAyRItk6O8zZz+8UWrcGXn/dsOzkSWDhQnnqQ3YnCAK+SPoCEcsjsCN1h9H2IL8gfD/we3z54pcoX7q8DDU0VNJNlamMUbt27ZgRcjMMhkiR5O6/l/v8TuPdd4G6dQ3LZs8GkpNlqQ7ZT+aDTPTa0Asjvxspmg0a2mgoUiakKCIbpFXcTY013fDkuhgMkSJJvRKus53fafj4FM4uK9pdNmoUu8tchDnZoO8GfoeEFxMUkQ3SZ+qmpkyZMqIZo0y9BxKTe2EwRIol1Uq4znp+p2Gqu2zBAnnqQ5LJfJCJFza+gJHfjcT9x/eNtg9pOAQpE1LwQp0XHF85M5i6qcnNzRXNGF25ckWOapICcFEQUjTtoy3c9fxO4913gR9+AP73v3/KZs8GXngBaNBAtmqRdQRBQMJvCYjZFSMaBAWWCcTKnivRu25vx1fOQtHR0YiKijJ4AHJGRoboumJhYWFISkoy+9gZGRlITU1FeHg4PyecHDNDRGQ7Hx/j2WUFBYWzywoK5KoVWUGbDRqxbYTJbND51847RSCkVXTJDVMZo+DgYLOPyTFHroXBEBFJo1UrYMoUw7JTp9hd5iQEQUDC2QRELI/A9kvbjbYHlgnE1gFbsa7vOsWNDbKGLd3gci39QfbDYIiIpDNnDlCvnnEZZ5cp2s0HN9F7Y28M3zZcNBs0uOFgpExIQZ+6fRxeN6mITaO3dpFWLr3hehgMEZF02F3mVARBwLpz61B/eX38cOkHo+3abNBXfb9CBd8KMtRQGlJ3aXHpDdfDYIiIpNWyJTB1qmEZu8sU52buTcxNn4vRP4wWzQYNajDI6bNBgHiX1tixY3HixAmrj8mlN1wPgyEikt7s2UD9+oZlc+YA587JUh36hyAI+Oq3r9BkVRMczzlutL1ymcrY0n8L1r+03qmzQVqmnkbfunVrmzJEXHrDtTAYIiLpiS3GyO4y2WXlZqHPpj4YunUo7j2+Z7R9UINBOD/hPF6s96IMtbMPsS4tQJpBz7Y8GJqUhcEQEdlHy5bAtGmGZadPA/Pny1MfN6bNBtVfVh/fX/zeaHvlMpXxbf9vXSYbpE/bpSUWEHHQM2kxGCIyg6kHOlIJxLrL3n0X+O03WarjjrJys/DiphdNZoP61++PlAkp6Fuvrwy1c4zo6GgcPXqUg57JJAZDRCXg4mo28PZmd5lMBEHA+nPrEbE8At9d/M5oe2XfyphefTrW9VmHir4VZaihY7Vo0YKDnskkBkNExeDiahIQ6y47cwaYN0+e+riBrNws9N3cF0O2DMHdR3eNtg+IGICksUloE9BGhtrJh4OeyRQGQ0TF4OJqEhHrLnvvPXaXSUwQBGw4twERyyOw7X/bjLZX8q2Eb/p9g40vb3SLbJAYDnomMQyGiIrBxdUk4u1duBjj310UANhdJrFbubfQd3NfDN4y2GQ26Pxr5/FS/ZdkqJ3ycBwg6WMwRFQMLq4moRYt2F1mB9psUP3l9U1mg77u97VbZ4OKKmkc4KFDhxgkuRkGQ0Ql4DgDCc2aBUREGJaxu8xqt3Jv4aXNL5nMBvWPKJwp9nL9l2WonTIVNw4wISEBANCzZ09OlnAzDIbI5UmRDuc4A4mwu0wSgiBgY/JGRCyPwNb/bTXaXtG3Ir7u9zU2vbwJlcpUkqGGymVqHGBiYiImTZqkK+NkCffCYIhcGqfFK9CzzwLTpxuWnTkDzJ0rT32czK3cW3j565cx6NtBuPPojtH2fvX74fyE88wGmWBqHKAgCJws4cYYDJHL4rR4BXvnHaBBA8Oy994Dzp6Vpz5OQBAEbErehIjlEdhyYYvR9oq+FbH55c3Y3G8zs0HFMDUOsG3btpws4cYYDJHTKmmQI6fFK5hYd9lff7G7zITbD2/j5a9fxsBvB4pmg16u/zJSJqSgX0Q/GWrnfMTGAYaEhGDp0qW6fThZwr0wGCKnY+4gR06LV7jmzYEZMwzLkpKADz6QpTpKpM0G1V9W32Q2aNPLm/B1v69RuUxlGWrovMTGAQ4bNgwAsGPHDk6WcDMMhsipZGRkmD3IkdPincDbbxt3l/33v4VBkZu7/fA2+n3dz2Q26KV6LyFlQgr6R/SXoXaurV27dvyccDMMhsipWNr1Zem0eC7E5mDFdZc9eSJXrWS3OWUzIpZH4NsL3xptq1C6Aja9vAnf9P+G2SAiiTAYIqdiTdeXudPiOfNMJmLdZWfPumV3mTYbNOCbAfgz70+j7S/VewnnXzvPbBCRxBgMkVOx1yBHzjyTmVh32fvvu1V32dcpXyNieQS+Of+N0bYKpStg40sbOTaIyE4YDJHTsccgR848k5kbd5f98fAP9P+6P/p/0180G9S3Xl+kTEjBgAYDoFKpZKghSYld8crEYIiclpSDHDnzTAGaNwdmzjQsc/Husq9Tvkb95fXx9fmvjbZVKF0BG17agG/6fYNAv0AZakfFsSaoYVe8cjEYIgJnninG228DDRsalrlgd9kfD//AgG8GmMwGvVj3RaRMSMHABgOZDVIga4IadsUr21NyV4BIKaKjoxEVFYW0tDTUqlWLgZAcSpUq7C5r2RJQqwvL/voLGDECOHGicLuT++b8N5iwYwL+yPvDaFv50uXxSbdPGAQpmKmgpmzZsmjbtq3Jz43iuuL5WSM/ZoaI9PCBrArQrBnwxhuGZb/9VpghcmLabFC/r/uJBkIv1n0R5yecx6CGgxgIKZipoGbAgAFcBNaJMRgil8MBii7grbeARo0Myz74oPCBrk7o2/PfImJ5BDanbDbaVr50eazvux7f9v+WY4OcgFhQo2XLIrD83JIXgyFyKRyg6CK03WVP6fXkO+Hssj/z/sTAbwbi5a9fFs0G9anbBykTUpgNciJFg5qirFkElp9b8mMwRC6DAxRdTNOm4t1l//2vPPWx0Lfnv0X9ZfWxKWWT0bbypcvjq75fYUv/LQjyC5KhdmRLJkYb1GzevNkoiLV0EVh+bikDgyFyGVKvFcS0tQK8+aZ4d9np0/LUxwx/5v2JQd8OMpkN6l2nN1ImpGBww8HMBslEikxMSEgI+vXrh88++8ymWahc40wZGAyRy5BygCLT1goh1l2mViu2u2zLhS2IWB6BjckbjbY97fM01r24DlsHbGU2SEZSZ2Isff5hURxYrQwMhshhpM60HDp0yOBYUq0VxLS1woh1l507p6juMm026KXNL+H2w9tG23vX6Y3zr53HkEZDmA2SmT0yMbbMQuUaZ8rAYIgcQspMS0JCAgCgZ8+eRsey9S4NYNpakd58E2jc2LBMId1lWy9sZTbIiSgxExMdHY3ExEQsXrwYiYmJkjxiiCzDYIjsTspMS0ZGBiZNmqT7XexYtq4VpMQPS7enwO6yO3l3MPjbwei7ua9oNuiFOi8gZUIKs0EKo8RMzJo1a9C6dWvExsaidevW7JaXAYMhsjspMy1SHau4LjslflgSgCZNCjNE+s6dA957z+FV2XphK+ovr48NyRuMtj3t8zQSXkzAtgHbUKVsFYfXjUomRQZZKuyWVwYGQ2R3UmZapDiWOV12SvqwJD1vvGHcXTZ3LnDqlENOfyfvDoZsGWIyG9Srdi+kTEjB0EZDmQ1SOKWsNs9ueWVgMER2J2WmJSQkBEuXLtX9bumxLLkLU8qHJekprrssP9+up972v22IWB6B9efWG20L8AnAl32+xHcDv2M2iACYP2GE3fLKwGCIHELKTMuwYcMAADt27LD4WLwLcwFNmhQ+rkNfcrLdusu02aAXN72IWw9vGW3vVbsXzk84j2GNhzEbRAAsmzDCbnll4FPryWFCQkIk/QNv164dvLy8LHqN9i5MPyDiXZgTeuMNYNs2ICnpn7J584A+fYBnn5XsNN/97zuM2z5ONAgK8AlAXNc4DGvEIIj+YSr7HBUVZfLzLzo6GlFRUUhLS0OtWrUYCMmAmSFyK7wLcxFeXnbtLrv76C6GbhmKPpv6iAZCPcJ7IGVCCoY3Hs5AiAxYm31mt7y8GAyR2+HgaBfRuLFxd1lKCvDuuzYd9vuL3yNieQS+OveV0bYAnwB80ecL/DDoBwSXDbbpPOSaOAbIOTEYIpdhyQrXvAtzEW+8UTiGSN/8+cDJkxYf6u6juxi2dRh6b+yNrNwso+09wnsgeXwys0GkI/aZw+yzc7IoGLpx44a96kFkEz5LzE1J1F32w8UfELE8Aut+W2e0rZx3OcT3jscPg37AM/7P2F5ncgnFfeYw++x8LAqG6tati3feeQd5eXn2qg+RxbhomZtr3Bh4+23DMjO7y7TZoBc2viCaDeoe3h0pE1IwoskIZoNIx5zPHGafnYtFwdCePXuwe/duhIeHIz4+3k5VIrIMp8sTZs4sfKCrvhK6y364+AMaLG9gMhv0ee/PsX3QdmaDyAg/c1yPRcFQ27ZtcezYMcydOxdvv/02mjdvjkOHDtmrbkRm4YBF0nWX6S+1YKK77N6jexi+dThe2PgCbubeNDqUNhs0sslIZoNIFD9zXI9VA6iHDx+OixcvokePHujWrRtefvllpKenS103IrNwwCIBABo1Eu0u89BbjHH7pe2IWB6BhN8SjF7ObBCZi585rsem2WSRkZF45ZVXsHXrVtSvXx/Tpk1Dbm6uVHUzadmyZahevTp8fHzQqlUrHD9+vNj9v/76a9StWxc+Pj5o2LAhdu7cafc6kv1lZmbqZnJwwCIBAGbMAJo1MyjyWLQInpfOYvQPo9FrQy/RbFC3Wt2QPCGZ2SASJTZrjJ85rsWiYGjFihWIjo5Go0aNUK5cOXTq1AmHDh3Cq6++iri4OJw8eRL169fHSSumtZpr06ZNiI2NxaxZs3D69Gk0btwYUVFRuH3b+KGJAHDkyBEMGjQI0dHROHPmDPr06YM+ffogOTnZbnUkx4iIiDCYycEBiyTWXbazpgZj/3gX684Zjw3y9/bH2hfWYsfgHQjx53VDxoqbNcbPHNdhUTD0/vvvIzs7G8OHD8e+fftw//59nDp1CsuWLcPYsWPxyy+/4NVXX8XIkSPtVF1g8eLFGDNmDEaNGoX69etjxYoV8PX1xdq1a0X3j4uLQ9euXTF16lTUq1cP7733Hpo1a4ZPPvnEbnUk+8rMzAQAzh4jcQ0bAu+8g3s+wIg+QM8hwM0yaqPdutbqipQJKRjVdBSzQS7EkvXGzDmWqVljUp6H5GfRs8nMWWcoOjoabxftt5fIkydPcOrUKcycOVNX5uHhgc6dOyMxMVH0NYmJiYiNjTUoi4qKwrZt20yeJz8/H/l6gy5zcnIAAAUFBSgoKLDhHVhOez5Hn1fJtDM2SpcubVCempqKwMBAOaqkCLxW9MTGYvjvC7E9KMdok7+3PxZ1XoQRjQqny7tre7ni9ZKQkIBJkyZBo9HAw8MDS5cu1T3Y2RxF2+TSpUvw9vY22u+TTz7BJ598YvV5nI0zXyvm1lklCIIg5YkFQcDBgwfRoUMHKQ8LoDAj8Mwzz+DIkSNo06aNrnzatGk4cOAAjh07ZvSaUqVK4YsvvsCgQYN0ZcuXL8ecOXNw65bxM4cAYPbs2ZgzZ45R+fr16+Hr6yvBOyEie/vj8hFMuL8ABZ7/lP3rfkUMbzsXlUpVkq9iROQweXl5GDx4MLKzs+Hv729yP8mfWq9SqewSCDnSzJkzDbJJOTk5qFq1KiIjI4ttTHsoKCjAnj170KVLF4uf0O6qtG0yZswY5ObmwtPTE3FxcS59Z2YOXitFdUfmBycwC/vgnw/MrzgEo2esgcqDTyECXO96OXToEHr27GlUvmPHDrRr186sY4i1SUJCAmJiYqBWq+Hp6YnXXnsNS5cutek8zsaZrxVtz05JJA+G7KlixYrw9PQ0yujcunULQUFBoq8JCgqyaH8A8Pb2Fk2Nenl5yXYhyHlupTpx4gTS09NRq1YtDmDUw2vlHzOnb8edOf+HFqGDMCD6P2wXEa5yvdSuXRv5+fkGiyF6enoiPDzc4ven3yajR49GZGQk0tLSdOsILVy40OrzZGRkIDU1FeHh4U73ueWM14q59XWqW6RSpUqhefPm2Lt3r65Mo9Fg7969Bt1m+tq0aWOwP1C4krap/cl5BAcHcyYHFcvLxxeL3j2OslXqyF0VsjN7rv2jP2vMlvPwGYrK5VSZIQCIjY3FiBEj8Oyzz6Jly5b46KOP8PDhQ4waNQpA4YKQzzzzDObOnQsAiImJQYcOHfDhhx+iR48e2LhxI06ePIlVq1bJ+TaIiEhi0dHRiIqK0mVx7HWjZM15TM1Mi4qK4g2dAjhdMDRgwAD88ccfeOedd5CVlYUmTZpg165dullE169fN1gmvW3btli/fj3eeustvPHGGwgPD8e2bdvQoEEDud4CERHZiTZ7o7TzFPc8MwZD8nO6YAgAJk6ciIkTJ4pu279/v1FZv3790K9fPzvXioiISJz2eWZFxxrxeWbK4FRjhsi1cNEyInIXfJ6ZsjEYIllwICERuRs+z0y5GAyRwxW3xD0RkSvj88yUicEQOVRGRgY2b95sciAhERGRoznlAGpyTmvWrDHICOnjQEIiIpILM0PkEEW7xvRxICEREcmJmSFyCLE1NgBgyZIlePnllxkIERGRbJgZIofQrrGhz9PTk4EQERHJjsEQOQTX2CAiIqViNxk5jKOeG0RERGQJBkPkUI56bpBUMjIykJqaivDwcKeqNxERmY/dZEQmcJVsIiL3wGCISARXySYich8MhohEiC0FwFWyiYhcE4MhIhGmlgLgKtlEypORkYF9+/Yxc0tWYzBEbsXcD00uBUDkHDi2j6TAYIjchqUfmtHR0bh69Sr27duHq1evIjo62kE1JSJzOGpsHzNPro/BELkFaz80Q0JC0LFjR4OMED8YiZTBEWP7mHlyDwyGyC1I9aHJD0Yi5ZBibF9xNzecVeo+GAyRW5DqQ5MfjETKYevYvqI3NwkJCQbbOavUfTAYIrcgxYDoI0eO8IORSGGsHdsndnMTExNjsA9nlboPBkPkNmwZEL1mzRoMHDjQqJwfjESOJdatJTa2rySmsj76OKvUffDZZORWrHk2mvYOUhAEg3J+MBI51po1a3TZHA8PD6xatcrqWZ7arI9+QKQNevTxAdPugZkhohKI3UECwIYNGzjdnshBpB6zJ5b1iYuLM7mvpZknci4Mhoj+ZmpWialxA23atHFk9Yjcmj0GMxftOh82bJit1SQnxWCICMVPmee4ASL52WMwc0ZGBlJTU9n9RQyGiMxJv3M1aiJ5SX1TwjXDSB8HUJPbKy79rv9Ba83gayKSjlSDmU3dAHXu3FnK6pITYTBEbs/UrBJOmSdSHiluSkzdAB0/fhylSpVCZmYmQkNDbToHORd2k5Hb45ggIvciNv7Iw8MDI0eOBABERESw28zNMBgiAscEEbkTsRsgQRB0a4nxUTvuh8EQ0d+4lgiR+9C/AVq/fr3RoqqWTtsv7oGvpHwMhoiIyC1pb4Datm1r07R9zkxzfgyGiIrBuz0i12fLuEGpV8YmeTAYIjKBd3tE7iM6OhrJyckAgOTkZLPHDdpjZWxyPAZDRCJ4t0fkfoKDgw3+aw57rIxNjsdgiEgE7/aIyBxcmsM1cNFFchra5wiFhYXZ/VzmLMSorU94eDg/+IjcmFQrY5N8mBkip6A/ficiIsLu5yvpbo/jiYhIH5fmcG4MhkjxxMbvAEBmZqZdz2tqIUaOJyJSFs76JFsxGCLFExu/AwBXrlyx+7nF7vY4nohIOZilJSkwGCLF0t7t+fn5Gc3WAOCQsUNiOHuESBmYpSWpMBgiRdK/22vdujWGDRtmMH4HsGz6q5Q4e4RIGZilJalwNhkpjtjd3rp165CYmIiHDx+iRo0aSEpKkrWOnD1CJD9zZn0SmYOZIVIcU3d7Dx8+RMeOHWXLCBXF2SNE8mKWlqTCzBApDu/2iMhczNKSFJgZIsXh3R4RWYJZWrIVM0OkSLzbIyIiR2EwRIoVEhLCIIiIiOyO3WRERETk1hgMERERkVtjMERERERujcEQERERuTUGQ0RE5Fb4lHsqisEQUQn4wUnkOviUexLDYIioGPzgJHIdfMo9mcJgiMgEfnASuRY+5Z5MYTBELs2WLi5+cBK5Fu1zD/XxuYcEMBgiF2ZrF5e1H5wcY0SkTHzuIZniVMHQ3bt3MWTIEPj7+yMgIADR0dHIzc0t9jUdO3aESqUy+Hn11VcdVGOSWkZGBg4dOmTWfrZ2cVnzwckxRkTSkvrmIjo6GlevXsW+fftw9epVREdHS3Jccm5OFQwNGTIEKSkp2LNnD7Zv346DBw9i7NixJb5uzJgxuHnzpu5nwYIFDqgtSU0baPTs2RMAkJCQYHJfqbq4xD44TX04c4wRkWnWBDVFby4WLVokSV34lHsqymmCoQsXLmDXrl1YvXo1WrVqhXbt2uHjjz/Gxo0bkZmZWexrfX19ERQUpPvx9/d3UK1JKkUDDQCIiYkx+cEq5dgA/Q/O4jI/HGNEJM6ajKnYzcXUqVOxcOFCe1eX3JDTPLU+MTERAQEBePbZZ3VlnTt3hoeHB44dO4YXX3zR5Gu/+uorrFu3DkFBQejVqxfefvtt+Pr6mtw/Pz8f+fn5ut9zcnIAAAUFBSgoKJDg3ZhPez5Hn1dpLl26BG9vbwBA6dKlAQClSpVCamoqAgMDjfYPDAzEZ599hpiYGKjVanh6eiIuLg6BgYFWt2VmZiZiYmJ09QCAyZMno3PnzggODkZYWBjKlCljEBB5enqiRo0aDvn347Uiju0izlHtUtLfjSn6f/P65syZg/79+xf7WlP1uHz5MmrWrGnytbxWxDlzu5hbZ5UgCIKd6yKJDz74AF988QUuXrxoUF65cmXMmTMH48ePF33dqlWrEBoaiuDgYPz222+YPn06WrZsiS1btpg81+zZszFnzhyj8vXr1xcbRBEREZFy5OXlYfDgwcjOzi62V0j2zNCMGTMwf/78Yve5cOGC1cfXH1PUsGFDVKlSBZ06ddLdIYiZOXMmYmNjdb/n5OSgatWqiIyMdHgXW0FBAfbs2YMuXbrAy8vLoedWmoSEBMTExKBUqVJYu3Yt7t69i6FDhzrs/JmZmYiIiDDK/CQnJxvcaWZmZuLKlSsICwuz+O7VFrxWxLFdxDmqXcz9uxHz8ccf46233jIoM/e11pyf14o4Z24Xbc9OSWQPhl5//XWMHDmy2H3CwsIQFBSE27dvG5T/9ddfuHv3LoKCgsw+X6tWrQAAaWlpJoMhb29v0fSsl5eXbBeCnOdWitGjRyMyMhKpqanIycnB0KFDHdomoaGhiIuLw7hx43RdbytXrkRoaKjRfkXLHKnotZKRkYHU1FSEh4e79YBR/g2Js3e7mPt3IyY2NhZqtRozZsyARqOx6LVaV65cwcOHD43K09PTTR6H14o4Z2wXc+srezBUqVIlVKpUqcT92rRpg/v37+PUqVNo3rw5AOCXX36BRqPRBTjmSEpKAgBUqVLFqvqSvEJCQhAYGIidO3fKcv7o6GhERUUhLS0NtWrVUnxwsWbNGt0gVA8PD6xatYpTicnhbPm7mTp1KgYNGmT135x2MkXRzBAXWiR9TjObrF69eujatSvGjBmD48eP4/Dhw5g4cSIGDhyoS3X+/vvvqFu3Lo4fPw4AuHz5Mt577z2cOnUKV69exffff4/hw4ejffv2aNSokZxvhxTCmum+zjItl1P9SUls+bux9bVcaJFK4jTBEFA4K6xu3bro1KkTunfvjnbt2mHVqlW67QUFBbh48SLy8vIAFM42+vnnnxEZGYm6devi9ddfx0svvYQffvhBrrdACmLtAonOssI0p/oTFeJCi1QS2bvJLFG+fHmsX7/e5Pbq1atDf3Jc1apVceDAAUdUjZyMqaxJVFRUiStMO0u3E7sHiP4REhLCbBCZ5FSZISKpWJM1cbZuJ3YPEBGZx6kyQ0RSsSZrUlwApdQAw9kGfBMRyYGZIXJL1mRNzHnEhxLHEznLgG9yfkq8/onMwWCI3JalgypLCqD4xHpyZ64+IYFcG4MhcmuWZk1MBVDONp6ISEpi1//YsWNx4sSJYl/HGwhSCgZDRBYSC6A4jZ3cmdj1r10Q11SAwxsIUhIGQ0QSMGc8EZGrErv+AUAQBJMBDm8gSEkYDBFJICQkBPPmzdN9IXAaO7kT7Xg6sYDIVIDDGwhSEgZDRBJYs2aN7mGSHh4emDdvnmIXYySyh+joaBw9ehQqlcqg3FSAw3WwSEkYDBHZSGzsw4wZMzj2gdxOixYt8Nlnn5kd4ERHRyMxMRGLFy9GYmKi0Q0EZ5qRozAYIrIRxz4Q/cOSJSvWrFmD1q1bIzY2Fq1btzYYbM2ZZuRIDIaIbMSxD0SGzFmyorjZZJxpRo7GYIjIRhz7QGS54jKqzLaSo/HZZEQS4DPAiCxT0vMBLX12IJEtmBkislLRwZ18BhiR+UJCQjBs2DCDsqFDhyIkJITZVnI4BkNEVuDgTiLbZGRkICEhwaBs3bp1upsLS58dSGQLBkNEFuLgTiLbmTMuiNlWchQGQ0QW4uBOIttxFiYpCYMhIgvxQ5zcmVQLIXJcECkJgyFyO7Z+mMv1Ic7VeEluUo+V47ggUgoGQ+RWpPowd/SHOAdsk9zsNVaO44JICRgMkduQ+sPcUR/iHLBNSsCxcuTKGAyR23DWD3NnrTe5FkePlWO3MDkSgyFyG8468NlZ602uxZFj5fS7hatVq4aFCxdKfg4ifQyGyG0obfaKuXe+Sqs3uS9HjJUr2i0sCAKmTZuGRYsWSX4uIi0GQ+RWHDXwuaRAx9IB0Zx1Q0qhHSsHwC7dWGLdwgAwffp0dpmR3TAYIrdj74HPCxcuRLVq1UwGOtYOiOasG1IKe85uDA8Ph0qlMirXaDQcJ0d2w2CISEKLFi3CtGnTIAgCAPFAp6QB0Rw4SkpmbTBvSbfw/Pnzjco5To7sicEQkUQyMjIwffp0o/KiM7+KGxBddODo1KlTGRSRolgzu9HSTNLUqVOxcOFC3d8Jx8mRvTEYIpKIqbEOHh4eBne0pgZEAzAaOLpo0SLJuyGYeSJbWDq70dpM0pQpU3Dt2jWOkyOHYDBEJBGxLwkAmDdvntEdrdiAaFPBlJSLLHIla7KVpbMbbVkni+PkyFEYDBFJpOiXhIeHBxYuXIipU6ea3F//g95UMAVIs8giV7ImqVgyu1FsQDTH/5DSPCV3BYhcSXR0NKKiopCWloZatWpZdEerDab0AxYtKb48irtD5503WSokJMSs62b37t0Gv6tUKo7/IcVhZojITJbMhrE2tR8dHY1r165hypQpki+yyJWsydG02Ujt7EqgMGMaFRUlY62IjDEYIjKDI8fahISEYOHChZIvssiVrMnR+Fw9chbsJiMqgamxNlFRUXYNJMzthrCELd145BoyMjKQmpqKsLAwu59Lm43UD4iYjSQlYmaIqASudnfLGTruSz/DGRERYffzMRtJzoKZIaISuOPdrTZ7EB4ezi8uFyGW4QSAzMxMhIaG2u28zEaSM2BmiKgE7nZ3y7WIXJOpdayuXLli93MzG0lKx2CIyAxKeWq8ratHl/R6rkXkukytY2WvsUNc6ZycCYMhIjPJfXdra8bGnNe72vgofZmZmW795SyW4QSA4OBg0f1tCWaYXSRnw2CIyAnYmrEx9/WuvBZRRESE238562c4k5OTTe5nSzDD7CI5IwZDRE7A1oyNua93xfFRmZmZAKDIL2d7dCWVdExthrO4jJAtwYwrZxfJdTEYInICtmZsint90S9PpYyPksrly5eNypTw5SxVV5L+v58Ux7Q1mDl16pRRmatkF8l1MRgicgK2ZmxMvX737t2iX55yj4+SUs2aNY3K5PxyzsjIwObNm23u9ty3bx8WLlxo8O83ZswYmzNgtgTeGRkZmD59ulH53LlzXeJaItfFdYaInISt67UUfT0AhIaGOnxlbUcLDg5GUlKSIrr+1qxZI/ogXsDwobnFrfNk6hglHdNc2sB53LhxUKvVFrWXqen7LVq0MPv8RHJgMETkRGx9RIf+6/ft2+dWT7FPTk5Genq6bAv/FR2LU5Q2+6If7Hh4eGDVqlW6rsqSjmHqmJayNvB2xwVKyTWwm4zITbnyzDExwcHBsnb9mcqaAP9kqwAU231W3DGAwifCa/9Nbc2AWdNV6ooD8Mk9MBgiclP84nIsseDTw8MDmzdv1g1UL2nwsqmFE4HCf79Vq1bh2rVrsg5+d7UB+OQe2E1G5Mb43CjHMTUWp1+/frp9SupmEjvGvHnz8Oyzzxr8+zni37G4cU22ducSORqDISI3xy8uxykp+DRn8LIjAtiSHtRb3LgmImfEYIiIZFXSF6+rKSn4NCfYsWcAW1KgY2pRRlebhUjuhWOGiEg2fIaVOLnWeTJn9WmuME2uiMEQkYs5dOiQIh41URI+w0p5zAl03G0WIrkHBkNELiIhIQEA0LNnT6fIskiVYbDH873clTmBDmchkitiMETkAjIyMjBp0iTd786QZZEiw8BuNmmZG+hw+jy5GgZDRC7AGcdx2JphYDebfZgb6LjS8+uIOJuMyAU46zgOW6aJFxcAmnMcd5vFZgkut0DuhpkhIhcQEhKCpUuX6n738PBwmieFW5thsCUAZPcaEelzqmDo/fffR9u2beHr64uAgACzXiMIAt555x1UqVIFpUuXRufOnZGammrfihLJYNiwYQCgW8F4xowZLv0lb203G7vXiKgopwqGnjx5gn79+mH8+PFmv2bBggVYunQpVqxYgWPHjqFMmTKIiorC48eP7VhTIsfLzMwEAId8yStlBpc1A3mdcXwVEdmXU40ZmjNnDgAgPj7erP0FQcBHH32Et956C7179wYAfPnllwgMDMS2bdswcOBA0dfl5+cjPz9f93tOTg4AoKCgAAUFBTa8A8tpz+fo8yoZ20Sc9su8dOnSBuWpqakIDAyU7DwJCQmYNGmSboXipUuX6rJSxcnMzMTly5dRs2ZNBAcHS1afwMBA3fsTuyaKXi9hYWEoU6aM0fO/atSoYdE1Za/34yj8OzLGNhHnzO1ibp1VgiAIdq6L5OLj4zF58mTcv3+/2P2uXLmCmjVr4syZM2jSpImuvEOHDmjSpAni4uJEXzd79mxd4KVv/fr18PX1taXqRERE5CB5eXkYPHgwsrOz4e/vb3I/p8oMWSorKwsAjO6KAwMDddvEzJw5E7Gxsbrfc3JyULVqVURGRhbbmPZQUFCAPXv2oEuXLvDy8nLouZWKbSJO2y5jxoxBbm4uPD09ERcXZ1bWxlyHDh1Cz549jcp37NiBdu3aib4mMzMTERERRpmY5ORkyTIqxWWrTF0vmZmZuHLlCsLCwsyqh/45ipL6/TgC/46MsU3EOXO7aHt2SiJ7MDRjxgzMnz+/2H0uXLiAunXrOqhGgLe3N7y9vY3Kvby8ZLsQ5Dy3UrFNxJ04cQLp6el2eaJ57dq1kZ+fbxTYhIeHm/y3uHLlCh4+fGhUvmXLFvTr18/mOmZkZGDMmDEGdRo7diwiIyMNjl30egkNDUVoaKjBccSm2mdkZODIkSNG5ygqPT3d4HjOgn9Hxtgm4pyxXcytr+wDqF9//XVcuHCh2J+wsDCrjh0UFAQAuHXrlkH5rVu3dNuIXE1wcLDdFsOzZgaX2BR4AIiNjZVkWrsUA6JNTbXXlg8YMKDYQMgZ1nQiItNkzwxVqlQJlSpVssuxa9SogaCgIOzdu1c3ZignJwfHjh2zaEYaEf3D0oUStQHUmDFjUHSIonbGW1RUlNXBmzbYKpqtMjc4MTXVvlGjRgblpvDZXETOT/bMkCWuX7+OpKQkXL9+HWq1GklJSUhKSkJubq5un7p162Lr1q0AAJVKhcmTJ+O///0vvv/+e5w7dw7Dhw9HcHAw+vTpI9O7IHJ+li6UGBUVBZVKJbrN1mnttj7Ww1Rm6ddffzUZCHl6emLBggV8NheRi5A9M2SJd955B1988YXu96ZNmwIA9u3bh44dOwIALl68iOzsbN0+06ZNw8OHDzF27Fjcv38f7dq1w65du+Dj4+PQuhO5M7GAQ0uKLiZLs1X644NMZZbatWtnVK6l0WhQvnx53ecOETk3p8oMxcfHQxAEox/9DyRBEDBy5Ejd7yqVCu+++y6ysrLw+PFj/Pzzz6hdu7bjK0/kxkyNG5Kyi8ncbFXR8UG7d+8WzSy1aNHCoFyfIAhctZrIhThVMEREzqloV5aHhwemTJni0C6mzMxMbN68WXR8UFRUlOhK1toVrhcvXmx0PK5aTeQ6nKqbjIicly1PqJdCRESE6BR/bVBjKqsUEhKCfv36YcqUKVYP0iYiZWNmiIhMkvoZZNY+od4WRZ/ZVpQ5QY2tg7SJSNkYDBGRKFNr7ziby5cvm9xmSVBjzUNhicg5MBgiIiOm1t5x1IBhKTNSNWvWNCrz8PDA5s2bLQ5q5MhsEZH9MRgiIiNSrOpsLakzUtrnhel3ca1atUqSR4EQkWvgAGoiMmLrqs7WMpWRsmWFaq3k5GS7PbONiJwbM0NEZESuAcP2zEjZ85ltROTcmBkiIlFyTIWXKyNFRO6NmSEiMsnRA4ZdcQq71MsTEJH0GAwRkaK40hR2V1megMjVMRgicmKumnVwhSnsci9PQETmYzBE5KSKZh0SEhLkrhLpsWUwuKsGuURKxWCIyAmJZR1iYmJkrhXp0w4G12fOYHB2rRE5HoMhIidkKutAymHNYHB2rRHJg1PriZyQqSnopCyWLk9QXNeaM4+fIlI6ZoaInJBY1iEuLk7mWpEYSwaDW9u1RkS2YTBE5KSKTkEfNmyY3FUiG7niOktEzoDdZEROLCQkRPdFWVBQIHNtSApyrPxN5O4YDBERKYx+kEtE9sduMiIiInJrDIaIiIjIrTEYIiIiIrfGYIiIiIjcGoMhIiIicmsMhoiIiMitMRgiIiIit8ZgiIiIiNwagyEiIiJyawyGiIiIyK0xGCIiIiK3xmeTmUEQBABATk6Ow89dUFCAvLw85OTkwMvLy+HnVyK2iTi2izi2izi2izG2iThnbhft97b2e9wUBkNmePDgAQCgatWqMteEiIiILPXgwQOUK1fO5HaVUFK4RNBoNMjMzETZsmWhUqkceu6cnBxUrVoVN27cgL+/v0PPrVRsE3FsF3FsF3FsF2NsE3HO3C6CIODBgwcIDg6Gh4fpkUHMDJnBw8MDISEhstbB39/f6S5Ce2ObiGO7iGO7iGO7GGObiHPWdikuI6TFAdRERETk1hgMERERkVtjMKRw3t7emDVrFry9veWuimKwTcSxXcSxXcSxXYyxTcS5Q7twADURERG5NWaGiIiIyK0xGCIiIiK3xmCIiIiI3BqDISIiInJrDIYU5v3330fbtm3h6+uLgIAAs14zcuRIqFQqg5+uXbvat6IOZk27CIKAd955B1WqVEHp0qXRuXNnpKam2reiDnb37l0MGTIE/v7+CAgIQHR0NHJzc4t9TceOHY2ul1dffdVBNbaPZcuWoXr16vDx8UGrVq1w/PjxYvf/+uuvUbduXfj4+KBhw4bYuXOng2rqWJa0S3x8vNF14ePj48Da2t/BgwfRq1cvBAcHQ6VSYdu2bSW+Zv/+/WjWrBm8vb1Rq1YtxMfH272ejmZpu+zfv9/oWlGpVMjKynJMhe2AwZDCPHnyBP369cP48eMtel3Xrl1x8+ZN3c+GDRvsVEN5WNMuCxYswNKlS7FixQocO3YMZcqUQVRUFB4/fmzHmjrWkCFDkJKSgj179mD79u04ePAgxo4dW+LrxowZY3C9LFiwwAG1tY9NmzYhNjYWs2bNwunTp9G4cWNERUXh9u3bovsfOXIEgwYNQnR0NM6cOYM+ffqgT58+SE5OdnDN7cvSdgEKVxjWvy6uXbvmwBrb38OHD9G4cWMsW7bMrP3T09PRo0cPPPfcc0hKSsLkyZPxyiuvYPfu3XauqWNZ2i5aFy9eNLheKleubKcaOoBAivT5558L5cqVM2vfESNGCL1797ZrfZTC3HbRaDRCUFCQsHDhQl3Z/fv3BW9vb2HDhg12rKHjnD9/XgAgnDhxQlf2448/CiqVSvj9999Nvq5Dhw5CTEyMA2roGC1bthRee+013e9qtVoIDg4W5s6dK7p///79hR49ehiUtWrVShg3bpxd6+lolraLJZ85rgCAsHXr1mL3mTZtmhAREWFQNmDAACEqKsqONZOXOe2yb98+AYBw7949h9TJEZgZchH79+9H5cqVUadOHYwfPx537tyRu0qySk9PR1ZWFjp37qwrK1euHFq1aoXExEQZayadxMREBAQE4Nlnn9WVde7cGR4eHjh27Fixr/3qq69QsWJFNGjQADNnzkReXp69q2sXT548walTpwz+nT08PNC5c2eT/86JiYkG+wNAVFSUy1wXgHXtAgC5ubkIDQ1F1apV0bt3b6SkpDiiuorlDteKLZo0aYIqVaqgS5cuOHz4sNzVsQkf1OoCunbtir59+6JGjRq4fPky3njjDXTr1g2JiYnw9PSUu3qy0PZdBwYGGpQHBgY6db+2vqysLKO09FNPPYXy5csX+x4HDx6M0NBQBAcH47fffsP06dNx8eJFbNmyxd5Vltyff/4JtVot+u/8v//9T/Q1WVlZLn1dANa1S506dbB27Vo0atQI2dnZWLRoEdq2bYuUlBTZH1QtF1PXSk5ODh49eoTSpUvLVDN5ValSBStWrMCzzz6L/Px8rF69Gh07dsSxY8fQrFkzuatnFQZDDjBjxgzMnz+/2H0uXLiAunXrWnX8gQMH6v6/YcOGaNSoEWrWrIn9+/ejU6dOVh3TEezdLs7K3Haxlv6YooYNG6JKlSro1KkTLl++jJo1a1p9XHJubdq0QZs2bXS/t23bFvXq1cPKlSvx3nvvyVgzUpo6deqgTp06ut/btm2Ly5cvY8mSJUhISJCxZtZjMOQAr7/+OkaOHFnsPmFhYZKdLywsDBUrVkRaWpqigyF7tktQUBAA4NatW6hSpYqu/NatW2jSpIlVx3QUc9slKCjIaDDsX3/9hbt37+revzlatWoFAEhLS3O6YKhixYrw9PTErVu3DMpv3bplsg2CgoIs2t8ZWdMuRXl5eaFp06ZIS0uzRxWdgqlrxd/f322zQqa0bNkSv/76q9zVsBqDIQeoVKkSKlWq5LDzZWRk4M6dOwZBgBLZs11q1KiBoKAg7N27Vxf85OTk4NixYxbP1HM0c9ulTZs2uH//Pk6dOoXmzZsDAH755RdoNBpdgGOOpKQkAFD89SKmVKlSaN68Ofbu3Ys+ffoAADQaDfbu3YuJEyeKvqZNmzbYu3cvJk+erCvbs2ePQVbE2VnTLkWp1WqcO3cO3bt3t2NNla1NmzZGyy642rUilaSkJKf8DNGRewQ3Gbp27Zpw5swZYc6cOYKfn59w5swZ4cyZM8KDBw90+9SpU0fYsmWLIAiC8ODBA2HKlClCYmKikJ6eLvz8889Cs2bNhPDwcOHx48dyvQ3JWdougiAI8+bNEwICAoTvvvtO+O2334TevXsLNWrUEB49eiTHW7CLrl27Ck2bNhWOHTsm/Prrr0J4eLgwaNAg3faMjAyhTp06wrFjxwRBEIS0tDTh3XffFU6ePCmkp6cL3333nRAWFia0b99errdgs40bNwre3t5CfHy8cP78eWHs2LFCQECAkJWVJQiCIAwbNkyYMWOGbv/Dhw8LTz31lLBo0SLhwoULwqxZswQvLy/h3Llzcr0Fu7C0XebMmSPs3r1buHz5snDq1Clh4MCBgo+Pj5CSkiLXW5DcgwcPdJ8dAITFixcLZ86cEa5duyYIgiDMmDFDGDZsmG7/K1euCL6+vsLUqVOFCxcuCMuWLRM8PT2FXbt2yfUW7MLSdlmyZImwbds2ITU1VTh37pwQExMjeHh4CD///LNcb8FmDIYUZsSIEQIAo599+/bp9gEgfP7554IgCEJeXp4QGRkpVKpUSfDy8hJCQ0OFMWPG6D7wXIWl7SIIhdPr3377bSEwMFDw9vYWOnXqJFy8eNHxlbejO3fuCIMGDRL8/PwEf39/YdSoUQYBYnp6ukE7Xb9+XWjfvr1Qvnx5wdvbW6hVq5YwdepUITs7W6Z3II2PP/5YqFatmlCqVCmhZcuWwtGjR3XbOnToIIwYMcJg/82bNwu1a9cWSpUqJURERAg7duxwcI0dw5J2mTx5sm7fwMBAoXv37sLp06dlqLX9aKeEF/3RtsOIESOEDh06GL2mSZMmQqlSpYSwsDCDzxhXYWm7zJ8/X6hZs6bg4+MjlC9fXujYsaPwyy+/yFN5iagEQRAcloYiIiIiUhiuM0RERERujcEQERERuTUGQ0REROTWGAwRERGRW2MwRERERG6NwRARERG5NQZDRERE5NYYDBEREZFbYzBEREREbo3BEBEREbk1BkNERETk1hgMEZFb2rBhA0qXLo2bN2/qykaNGoVGjRohOztbxpoRkaPxQa1E5JYEQUCTJk3Qvn17fPzxx5g1axbWrl2Lo0eP4plnnpG7ekTkQE/JXQEiIjmoVCq8//77ePnllxEUFISPP/4Yhw4dYiBE5IaYGSIit9asWTOkpKTgp59+QocOHeSuDhHJgGOGiMht7dq1C//73/+gVqsRGBgod3WISCbMDBGRWzp9+jQ6duyIlStXIj4+Hv7+/vj666/lrhYRyYBjhojI7Vy9ehU9evTAG2+8gUGDBiEsLAxt2rTB6dOn0axZM7mrR0QOxswQEbmVu3fvom3btujYsSNWrFihK+/RowfUajV27dolY+2ISA4MhoiIiMitcQA1ERERuTUGQ0REROTWGAwRERGRW2MwRERERG6NwRARERG5NQZDRERE5NYYDBEREZFbYzBEREREbo3BEBEREbk1BkNERETk1hgMERERkVv7f3jkbglilWF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Google Shape;120;p22"/>
          <p:cNvSpPr txBox="1">
            <a:spLocks/>
          </p:cNvSpPr>
          <p:nvPr/>
        </p:nvSpPr>
        <p:spPr>
          <a:xfrm>
            <a:off x="307975" y="252035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5000" lnSpcReduction="20000"/>
          </a:bodyPr>
          <a:lstStyle>
            <a:lvl1pPr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Tx/>
              <a:buFontTx/>
            </a:pPr>
            <a:r>
              <a:rPr lang="fr-FR" dirty="0" smtClean="0"/>
              <a:t>Utilisation de la PCA/POD</a:t>
            </a:r>
          </a:p>
        </p:txBody>
      </p:sp>
      <p:sp>
        <p:nvSpPr>
          <p:cNvPr id="16" name="Google Shape;121;p22"/>
          <p:cNvSpPr txBox="1">
            <a:spLocks/>
          </p:cNvSpPr>
          <p:nvPr/>
        </p:nvSpPr>
        <p:spPr>
          <a:xfrm>
            <a:off x="464100" y="3003178"/>
            <a:ext cx="8520600" cy="15934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429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itchFamily="34" charset="0"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○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■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●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Char char="■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fr-FR" sz="1600" dirty="0" smtClean="0"/>
              <a:t>Permet d’analyser des données de simulations pour observer des structures caractéristiques</a:t>
            </a:r>
          </a:p>
          <a:p>
            <a:pPr marL="285750" indent="-285750"/>
            <a:r>
              <a:rPr lang="fr-FR" sz="1600" dirty="0" smtClean="0"/>
              <a:t>Permet de </a:t>
            </a:r>
            <a:r>
              <a:rPr lang="fr-FR" sz="1600" dirty="0" err="1" smtClean="0"/>
              <a:t>débruiter</a:t>
            </a:r>
            <a:r>
              <a:rPr lang="fr-FR" sz="1600" dirty="0" smtClean="0"/>
              <a:t>/compresser des données</a:t>
            </a:r>
          </a:p>
          <a:p>
            <a:pPr marL="285750" indent="-285750"/>
            <a:r>
              <a:rPr lang="fr-FR" sz="1600" dirty="0" smtClean="0"/>
              <a:t>Permet de construire des modèles réduits à partir des équations qui gouvernent un système dynamique</a:t>
            </a:r>
          </a:p>
          <a:p>
            <a:pPr marL="285750" indent="-285750"/>
            <a:r>
              <a:rPr lang="fr-FR" sz="1600" dirty="0" smtClean="0"/>
              <a:t>…</a:t>
            </a:r>
          </a:p>
          <a:p>
            <a:pPr marL="0" indent="0">
              <a:buFont typeface="Arial" pitchFamily="34" charset="0"/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705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Equation de la chaleur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089213"/>
            <a:ext cx="8520600" cy="159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fr-FR" sz="1600" dirty="0" smtClean="0"/>
              <a:t>Calcul des « modes POD » à partir des </a:t>
            </a:r>
            <a:r>
              <a:rPr lang="fr-FR" sz="1600" dirty="0" err="1" smtClean="0"/>
              <a:t>snapshots</a:t>
            </a:r>
            <a:r>
              <a:rPr lang="fr-FR" sz="1600" dirty="0" smtClean="0"/>
              <a:t> à chaque instant d’une simulation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data:image/png;base64,iVBORw0KGgoAAAANSUhEUgAAAkMAAAGwCAYAAACq12GxAAAAOXRFWHRTb2Z0d2FyZQBNYXRwbG90bGliIHZlcnNpb24zLjcuMSwgaHR0cHM6Ly9tYXRwbG90bGliLm9yZy/bCgiHAAAACXBIWXMAAA9hAAAPYQGoP6dpAABriElEQVR4nO3deVxU5f4H8M9ACCIiuYGEoihuuJvrz6uWCq5plvsuqWle8ZJrm1q3XNOwNDU1CnOr1EpNM3NLcRcT9CooLoRouYCIIs2c3x800wxzBmY5M+fMzOf9evEqnnPmnGceDzPf832WoxIEQQARERGRm/KQuwJEREREcmIwRERERG6NwRARERG5NQZDRERE5NYYDBEREZFbYzBEREREbo3BEBEREbm1p+SugDPQaDTIzMxE2bJloVKp5K4OERERmUEQBDx48ADBwcHw8DCd/2EwZIbMzExUrVpV7moQERGRFW7cuIGQkBCT2xkMmaFs2bIAChvT39/foecuKCjATz/9hMjISHh5eTn03ErFNhHHdhHHdhHHdjHGNhHnzO2Sk5ODqlWr6r7HTWEwZAZt15i/v78swZCvry/8/f2d7iK0F7aJOLaLOLaLOLaLMbaJOFdol5KGuHAANREREbk1BkNERETk1hgMERERkVvjmCEiIjehVqtRUFAAoHAcyFNPPYXHjx9DrVbLXDNlYJuIU3K7eHl5wdPT0+bjMBgiInJxgiAgKysL9+/fNygLCgrCjRs3uH7a39gm4pTeLgEBAQgKCrKpbgyGiIhcnDYQqly5Mnx9faFSqaDRaJCbmws/P79iF6NzJ2wTcUptF0EQkJeXh9u3bwMAqlSpYvWxGAwREbkwtVqtC4QqVKigK9doNHjy5Al8fHwU9QUnJ7aJOCW3S+nSpQEAt2/fRuXKla3uMlPWuyIiIklpxwj5+vrKXBMi+9Be29pr3RoMhoiI3IASx3oQSUGKa5vBEBEREbk1BkNERETk1hgMEekTBGDtWmDYsML/JyK3tH//fqhUKt1yBPHx8QgICHBoHTp27IjJkydLdrzZs2ejSZMmkh0PAK5evQqVSoWkpCRJj+toDIaItDIygB49gOhoYN26wh8iksXBgwfRq1cvBAcHQ6VSYdu2bbLWZ8CAAbh06ZJDz7llyxa89957kh1vypQp2Lt3r2THcyWcWk8EABoN0LkzcPHiP2WTJgGdOgHBwfLVi0hKGg1w547u/1UPHgD5+YAjp0tXqGDW+R4+fIjGjRtj9OjR6Nu3rySnVqvVUKlUVk0PL126tG4at5gnT56gVKlStlTP6Fjly5eX5Hhafn5+8PPzk/SYroKZISKg8MN57lzDsvv3gXHj2F1GruPOHaByZaByZXgEBaFceDg8goJ0ZQ750QZjJejWrRv++9//4sUXXzS5T35+PqZMmYJnnnkGZcqUQatWrbB//37ddm3X1vfff4/69evD29sb169fFz3Wzp07UbduXVSpUgWdOnXC1atXDbYX7SbTdjmtXr0aNWrUgI+Pj+hxta/btm0bwsPD4ePjg6ioKNy4caPEYxXtJqtevTo++OADjB49GmXLlkW1atWwatUqg/NlZGRg0KBBKF++PMqUKYNnn30Wx44dMziP1siRI9GnTx/MmTMHlSpVgr+/P1599VU8efJEt8+uXbvQvn17hIaGolKlSujZsycuX74s+l61kpOT0a1bN/j5+SEwMBDDhg3Dn3/+Wexr5MZgiEjrxReBQYMMy7ZvBxIS5KkPERVr4sSJSExMxMaNG/Hbb7+hX79+6Nq1K1JTU3X75OXlYf78+Vi9ejVSUlJQuXJlo+PcuHEDffv2Rc+ePXHw4EGMHj0aM2bMKPH8aWlp+Pbbb7Fly5Zix8zk5eXh/fffx5dffonDhw/j/v37GDhwoFXH+vDDD/Hss8/izJkzmDBhAsaPH4+Lf2e0c3Nz0aFDB/z+++/4/vvvcfbsWUybNg0ajcbk8fbu3YsLFy5g//792LBhA7Zs2YI5c+botj98+BCTJ0/Gvn37sGfPHnh4eODFF180ecz79+/j+eefR9OmTXHy5Ens2rULt27dQv/+/U3WQREEKlF2drYAQMjOznb4uZ88eSJs27ZNePLkicPPrVR2bZM//xSEwEBBKMwHFf4EBAjC779Lfy6J8VoR5+7t8ujRI+H8+fPCo0ePBOH2bcNrW46f27ctfg8AhK1btxqUXbt2TfD09BR+L/K32alTJ2HmzJmCIAjC559/LgAQkpKSij3+zJkzhfr16wtqtVq4d++eoFarhenTpwsAhHv37umOVa5cOd1rZs2aJXh5eQm3S3g/2jocPXpUV3bhwgUBgHDs2LFij9WhQwchJiZG93toaKgwdOhQ3e8ajUaoXLmy8OmnnwqCIAgrV64UypYtK9y5c0e0LrNmzRIaN26s+33EiBFC+fLlhYcPH+rKPv30U8HPz09Qq9W6Mv12+eOPPwQAwrlz5wRBEIT09HQBgHDmzBlBEAThvffeEyIjIw3Oe+PGDQGAcPHixWLbyloG13gR5n5/MzNEpK9CBWDFCsOy+/eBsWPZXUakIOfOnYNarUbt2rV1Y2H8/Pxw4MABg26cUqVKoVGjRsUe68KFC2jVqpVBWZs2bUqsg7brqCRPPfUUWrRoofu9bt26CAgIwIULFyw+lv57UalUCAoK0j2bKykpCU2bNrVorFHjxo0NVidv06YNcnNzdd14qampGDx4MJo0aYKAgABUr14dAEx2N549exb79u0z+DepW7cuAJTYvSYnDqAmKqpPH2DwYGD9+n/Kduwo7C4bPly2ahHZrEIF4O8vTo1GgwcPHqBs2bKOfd6U3vPRbJGbmwtPT0+cOnXK6HlU+oOES5cubbfVt8uUKePwY3l5eRn8rn3oLoBiB3hbq1evXqhWrRri4uJQq1YtAECDBg0MxhXpy83NRa9evTB//nyjbbY8SNXeGAwRiVm6FNi7F7h165+ymJjCGWecXUbOysMD0GYfNBoI3t6Av79jZ5NJpGnTplCr1bh9+zb+9a9/2XSsevXq4fvvvzcoO3r0qE3H1PfXX3/h5MmTaNmyJQDg4sWLuH//PurVqyfZOYDCrNHq1atx9+5ds7NDZ8+exaNHj3SB1NGjR+Hn54eqVavizp07uHjxIlauXInGjRvD398fR44cKfZ4zZo1w7fffovq1avjqaecJ8Rwvr8AIkdgdxmRrHJzc5GUlKQbTJyeno6kpCRd90zt2rUxZMgQDB8+HFu2bEF6ejqOHz+OuXPnYseOHRad69VXX0VqaiqmTZuG1NRUrF+/HvHx8ZK9Fy8vL/z73//GsWPHcOrUKYwcORKtW7fWBUdSGTRoEIKCgtCnTx8cPnwYV65cwbfffovExESTr3ny5Amio6Nx/vx57Ny5E7NmzcLEiRPh4eGBp59+GhUqVMBnn32GK1eu4JdffkFsbGyxdXjttddw9+5dDBo0CCdOnMDly5exe/dujBo1Cmq1WtL3KyUGQ0SmaLvL9O3YAXz5pSzVIXInJ0+eRNOmTdG0aVMAQGxsLJo2bYp33nlHt8/nn3+O4cOH4/XXX0edOnXQp08fnDhxAtWqVbPoXNWqVcO3336L7777Dv/617+watUqfPDBB5K9F19fX0yfPh2DBw/G//3f/8HPzw+bNm2S7PhapUqVwk8//YTKlSuje/fuaNiwIebNm2fUjaivU6dOCA8PR/v27TFgwAC88MILmD17NgDAw8MDGzduxOnTp9G2bVu8/vrrWLhwYbF1CA4OxuHDh6FWqxEZGYmGDRti8uTJCAgIcGx3rIVUgsDb3JLk5OSgXLlyyM7Ohr+/v0PPXVBQgJ07d6J79+5GfcXuyqFtcucOEBFh2F1WrhyQkgI884x9z20hXivi3L1dHj9+jPT0dKO1cDQaDXJycuDv76/oLylHskebxMfHY/LkybrHeijJyJEjcf/+/RJX91b6tWLqGgfM//5W3rsiUpIKFYCVKw3LsrPZXUZE5EIYDBGVpHdvYMgQw7KdO4EvvpCnPkREJCkGQ0TmWLoUCAoyLJs8Gfj9d1mqQ0TOQdsVpUTx8fGyPwBXKRgMEZmjfHnx7rIxY9hdRkTk5BgMEZnrhReAoUMNy378EZBwCi4RETkegyEiS8TFGXeX/ec/QEaGPPUhIiKbMRgiskT58sCqVYZlnF1GROTUGAwRWapXL2DYMMMydpcpUkZGBg4dOiR3NYhI4RgMEVnjo4/EZ5exu0wx1qxZg9DQUPTs2RMAkJCQIPk5MjIysG/fPmTw310WBQUFmD9/Ps6fPy93VcjJMRgisoZYd1lODmeXKURGRgbGjh2re5o3AMTExEgatGiDreeffx6hoaFYs2aNZMcm83h5eaFWrVp4+eWX8eDBA7mrY+Dq1atQqVS6Z6vt378fKpXKodPsR44ciT59+kh2vPj4eAQEBEh2PC2VSiX7FH8GQ0TWEusu27UL+PxzeepDOqmpqQaBEACo1WqkpaVJcvyiwZZGo8G4ceOYIZLQ3Llz0aJFC5QtWxaVK1dGnz59cPHiRaP9XnrpJbz66qt45ZVXZKil+dq2bYubN2+iXLlyDjtnXFycpA+cHTBgAC5duiTZ8ZTkKbkrQOTU4uKAn38Gbt78p+w//wG6dAGqVpWvXm4uPDwcHh4eBgGRp6cnatWqJcnxiwu2QkJCJDmHPWgEDe7k3Sn8f40GD/IeIN8z36HPm6rgWwEeqpLPd+DAAbz22mto0aIF/vrrL7zxxhuIjIzE+fPnUaZMGYN9J02ahEmTJtmrypIoVaoUgop2retRq9VQqVSS/FtojyV14FW6dGmjtncVzAwR2eLpp9ldpkAhISFYtWqVwdO64+LiJAtUtMGWPimDLXu5k3cHlRdVRuVFlRG0OAjhn4UjaHGQrswRP9pgrCS7du3CyJEjERERgcaNGyM+Ph7Xr1/HqVOndPvcv38fr7zyCipVqgR/f3907NjRYPvs2bPRpEkTrF27FtWqVYOfnx8mTJgAtVqNBQsWICgoCJUrV8b7779vcO6ix33++edx9uzZYut7/PhxNG3aFD4+Pnj22Wdx5swZg+1Fu8m0XU7ff/896tevD29vb1y/ft3ouNrX7dixA40aNYKPjw9at26N5ORk3T6mjlW0m6xjx46YNGkSpk2bhvLlyyMoKEj3hHr99z5u3DgEBgbCx8cHDRo0wPbt2w3OU7R9V65ciapVq8LX1xf9+/dHdna2bp8TJ06gS5cuqFixIsqVK4cOHTrg9OnTxbbljRs30L9/fwQEBKB8+fLo3bs3rl69WuxrbMVgiMhWPXsCw4cblu3eDaxdK099CAAQHR2Nq1evYseOHQCAYUW7NG1QNNjy9PTEypUrFZ0VcnbaL9jy5cvryvr164c7d+5g165dOHXqFFq1aoXOnTvj9u3bun0uX76MH3/8Ebt27cKGDRuwZs0a9OjRAxkZGThw4ADmz5+Pt956C8eOHdO9pn///rh9+zZ+/PFHnDp1Cs2aNUOnTp1w9+5d0brl5uaiZ8+eqF+/Pk6dOoXZs2djypQpJb6nvLw8zJ8/H6tXr0ZKSgoqV65sct+pU6fiww8/xIkTJ1CpUiX06tULBQUFFh/riy++QJkyZXDs2DEsWLAA7777Lvbs2QOgMFvYrVs3HD58GOvWrcP58+cxb948g5uKotLS0rB582b88MMP2LVrF86cOYMJEybotj948AAjRozAr7/+iqNHjyI8PBzdu3c3OcaroKAAUVFRKFu2LA4dOoTDhw/Dz88PXbt2xZMnT4ptT1uwm4xICh99VNhdlpn5T1lsLBAZye4yK2RkZCA1NRXh4eE2BRghISEIDAzEzp07JaxdoejoaERFRSEtLQ21atViIGRHGo0GkydPxv/93/+hQYMGAIBff/0VJ0+exK1bt1CqVCkAwPz587Ft2zZ88803ui9kjUaDtWvXomzZsqhfvz6ee+45XLx4ETt37oSHhwfq1KmD+fPnY9++fWjRogUSExNx4sQJ3L59G97e3gCARYsW6Y47duxYo/qtX78eGo0Ga9asgY+PDyIiIpCRkYHx48cX+74KCgqwfPlyNG7cuMQ2mDVrFrp06QKgMKAJCQnB1q1b0b9/f4uO1ahRI8yaNQtAYYbzk08+wd69e9GlSxf8/PPPOH78OC5cuIDatWsDAMLCwqDRaJCTkyN6vMePH+PLL7/EM888AwD4+OOP0aNHD3z44YcICgrC888/b7D/qlWrEBAQgAMHDuhmeurbtGkTNBoNVq9eDZVKBQD4/PPPERAQgP379yMyMrLEtrIGgyEiKWi7y/T/uLXdZT/+CPz9R00lW7NmjW5wskqlwuuvv46YmBgAkCRAklJISIhi6uLKXnvtNSQnJ+PXX3/VlZ09exb379/XBSz6rly5ovv/6tWro2zZsrrfAwMD4enpadDNGRgYqMsmJScnIzc3FxUqVDA45qNHj3D58mXR+l24cEHXhaXVpk2bEt9XqVKl0KhRoxL3K3q88uXLo06dOrhw4YLFxyq6T5UqVXTvPSkpCSEhIbpAyBzVqlXTBULaemo0Gly8eBFBQUG4desW3nrrLezfvx+3b9+GWq1GXl6eaJcgUPjvmpaWZvBvBhQGXabaXwoMhoik0qMHMGIE8MUX/5Rpu8uio+WrlxMpOktLEAQsWrQIH374oe53Dw8PrFq1CtFsU4tV8K2A21MKv/g0Gg0ePHiAsmXL6gKDP+/8iYwb/8yIC6kagooVKkpeB0tMnDgR27dvx8GDBw0Cz9zcXFSrVg3Xrl0r9vVeXl4Gv6tUKtEy7TX38OFDVKlSBfv37zc6ltTTykuXLq3LfjjqWMW999KlS0tSF30jRozAnTt3EBcXh9DQUHh7e6NNmzYmu7xyc3PRvHlzfPXVV0bbKlWqJHn9tBgMEUnpo4+APXvYXWYlsVlaQGEQpKWdxh4VFcWsjIU8VB6oVKbwC0Wj0cBb7Q3/Mv7w8PDAkydPcO32NTzt/bRu/4e3H6JmUE1dN5QjCYKAf//739i6dSv279+PGjVqGGxv1qwZMjIycOnSJYsyGSVp3LgxsrKy8NRTT6F69epmvaZevXpISEjA48ePddmho0ePSlYn7fGqVasGALh37x4uXbqEevXqSXqORo0aWdym169fR2ZmJoKDg3X11HY/AsDhw4exfPlydO/eHUDh4Og///zT5PGaNWuGTZs2oXLlyvD397fxHZmPA6iJpBQQwNllNhCbpSVGyjWDqNDjx49Fy/Pz8x1ck0KvvfYa1q1bh/Xr16Ns2bLIyspCVlYWHj16BADo3Lkz2rZti759++LHH39Eeno6jhw5gqlTpxoMhrZUx44d0aZNG/Tp0wc//fQTrl69iiNHjuDNN9/EyZMnRV8zePBgqFQqjBkzBufPn8fOnTuxaNEiq+sg5t1338XevXuRnJyMkSNHomLFipIuqAgAHTp0QPv27fHSSy9hz549SE9P1w0+N8XHxwcjRozA2bNncejQIUyaNAn9+/fXLSMQHh6OhIQEXLhwAceOHcOQIUOKzUANGTIEFStWRO/evXHo0CGkp6dj//79mDRpkl3X8WIwRCQ1bXeZvt27Aa5QXCLtLK2SAiJnmMbubPTHu+gTG5PjCJ9++imys7PRsWNHVKlSRfezadMmAIXdOzt37sTzzz+PV155BXXq1MHAgQNx8+ZNXZbCGiqVCtu3b0f79u0xatQo1K5dGwMHDsS1a9cQGBgo+ho/Pz/88MMPOHfuHJo2bYo333wT8+fPt7oOYubNm4eYmBg0b94cWVlZ+OGHH+ySsfv222/RokULDBo0CPXr18e0adOgVqtN7l+rVi307dsX3bt3R2RkJBo1aoTly5frtq9Zswb37t1Ds2bNMGzYMEyaNKnYWXO+vr44ePAgqlWrhr59+6JevXqIjo7G48eP7ZspEqhE2dnZAgAhOzvb4ed+8uSJsG3bNuHJkycOP7dSOUWb3LsnCMHBglCYDyr8KVtWEK5ds9spHdEuN27cEH755Rfhxo0bdjuH9jxTpkwRPD09BQCCh4eHoFKpBACCp6ensHr1arOP5RTXix09evRIOH/+vPDo0SODcrVaLdy7d09Qq9W6stu3bwsnTpzQ/dy+fdvR1ZWVWJvIbd++fQIA4d69e7LVwVS7zJo1S2jcuLE8ldJj6hoXBPO/vzlmiMgeAgKAzz4rzBJpPXgAvPJKYZbICWeX6c/ysvcg5pCQECxcuBD9+/fHr7/+inbt2qFKlSouPY1dquUEbFGpUiWUK1cO+fn58Pb2lmWsEJEcnK6b7ODBg+jVqxeCg4PNfrjb/v370axZM3h7e6NWrVqSPquFyKTu3YGRIw3L9uwBVq+WpTq2kONZXGvWrEHr1q0RGxuL1q1bY/fu3ejYsaNLBkJKeuhrqVKlULZsWQZC5FacLhh6+PAhGjdujGXLlpm1f3p6Onr06IHnnnsOSUlJmDx5Ml555RXs3r3bzjUlArBkCaC3BgcA4PXXARNrbCiVvR98WpQ7PQjVnd4rWa5jx44QBMEuT4u31ezZs5GUlCR3NSThdN1k3bp1Q7du3czef8WKFahRo4ZunZJ69erh119/xZIlSxAVFSX6mvz8fIMZFNqVNwsKCgyWP3cE7fkcfV4lc6o2KVMGqk8/xVMvvPBP2YMH0ERHQ71jh6TdZfZsl7CwMJQpU8bowac1atSwy/kuXbokOnA3NTXV5CBWU5R+vUj5XsUUFBRAEARoNBqDfz/h79mN2m3ENjFF6e2i0WggCAIKCgqMHh1i7t+9ShCcd76vSqXC1q1bi51e2L59ezRr1gwfffSRruzzzz/H5MmTDR4mp2/27NmYM2eOUfn69evh6+tra7XJDTX5+GOE7t1rUJY0fjyumQjIiaTy1FNPISgoCCEhIbLNDCOyp/z8fGRkZCArKwt//fWXwba8vDwMHjwY2dnZxc5Gc7rMkKWysrKM7q4CAwORk5ODR48eia53MHPmTMTGxup+z8nJQdWqVREZGenQRaCAwqh2z5496NKli9HKoe7KKdukbVsITZtC9fvvuqLGCQmIiI0FQkMlOYUj2iUzMxNXrlxBWFiYTdOXzZGQkICYmBio1Wp4enoiLi7OqoetOsP1UvS9zpkzB02aNEHNmjVtbme1Wo1Lly6hoKAAAQEBujYQBEG3ArVUqyA7O7aJOKW3y507d1C6dGl06tTJKDNk6plqRbl8MGQNb29v0TsoLy8v2T5M5Ty3UjlVm1SqVDi77O9VWAFAlZsLr/HjgZ9+krS7zJ7tEhoailCJgreSjB49GpGRkZLNIFPy9aL/Xk+cOIGpU6dKNmvvyy+/RGJiIgYOHIisrCxUqVIFFSpUgEajwZMnT5Cfn2/WQpfugG0iTqntIggC8vLy8Oeff+Lpp58WXSvL3L95lw+GtA+K03fr1i34+/vb5TksRCZ16waMHl34rDKtn38uDJJEnoRdEiVMxTaXtXV15INQ5W5P7Tk7depkNJja2kePaAdnC4IAQRDwwgsv4I8//kBISAg8PT112XEl3u3LQRAEtokIpbdLQECAbsVra7l8MNSmTRvs3LnToGzPnj1mPVGYSHKLFxdmgvRnCr3+OhAVZVF3mdiaP8OHD7dDhW3nyPWJrGVOHR0RLBU3a8+ac+ofb+3atdi4cSMqVqyIhIQENG3aFAcPHkT79u0VmzFztIKCAraJCCW3i5eXl1HXmFUkWf7RgR48eCCcOXNGOHPmjABAWLx4sXDmzBnh2t8r+86YMUMYNmyYbv8rV64Ivr6+wtSpU4ULFy4Iy5YtEzw9PYVdu3aZfU6uQK0sTt8mP/5ouDI1IAidOwuCRmPWy2/cuCF4eHgIAHQ/np6ewtWrVxXXLqbqau8VrPWVdL2YU8fVq1fr9vHw8LBoBWxLWNteplYGL+54Tv93ZAdsE3HO3C7mfn8rp/PPTCdPnkTTpk3RtGlTAEBsbCyaNm2Kd955BwBw8+ZNXNdbw6VGjRrYsWMH9uzZg8aNG+PDDz/E6tWrTU6rJ7K7rl0Lu8v0/fyz8QNeTTCVPbhy5YpUNZSMo9cnEpOZmWnw36JKqqMj1wHSPptNe6fr6emJlStXFpsVKm7BRmuOR+SOnC4Y0i5AVfRHu6p0fHw89u/fb/SaM2fOID8/H5cvX8bIoqsCEzna4sVA0S+kKVOAq1dLfKnYk909PT0RFhYmYQWlYaqujnrI6po1axAREQEAiIiIEF3ZuaQ6Ojqgi46OxtWrV7Fv3z5cvXq12C5FcwI1S45H5K6cLhgicgUZDx7g7L//bViYm1v47LISlv4ydbdv76nu1pAzM2FuRqekOsoR0IWEhJj16BFzAzVzj0fkrhgMETmYtlujyfTpMMpT7N0LrFxZ4jGc6W5firpmZGRg3759FnVNWZLRKa6OISEhRusbDR06VBGBhdyZNyJXwWCIyIGKZitiAdwoutPUqbrusuKCAGe62xerq7kBjrUPMbU0UDDVnhkZGUhISDAoW7dunSKeHcYxQUTSYDBE5EBFsxU5AF4pulNuLhAdjTWffWZREFDSQGElMTfAsWXwslSBgiPHDFmTAXOmLCGRUjEYInIgsWzFXk9P5A4aZLjjL7/g9LhxZgcB5gwUVgpLAhxbA5Ho6GgkJycDAJKTk60KFBzVFWVtBgxwriwhkRIxGCJyIFPZCr8VK4CqVQ32nS8I0F+G0VQQINXUb2uyEtawJMCRIhDRDiy3doC5pRkma9rRkdP3icgYgyEiBxPt1vD3B1avNtjPD8AaANrF700FAVJ049iSlbCUJQGOUsbEmNsVZW07KmE9JiJ3xmCISAai3RqRkcCYMQb7dQIwDsUHAbZmTxydlbA0wFHKmJiSuqJsaUfOCiOSF4MhIiVZtMiou+wTHx/cOHjQZBBgKrgAgH379uHEiRPFdtvIkZWwNMBxhjExtrSjUjJgRO6KwRCRkoh0l3k+fowqb70FFPmi1Vd0oDAAXXdNy5Yti+22kSsr4QwBjiVsbUelZMCI3BGDISKlEekuw759wIoVxb5Mf4CwfneNlrUrMDs7Ry05IEU7ulqASOQsGAwRKdGiRUC1aoZl06YB6ekGRWIzly5fvmwUCGlZswKzM3P0kgOu2o5Ero7BEJESiXSX4eHDwqfd/x3oFJ25pF0luWbNmkbdNVrWrMBsD46Yxi/XdHVmd0gqBeoCuavgNhgMESlVly7A2LGGZfv3A59+KvpFHxMTA6Cwu0y/u0bLHuvjWMNR0/g5XZ2clVqjxqIjixCxPALZj7Plro5bYDBEpGQLFyK3fHmDooLYWNw4cED0i15Lv7vm+PHjdlsfx1KOzNZIMTDcUQEikdbFPy/iX5//C1P3TEXq3VTE7o6Vu0pugcEQkYJl5OSg7717BmVeT54gYskSeKpUBuVFM0Ha7poWLVrYbX0cSzkyW2PrgGZHLkRJpNao8eGRD9FkZRMkZiTqytcmrcWPqT/KWDP3wGCIyAz2yhCUdNzU1FTsEQQUnUfmf+oUDg4aZPBFHxcXZ1UdLAlQbG0HR0/jt/bZZHw8BjmSNhs0Zc8UPP7rscE2FVRIykqSp2JuhMEQUQnslSEw57ja4GEqgKtFtrXdtg03DhzQdYENGzbMqnqYG6BI0Q5yTOO35tlkHG9EjmAqG6RVq3wtHBx1EDP/NVOG2rkXBkNExbBXhsDc42qDh0eenjDKaeTlocqbb6Jj+/Y2BRPmBChStoMzTD93hcdjcLyTsl26cwnt49ubzAZNbjUZZ189i3bV2slUQ/fCYIioGPbKEFhyXG3w8Pa+fcgdOtRw44EDwPLlNtVF/xymAhSp20Hp08+dfSFKjndSLrVGjcWJi9F4RWMcuXHEaLs2G7Sk6xL4evnKUEP39JTcFSBSMm2GQD8QkCJDYOlxQ0JCCr+ImzcHDh0Crl37Z+P06UC3bsaLNFpIdw4J6usKoqOjERUVhbS0NNSqVctpAiFTWbyoqCib30NGRgZSU1MRHh7uNO2hJJfuXMKo70aJBkEqqDCp1SR80OkDBkEyYGaIqBghISFGY3GGDh1q8xeB1ZmHsmWBonf5eXkGizHag7NnSqyl9AyWGHtlM4vLNrFLrnhqjRpLEpeYzAbVfLomDow8gI+6fsRASCYMhoiKkZGRoVvZWWvdunWSfOhbPXamUyfg1VcNyw4ehMenn9pcp+I4w1gfss94p+LGjEnRJSdFMKXUgOzSnUvoEN8BsT/Fio4NimkVg9/G/4Z/hf5LphoSwGCIqFj2nlVkdeZhwQIgNNSgyOPNN+F786Yk9TLFGTMl7sYe2UxTfweJiYk2D6yXIphS4hgp/WzQ4RuHjbbXfLom9o/cz2yQQjAYIiqGYmcVlS0LrF1rUKTKy0PTTz6xa3cZKZ89spmm/g4EQbDpZkGKWYpKXBMq9U6qyWwQAExqOQlnXz2L9qHtZagdiWEwRFQMRY+Vef55YPx4g6KKKSnwkGB2GTkve2QzTf0dtG3btsSbheK6r6Soq5LWhNIIGnx09COT2aCwp8NwYOQBxHWLQ5lSZRxePzKNwRBRCRQ9VmbBAqB6dYMijzffBLg4oNuyVzZT7O+gpJuFkrqvpKirUrK3aXfT0CG+A/6z+z949Ncjo+3/bvlv/Pbqb8wGKRSDISIzKHasjJ+fcXfZo0dAdDS7y9yUPbOZYn8Hpm4WzOm+kqKucmdvNYIGcUfj0OjTRvj1+q9G28OeDsP+EfuxtNtSZoMUjOsMEYlwqvVUnnsOmDDBcPHFgweBTz4BJk2Sr14kG0evkSS2RlVx3VdFgylb6yrXmlBpd9Mw6rtRokEQUJgNmttpLoMgJ8DMEFERSpyZUqL58yHUqGFYNmMGu8vcmLnZzEOHDomO53HkQ3nF6mrp+R2ZvWU2yPUwGCLSo8SZKWbx84N65UrDskePil2MUanrspBjaGec9ezZ0yjol+qGIDY21qruKyXfkKTdTUPH+I6YvHuy6NigiS0m4rdXf0OH6h1kqB1Zi8EQkR4lzUyxlNCxI9K7dTMsPHQI+Phjo32V/GVD9peRkYFJel2o+kG/FDcE2utr0aJF0Gg0mDJlitmTD5R6Q6IRNFh6bCkafdoIh64fMtpeI6AG9o3Yh4+7f8xskBNiMESkRykzU6yVMny4cXfZzJlAaqruV6V+2ZDjFBf023pDUPT6EgQBS5YskaRucrl89zKe++I5xOyKEc0GvdbiNfw2/jd0rN7R8ZUjSTAYItIj98wUW6lLl4Z61SrDwiLdZUr8siHHKi7ot/WGwNbrS0k3JBpBg4+PfYxGKxrh4LWDRttrBNTAL8N/wSfdP4FfKT+H14+kw2CIqAhFrytkBqFDB+C11wwLf/0VWLoUgLK+bEgeISEhWPr39QAYBv223hDYen0p5Ybk8t3LeP6L5zFp1yTkFeQZbddmg56r8ZxD60X2wWCISIRi1xUy17x5QNHusjfeAFJTFfNlQ/LSPr9sx44dRkG/LTcEUlxfct6QaAQNlp1YhkYrGuHAtQNG26sHVGc2yAVxnSEiV6RdjPE5vbvWR4+AUaOAAwdkW5eFlKddu3bw8vIyKhdbOwgwbw0uKa4vU+e3pyv3ruDttLeRcjZFdPuEZydgfpf5DIJcEDNDRBaQajq6Q6a1d+wITJxoWHb4sG52mdNnv8jhLJmF6EzXl0bQ4JPjn6DZ6mZIeWgcCFUPqI69w/diWY9lDIRcFIMhchraACIzM1OW85v6IrA0sHHotPZ584CwMMOyv7vLiCzhqrMQr9y7gk5fdsK/f/y36Nig8c+Ox2+v/obnazwvQ+3IURgMkVPQDyAiIiIcfn5TXwSLFi2yKLBx+BdKmTJGzy7TdZep1fY5J7kkV5uFqBE0WHZ8GRp92gj7r+432h5aLhR7h+/F8h7LUda7rOMrSA7FYIgUTyyAAGD3DJF+xsfUF8H06dMtCmxk+ULp0AH4978Nyw4f1s0uIzKHK81CTL+Xjk5fdsLEHyfiYcFDo+1jm47FufHnmA1yIwyGSPHEAggAuHLlit3OWbQr69SpU0ZfBB4eHhYHNrJ9ocydC9SsaVj2xhvApUv2PS+5DFeYhajNBjX8tKHJbNCcmnPwSbdPmA1yMwyGSPHEAggACCs6FkYiYpmoGTNmYN68eQZfBPPmzbM4sJHtC0Wsu+zxY3aXkUWceQ2u9Hvp6PxlZ5PZoFebv4rTr5xG47KNZagdyY1T60nxtAHEuHHjoFardYFEcHCwXc5nqiurRYsWuHr1qsF04fLlyxvUy5zARrZp7e3bF3aX6T+r7MgRIC4OiI11TB3I6ckx5d0WGkGDFSdXYNqeaaJBULVy1bD2hbXoFNYJBQUFMtSQlIDBEDkF/QCiRo0aSEpKstu5tJko/YBIm/Ep+kVgbWAj2xfK3LnAzp3A5cv/lL35JtCjB1CnjuPrQ2RH6ffSEf19NPZd3Se6fVzzcVjYZSG7xIjdZOQ8tOuW2CsjpH8eS7qynGk9FXaXkTvQCBp8euJTNPy0oWggVK1cNewZtgcreq5gIEQAGAwRiXLmsRElat8emDTJsCwxEfjoI1mqQ2QtsTW+rt6/ii4JXTBh5wTxmWLNCmeKdQ7r7MiqksKxm4zIBGcbG2GRDz4Aduww7C576y2gZ092l5FTWLNmjW6ig4eHB1auXIm/mvyFqXumIvdJrtH+Vf2rYs0La9ClZhcZaktKx2CIyB2VKQN8/nnhGkSCUFim7S47dAj4u4uQSImMZnyW1WDMoTHA7+L7j2k2BosiF8Hf29+BtSRnwm4yInf1r3+xu4ycksGMz+YAJgAQWWmjqn9V7B66G6t6rWIgRMViMEQuyyEPQ3V2H3wAFF0X6a23gIsX5akPkRn8/PyAcgCGA+gFwNt4nzHNxiB5QjIia0Y6uHbkjBgMkUty6MNQnZmvb2F3mUr1Txlnl5GDWHPDIggCNlzawGwQSYrBELkcV326tt20awfExBiWJSYCS5bIUx9yC9bcsFy7fw2R6yKxJG2JaDZoUO1BODf+HLNBZDEGQ+RyXO3p2g7x/vvi3WX/+5889SGXZukNiyAIWHVqFRp+2hA/X/nZeIdsYHLFyVg/aD3K+ZSzZ9XJRTEYIpfjSk/Xdhix7rL8fHaXkV1YcsNyPfs6otZFYdz2cXjw5IHxwU4Dv7z8C5a8xkwmWY/BELkcV3i6tizEusuOHgUWL5anPuSyzLlhEQQBn536DA2WN8CeK3uMD5INYB2A7wHVE5Xx9mJwcgUVxWCIXJJLryBtT++/D4SHG5a9/TZw4YI89SGXVNINizYbNHb7WJPZICwHkGZ51peTK0gMgyFyWU71zDClYHcZOYjYDUtJ2aAQ/xBMrjgZnjs8gXzLs76cXEGmMBgil+SsaXBF1Pv//g+YPNmw7NgxdpeR5PRvWK5nX0fXr7qazAaNbjIayeOTseS1JVZnfTm5gkxxymBo2bJlqF69Onx8fNCqVSscP37c5L7x8fFQqVQGPz4+Pg6sLTmaXGlw/UDGmqBGUen7//6X3WXkEIIgYPXp1WiwvAF+uvyT0fZnyj6DnYN3Yk3vNbqZYtZmfTm5gkxxumBo06ZNiI2NxaxZs3D69Gk0btwYUVFRuH37tsnX+Pv74+bNm7qfa9euObDG5EhypcH1A5lq1aqhWrVqFgU1ikvfs7vMrTkqQ3kj+wa6fdUNY34YI5oNGtVkFJInJKNbeDdJzsfJFWSK0z2odfHixRgzZgxGjRoFAFixYgV27NiBtWvXYsaMGaKvUalUCAoKMvsc+fn5yM/P1/2ek5MDACgoKEBBQYENtbec9nyOPq+SFdcmly5dgre38WpsqampCAwMtEt9MjMzERMTI3peAJg8eTI6d+6M4OBgk8eQot6SXystW8IjJgae+s8qO3YM6gULoJkyRZpzOAD/hsSZapeEhARMmjRJ9zT4pUuXYtiwYZKeWxAExJ+Nx9S9U5GTn2O0/Zmyz2B5t+XoVqubaB1tMXz4cHTu3BlXrlxBWFgYgoODjdqC14ohZ24Xc+usEgTtI6uV78mTJ/D19cU333yDPn366MpHjBiB+/fv47vvvjN6TXx8PF555RU888wz0Gg0aNasGT744ANERESYPM/s2bMxZ84co/L169fD19dXkvdC5Aw88vPx3H/+A7/MTF2Z2ssL+xcvRm7VqjLWjJzVH0/+wPIby3HmwRnR7Z3Kd8Ko4FHwe8rPwTUjV5SXl4fBgwcjOzsb/v6mH8/iVJmhP//8E2q12uhOOTAwEP8zsVJunTp1sHbtWjRq1AjZ2dlYtGgR2rZti5SUFJOp0ZkzZyI2Nlb3e05ODqpWrYrIyMhiG9MeCgoKsGfPHnTp0gVeXl4OPbdSldQmCQkJiImJgVqthqenJ+Li4iS/s9WXmZmJiIgIo4GZWp6enkhOTi42MwTYXm97XSuqoCAIHTtC9fd9k2dBAZ778kuoDxwAnlL+Rwj/hsSJtcuhQ4fQs2dPo3137NiBdu3a2XS+krJBwX7B+LT7p7pskBz022Tjxo12z5A5C2f+G9L27JRE+Z9kNmrTpg3atGmj+71t27aoV68eVq5ciffee0/0Nd7e3qJdFl5eXrJdCHKeW6nE2iQjIwM1atTAL7/8gocPH6JWrVp2Hw8QGhqKuLg4jBs3Dmq1WjdQX6PR6MYkhIaGlnic0aNHIzIyEmlpaTbVW/JrpX17IDYW+PBDXZHHiRPwWLoUmD5duvPYGf+GxOm3S+3atZGfn28Q2Ht6eiI8PNymtsvIycCYH8ZgV9ou0e0jm4zE4sjFeLr001afQ0p//PEHxowZY9AOY8eORWRkpFuPL3LGvyFz6+tUA6grVqwIT09P3Lp1y6D81q1bZo8J8vLyQtOmTTmV0gXpD2Ju3bo1Ll++bPEHl9jAUXMGk+qvmXL9+nVcu3bNqqm/il0b6b33gNq1DcveeQc4f16e+pBdSD3AWBAErD2zFhHLI0QDoeCywdg+aDs+7/25YgIhALh8+TKn4LsZpwqGSpUqhebNm2Pv3r26Mo1Gg7179xpkf4qjVqtx7tw5VKlSxV7VJBlIMRtLbGq7JdPd9QMZxQY11ipd2nh22ZMnwMiRwF9/yVYtkp5Uq7dn5GSgx/oeiP4+WrRbbETjEUgen4wetXvYWmXJ/fnnn5yC72acKhgCgNjYWHz22Wf44osvcOHCBYwfPx4PHz7UzS4bPnw4Zs6cqdv/3XffxU8//YQrV67g9OnTGDp0KK5du4ZXXnlFrrdAdmDrYmqmgin9VLns093l1rZtYXeZvhMngEWL5KkP2Y0twbwgCPj8zOdosLwBfkz70Wh7Fb8q2D5oO+L7xCsqGwQUjtsDgJEjR0IQBF1AxCn4rs/pxgwNGDAAf/zxB9555x1kZWWhSZMm2LVrl25Q9fXr1w0i+nv37mHMmDHIysrC008/jebNm+PIkSOoX7++XG+B7EC7mFrRsQ7m3smZCqaK0gZYbvuh+N57wPbtwMWL/5TNmgX06gUUM0OT3MPvOb9j7Pax2Jm6U3T78MbD8VHUR4oLgoDCG6JJkybhq6++AlAY1KlUKmzevBlt2rRx3795N+F0wRAATJw4ERMnThTdtn//foPflyxZgiVLljigViQn7VgH7SBmS+/kTAVTGo0G+qtPuH2qXNtd1q4doG2rJ08KF2M8csQpZpeR9ARBQHxSPP6z+z/Izs822l7FrwpW9VqFnrWNZ6ophdgNkUajQaVKlRgIuQGn6yYj92LJSri2jHUwNXB0wYIFTJUX1aYNu8tI5/ec39FzQ0+M/n60aCA0vPFwpExIUXQgBPBRHe6OwRApljXP6rJlrEPRYAoApk+fDo1GA5VKhblz51o9mNTlvPsuUKeOYdmsWUBKijz1IYfTZoMilkeIdotV8auC7wd+jy/6fCF7t5g5N1UhISFYunSp7nfe/LgXBkOkSHI9q0sbTAEwOL8gCJg5c6b7Dp4uqnRpID4e0L+T5uwyt/F7zu/otaEXRn03SjQbNKzRMCRPSEavOr1kqJ0hS26qtIsq7tixw6aZdOR8GAyRItk6O8zZz+8UWrcGXn/dsOzkSWDhQnnqQ3YnCAK+SPoCEcsjsCN1h9H2IL8gfD/we3z54pcoX7q8DDU0VNJNlamMUbt27ZgRcjMMhkiR5O6/l/v8TuPdd4G6dQ3LZs8GkpNlqQ7ZT+aDTPTa0Asjvxspmg0a2mgoUiakKCIbpFXcTY013fDkuhgMkSJJvRKus53fafj4FM4uK9pdNmoUu8tchDnZoO8GfoeEFxMUkQ3SZ+qmpkyZMqIZo0y9BxKTe2EwRIol1Uq4znp+p2Gqu2zBAnnqQ5LJfJCJFza+gJHfjcT9x/eNtg9pOAQpE1LwQp0XHF85M5i6qcnNzRXNGF25ckWOapICcFEQUjTtoy3c9fxO4913gR9+AP73v3/KZs8GXngBaNBAtmqRdQRBQMJvCYjZFSMaBAWWCcTKnivRu25vx1fOQtHR0YiKijJ4AHJGRoboumJhYWFISkoy+9gZGRlITU1FeHg4PyecHDNDRGQ7Hx/j2WUFBYWzywoK5KoVWUGbDRqxbYTJbND51847RSCkVXTJDVMZo+DgYLOPyTFHroXBEBFJo1UrYMoUw7JTp9hd5iQEQUDC2QRELI/A9kvbjbYHlgnE1gFbsa7vOsWNDbKGLd3gci39QfbDYIiIpDNnDlCvnnEZZ5cp2s0HN9F7Y28M3zZcNBs0uOFgpExIQZ+6fRxeN6mITaO3dpFWLr3hehgMEZF02F3mVARBwLpz61B/eX38cOkHo+3abNBXfb9CBd8KMtRQGlJ3aXHpDdfDYIiIpNWyJTB1qmEZu8sU52buTcxNn4vRP4wWzQYNajDI6bNBgHiX1tixY3HixAmrj8mlN1wPgyEikt7s2UD9+oZlc+YA587JUh36hyAI+Oq3r9BkVRMczzlutL1ymcrY0n8L1r+03qmzQVqmnkbfunVrmzJEXHrDtTAYIiLpiS3GyO4y2WXlZqHPpj4YunUo7j2+Z7R9UINBOD/hPF6s96IMtbMPsS4tQJpBz7Y8GJqUhcEQEdlHy5bAtGmGZadPA/Pny1MfN6bNBtVfVh/fX/zeaHvlMpXxbf9vXSYbpE/bpSUWEHHQM2kxGCIyg6kHOlIJxLrL3n0X+O03WarjjrJys/DiphdNZoP61++PlAkp6Fuvrwy1c4zo6GgcPXqUg57JJAZDRCXg4mo28PZmd5lMBEHA+nPrEbE8At9d/M5oe2XfyphefTrW9VmHir4VZaihY7Vo0YKDnskkBkNExeDiahIQ6y47cwaYN0+e+riBrNws9N3cF0O2DMHdR3eNtg+IGICksUloE9BGhtrJh4OeyRQGQ0TF4OJqEhHrLnvvPXaXSUwQBGw4twERyyOw7X/bjLZX8q2Eb/p9g40vb3SLbJAYDnomMQyGiIrBxdUk4u1duBjj310UANhdJrFbubfQd3NfDN4y2GQ26Pxr5/FS/ZdkqJ3ycBwg6WMwRFQMLq4moRYt2F1mB9psUP3l9U1mg77u97VbZ4OKKmkc4KFDhxgkuRkGQ0Ql4DgDCc2aBUREGJaxu8xqt3Jv4aXNL5nMBvWPKJwp9nL9l2WonTIVNw4wISEBANCzZ09OlnAzDIbI5UmRDuc4A4mwu0wSgiBgY/JGRCyPwNb/bTXaXtG3Ir7u9zU2vbwJlcpUkqGGymVqHGBiYiImTZqkK+NkCffCYIhcGqfFK9CzzwLTpxuWnTkDzJ0rT32czK3cW3j565cx6NtBuPPojtH2fvX74fyE88wGmWBqHKAgCJws4cYYDJHL4rR4BXvnHaBBA8Oy994Dzp6Vpz5OQBAEbErehIjlEdhyYYvR9oq+FbH55c3Y3G8zs0HFMDUOsG3btpws4cYYDJHTKmmQI6fFK5hYd9lff7G7zITbD2/j5a9fxsBvB4pmg16u/zJSJqSgX0Q/GWrnfMTGAYaEhGDp0qW6fThZwr0wGCKnY+4gR06LV7jmzYEZMwzLkpKADz6QpTpKpM0G1V9W32Q2aNPLm/B1v69RuUxlGWrovMTGAQ4bNgwAsGPHDk6WcDMMhsipZGRkmD3IkdPincDbbxt3l/33v4VBkZu7/fA2+n3dz2Q26KV6LyFlQgr6R/SXoXaurV27dvyccDMMhsipWNr1Zem0eC7E5mDFdZc9eSJXrWS3OWUzIpZH4NsL3xptq1C6Aja9vAnf9P+G2SAiiTAYIqdiTdeXudPiOfNMJmLdZWfPumV3mTYbNOCbAfgz70+j7S/VewnnXzvPbBCRxBgMkVOx1yBHzjyTmVh32fvvu1V32dcpXyNieQS+Of+N0bYKpStg40sbOTaIyE4YDJHTsccgR848k5kbd5f98fAP9P+6P/p/0180G9S3Xl+kTEjBgAYDoFKpZKghSYld8crEYIiclpSDHDnzTAGaNwdmzjQsc/Husq9Tvkb95fXx9fmvjbZVKF0BG17agG/6fYNAv0AZakfFsSaoYVe8cjEYIgJnninG228DDRsalrlgd9kfD//AgG8GmMwGvVj3RaRMSMHABgOZDVIga4IadsUr21NyV4BIKaKjoxEVFYW0tDTUqlWLgZAcSpUq7C5r2RJQqwvL/voLGDECOHGicLuT++b8N5iwYwL+yPvDaFv50uXxSbdPGAQpmKmgpmzZsmjbtq3Jz43iuuL5WSM/ZoaI9PCBrArQrBnwxhuGZb/9VpghcmLabFC/r/uJBkIv1n0R5yecx6CGgxgIKZipoGbAgAFcBNaJMRgil8MBii7grbeARo0Myz74oPCBrk7o2/PfImJ5BDanbDbaVr50eazvux7f9v+WY4OcgFhQo2XLIrD83JIXgyFyKRyg6CK03WVP6fXkO+Hssj/z/sTAbwbi5a9fFs0G9anbBykTUpgNciJFg5qirFkElp9b8mMwRC6DAxRdTNOm4t1l//2vPPWx0Lfnv0X9ZfWxKWWT0bbypcvjq75fYUv/LQjyC5KhdmRLJkYb1GzevNkoiLV0EVh+bikDgyFyGVKvFcS0tQK8+aZ4d9np0/LUxwx/5v2JQd8OMpkN6l2nN1ImpGBww8HMBslEikxMSEgI+vXrh88++8ymWahc40wZGAyRy5BygCLT1goh1l2mViu2u2zLhS2IWB6BjckbjbY97fM01r24DlsHbGU2SEZSZ2Isff5hURxYrQwMhshhpM60HDp0yOBYUq0VxLS1woh1l507p6juMm026KXNL+H2w9tG23vX6Y3zr53HkEZDmA2SmT0yMbbMQuUaZ8rAYIgcQspMS0JCAgCgZ8+eRsey9S4NYNpakd58E2jc2LBMId1lWy9sZTbIiSgxExMdHY3ExEQsXrwYiYmJkjxiiCzDYIjsTspMS0ZGBiZNmqT7XexYtq4VpMQPS7enwO6yO3l3MPjbwei7ua9oNuiFOi8gZUIKs0EKo8RMzJo1a9C6dWvExsaidevW7JaXAYMhsjspMy1SHau4LjslflgSgCZNCjNE+s6dA957z+FV2XphK+ovr48NyRuMtj3t8zQSXkzAtgHbUKVsFYfXjUomRQZZKuyWVwYGQ2R3UmZapDiWOV12SvqwJD1vvGHcXTZ3LnDqlENOfyfvDoZsGWIyG9Srdi+kTEjB0EZDmQ1SOKWsNs9ueWVgMER2J2WmJSQkBEuXLtX9bumxLLkLU8qHJekprrssP9+up972v22IWB6B9efWG20L8AnAl32+xHcDv2M2iACYP2GE3fLKwGCIHELKTMuwYcMAADt27LD4WLwLcwFNmhQ+rkNfcrLdusu02aAXN72IWw9vGW3vVbsXzk84j2GNhzEbRAAsmzDCbnll4FPryWFCQkIk/QNv164dvLy8LHqN9i5MPyDiXZgTeuMNYNs2ICnpn7J584A+fYBnn5XsNN/97zuM2z5ONAgK8AlAXNc4DGvEIIj+YSr7HBUVZfLzLzo6GlFRUUhLS0OtWrUYCMmAmSFyK7wLcxFeXnbtLrv76C6GbhmKPpv6iAZCPcJ7IGVCCoY3Hs5AiAxYm31mt7y8GAyR2+HgaBfRuLFxd1lKCvDuuzYd9vuL3yNieQS+OveV0bYAnwB80ecL/DDoBwSXDbbpPOSaOAbIOTEYIpdhyQrXvAtzEW+8UTiGSN/8+cDJkxYf6u6juxi2dRh6b+yNrNwso+09wnsgeXwys0GkI/aZw+yzc7IoGLpx44a96kFkEz5LzE1J1F32w8UfELE8Aut+W2e0rZx3OcT3jscPg37AM/7P2F5ncgnFfeYw++x8LAqG6tati3feeQd5eXn2qg+RxbhomZtr3Bh4+23DMjO7y7TZoBc2viCaDeoe3h0pE1IwoskIZoNIx5zPHGafnYtFwdCePXuwe/duhIeHIz4+3k5VIrIMp8sTZs4sfKCrvhK6y364+AMaLG9gMhv0ee/PsX3QdmaDyAg/c1yPRcFQ27ZtcezYMcydOxdvv/02mjdvjkOHDtmrbkRm4YBF0nWX6S+1YKK77N6jexi+dThe2PgCbubeNDqUNhs0sslIZoNIFD9zXI9VA6iHDx+OixcvokePHujWrRtefvllpKenS103IrNwwCIBABo1Eu0u89BbjHH7pe2IWB6BhN8SjF7ObBCZi585rsem2WSRkZF45ZVXsHXrVtSvXx/Tpk1Dbm6uVHUzadmyZahevTp8fHzQqlUrHD9+vNj9v/76a9StWxc+Pj5o2LAhdu7cafc6kv1lZmbqZnJwwCIBAGbMAJo1MyjyWLQInpfOYvQPo9FrQy/RbFC3Wt2QPCGZ2SASJTZrjJ85rsWiYGjFihWIjo5Go0aNUK5cOXTq1AmHDh3Cq6++iri4OJw8eRL169fHSSumtZpr06ZNiI2NxaxZs3D69Gk0btwYUVFRuH3b+KGJAHDkyBEMGjQI0dHROHPmDPr06YM+ffogOTnZbnUkx4iIiDCYycEBiyTWXbazpgZj/3gX684Zjw3y9/bH2hfWYsfgHQjx53VDxoqbNcbPHNdhUTD0/vvvIzs7G8OHD8e+fftw//59nDp1CsuWLcPYsWPxyy+/4NVXX8XIkSPtVF1g8eLFGDNmDEaNGoX69etjxYoV8PX1xdq1a0X3j4uLQ9euXTF16lTUq1cP7733Hpo1a4ZPPvnEbnUk+8rMzAQAzh4jcQ0bAu+8g3s+wIg+QM8hwM0yaqPdutbqipQJKRjVdBSzQS7EkvXGzDmWqVljUp6H5GfRs8nMWWcoOjoabxftt5fIkydPcOrUKcycOVNX5uHhgc6dOyMxMVH0NYmJiYiNjTUoi4qKwrZt20yeJz8/H/l6gy5zcnIAAAUFBSgoKLDhHVhOez5Hn1fJtDM2SpcubVCempqKwMBAOaqkCLxW9MTGYvjvC7E9KMdok7+3PxZ1XoQRjQqny7tre7ni9ZKQkIBJkyZBo9HAw8MDS5cu1T3Y2RxF2+TSpUvw9vY22u+TTz7BJ598YvV5nI0zXyvm1lklCIIg5YkFQcDBgwfRoUMHKQ8LoDAj8Mwzz+DIkSNo06aNrnzatGk4cOAAjh07ZvSaUqVK4YsvvsCgQYN0ZcuXL8ecOXNw65bxM4cAYPbs2ZgzZ45R+fr16+Hr6yvBOyEie/vj8hFMuL8ABZ7/lP3rfkUMbzsXlUpVkq9iROQweXl5GDx4MLKzs+Hv729yP8mfWq9SqewSCDnSzJkzDbJJOTk5qFq1KiIjI4ttTHsoKCjAnj170KVLF4uf0O6qtG0yZswY5ObmwtPTE3FxcS59Z2YOXitFdUfmBycwC/vgnw/MrzgEo2esgcqDTyECXO96OXToEHr27GlUvmPHDrRr186sY4i1SUJCAmJiYqBWq+Hp6YnXXnsNS5cutek8zsaZrxVtz05JJA+G7KlixYrw9PQ0yujcunULQUFBoq8JCgqyaH8A8Pb2Fk2Nenl5yXYhyHlupTpx4gTS09NRq1YtDmDUw2vlHzOnb8edOf+HFqGDMCD6P2wXEa5yvdSuXRv5+fkGiyF6enoiPDzc4ven3yajR49GZGQk0tLSdOsILVy40OrzZGRkIDU1FeHh4U73ueWM14q59XWqW6RSpUqhefPm2Lt3r65Mo9Fg7969Bt1m+tq0aWOwP1C4krap/cl5BAcHcyYHFcvLxxeL3j2OslXqyF0VsjN7rv2jP2vMlvPwGYrK5VSZIQCIjY3FiBEj8Oyzz6Jly5b46KOP8PDhQ4waNQpA4YKQzzzzDObOnQsAiImJQYcOHfDhhx+iR48e2LhxI06ePIlVq1bJ+TaIiEhi0dHRiIqK0mVx7HWjZM15TM1Mi4qK4g2dAjhdMDRgwAD88ccfeOedd5CVlYUmTZpg165dullE169fN1gmvW3btli/fj3eeustvPHGGwgPD8e2bdvQoEEDud4CERHZiTZ7o7TzFPc8MwZD8nO6YAgAJk6ciIkTJ4pu279/v1FZv3790K9fPzvXioiISJz2eWZFxxrxeWbK4FRjhsi1cNEyInIXfJ6ZsjEYIllwICERuRs+z0y5GAyRwxW3xD0RkSvj88yUicEQOVRGRgY2b95sciAhERGRoznlAGpyTmvWrDHICOnjQEIiIpILM0PkEEW7xvRxICEREcmJmSFyCLE1NgBgyZIlePnllxkIERGRbJgZIofQrrGhz9PTk4EQERHJjsEQOQTX2CAiIqViNxk5jKOeG0RERGQJBkPkUI56bpBUMjIykJqaivDwcKeqNxERmY/dZEQmcJVsIiL3wGCISARXySYich8MhohEiC0FwFWyiYhcE4MhIhGmlgLgKtlEypORkYF9+/Yxc0tWYzBEbsXcD00uBUDkHDi2j6TAYIjchqUfmtHR0bh69Sr27duHq1evIjo62kE1JSJzOGpsHzNPro/BELkFaz80Q0JC0LFjR4OMED8YiZTBEWP7mHlyDwyGyC1I9aHJD0Yi5ZBibF9xNzecVeo+GAyRW5DqQ5MfjETKYevYvqI3NwkJCQbbOavUfTAYIrcgxYDoI0eO8IORSGGsHdsndnMTExNjsA9nlboPBkPkNmwZEL1mzRoMHDjQqJwfjESOJdatJTa2rySmsj76OKvUffDZZORWrHk2mvYOUhAEg3J+MBI51po1a3TZHA8PD6xatcrqWZ7arI9+QKQNevTxAdPugZkhohKI3UECwIYNGzjdnshBpB6zJ5b1iYuLM7mvpZknci4Mhoj+ZmpWialxA23atHFk9Yjcmj0GMxftOh82bJit1SQnxWCICMVPmee4ASL52WMwc0ZGBlJTU9n9RQyGiMxJv3M1aiJ5SX1TwjXDSB8HUJPbKy79rv9Ba83gayKSjlSDmU3dAHXu3FnK6pITYTBEbs/UrBJOmSdSHiluSkzdAB0/fhylSpVCZmYmQkNDbToHORd2k5Hb45ggIvciNv7Iw8MDI0eOBABERESw28zNMBgiAscEEbkTsRsgQRB0a4nxUTvuh8EQ0d+4lgiR+9C/AVq/fr3RoqqWTtsv7oGvpHwMhoiIyC1pb4Datm1r07R9zkxzfgyGiIrBuz0i12fLuEGpV8YmeTAYIjKBd3tE7iM6OhrJyckAgOTkZLPHDdpjZWxyPAZDRCJ4t0fkfoKDgw3+aw57rIxNjsdgiEgE7/aIyBxcmsM1cNFFchra5wiFhYXZ/VzmLMSorU94eDg/+IjcmFQrY5N8mBkip6A/ficiIsLu5yvpbo/jiYhIH5fmcG4MhkjxxMbvAEBmZqZdz2tqIUaOJyJSFs76JFsxGCLFExu/AwBXrlyx+7nF7vY4nohIOZilJSkwGCLF0t7t+fn5Gc3WAOCQsUNiOHuESBmYpSWpMBgiRdK/22vdujWGDRtmMH4HsGz6q5Q4e4RIGZilJalwNhkpjtjd3rp165CYmIiHDx+iRo0aSEpKkrWOnD1CJD9zZn0SmYOZIVIcU3d7Dx8+RMeOHWXLCBXF2SNE8mKWlqTCzBApDu/2iMhczNKSFJgZIsXh3R4RWYJZWrIVM0OkSLzbIyIiR2EwRIoVEhLCIIiIiOyO3WRERETk1hgMERERkVtjMERERERujcEQERERuTUGQ0RE5Fb4lHsqisEQUQn4wUnkOviUexLDYIioGPzgJHIdfMo9mcJgiMgEfnASuRY+5Z5MYTBELs2WLi5+cBK5Fu1zD/XxuYcEMBgiF2ZrF5e1H5wcY0SkTHzuIZniVMHQ3bt3MWTIEPj7+yMgIADR0dHIzc0t9jUdO3aESqUy+Hn11VcdVGOSWkZGBg4dOmTWfrZ2cVnzwckxRkTSkvrmIjo6GlevXsW+fftw9epVREdHS3Jccm5OFQwNGTIEKSkp2LNnD7Zv346DBw9i7NixJb5uzJgxuHnzpu5nwYIFDqgtSU0baPTs2RMAkJCQYHJfqbq4xD44TX04c4wRkWnWBDVFby4WLVokSV34lHsqymmCoQsXLmDXrl1YvXo1WrVqhXbt2uHjjz/Gxo0bkZmZWexrfX19ERQUpPvx9/d3UK1JKkUDDQCIiYkx+cEq5dgA/Q/O4jI/HGNEJM6ajKnYzcXUqVOxcOFCe1eX3JDTPLU+MTERAQEBePbZZ3VlnTt3hoeHB44dO4YXX3zR5Gu/+uorrFu3DkFBQejVqxfefvtt+Pr6mtw/Pz8f+fn5ut9zcnIAAAUFBSgoKJDg3ZhPez5Hn1dpLl26BG9vbwBA6dKlAQClSpVCamoqAgMDjfYPDAzEZ599hpiYGKjVanh6eiIuLg6BgYFWt2VmZiZiYmJ09QCAyZMno3PnzggODkZYWBjKlCljEBB5enqiRo0aDvn347Uiju0izlHtUtLfjSn6f/P65syZg/79+xf7WlP1uHz5MmrWrGnytbxWxDlzu5hbZ5UgCIKd6yKJDz74AF988QUuXrxoUF65cmXMmTMH48ePF33dqlWrEBoaiuDgYPz222+YPn06WrZsiS1btpg81+zZszFnzhyj8vXr1xcbRBEREZFy5OXlYfDgwcjOzi62V0j2zNCMGTMwf/78Yve5cOGC1cfXH1PUsGFDVKlSBZ06ddLdIYiZOXMmYmNjdb/n5OSgatWqiIyMdHgXW0FBAfbs2YMuXbrAy8vLoedWmoSEBMTExKBUqVJYu3Yt7t69i6FDhzrs/JmZmYiIiDDK/CQnJxvcaWZmZuLKlSsICwuz+O7VFrxWxLFdxDmqXcz9uxHz8ccf46233jIoM/e11pyf14o4Z24Xbc9OSWQPhl5//XWMHDmy2H3CwsIQFBSE27dvG5T/9ddfuHv3LoKCgsw+X6tWrQAAaWlpJoMhb29v0fSsl5eXbBeCnOdWitGjRyMyMhKpqanIycnB0KFDHdomoaGhiIuLw7hx43RdbytXrkRoaKjRfkXLHKnotZKRkYHU1FSEh4e79YBR/g2Js3e7mPt3IyY2NhZqtRozZsyARqOx6LVaV65cwcOHD43K09PTTR6H14o4Z2wXc+srezBUqVIlVKpUqcT92rRpg/v37+PUqVNo3rw5AOCXX36BRqPRBTjmSEpKAgBUqVLFqvqSvEJCQhAYGIidO3fKcv7o6GhERUUhLS0NtWrVUnxwsWbNGt0gVA8PD6xatYpTicnhbPm7mTp1KgYNGmT135x2MkXRzBAXWiR9TjObrF69eujatSvGjBmD48eP4/Dhw5g4cSIGDhyoS3X+/vvvqFu3Lo4fPw4AuHz5Mt577z2cOnUKV69exffff4/hw4ejffv2aNSokZxvhxTCmum+zjItl1P9SUls+bux9bVcaJFK4jTBEFA4K6xu3bro1KkTunfvjnbt2mHVqlW67QUFBbh48SLy8vIAFM42+vnnnxEZGYm6devi9ddfx0svvYQffvhBrrdACmLtAonOssI0p/oTFeJCi1QS2bvJLFG+fHmsX7/e5Pbq1atDf3Jc1apVceDAAUdUjZyMqaxJVFRUiStMO0u3E7sHiP4REhLCbBCZ5FSZISKpWJM1cbZuJ3YPEBGZx6kyQ0RSsSZrUlwApdQAw9kGfBMRyYGZIXJL1mRNzHnEhxLHEznLgG9yfkq8/onMwWCI3JalgypLCqD4xHpyZ64+IYFcG4MhcmuWZk1MBVDONp6ISEpi1//YsWNx4sSJYl/HGwhSCgZDRBYSC6A4jZ3cmdj1r10Q11SAwxsIUhIGQ0QSMGc8EZGrErv+AUAQBJMBDm8gSEkYDBFJICQkBPPmzdN9IXAaO7kT7Xg6sYDIVIDDGwhSEgZDRBJYs2aN7mGSHh4emDdvnmIXYySyh+joaBw9ehQqlcqg3FSAw3WwSEkYDBHZSGzsw4wZMzj2gdxOixYt8Nlnn5kd4ERHRyMxMRGLFy9GYmKi0Q0EZ5qRozAYIrIRxz4Q/cOSJSvWrFmD1q1bIzY2Fq1btzYYbM2ZZuRIDIaIbMSxD0SGzFmyorjZZJxpRo7GYIjIRhz7QGS54jKqzLaSo/HZZEQS4DPAiCxT0vMBLX12IJEtmBkislLRwZ18BhiR+UJCQjBs2DCDsqFDhyIkJITZVnI4BkNEVuDgTiLbZGRkICEhwaBs3bp1upsLS58dSGQLBkNEFuLgTiLbmTMuiNlWchQGQ0QW4uBOIttxFiYpCYMhIgvxQ5zcmVQLIXJcECkJgyFyO7Z+mMv1Ic7VeEluUo+V47ggUgoGQ+RWpPowd/SHOAdsk9zsNVaO44JICRgMkduQ+sPcUR/iHLBNSsCxcuTKGAyR23DWD3NnrTe5FkePlWO3MDkSgyFyG8468NlZ602uxZFj5fS7hatVq4aFCxdKfg4ifQyGyG0obfaKuXe+Sqs3uS9HjJUr2i0sCAKmTZuGRYsWSX4uIi0GQ+RWHDXwuaRAx9IB0Zx1Q0qhHSsHwC7dWGLdwgAwffp0dpmR3TAYIrdj74HPCxcuRLVq1UwGOtYOiOasG1IKe85uDA8Ph0qlMirXaDQcJ0d2w2CISEKLFi3CtGnTIAgCAPFAp6QB0Rw4SkpmbTBvSbfw/Pnzjco5To7sicEQkUQyMjIwffp0o/KiM7+KGxBddODo1KlTGRSRolgzu9HSTNLUqVOxcOFC3d8Jx8mRvTEYIpKIqbEOHh4eBne0pgZEAzAaOLpo0SLJuyGYeSJbWDq70dpM0pQpU3Dt2jWOkyOHYDBEJBGxLwkAmDdvntEdrdiAaFPBlJSLLHIla7KVpbMbbVkni+PkyFEYDBFJpOiXhIeHBxYuXIipU6ea3F//g95UMAVIs8giV7ImqVgyu1FsQDTH/5DSPCV3BYhcSXR0NKKiopCWloZatWpZdEerDab0AxYtKb48irtD5503WSokJMSs62b37t0Gv6tUKo7/IcVhZojITJbMhrE2tR8dHY1r165hypQpki+yyJWsydG02Ujt7EqgMGMaFRUlY62IjDEYIjKDI8fahISEYOHChZIvssiVrMnR+Fw9chbsJiMqgamxNlFRUXYNJMzthrCELd145BoyMjKQmpqKsLAwu59Lm43UD4iYjSQlYmaIqASudnfLGTruSz/DGRERYffzMRtJzoKZIaISuOPdrTZ7EB4ezi8uFyGW4QSAzMxMhIaG2u28zEaSM2BmiKgE7nZ3y7WIXJOpdayuXLli93MzG0lKx2CIyAxKeWq8ratHl/R6rkXkukytY2WvsUNc6ZycCYMhIjPJfXdra8bGnNe72vgofZmZmW795SyW4QSA4OBg0f1tCWaYXSRnw2CIyAnYmrEx9/WuvBZRRESE238562c4k5OTTe5nSzDD7CI5IwZDRE7A1oyNua93xfFRmZmZAKDIL2d7dCWVdExthrO4jJAtwYwrZxfJdTEYInICtmZsint90S9PpYyPksrly5eNypTw5SxVV5L+v58Ux7Q1mDl16pRRmatkF8l1MRgicgK2ZmxMvX737t2iX55yj4+SUs2aNY3K5PxyzsjIwObNm23u9ty3bx8WLlxo8O83ZswYmzNgtgTeGRkZmD59ulH53LlzXeJaItfFdYaInISt67UUfT0AhIaGOnxlbUcLDg5GUlKSIrr+1qxZI/ogXsDwobnFrfNk6hglHdNc2sB53LhxUKvVFrWXqen7LVq0MPv8RHJgMETkRGx9RIf+6/ft2+dWT7FPTk5Genq6bAv/FR2LU5Q2+6If7Hh4eGDVqlW6rsqSjmHqmJayNvB2xwVKyTWwm4zITbnyzDExwcHBsnb9mcqaAP9kqwAU231W3DGAwifCa/9Nbc2AWdNV6ooD8Mk9MBgiclP84nIsseDTw8MDmzdv1g1UL2nwsqmFE4HCf79Vq1bh2rVrsg5+d7UB+OQe2E1G5Mb43CjHMTUWp1+/frp9SupmEjvGvHnz8Oyzzxr8+zni37G4cU22ducSORqDISI3xy8uxykp+DRn8LIjAtiSHtRb3LgmImfEYIiIZFXSF6+rKSn4NCfYsWcAW1KgY2pRRlebhUjuhWOGiEg2fIaVOLnWeTJn9WmuME2uiMEQkYs5dOiQIh41URI+w0p5zAl03G0WIrkHBkNELiIhIQEA0LNnT6fIskiVYbDH873clTmBDmchkitiMETkAjIyMjBp0iTd786QZZEiw8BuNmmZG+hw+jy5GgZDRC7AGcdx2JphYDebfZgb6LjS8+uIOJuMyAU46zgOW6aJFxcAmnMcd5vFZgkut0DuhpkhIhcQEhKCpUuX6n738PBwmieFW5thsCUAZPcaEelzqmDo/fffR9u2beHr64uAgACzXiMIAt555x1UqVIFpUuXRufOnZGammrfihLJYNiwYQCgW8F4xowZLv0lb203G7vXiKgopwqGnjx5gn79+mH8+PFmv2bBggVYunQpVqxYgWPHjqFMmTKIiorC48eP7VhTIsfLzMwEAId8yStlBpc1A3mdcXwVEdmXU40ZmjNnDgAgPj7erP0FQcBHH32Et956C7179wYAfPnllwgMDMS2bdswcOBA0dfl5+cjPz9f93tOTg4AoKCgAAUFBTa8A8tpz+fo8yoZ20Sc9su8dOnSBuWpqakIDAyU7DwJCQmYNGmSboXipUuX6rJSxcnMzMTly5dRs2ZNBAcHS1afwMBA3fsTuyaKXi9hYWEoU6aM0fO/atSoYdE1Za/34yj8OzLGNhHnzO1ibp1VgiAIdq6L5OLj4zF58mTcv3+/2P2uXLmCmjVr4syZM2jSpImuvEOHDmjSpAni4uJEXzd79mxd4KVv/fr18PX1taXqRERE5CB5eXkYPHgwsrOz4e/vb3I/p8oMWSorKwsAjO6KAwMDddvEzJw5E7Gxsbrfc3JyULVqVURGRhbbmPZQUFCAPXv2oEuXLvDy8nLouZWKbSJO2y5jxoxBbm4uPD09ERcXZ1bWxlyHDh1Cz549jcp37NiBdu3aib4mMzMTERERRpmY5ORkyTIqxWWrTF0vmZmZuHLlCsLCwsyqh/45ipL6/TgC/46MsU3EOXO7aHt2SiJ7MDRjxgzMnz+/2H0uXLiAunXrOqhGgLe3N7y9vY3Kvby8ZLsQ5Dy3UrFNxJ04cQLp6el2eaJ57dq1kZ+fbxTYhIeHm/y3uHLlCh4+fGhUvmXLFvTr18/mOmZkZGDMmDEGdRo7diwiIyMNjl30egkNDUVoaKjBccSm2mdkZODIkSNG5ygqPT3d4HjOgn9Hxtgm4pyxXcytr+wDqF9//XVcuHCh2J+wsDCrjh0UFAQAuHXrlkH5rVu3dNuIXE1wcLDdFsOzZgaX2BR4AIiNjZVkWrsUA6JNTbXXlg8YMKDYQMgZ1nQiItNkzwxVqlQJlSpVssuxa9SogaCgIOzdu1c3ZignJwfHjh2zaEYaEf3D0oUStQHUmDFjUHSIonbGW1RUlNXBmzbYKpqtMjc4MTXVvlGjRgblpvDZXETOT/bMkCWuX7+OpKQkXL9+HWq1GklJSUhKSkJubq5un7p162Lr1q0AAJVKhcmTJ+O///0vvv/+e5w7dw7Dhw9HcHAw+vTpI9O7IHJ+li6UGBUVBZVKJbrN1mnttj7Ww1Rm6ddffzUZCHl6emLBggV8NheRi5A9M2SJd955B1988YXu96ZNmwIA9u3bh44dOwIALl68iOzsbN0+06ZNw8OHDzF27Fjcv38f7dq1w65du+Dj4+PQuhO5M7GAQ0uKLiZLs1X644NMZZbatWtnVK6l0WhQvnx53ecOETk3p8oMxcfHQxAEox/9DyRBEDBy5Ejd7yqVCu+++y6ysrLw+PFj/Pzzz6hdu7bjK0/kxkyNG5Kyi8ncbFXR8UG7d+8WzSy1aNHCoFyfIAhctZrIhThVMEREzqloV5aHhwemTJni0C6mzMxMbN68WXR8UFRUlOhK1toVrhcvXmx0PK5aTeQ6nKqbjIicly1PqJdCRESE6BR/bVBjKqsUEhKCfv36YcqUKVYP0iYiZWNmiIhMkvoZZNY+od4WRZ/ZVpQ5QY2tg7SJSNkYDBGRKFNr7ziby5cvm9xmSVBjzUNhicg5MBgiIiOm1t5x1IBhKTNSNWvWNCrz8PDA5s2bLQ5q5MhsEZH9MRgiIiNSrOpsLakzUtrnhel3ca1atUqSR4EQkWvgAGoiMmLrqs7WMpWRsmWFaq3k5GS7PbONiJwbM0NEZESuAcP2zEjZ85ltROTcmBkiIlFyTIWXKyNFRO6NmSEiMsnRA4ZdcQq71MsTEJH0GAwRkaK40hR2V1megMjVMRgicmKumnVwhSnsci9PQETmYzBE5KSKZh0SEhLkrhLpsWUwuKsGuURKxWCIyAmJZR1iYmJkrhXp0w4G12fOYHB2rRE5HoMhIidkKutAymHNYHB2rRHJg1PriZyQqSnopCyWLk9QXNeaM4+fIlI6ZoaInJBY1iEuLk7mWpEYSwaDW9u1RkS2YTBE5KSKTkEfNmyY3FUiG7niOktEzoDdZEROLCQkRPdFWVBQIHNtSApyrPxN5O4YDBERKYx+kEtE9sduMiIiInJrDIaIiIjIrTEYIiIiIrfGYIiIiIjcGoMhIiIicmsMhoiIiMitMRgiIiIit8ZgiIiIiNwagyEiIiJyawyGiIiIyK0xGCIiIiK3xmeTmUEQBABATk6Ow89dUFCAvLw85OTkwMvLy+HnVyK2iTi2izi2izi2izG2iThnbhft97b2e9wUBkNmePDgAQCgatWqMteEiIiILPXgwQOUK1fO5HaVUFK4RNBoNMjMzETZsmWhUqkceu6cnBxUrVoVN27cgL+/v0PPrVRsE3FsF3FsF3FsF2NsE3HO3C6CIODBgwcIDg6Gh4fpkUHMDJnBw8MDISEhstbB39/f6S5Ce2ObiGO7iGO7iGO7GGObiHPWdikuI6TFAdRERETk1hgMERERkVtjMKRw3t7emDVrFry9veWuimKwTcSxXcSxXcSxXYyxTcS5Q7twADURERG5NWaGiIiIyK0xGCIiIiK3xmCIiIiI3BqDISIiInJrDIYU5v3330fbtm3h6+uLgIAAs14zcuRIqFQqg5+uXbvat6IOZk27CIKAd955B1WqVEHp0qXRuXNnpKam2reiDnb37l0MGTIE/v7+CAgIQHR0NHJzc4t9TceOHY2ul1dffdVBNbaPZcuWoXr16vDx8UGrVq1w/PjxYvf/+uuvUbduXfj4+KBhw4bYuXOng2rqWJa0S3x8vNF14ePj48Da2t/BgwfRq1cvBAcHQ6VSYdu2bSW+Zv/+/WjWrBm8vb1Rq1YtxMfH272ejmZpu+zfv9/oWlGpVMjKynJMhe2AwZDCPHnyBP369cP48eMtel3Xrl1x8+ZN3c+GDRvsVEN5WNMuCxYswNKlS7FixQocO3YMZcqUQVRUFB4/fmzHmjrWkCFDkJKSgj179mD79u04ePAgxo4dW+LrxowZY3C9LFiwwAG1tY9NmzYhNjYWs2bNwunTp9G4cWNERUXh9u3bovsfOXIEgwYNQnR0NM6cOYM+ffqgT58+SE5OdnDN7cvSdgEKVxjWvy6uXbvmwBrb38OHD9G4cWMsW7bMrP3T09PRo0cPPPfcc0hKSsLkyZPxyiuvYPfu3XauqWNZ2i5aFy9eNLheKleubKcaOoBAivT5558L5cqVM2vfESNGCL1797ZrfZTC3HbRaDRCUFCQsHDhQl3Z/fv3BW9vb2HDhg12rKHjnD9/XgAgnDhxQlf2448/CiqVSvj9999Nvq5Dhw5CTEyMA2roGC1bthRee+013e9qtVoIDg4W5s6dK7p///79hR49ehiUtWrVShg3bpxd6+lolraLJZ85rgCAsHXr1mL3mTZtmhAREWFQNmDAACEqKsqONZOXOe2yb98+AYBw7949h9TJEZgZchH79+9H5cqVUadOHYwfPx537tyRu0qySk9PR1ZWFjp37qwrK1euHFq1aoXExEQZayadxMREBAQE4Nlnn9WVde7cGR4eHjh27Fixr/3qq69QsWJFNGjQADNnzkReXp69q2sXT548walTpwz+nT08PNC5c2eT/86JiYkG+wNAVFSUy1wXgHXtAgC5ubkIDQ1F1apV0bt3b6SkpDiiuorlDteKLZo0aYIqVaqgS5cuOHz4sNzVsQkf1OoCunbtir59+6JGjRq4fPky3njjDXTr1g2JiYnw9PSUu3qy0PZdBwYGGpQHBgY6db+2vqysLKO09FNPPYXy5csX+x4HDx6M0NBQBAcH47fffsP06dNx8eJFbNmyxd5Vltyff/4JtVot+u/8v//9T/Q1WVlZLn1dANa1S506dbB27Vo0atQI2dnZWLRoEdq2bYuUlBTZH1QtF1PXSk5ODh49eoTSpUvLVDN5ValSBStWrMCzzz6L/Px8rF69Gh07dsSxY8fQrFkzuatnFQZDDjBjxgzMnz+/2H0uXLiAunXrWnX8gQMH6v6/YcOGaNSoEWrWrIn9+/ejU6dOVh3TEezdLs7K3Haxlv6YooYNG6JKlSro1KkTLl++jJo1a1p9XHJubdq0QZs2bXS/t23bFvXq1cPKlSvx3nvvyVgzUpo6deqgTp06ut/btm2Ly5cvY8mSJUhISJCxZtZjMOQAr7/+OkaOHFnsPmFhYZKdLywsDBUrVkRaWpqigyF7tktQUBAA4NatW6hSpYqu/NatW2jSpIlVx3QUc9slKCjIaDDsX3/9hbt37+revzlatWoFAEhLS3O6YKhixYrw9PTErVu3DMpv3bplsg2CgoIs2t8ZWdMuRXl5eaFp06ZIS0uzRxWdgqlrxd/f322zQqa0bNkSv/76q9zVsBqDIQeoVKkSKlWq5LDzZWRk4M6dOwZBgBLZs11q1KiBoKAg7N27Vxf85OTk4NixYxbP1HM0c9ulTZs2uH//Pk6dOoXmzZsDAH755RdoNBpdgGOOpKQkAFD89SKmVKlSaN68Ofbu3Ys+ffoAADQaDfbu3YuJEyeKvqZNmzbYu3cvJk+erCvbs2ePQVbE2VnTLkWp1WqcO3cO3bt3t2NNla1NmzZGyy642rUilaSkJKf8DNGRewQ3Gbp27Zpw5swZYc6cOYKfn59w5swZ4cyZM8KDBw90+9SpU0fYsmWLIAiC8ODBA2HKlClCYmKikJ6eLvz8889Cs2bNhPDwcOHx48dyvQ3JWdougiAI8+bNEwICAoTvvvtO+O2334TevXsLNWrUEB49eiTHW7CLrl27Ck2bNhWOHTsm/Prrr0J4eLgwaNAg3faMjAyhTp06wrFjxwRBEIS0tDTh3XffFU6ePCmkp6cL3333nRAWFia0b99errdgs40bNwre3t5CfHy8cP78eWHs2LFCQECAkJWVJQiCIAwbNkyYMWOGbv/Dhw8LTz31lLBo0SLhwoULwqxZswQvLy/h3Llzcr0Fu7C0XebMmSPs3r1buHz5snDq1Clh4MCBgo+Pj5CSkiLXW5DcgwcPdJ8dAITFixcLZ86cEa5duyYIgiDMmDFDGDZsmG7/K1euCL6+vsLUqVOFCxcuCMuWLRM8PT2FXbt2yfUW7MLSdlmyZImwbds2ITU1VTh37pwQExMjeHh4CD///LNcb8FmDIYUZsSIEQIAo599+/bp9gEgfP7554IgCEJeXp4QGRkpVKpUSfDy8hJCQ0OFMWPG6D7wXIWl7SIIhdPr3377bSEwMFDw9vYWOnXqJFy8eNHxlbejO3fuCIMGDRL8/PwEf39/YdSoUQYBYnp6ukE7Xb9+XWjfvr1Qvnx5wdvbW6hVq5YwdepUITs7W6Z3II2PP/5YqFatmlCqVCmhZcuWwtGjR3XbOnToIIwYMcJg/82bNwu1a9cWSpUqJURERAg7duxwcI0dw5J2mTx5sm7fwMBAoXv37sLp06dlqLX9aKeEF/3RtsOIESOEDh06GL2mSZMmQqlSpYSwsDCDzxhXYWm7zJ8/X6hZs6bg4+MjlC9fXujYsaPwyy+/yFN5iagEQRAcloYiIiIiUhiuM0RERERujcEQERERuTUGQ0REROTWGAwRERGRW2MwRERERG6NwRARERG5NQZDRERE5NYYDBEREZFbYzBEREREbo3BEBEREbk1BkNERETk1hgMEZFb2rBhA0qXLo2bN2/qykaNGoVGjRohOztbxpoRkaPxQa1E5JYEQUCTJk3Qvn17fPzxx5g1axbWrl2Lo0eP4plnnpG7ekTkQE/JXQEiIjmoVCq8//77ePnllxEUFISPP/4Yhw4dYiBE5IaYGSIit9asWTOkpKTgp59+QocOHeSuDhHJgGOGiMht7dq1C//73/+gVqsRGBgod3WISCbMDBGRWzp9+jQ6duyIlStXIj4+Hv7+/vj666/lrhYRyYBjhojI7Vy9ehU9evTAG2+8gUGDBiEsLAxt2rTB6dOn0axZM7mrR0QOxswQEbmVu3fvom3btujYsSNWrFihK+/RowfUajV27dolY+2ISA4MhoiIiMitcQA1ERERuTUGQ0REROTWGAwRERGRW2MwRERERG6NwRARERG5NQZDRERE5NYYDBEREZFbYzBEREREbo3BEBEREbk1BkNERETk1hgMERERkVv7f3jkbglilWF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" name="Google Shape;69;p15"/>
          <p:cNvGrpSpPr/>
          <p:nvPr/>
        </p:nvGrpSpPr>
        <p:grpSpPr>
          <a:xfrm>
            <a:off x="3102480" y="2186409"/>
            <a:ext cx="1871508" cy="820916"/>
            <a:chOff x="4323913" y="3904763"/>
            <a:chExt cx="2214600" cy="1083300"/>
          </a:xfrm>
        </p:grpSpPr>
        <p:grpSp>
          <p:nvGrpSpPr>
            <p:cNvPr id="11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3" name="Google Shape;7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61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Kernel-PCA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K-PCA : généralisation non-linéaire de la PCA</a:t>
            </a:r>
          </a:p>
          <a:p>
            <a:pPr marL="0" indent="0">
              <a:buNone/>
            </a:pPr>
            <a:endParaRPr lang="fr-FR" sz="1600" dirty="0"/>
          </a:p>
          <a:p>
            <a:pPr marL="285750" indent="-285750"/>
            <a:r>
              <a:rPr lang="fr-FR" sz="1600" b="1" dirty="0" smtClean="0"/>
              <a:t>Idée centrale : </a:t>
            </a:r>
            <a:r>
              <a:rPr lang="fr-FR" sz="1600" dirty="0" smtClean="0"/>
              <a:t>on applique une </a:t>
            </a:r>
            <a:r>
              <a:rPr lang="fr-FR" sz="1600" b="1" dirty="0" smtClean="0"/>
              <a:t>transformation non-linéaire </a:t>
            </a:r>
            <a:r>
              <a:rPr lang="fr-FR" sz="1600" dirty="0" smtClean="0"/>
              <a:t>aux données vers un </a:t>
            </a:r>
            <a:r>
              <a:rPr lang="fr-FR" sz="1600" b="1" dirty="0" smtClean="0"/>
              <a:t>espace de grande dimension </a:t>
            </a:r>
            <a:r>
              <a:rPr lang="fr-FR" sz="1600" dirty="0" smtClean="0"/>
              <a:t>avant de faire la PCA</a:t>
            </a:r>
          </a:p>
          <a:p>
            <a:pPr marL="285750" indent="-285750"/>
            <a:r>
              <a:rPr lang="fr-FR" sz="1600" dirty="0" smtClean="0"/>
              <a:t>L’espace transformé est appelé le </a:t>
            </a:r>
            <a:r>
              <a:rPr lang="fr-FR" sz="1600" b="1" i="1" dirty="0" err="1" smtClean="0"/>
              <a:t>feature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space</a:t>
            </a:r>
            <a:endParaRPr lang="fr-FR" sz="1600" b="1" i="1" dirty="0" smtClean="0"/>
          </a:p>
          <a:p>
            <a:pPr marL="285750" indent="-285750"/>
            <a:r>
              <a:rPr lang="fr-FR" sz="1600" dirty="0" smtClean="0"/>
              <a:t>Avec une transformation bien choisie, on peut </a:t>
            </a:r>
            <a:r>
              <a:rPr lang="fr-FR" sz="1600" dirty="0" smtClean="0"/>
              <a:t>parfois </a:t>
            </a:r>
            <a:r>
              <a:rPr lang="fr-FR" sz="1600" b="1" dirty="0" smtClean="0"/>
              <a:t>capturer </a:t>
            </a:r>
            <a:r>
              <a:rPr lang="fr-FR" sz="1600" b="1" dirty="0" smtClean="0"/>
              <a:t>la dimension réelle du manifold</a:t>
            </a:r>
            <a:r>
              <a:rPr lang="fr-FR" sz="1600" dirty="0" smtClean="0"/>
              <a:t> qui contient les données</a:t>
            </a:r>
          </a:p>
          <a:p>
            <a:pPr marL="285750" indent="-285750"/>
            <a:r>
              <a:rPr lang="fr-FR" sz="1600" dirty="0" smtClean="0"/>
              <a:t>La K-PCA </a:t>
            </a:r>
            <a:r>
              <a:rPr lang="fr-FR" sz="1600" dirty="0" smtClean="0"/>
              <a:t>est </a:t>
            </a:r>
            <a:r>
              <a:rPr lang="fr-FR" sz="1600" dirty="0" smtClean="0"/>
              <a:t>souvent utiliser </a:t>
            </a:r>
            <a:r>
              <a:rPr lang="fr-FR" sz="1600" dirty="0" smtClean="0"/>
              <a:t>pour du </a:t>
            </a:r>
            <a:r>
              <a:rPr lang="fr-FR" sz="1600" b="1" i="1" dirty="0" err="1" smtClean="0"/>
              <a:t>clustering</a:t>
            </a:r>
            <a:r>
              <a:rPr lang="fr-FR" sz="1600" dirty="0" smtClean="0"/>
              <a:t> </a:t>
            </a:r>
            <a:r>
              <a:rPr lang="fr-FR" sz="1600" dirty="0" smtClean="0"/>
              <a:t>ou de la </a:t>
            </a:r>
            <a:r>
              <a:rPr lang="fr-FR" sz="1600" b="1" dirty="0" smtClean="0"/>
              <a:t>visualisation de données </a:t>
            </a:r>
            <a:r>
              <a:rPr lang="fr-FR" sz="1600" dirty="0" smtClean="0"/>
              <a:t>car </a:t>
            </a:r>
            <a:r>
              <a:rPr lang="fr-FR" sz="1600" dirty="0" smtClean="0"/>
              <a:t>en passant à un espace de plus grande dimension que l’espace original, il est </a:t>
            </a:r>
            <a:r>
              <a:rPr lang="fr-FR" sz="1600" dirty="0" smtClean="0"/>
              <a:t>souvent possible </a:t>
            </a:r>
            <a:r>
              <a:rPr lang="fr-FR" sz="1600" dirty="0" smtClean="0"/>
              <a:t>d’obtenir des </a:t>
            </a:r>
            <a:r>
              <a:rPr lang="fr-FR" sz="1600" b="1" dirty="0" smtClean="0"/>
              <a:t>données linéairement </a:t>
            </a:r>
            <a:r>
              <a:rPr lang="fr-FR" sz="1600" b="1" dirty="0" smtClean="0"/>
              <a:t>séparables.</a:t>
            </a:r>
            <a:endParaRPr lang="fr-FR" sz="1600" b="1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8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Kernel-PCA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6093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1600" dirty="0" smtClean="0"/>
                  <a:t>Au lieu de traiter directement nos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sz="1600" dirty="0" smtClean="0"/>
                  <a:t> par PCA, on applique une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𝜙</m:t>
                        </m:r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)∈</m:t>
                    </m:r>
                    <m:sSup>
                      <m:sSupPr>
                        <m:ctrlPr>
                          <a:rPr lang="fr-F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fr-FR" sz="1600" dirty="0" smtClean="0"/>
                  <a:t>, 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𝑀</m:t>
                    </m:r>
                    <m:r>
                      <a:rPr lang="fr-FR" sz="1600" b="0" i="1" smtClean="0">
                        <a:latin typeface="Cambria Math"/>
                      </a:rPr>
                      <m:t>&gt;</m:t>
                    </m:r>
                    <m:r>
                      <a:rPr lang="fr-FR" sz="16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fr-FR" sz="1600" dirty="0" smtClean="0"/>
                  <a:t> (potentiellement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</a:rPr>
                      <m:t>𝑀</m:t>
                    </m:r>
                    <m:r>
                      <a:rPr lang="fr-FR" sz="1600" b="0" i="1" smtClean="0">
                        <a:latin typeface="Cambria Math"/>
                      </a:rPr>
                      <m:t>=∞</m:t>
                    </m:r>
                  </m:oMath>
                </a14:m>
                <a:r>
                  <a:rPr lang="fr-FR" sz="1600" dirty="0" smtClean="0"/>
                  <a:t>)</a:t>
                </a:r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On suppose pour l’instant que les données sont centrées dans le </a:t>
                </a:r>
                <a:r>
                  <a:rPr lang="fr-FR" sz="1600" dirty="0" err="1" smtClean="0"/>
                  <a:t>feature</a:t>
                </a:r>
                <a:r>
                  <a:rPr lang="fr-FR" sz="1600" dirty="0" smtClean="0"/>
                  <a:t> </a:t>
                </a:r>
                <a:r>
                  <a:rPr lang="fr-FR" sz="1600" dirty="0" err="1" smtClean="0"/>
                  <a:t>space</a:t>
                </a:r>
                <a:endParaRPr lang="fr-FR" sz="1600" dirty="0" smtClean="0"/>
              </a:p>
              <a:p>
                <a:pPr marL="285750" indent="-285750"/>
                <a:r>
                  <a:rPr lang="fr-FR" sz="1600" dirty="0" smtClean="0"/>
                  <a:t>La matrice de covariance dont les </a:t>
                </a:r>
                <a:r>
                  <a:rPr lang="fr-FR" sz="1600" dirty="0" err="1" smtClean="0"/>
                  <a:t>v.p</a:t>
                </a:r>
                <a:r>
                  <a:rPr lang="fr-FR" sz="1600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i="1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/>
                  <a:t> fournissent les composantes principales est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𝜙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i="1">
                          <a:latin typeface="Cambria Math"/>
                        </a:rPr>
                        <m:t>𝑋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 smtClean="0"/>
              </a:p>
              <a:p>
                <a:pPr marL="285750" indent="-285750"/>
                <a:endParaRPr lang="fr-FR" sz="1600" dirty="0" smtClean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𝜙</m:t>
                    </m:r>
                    <m:r>
                      <a:rPr lang="fr-FR" sz="1600" i="1">
                        <a:latin typeface="Cambria Math"/>
                      </a:rPr>
                      <m:t>(</m:t>
                    </m:r>
                    <m:r>
                      <a:rPr lang="fr-FR" sz="1600" i="1">
                        <a:latin typeface="Cambria Math"/>
                      </a:rPr>
                      <m:t>𝑋</m:t>
                    </m:r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 est une matrice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×</m:t>
                    </m:r>
                    <m:r>
                      <a:rPr lang="fr-FR" sz="1600" b="0" i="1" smtClean="0">
                        <a:latin typeface="Cambria Math"/>
                      </a:rPr>
                      <m:t>𝑀</m:t>
                    </m:r>
                    <m:r>
                      <a:rPr lang="fr-F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, potentiellement très coûteuse à calculer </a:t>
                </a:r>
              </a:p>
              <a:p>
                <a:pPr marL="285750" indent="-285750"/>
                <a:r>
                  <a:rPr lang="fr-FR" sz="1600" dirty="0" smtClean="0"/>
                  <a:t>On peut éviter de la calculer grâce au </a:t>
                </a:r>
                <a:r>
                  <a:rPr lang="fr-FR" sz="1600" b="1" i="1" dirty="0" err="1" smtClean="0"/>
                  <a:t>Kernel</a:t>
                </a:r>
                <a:r>
                  <a:rPr lang="fr-FR" sz="1600" b="1" i="1" dirty="0" smtClean="0"/>
                  <a:t> Trick </a:t>
                </a:r>
                <a:r>
                  <a:rPr lang="fr-FR" sz="1600" dirty="0" smtClean="0"/>
                  <a:t>: on a pas besoin de connaître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𝜙</m:t>
                        </m:r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, mais juste le résultat de leurs produits scalaires mutuels. On calcul le </a:t>
                </a:r>
                <a:r>
                  <a:rPr lang="fr-FR" sz="1600" dirty="0" err="1" smtClean="0"/>
                  <a:t>kernel</a:t>
                </a:r>
                <a:r>
                  <a:rPr lang="fr-FR" sz="1600" dirty="0" smtClean="0"/>
                  <a:t> :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600" b="0" i="1" smtClean="0">
                              <a:latin typeface="Cambria Math"/>
                            </a:rPr>
                            <m:t>= </m:t>
                          </m:r>
                          <m:r>
                            <a:rPr lang="fr-FR" sz="1600" i="1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i="1">
                          <a:latin typeface="Cambria Math"/>
                        </a:rPr>
                        <m:t>𝜙</m:t>
                      </m:r>
                      <m:r>
                        <a:rPr lang="fr-FR" sz="1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 smtClean="0"/>
              </a:p>
              <a:p>
                <a:pPr marL="285750" indent="-285750"/>
                <a:r>
                  <a:rPr lang="fr-FR" sz="1600" dirty="0" smtClean="0"/>
                  <a:t>Au final on peut calculer les valeurs propres d’une matrice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/>
                      </a:rPr>
                      <m:t>:</m:t>
                    </m:r>
                  </m:oMath>
                </a14:m>
                <a:endParaRPr lang="fr-FR" sz="16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fr-FR" sz="1600" b="1" i="1" smtClean="0">
                        <a:latin typeface="Cambria Math"/>
                      </a:rPr>
                      <m:t>𝒛</m:t>
                    </m:r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latin typeface="Cambria Math"/>
                      </a:rPr>
                      <m:t>𝜎</m:t>
                    </m:r>
                    <m:r>
                      <a:rPr lang="fr-FR" sz="16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fr-FR" sz="1600" b="1" dirty="0" smtClean="0"/>
                  <a:t>, avec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𝐾</m:t>
                    </m:r>
                  </m:oMath>
                </a14:m>
                <a:r>
                  <a:rPr lang="fr-FR" sz="1600" b="1" dirty="0" smtClean="0"/>
                  <a:t> la matrice définie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latin typeface="Cambria Math"/>
                      </a:rPr>
                      <m:t>𝑘</m:t>
                    </m:r>
                    <m:r>
                      <a:rPr lang="fr-FR" sz="1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600" b="1" dirty="0"/>
              </a:p>
              <a:p>
                <a:pPr marL="0" indent="0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609306"/>
              </a:xfrm>
              <a:prstGeom prst="rect">
                <a:avLst/>
              </a:prstGeom>
              <a:blipFill rotWithShape="1">
                <a:blip r:embed="rId3"/>
                <a:stretch>
                  <a:fillRect l="-429" r="-2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Kernel-PCA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/>
                <a:r>
                  <a:rPr lang="fr-FR" sz="1600" dirty="0" smtClean="0"/>
                  <a:t>Le problème aux </a:t>
                </a:r>
                <a:r>
                  <a:rPr lang="fr-FR" sz="1600" dirty="0" err="1" smtClean="0"/>
                  <a:t>v.p</a:t>
                </a:r>
                <a:r>
                  <a:rPr lang="fr-FR" sz="1600" dirty="0" smtClean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fr-FR" sz="1600" b="1" i="1" smtClean="0">
                        <a:latin typeface="Cambria Math"/>
                      </a:rPr>
                      <m:t>𝒛</m:t>
                    </m:r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latin typeface="Cambria Math"/>
                      </a:rPr>
                      <m:t>𝜎</m:t>
                    </m:r>
                    <m:r>
                      <a:rPr lang="fr-FR" sz="16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fr-FR" sz="1600" dirty="0" smtClean="0"/>
                  <a:t> fournit des vecteurs propres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 smtClean="0"/>
                  <a:t> </a:t>
                </a:r>
                <a:r>
                  <a:rPr lang="fr-FR" sz="1600" dirty="0" smtClean="0"/>
                  <a:t>de taille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600" dirty="0" smtClean="0"/>
                  <a:t>, ça n’est donc pas des vecteurs propres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 smtClean="0"/>
                  <a:t> </a:t>
                </a:r>
                <a:r>
                  <a:rPr lang="fr-FR" sz="1600" dirty="0" smtClean="0"/>
                  <a:t>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𝜙</m:t>
                    </m:r>
                    <m:r>
                      <a:rPr lang="fr-FR" sz="1600" i="1">
                        <a:latin typeface="Cambria Math"/>
                      </a:rPr>
                      <m:t>(</m:t>
                    </m:r>
                    <m:r>
                      <a:rPr lang="fr-FR" sz="1600" i="1">
                        <a:latin typeface="Cambria Math"/>
                      </a:rPr>
                      <m:t>𝑋</m:t>
                    </m:r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 (matrice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/>
                      </a:rPr>
                      <m:t>(</m:t>
                    </m:r>
                    <m:r>
                      <a:rPr lang="fr-FR" sz="1600" b="0" i="1" smtClean="0">
                        <a:latin typeface="Cambria Math"/>
                      </a:rPr>
                      <m:t>𝑀</m:t>
                    </m:r>
                    <m:r>
                      <a:rPr lang="fr-FR" sz="1600" b="0" i="1" smtClean="0">
                        <a:latin typeface="Cambria Math"/>
                      </a:rPr>
                      <m:t>×</m:t>
                    </m:r>
                    <m:r>
                      <a:rPr lang="fr-FR" sz="1600" b="0" i="1" smtClean="0">
                        <a:latin typeface="Cambria Math"/>
                      </a:rPr>
                      <m:t>𝑀</m:t>
                    </m:r>
                    <m:r>
                      <a:rPr lang="fr-F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), mais ils sont liés par la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/>
                          </a:rPr>
                          <m:t>=</m:t>
                        </m:r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fr-FR" sz="1600" i="1">
                            <a:latin typeface="Cambria Math"/>
                          </a:rPr>
                          <m:t>𝜙</m:t>
                        </m:r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sz="1600" dirty="0" smtClean="0"/>
                  <a:t> (avec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sz="1600" dirty="0" smtClean="0"/>
                  <a:t> la i-</a:t>
                </a:r>
                <a:r>
                  <a:rPr lang="fr-FR" sz="1600" dirty="0" err="1" smtClean="0"/>
                  <a:t>ème</a:t>
                </a:r>
                <a:r>
                  <a:rPr lang="fr-FR" sz="1600" dirty="0" smtClean="0"/>
                  <a:t> composante du l-</a:t>
                </a:r>
                <a:r>
                  <a:rPr lang="fr-FR" sz="1600" dirty="0" err="1" smtClean="0"/>
                  <a:t>ième</a:t>
                </a:r>
                <a:r>
                  <a:rPr lang="fr-FR" sz="1600" dirty="0" smtClean="0"/>
                  <a:t> vecteur propre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 smtClean="0"/>
                  <a:t>)</a:t>
                </a:r>
                <a:r>
                  <a:rPr lang="fr-FR" sz="1600" dirty="0" smtClean="0"/>
                  <a:t>.</a:t>
                </a:r>
                <a:endParaRPr lang="fr-FR" sz="1600" dirty="0" smtClean="0"/>
              </a:p>
              <a:p>
                <a:pPr marL="285750" indent="-285750"/>
                <a:r>
                  <a:rPr lang="fr-FR" sz="1600" dirty="0" smtClean="0"/>
                  <a:t>Pour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 smtClean="0"/>
                  <a:t> soit unitaire, il faut que </a:t>
                </a:r>
                <a:r>
                  <a:rPr lang="fr-FR" sz="1600" dirty="0" smtClean="0"/>
                  <a:t>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 smtClean="0"/>
                  <a:t> </a:t>
                </a:r>
                <a:r>
                  <a:rPr lang="fr-FR" sz="1600" dirty="0" smtClean="0"/>
                  <a:t>soit </a:t>
                </a:r>
                <a:r>
                  <a:rPr lang="fr-FR" sz="1600" dirty="0" smtClean="0"/>
                  <a:t>normés </a:t>
                </a:r>
                <a:r>
                  <a:rPr lang="fr-FR" sz="1600" dirty="0" smtClean="0"/>
                  <a:t>tel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latin typeface="Cambria Math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fr-FR" sz="1600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fr-FR" sz="1600" dirty="0" smtClean="0"/>
                  <a:t> </a:t>
                </a:r>
                <a:endParaRPr lang="fr-FR" sz="1600" dirty="0" smtClean="0"/>
              </a:p>
              <a:p>
                <a:pPr marL="285750" indent="-285750"/>
                <a:r>
                  <a:rPr lang="fr-FR" sz="1600" dirty="0" smtClean="0"/>
                  <a:t>Pour évaluer la projection d’un point </a:t>
                </a:r>
                <a14:m>
                  <m:oMath xmlns:m="http://schemas.openxmlformats.org/officeDocument/2006/math">
                    <m:r>
                      <a:rPr lang="fr-FR" sz="1600" b="1" i="1">
                        <a:latin typeface="Cambria Math"/>
                      </a:rPr>
                      <m:t>𝒙</m:t>
                    </m:r>
                  </m:oMath>
                </a14:m>
                <a:r>
                  <a:rPr lang="fr-FR" sz="1600" dirty="0" smtClean="0"/>
                  <a:t>  sur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/>
                  <a:t> </a:t>
                </a:r>
                <a:r>
                  <a:rPr lang="fr-FR" sz="1600" dirty="0" smtClean="0"/>
                  <a:t>, on a pas besoin de calculer tous les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𝜙</m:t>
                    </m:r>
                    <m:r>
                      <a:rPr lang="fr-F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 </a:t>
                </a:r>
                <a:r>
                  <a:rPr lang="fr-FR" sz="1600" dirty="0" smtClean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/>
                  <a:t> </a:t>
                </a:r>
                <a:r>
                  <a:rPr lang="fr-FR" sz="1600" dirty="0" smtClean="0"/>
                  <a:t>explicitement</a:t>
                </a:r>
                <a:r>
                  <a:rPr lang="fr-FR" sz="1600" dirty="0" smtClean="0"/>
                  <a:t>, on peut juste utiliser </a:t>
                </a:r>
                <a:r>
                  <a:rPr lang="fr-FR" sz="1600" dirty="0" smtClean="0"/>
                  <a:t>le noyau :</a:t>
                </a:r>
                <a:endParaRPr lang="fr-FR" sz="1600" dirty="0" smtClean="0"/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𝜙</m:t>
                    </m:r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latin typeface="Cambria Math"/>
                          </a:rPr>
                          <m:t>=</m:t>
                        </m:r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fr-FR" sz="1600" i="1">
                            <a:latin typeface="Cambria Math"/>
                          </a:rPr>
                          <m:t>𝜙</m:t>
                        </m:r>
                        <m:sSup>
                          <m:sSup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fr-FR" sz="16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fr-FR" sz="1600" i="1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fr-FR" sz="16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fr-FR" sz="16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1600" dirty="0"/>
                  <a:t>.</a:t>
                </a:r>
              </a:p>
              <a:p>
                <a:pPr marL="0" indent="0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 b="-3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Kernel-PCA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2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/>
                <a:r>
                  <a:rPr lang="fr-FR" sz="1600" dirty="0" smtClean="0"/>
                  <a:t>En général, les </a:t>
                </a:r>
                <a:r>
                  <a:rPr lang="fr-FR" sz="1600" dirty="0" err="1" smtClean="0"/>
                  <a:t>features</a:t>
                </a: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𝜙</m:t>
                    </m:r>
                    <m:r>
                      <a:rPr lang="fr-F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 ne sont pas centrées</a:t>
                </a:r>
              </a:p>
              <a:p>
                <a:pPr marL="285750" indent="-285750"/>
                <a:r>
                  <a:rPr lang="fr-FR" sz="1600" dirty="0" smtClean="0"/>
                  <a:t>Pour contraindre la fonction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𝜙</m:t>
                    </m:r>
                  </m:oMath>
                </a14:m>
                <a:r>
                  <a:rPr lang="fr-FR" sz="1600" dirty="0" smtClean="0"/>
                  <a:t> à produire des données centrées, ont peut utiliser à la place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sz="1400" b="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La </a:t>
                </a:r>
                <a:r>
                  <a:rPr lang="fr-FR" sz="1600" dirty="0" err="1" smtClean="0"/>
                  <a:t>kernel</a:t>
                </a:r>
                <a:r>
                  <a:rPr lang="fr-FR" sz="1600" dirty="0" smtClean="0"/>
                  <a:t> matrix associée 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𝐾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= </m:t>
                        </m:r>
                        <m:r>
                          <a:rPr lang="fr-FR" sz="1600" i="1">
                            <a:latin typeface="Cambria Math"/>
                          </a:rPr>
                          <m:t>𝜙</m:t>
                        </m:r>
                        <m:r>
                          <a:rPr lang="fr-FR" sz="1600" b="0" i="1" smtClean="0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𝜙</m:t>
                    </m:r>
                    <m:r>
                      <a:rPr lang="fr-FR" sz="1600" b="0" i="1" smtClean="0">
                        <a:latin typeface="Cambria Math"/>
                      </a:rPr>
                      <m:t>′</m:t>
                    </m:r>
                    <m:r>
                      <a:rPr lang="fr-F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. On aboutit après quelques calculs à :</a:t>
                </a:r>
              </a:p>
              <a:p>
                <a:pPr marL="0" indent="0">
                  <a:buNone/>
                </a:pPr>
                <a:endParaRPr lang="fr-F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b="0" i="1" smtClean="0">
                          <a:latin typeface="Cambria Math"/>
                        </a:rPr>
                        <m:t>𝐾</m:t>
                      </m:r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𝐾</m:t>
                      </m:r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𝐾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400" dirty="0" smtClean="0"/>
              </a:p>
              <a:p>
                <a:pPr marL="0" indent="0">
                  <a:buNone/>
                </a:pPr>
                <a:endParaRPr lang="fr-FR" sz="120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sz="1600" dirty="0" smtClean="0"/>
                  <a:t> la matrice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dirty="0" smtClean="0"/>
                  <a:t> dont tous les éléments sont égaux à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121" name="Google Shape;121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  <p:sp>
        <p:nvSpPr>
          <p:cNvPr id="9" name="AutoShape 4" descr="data:image/png;base64,iVBORw0KGgoAAAANSUhEUgAAAjYAAAGwCAYAAAC6ty9tAAAAOXRFWHRTb2Z0d2FyZQBNYXRwbG90bGliIHZlcnNpb24zLjcuMSwgaHR0cHM6Ly9tYXRwbG90bGliLm9yZy/bCgiHAAAACXBIWXMAAA9hAAAPYQGoP6dpAAAyQ0lEQVR4nO3df3BU9b3/8deSrpEU4i0ECJBgAL3lthZBsPywaHJr8AeD0DS2QxwLXAanHfBKsVdBb4HM1CtWqmHQ8qPXFq9tUMRoRluR3CpIZ6BFkbnqgPfihUqDUQJfs0josnez3z9ON2Szv072xzl7zj4fM8y6Z89uPvl0LS8/n/fn8/GEQqGQAAAAXKCf3Q0AAADIFIINAABwDYINAABwDYINAABwDYINAABwDYINAABwDYINAABwjS/Y3QCrdXV16eTJkxo4cKA8Ho/dzQEAACaEQiGdPXtWI0aMUL9+8cdl8i7YnDx5UuXl5XY3AwAApODEiRMqKyuL+3reBZuBAwdKMjqmuLjY5tbYKxAIaNeuXZo5c6a8Xq/dzXE1+toa9LM16Gdr0M+RfD6fysvLu/8ej8fRwWbt2rVauXKl7rnnHjU0NJh6T3j6qbi4mGATCKioqEjFxcX8S5Nl9LU16Gdr0M/WoJ9jS1ZG4tji4QMHDmjz5s0aP3683U0BAAA5wpHB5vPPP9cdd9yhX/ziF/rSl75kd3MAAECOcORU1JIlSzRr1izdeOON+slPfpLwXr/fL7/f3/3c5/NJMob4AoFAVtuZ68K/f773gxXoa2vQz9agn61BP0cy2w+OCzbPPvusDh48qAMHDpi6/+GHH1Z9fX3U9V27dqmoqCjTzXOklpYWu5uQN+hra9DP1qCfrUE/Gzo7O03d5wmFQqEstyVjTpw4ocmTJ6ulpaW7tqayslITJkyIWzwca8SmvLxc7e3tFA8HAmppaVF1dTWFaVlGX1uDfrYG/WwN+jmSz+dTSUmJOjo6Ev797agRm7fffluffvqprrnmmu5rwWBQb775pp544gn5/X4VFBREvKewsFCFhYVRn+X1evmi/A19YR362hr0szXoZ2vQzwazfeCoYPPNb35T7777bsS1hQsXaty4cbr//vujQg0AAMgvjgo2AwcO1FVXXRVx7Ytf/KIGDx4cdR0AAOQfRy73BgAAiMVRIzax7N692+4mAACAHMGIDQAAcA2CDQAAcA2CDQAAcA2CDQAAcA2CDQAAcA2CDQAAcA2CDQAAcA2CDQAAcA2CDQAAcA2CDQAAcA2CDQAAcA2CDQAAcA2CDQAAcA2CDQAAcA2CDQAAcA2CDQAAcA2CDQAAcA2CDQAAcA2CDQAAcA2CDQAAcA2CDQAAcA2CDQAAcA2CDQAAcA2CDQAAcA2CDQAAcA2CDQAAcA2CDQAAcA2CDQAAcA2CDQAAcA2CDQAAcA2CDQAAcA2CDQAAcA2CDQAAcA2CDQAAcA2CDQAAcA1HBZuNGzdq/PjxKi4uVnFxsaZNm6ZXX33V7mYBAIAc4ahgU1ZWprVr1+rtt9/WW2+9pX/8x3/UnDlz9P7779vdNAAAkAO+YHcD+mL27NkRzx966CFt3LhR+/fv11e/+tWY7/H7/fL7/d3PfT6fJCkQCCgQCGSvsQ4Q/v3zvR+sQF9bg362Bv1sDfo5ktl+8IRCoVCW25IVwWBQzz//vObPn6933nlHX/nKV2Let2bNGtXX10ddb2xsVFFRUbabCQAAMqCzs1N1dXXq6OhQcXFx3PscF2zeffddTZs2TX/96181YMAANTY26tZbb417f6wRm/LycrW3tyfsmHwQCATU0tKi6upqeb1eu5vjavS1Nehna9DP1qCfI/l8PpWUlCQNNo6aipKkL3/5yzp06JA6Ojq0Y8cOzZ8/X3v27Ik7YlNYWKjCwsKo616vly/K39AX1qGvrUE/W4N+tgb9bDDbB44LNpdccomuuOIKSdKkSZN04MABrV+/Xps3b7a5ZQAAwG6OWhUVS1dXV8RUEwAAyF+OGrFZuXKlbrnlFo0aNUpnz55VY2Ojdu/erddee83upgEAgBzgqGDz6aef6nvf+54+/vhjXXbZZRo/frxee+01VVdX2900AACQAxwVbJ566im7mwAAAHKY42tsAAAAwgg2AADANQg2AADANQg2AADANQg2AADANQg2AADANQg2AADANQg2AADANQg2AADANQg2AADANQg2AADANQg2AADANQg2AADANRx1ujcAAMhNwaC0d6/08cfS8OHSjBlSQYH17SDYAACAtDQ1SffcI/3lLxevlZVJ69dLNTXWtoWpKAAAkLKmJqm2NjLUSFJrq3G9qcna9hBsAACAJGM6afduads24zEYTH7/PfdIoVD0a+Fry5Yl/5xMItgAAAA1NUkVFVJVlVRXZzxWVCQecdm7N3qkpqdQSDpxwrjPKtTYAACQ58LTSb1HXsLTSTt2GLUyvQuEW1vNff7HH2e+zfEQbAAAyGPJppM8HmM6qatL+uEPI0doSkrM/YzhwzPSVFMINgAA5DGz00m33x79Wnt74s/2eIzVUTNmpNfGviDYAACQJ2LtNZOpaSKPJ3LUx+MxHhsarN3PhmADAEAeiLfXzOLFmfn8khLp1KnIz25osH4fG4INAAAuEmtUprk5fnHw6tXS4MHSmTOx62zMevxxaeRIdh4GAAAZEmtUZuRI6a9/TVwcHBZrOsls2Bk5UqqsTKnZGcU+NgAAuECiHYBPn47/vlDIeH3NGiOc9FRWJm3fbjz2DEA9eTxSebm1BcKJMGIDAIDDJVqybdaVV0rHj8c+yLKgwAhNuVIgnAjBBgAAh0u2ZNuM4cONcBJrOqmmxtikL1bxsR0FwokQbAAAcLh0lmyb3WumpkaaMyf2iE4uIdgAAOBwqe7s29eppHgjOrmE4mEAABwk1gncM2YkL/AdPNi4p6eysovnQLkFIzYAADhEvE321q83/iQq8N2yxRlTSelixAYAAAdItJy7ttb45x07Yi/ZDo/KhKeS5s0zHt0WaiRGbAAAyHlmT+A+diw/RmUScdSIzcMPP6xrr71WAwcO1NChQzV37lx98MEHdjcLAICsMnsC9969+TEqk4ijgs2ePXu0ZMkS7d+/Xy0tLQoEApo5c6bOnTtnd9MAAMgas8u5M3VSt5M5aipq586dEc+3bt2qoUOH6u2339b1118f8z1+v19+v7/7uc/nkyQFAgEFAoHsNdYBwr9/vveDFehra9DP1qCfrdGzn0tLpf79k7+ntFRy6/8sZr9vnlAonQ2Y7XX06FFdeeWVevfdd3XVVVfFvGfNmjWqr6+Put7Y2KiioqJsNxEAAGRAZ2en6urq1NHRoeLi4rj3OTbYdHV16bbbbtNnn32mP/zhD3HvizViU15ervb29oQdkw8CgYBaWlpUXV0tr9drd3Ncjb62Bv1sDfo5uWBQ2rdPamszRlGmTet7rUvvfn75ZenOO43XYi3nfuYZafbszLQ/F/l8PpWUlCQNNo6aiuppyZIleu+99xKGGkkqLCxUYWFh1HWv18u/kH9DX1iHvrYG/WwN+jm2RHvNpLIRXrifw+/t/dnl5bl3XlM2mP2uOTLYLF26VK+88orefPNNlfXeRhEAAJuE95rpPRcS3msmvJ9MMJjakmynnNdkJ0cFm1AopLvvvlsvvviidu/erdGjR9vdJAAAJJnfa6arS/rhD+OP6PQMPUVFxvOegxVOOK/JTo5a7r1kyRL9+te/VmNjowYOHKi2tja1tbXp/PnzdjcNAJDnzO41c/vt8XcPvu8+qaJCqqqSFi0yXvva14yRIJjjqGCzceNGdXR0qLKyUsOHD+/+89xzz9ndNABAnktnD5lQyPjz6KPRoefkSSP0EG7McdxUFAAAuWj48Ox8bvivvmXLjPoa6mkSc9SIDQAAuWrGDKNWJrz8OpN6HpmAxAg2AABkQEGBUQAsRYebTIUdjkxIjmADAECG1NQYS7pHjoy8XlYmbd+e/ohOtqa73MRRNTYAAOS6RHvNFBQYhcAeT+xl4fF4PEYomjEje+12C0ZsAADIsPBeM/PmGY/hgt94Izrl5dK//IsRYOJNYzU0UDhsBiM2AADEkOruwMkkGtGZOjX6yISRI6W1a91/ZEKmEGwAAK6VajhJdt5TuqEn3u7BvUOPJP3Xf0mXXmr+s/MdwQYA4EqpHkaZ7LynH/1I2rYtc4dc9hYOPYGA9LvfMf3UV9TYAABcJxxO4h1dEG8X32TnPcXbHTjZ58I6BBsAgKskCyeSsYtvMBj9erLznuJJ9rmwDsEGAOAqZg+jjLWLb7rnPbE7sP0INgAAVzEbTmLdl4kN8Ngd2F4EGwCAq5gNJ7Huy8R5T+wObC+CDQAgq4JBafduYyXR7t3Zr0FJFk48HmNDvFi7+CY67ymZRJ8L6xBsAABZ09QkVVRIVVVSXZ3xWFGR3dVDZg6jTLSLL7sDOxvBBgCQFakuuc6ERIdR7tiRfL+Zmhrp+HHpjTekxkbj8dgx6ac/Te9zkX1s0AcAyLhkS649HmNp9Jw52RvhSHR0gRlmdwfO5HELSB/BBgCQcX1Zch0rPGRKvHCSq5+L9BFsAAAZl86Sa6tk65BL2ItgAwDIuHSWXFsh1XOkkPsoHgYAZFw6S66zzc6iZmQfwQYAkHHpLrnOlnTOkYIzEGwAAFmR7pJrKfOb+6VzjhScgRobAEDWpLM02kwdTF8LgJ1Q1Iz0EGwAAFmVytLocB1M7ymjcB3Mjh3G874WAOd6UTPSx1QUACCnmKmDueuu1AqAc7moGZnBiA0AwFa9p5OCweR1MKdPx38t0a7G4aLm2lrjvp7hifOe3IERGwCAbWIdkvmd76T3mckKgDNR1IzcxYgNAMAW8epozpzJzOcnKgDmvCf3ItgAACyXqI4mU5IVAHPekzsxFQUAsFyy/WTiCdfBDB5MATBiI9gAACxndp+YQYMin5eVSS+8IG3ZYjzPpV2NkRuYigIAWM7sPjHbtxsBJVYdzI4dsfexaWigADifEWwAAJYL7yfT2hq7zsbjMV6vrIw/8kIBMGJx3FTUm2++qdmzZ2vEiBHyeDx66aWX7G4SAKCPMnVIZrgAeN68xCEI+cNxwebcuXO6+uqr9eSTT9rdFABAGthPBtnguKmoW265Rbfccovp+/1+v/x+f/dzn88nSQoEAgoEAhlvn5OEf/987wcr0NfWoJ+tkcl+nj1buvVWad8+qa1NKi2Vpk0zRl7y/X9Gvs+RzPaDJxTK5i4C2eXxePTiiy9q7ty5ce9Zs2aN6uvro643NjaqqKgoi60DAACZ0tnZqbq6OnV0dKi4uDjufa4PNrFGbMrLy9Xe3p6wY/JBIBBQS0uLqqur5fV67W6Oq9HX1qCfrUE/W4N+juTz+VRSUpI02DhuKqqvCgsLVVhYGHXd6/XyRfkb+sI69LU16Gdr0M/WoJ8NZvvAccXDAAAA8bh+xAYA3CIYZM8WIBnHBZvPP/9cR48e7X5+7NgxHTp0SIMGDdKoUaNsbBkAZE9TU+xddtevt39ZNIELucRxU1FvvfWWJk6cqIkTJ0qSli9frokTJ2rVqlU2twwAsqOpSaqtjT40srXVuN7UZE+7JONnV1RIVVVSXZ3xWFFhb5uQ3xw3YlNZWSkHL+QCgD4JBo2Rmlj/txcKGbv0LltmHC2QaJQk3VGVnu8vLTWuvfyyEax6ty0cuNhkD3Zw3IgNALhVMCjt3i1t22Y8hsNE75GankIh6cQJ4754zIyqxPrZ8d4/a5Zx/Z//OX7gkozA1fNzACs4bsQGANwoXg1Nba2593/8cfzPTTaqIsWv35Fiv1+SzpyJ356egauy0tzvAGQCwQYAbJYofDQ0mPuM4cOjr5mZxrrrLiOgxPrZ3/62NHhw7PebFS9wAdlCsAEAGyULH5JRC9PVFfsej8cYXZkxI7qOJhhMPo11+nT816T4r5sVK3AB2USwAQAbJauhkS7WqXg8keHG4zEeGxqk5ubo6aRBgzLa1D7pGbgAK1E8DAA2MjtVs2yZNHJk5LWysos1MrGWgyeqgcmmnoGL/WxgNUZsAMBGZqdq5syR1q2LXrItGSuW7NgFw+MxanD6948uPG5oYKk37EGwAQAbzZhhBIHW1uQ1NAUF0SuMdu9OPpUVS3haa/Dg2MXD4XsGDbo48hPrni1bjNDFzsPIFQQbALBRQYGxrLq2NnENTbygYHYqq2dAkS6OqkiJf/aWLcZj7/odSXrmmYujMizpRq4g2ACAzWpqjFqZWHvJJJvSMTuVtX27EY5ijaqY+dk9R2VKSyWfT5o9uy+/JWANgg0A5ICamtSmdMxOZVVWxv8sMz+75zRYICD97nep/JZA9hFsAMBCic5silVDk0y6U1k9P4fpJLgBy70BwCLZOgk7PJUVbzk4q5OQTxixAQALmDmzKZ0AkupUFuA2BBsAyDIzZzYtW2YEk3SCCNNJAFNRAJB1yY5N6HkSNoD0EGwAIMvM7jXDSdhA+gg2AJBlZvea4SRsIH3U2ABABsVazt2XYxMApIcRGwDIkHjLuZubjb1mpIt7y4RxEjaQWQQbAMiA8HLu3kXC4eXcEnvNAFZgKgoA0mR2OfexY+w1A2QbwQYA0tSX5dyVlew1A2QTU1EAkCaWcwO5g2ADAGliOTeQO5iKAuBIsZZVp/PedOpcWM4N5A6CDQDHaWoyinV71rWUlRlLqpMFlETvTXVlUkGB8f7aWiPE9Aw3LOcGrMVUFABHSbSs+s47U39vba3xeqpqaljODeQCRmwA5KR4U02JllX3fK/XG/152T5hu6aG5dyA3Qg2AHJOvOmixYuTL6uWpH37jF1/e+rLkuwZM1IPJwUFLOcG7ESwAZBTwtNFvUdWWlul1avNfUZbW/SIT2urufc2NxtTWpmswQFgHYINgJyRbLrIrA8/NM5o6hlOSkrMvbehIfpauAaHWhkg91E8DCBnJJsuSia8Aunhh6M/p709+fvjTTeFQ9WyZUb4ApC7+hRsTpw4ka12AECfduaNdUp2OIAkG92Jd8J2otDSswYnGJR275a2bTMeCTtA7uhTsBk3bpxWrVqlzs7ObLXHlCeffFIVFRW69NJLNWXKFP3pT3+ytT0AMsPszrz19bGXVT/wgLn3956WKiszRmPMaG42prmqqqS6OuOxoiK9peIAMqdPwaalpUWvvfaarrzySm3dujVLTUrsueee0/Lly7V69WodPHhQV199tW666SZ9+umntrQHQOaEd/DtPaIS5vFI5eXSgw9Kx49Lb7whNTYaj8eOSWPHmvs5jz8e/d45c8y9t6EhO/vgAMiMPhUPT58+XX/84x/1H//xH3rwwQe1YcMGNTQ0aIaF+4Q/9thjWrx4sRYuXChJ2rRpk37729/ql7/8pVasWBF1v9/vl9/v737u8/kkSYFAQIFAwJpG56jw75/v/WAF+tq89esvbrQXbwffri7jn6+77uLrXV3SsGEBnT0r9e+fuJ9HjIh+79Sp0hVXSCdPxp/KKiiIP+3k8UgrVki33ur+fWv4PluDfo5kth88oVBf1hpc1NnZqbVr1+qxxx7TzTffrEcffVSjR49O5aNMu3DhgoqKirRjxw7NnTu3+/r8+fP12Wefqbm5Oeo9a9asUX19fdT1xsZGFRUVZbO5AAAgQzo7O1VXV6eOjg4VFxfHvS+t5d4zZ86Uz+fThg0b9Nvf/lZ33323Vq1apQEDBqTzsXG1t7crGAxq2LBhEdeHDRumI0eOxHzPypUrtXz58u7nPp9P5eXlmjlzZsKOyQeBQEAtLS2qrq6Wt/c2rcgo+rrvgkFjo722Nqm0VJo2LflISLifFy2q1vnz3pgjPs88I82eHf8zXn5Zuv/+yH1vysqk226Tfv7z5O1+6iljWsrN+D5bg36OFJ5xSaZPwWbTpk06cOCADhw4oMOHD6tfv3666qqr9P3vf19XX321nn32WX3lK19RU1OTJk+enFLDM62wsFCFhYVR171eL1+Uv6EvrOPEvs70Sdhmeb3RuwebtWWLV/fc442ohSkvN6axku1DE+9YhL17pZ/9LPnPHj48+jgHt3Li99mJ6GeD2T7oU7B56KGHNGXKFH3ve9/T1KlTNWnSJPXv37/79bvuukv/9m//pgULFui9997rW4tNKCkpUUFBgT755JOI65988olKS0sz/vOAfJeNk7CtMHt2emc2xToWIVzY3NoauwbH4zFet7DkEEAMfQo2ZvaxWbRokX784x+n3KBELrnkEk2aNEm///3vu2tsurq69Pvf/15Lly7Nys8E8lWiow2csAtvps9sKigwAl1tbeSeOVJkYbPbC4eBXJfxnYeHDh2q119/PdMf22358uX6xS9+oaefflqHDx/WD37wA507d657lRSA9Jk52iAfd+GtqTECXaw9dHI96AH5IuNnRXk8Ht1www2Z/thu3/3ud3Xq1CmtWrVKbW1tmjBhgnbu3BlVUAwgdX05CTvfTrKOV4PDSA2QGxx5CObSpUuZegKyyOzRBn05AiEWuwqT05XpaS4AmePIYAMgu8webWD2vlicWpgMILdxujeAKGaPNki2AijeYZHhwmSOJgCQaQQbAFHCK4Ck+CdhJ1sB1NQU+7DI55+nMBlA9hBsAMSUzgqgRCMy3/mO+cJkAOgramwAxJXKCiAzS8XNSLcwGUB+ItgASKivK4CSLRU3K53CZAD5i2ADIKPSHWnhaAIA6aDGBkBG9WWkJdXCZACIh2ADIKPMLhV//nmOJgCQeUxFAcgos4dF1tRI3/qWM3ceBpC7CDYAMi68VDzWzsLhUCNxNAGAzCPYAC5n13lMHBYJwA4EG8DF7D6PiREZAFajeBhwKc5jApCPCDaAC5nZ/ZfzmAC4EcEGcKFku/9m6jymeKd3A4BdqLEBXKB3gXBrq7n3pbNLsN31OwAQC8EGcLhYAaOkxNx7Uz2PKVy/03uqK1y/wyZ7AOzCVBTgYPEKhNvbE78vvPvvjBl9n06ifgdALiPYAA6VKGD0lOg8puZmqaJCqqqS6uqMx4qKxCumrKrfAYBUEGwAh0oWMMJ6T0uFz2OSUlsObrYuJ91TvgEgFdTYAA5lNjg8/rhx2GTP3X8lY2Qm3nSSx2NMJ82ZE71TsNm6nFTrdwAgHQQbwKHMBoeRI6N3/9292/x0Uu/3hk/vbm2NHYw8HuP1cIACACsxFQU4VDhg9K6hCetZINxbOtNJ4dO7wz+j98+UjPodzoQCYAeCDeBQ6QSMdKeTwqd3jxwZeT1cv8NSbwB2IdgADpZqwEhntKfnzz5+XHrjDamx0Xg8doxQA8Be1NgADldTYxT59tx5eMaMxFNB4dGe2lojxPSslenLdBKndwPINQQbwAVSCRjh0Z5YxyI0NDDyAsCZCDZAHktltAcAchnBBuiD3odNuiEEMJ0EwE0INoBJmTjN+g9/kNra3BOKACDXsCoKMCHeYZPJjh8Ie/ll43HWLPNnMgEA+o5gAySR7mnWTU3SnXdGXzcbigAA5hFsgCTSOc063VAEAOgbRwWbhx56SNOnT1dRUZH+7u/+zu7mIE+kc/xAX0JRMGic4bRtm/FI2AGAvnNUsLlw4YJuv/12/eAHP7C7Kcgj6Rw/YDYUNTcbNTdVVdTgAEA6HLUqqr6+XpK0detWexuCvJLOadZmQ1FDQ/S1cA0OZy8BgHmOCjap8Pv98vv93c99Pp8kKRAIKBAI2NWsnBD+/fO9H8xYv/5iAXC84wcCAenNN43l3KWl0rRp0tSp0hVXSP/v/xl93L9/dF8XFMSfdvJ4pBUrpFtvZWm4GXynrUE/W4N+jmS2HzyhUKz/Bs1tW7du1bJly/TZZ58lvXfNmjXdIz09NTY2qqioKAutAwAAmdbZ2am6ujp1dHSouLg47n22j9isWLFCjzzySMJ7Dh8+rHHjxqX0+StXrtTy5cu7n/t8PpWXl2vmzJkJOyYfBAIBtbS0qLq6Wl6v1+7mOEIwKO3bFzkq87vfGaM5vf8TITya88wzkhRQQUGL/umfqnX+vNHXZWXSbbdJP/958p/71FPGtBQS4zttDfrZGvRzpPCMSzK2B5t7771XCxYsSHjPmDFjUv78wsJCFRYWRl33er18Uf6GvjDP6zUKe8PCy7k7O2Pf7/EYy7n/+7+l116Tduzwqq3N273z8N690s9+lvznDh9u/GyYw3faGvSzNehng9k+sD3YDBkyREOGDLG7GYCkvp8FZXY59759xvNvfCMyoKRTmAwAiGZ7sOmLjz76SGfOnNFHH32kYDCoQ4cOSZKuuOIKDRgwwN7GwfFSOQvK7HLutjYpVklXQYHx+bW1RoiJV5gsGXvbuOnwTQDIBkftY7Nq1SpNnDhRq1ev1ueff66JEydq4sSJeuutt+xuGhwu1bOgzC7nLi2N/1pNjbGke+TIyOtlZcZ1iT1uAMAsRwWbrVu3KhQKRf2prKy0u2lwiFi7+6Zz7EF4Kik8utKbxyOVlxtFxonU1EjHj0tvvCE1NhqPx44Zr6Vz+CYA5BtHTUUB6Yg31bR4sfljD3pnaLNTSWamjQoKIj8/WeAKFybPmcO0FACEOWrEBkhVoqmm1avNfUa8eppkU0mp7hqczuGbAJCvGLGB65mZajIjUT1NTY0xctKXFVXJpHP4JgDkK4INXC/ZyEcyZpdc955KSlc6h28CQL4i2CDn9HUvmWT6MqKRbp1MJrHHDQD0HTU2yClNTcmXNsda2dRT79eHDjX3s+vrM18nk45wYbIUverKzsAFALmMERvkjHCBb+/RifDS5vCeLok20Yu18mnkSGnwYOnMmcQjHw8+aPzJ5GhRusKFybF+54YGewIXAOQygg1ygpmlzXfdFTuchIPPj34krVsX/frJkxevmZlqyrVtkbJRmAwAbkWwQU4ws7T59On4r0nSY48lDkaDBkn9+ztz5CPThckA4FYEG+SETCxZjrUzcFg4GP3nfxohgZEPAHAngg1yglVLlj/9VJo3z5qfBQCwHquikBOSnbmUKez5AgDuRrBBTjCztHnw4MTBp6Ag+WGU7PkCAO5GsEHOSHTm0gsvSFu2GM9jBR+PR1q+PP7rEnu+AEA+INggp9TUSMePS2+8ITU2Go/HjhnXkx02+dOfZucwSgCAc1A8jJyTaGlzsj1d2PMFAPIbwQa2SOc8qGR7urDnCwDkL4INLBfr2IOexyIAAJAqamxgqfB5UL13GQ4fi9DzsEsAAPqKYIOsiHUCd7LzoCRp2bLEOwgDAJAIU1HIuHhTTYsXJz8P6sQJo/aGGhkAQCoINsio8FRTrBO4V6829xmZODcKAJCfmIpCxpiZajKDYw8AAKlixAYZs3dv4qmmZDweY8qKYw8AAKlixAYZ05cpJI49AABkA8EGGWN2Cqm+nmMPAADZwVRUHgsvq96xo++7/8baOXjGDCOgtLbGrqkJTzU9+KDxh2MPAACZxohNnmpqkr72NeOfFy2SqqqkigpzG+Q1NRn3VlVJdXUX39vcbOweLCWfagofezBvnvFIqAEAZALBxuFibYSXTHhJdmtr5HUzu/8m2zlY4oRtAIB9mIrKcYkOi0zlzKVkS7I9HmP33zlzokdRzL732DFO2AYA2INgk8MSBRcp/kZ4tbXxR0eSLcnuufvvjBmR4SQY7NvOweweDACwGsEmRyXawffb35YGD05t1MXskuzmZunOOyODzKBB5t7LzsEAALtQY5ODzOzge/p0/Pf3HDnpzeyS7IaG6NGZM2fMvZedgwEAdiHY5KB0d/ANizVyEl6S3XvVUk+p1sJ4PFJ5OTsHAwDs45hgc/z4cS1atEijR49W//79NXbsWK1evVoXLlywu2kZl6mpnFgjJwUFyZdkm1lZ1Rs7BwMAcoFjgs2RI0fU1dWlzZs36/3339fjjz+uTZs26YEHHrC7aRmX7lROspGTmhqjuHjEiMjrZWVGbY4ZvettWM4NAMgFjikevvnmm3XzzTd3Px8zZow++OADbdy4UevWrbOxZZlnZgffQYMu1rz0vMfsyElNjXTrrdJrr0lPPXVxSfbevcZ7k9m+3fh8lnMDAHKJY4JNLB0dHRqUZKmO3++X3+/vfu7z+SRJgUBAgUAgq+1Lx/r1xqokKXZw2bLFeLz//siN9srKpLVrpdmzpWS/XleXccOcOQF5vVJXlzR1qnTFFdLJk/FD1ciR0nXXRQaZri7jD2ILf9dy+TvnBvSzNehna9DPkcz2gycUivXXV+47evSoJk2apHXr1mnx4sVx71uzZo3q6+ujrjc2NqqoqCibTQQAABnS2dmpuro6dXR0qLi4OO59tgebFStW6JFHHkl4z+HDhzVu3Lju562trbrhhhtUWVmpf//3f0/43lgjNuXl5Wpvb0/YMbkiGJT27ZPa2qTSUmnatMxN+QQCAbW0tKi6ulperzfitZdfTjwahL5J1NfIHPrZGvSzNejnSD6fTyUlJUmDje1TUffee68WLFiQ8J4xY8Z0//PJkydVVVWl6dOna0t4PiaBwsJCFRYWRl33er2O+KJ4vcYhk9n9GdF9UVPDsQjZ4JTvndPRz9agn61BPxvM9oHtwWbIkCEaMmSIqXtbW1tVVVWlSZMm6Ve/+pX69XPMoq6EEp0HZafwCdwAADiF7cHGrNbWVlVWVuryyy/XunXrdOrUqe7XSktLbWxZelI5yBIAAMTmmGDT0tKio0eP6ujRoyorK4t4zaH1zwnPg0p0kGVf5OpoEAAA2eCYuZwFCxYoFArF/GO3YFDavVvats14NLNzr5nzoJYtS20X4LCmJqmiwqjRqaszHisqjOsAALiRY4JNrko1PCQ7DyrRQZZm21VbG/0zwqNBhBsAgBsRbNKQTngwex5UKudGWTEaBABALiLYpCjd8GD2PKhUzo0yOxq0b1/fPxsAgFxGsElRulNJ4fOgep+wHZbsIMtEzI7ytLX1/bMBAMhlBJsU9WUqKVZxcUGBsaRbig43Zg+yjMfsKI+DV8kDABATwSZFZsPD//xP/OLimhpjSffIkZHvKStLb6m32dGgadNS+3wAAHKVY/axyTXh8NDaGv8U7EGDpDVrku9Tk+mjC8KjQbW1RjtinQ6e6mgQAAC5jBGbFCWbSgqHCTPFxeGjC+bNMx4zETiyNRoEAEAuI9ikIVF4qK+XTp+O/95096kx277jx6U33pAaG43HY8cINQAA92IqKk3xppK2bzf3/lT2qekLDrIEAOQTgk0GxAoP2dynBgAAxMZUVJZkc58aAAAQG8EmS7K5Tw0AAIiNYJNFrEwCAMBa1NhkWTb2qQEAALERbCzAyiQAAKzBVBQAAHANgg0AAHANgg0AAHANgg0AAHANgg0AAHANgg0AAHANgg0AAHANgg0AAHANgg0AAHANgg0AAHANgg0AAHANgg0AAHANgg0AAHANgg0AAHANgg0AAHANgg0AAHANgg0AAHANgg0AAHANRwWb2267TaNGjdKll16q4cOH684779TJkyftbhYAAMgRjgo2VVVV2r59uz744AO98MIL+vDDD1VbW2t3swAAQI74gt0N6Isf/vCH3f98+eWXa8WKFZo7d64CgYC8Xq+NLQMAALnAUcGmpzNnzug3v/mNpk+fnjDU+P1++f3+7uc+n0+SFAgEFAgEst7OXBb+/fO9H6xAX1uDfrYG/WwN+jmS2X7whEKhUJbbklH333+/nnjiCXV2dmrq1Kl65ZVXNHjw4Lj3r1mzRvX19VHXGxsbVVRUlM2mAgCADOns7FRdXZ06OjpUXFwc9z7bg82KFSv0yCOPJLzn8OHDGjdunCSpvb1dZ86c0Z///GfV19frsssu0yuvvCKPxxPzvbFGbMrLy9Xe3p6wY/JBIBBQS0uLqqurmcrLMvraGvSzNehna9DPkXw+n0pKSpIGG9unou69914tWLAg4T1jxozp/ueSkhKVlJTo7//+7/UP//APKi8v1/79+zVt2rSY7y0sLFRhYWHUda/Xyxflb+gL69DX1qCfrUE/W4N+NpjtA9uDzZAhQzRkyJCU3tvV1SVJESMyAAAgf9kebMz64x//qAMHDugb3/iGvvSlL+nDDz/Uj3/8Y40dOzbuaA0AAMgvjtnHpqioSE1NTfrmN7+pL3/5y1q0aJHGjx+vPXv2xJxqAgAA+ccxIzZf+9rX9Prrr9vdDAAAkMMcM2IDAACQDMEGAAC4BsEGAAC4BsEGAAC4BsEGAAC4BsEGAAC4BsEGAAC4BsEGAAC4BsEGAAC4BsEGAAC4BsEGAAC4BsEGAAC4BsEGAAC4BsEGAAC4BsEGAAC4BsEGAAC4BsEGAAC4BsEGAAC4BsEGAAC4BsEGAAC4BsEGAAC4BsEGAAC4BsEGAAC4BsEGAAC4BsEGAAC4BsEGAAC4BsEGAAC4BsEGAAC4BsEGAAC4BsEGAAC4BsEGAAC4BsEGAAC4BsEGAAC4BsEGAAC4hiODjd/v14QJE+TxeHTo0CG7mwMAAHKEI4PNfffdpxEjRtjdDAAAkGMcF2xeffVV7dq1S+vWrbO7KQAAIMd8we4G9MUnn3yixYsX66WXXlJRUZGp9/j9fvn9/u7nPp9PkhQIBBQIBLLSTqcI//753g9WoK+tQT9bg362Bv0cyWw/eEKhUCjLbcmIUCikW2+9Vdddd53+9V//VcePH9fo0aP1zjvvaMKECXHft2bNGtXX10ddb2xsNB2OAACAvTo7O1VXV6eOjg4VFxfHvc/2YLNixQo98sgjCe85fPiwdu3ape3bt2vPnj0qKCgwHWxijdiUl5ervb09Ycfkg0AgoJaWFlVXV8vr9drdHFejr61BP1uDfrYG/RzJ5/OppKQkabCxfSrq3nvv1YIFCxLeM2bMGL3++uvat2+fCgsLI16bPHmy7rjjDj399NMx31tYWBjxnnCOO3/+fN5/UQKBgDo7O3X+/Hn93//9n93NcTX62hr0szXoZ2vQz5HOnz8v6eLf4/HYPmJj1kcffdRdHyNJJ0+e1E033aQdO3ZoypQpKisrM/U5f/nLX1ReXp6tZgIAgCw6ceJEwr/zbR+xMWvUqFERzwcMGCBJGjt2rOlQI0kjRozQiRMnNHDgQHk8noy20WnC03InTpzI+2m5bKOvrUE/W4N+tgb9HCkUCuns2bNJt3txTLDJlH79+vUpCOWD4uJi/qWxCH1tDfrZGvSzNejniy677LKk9zg22FRUVCSdZwMAAPnFcRv0AQAAxEOwyWOFhYVavXp11EozZB59bQ362Rr0szXo59Q4ZlUUAABAMozYAAAA1yDYAAAA1yDYAAAA1yDYAAAA1yDYIIrf79eECRPk8Xh06NAhu5vjKsePH9eiRYs0evRo9e/fX2PHjtXq1at14cIFu5vmeE8++aQqKip06aWXasqUKfrTn/5kd5Nc5+GHH9a1116rgQMHaujQoZo7d64++OADu5vlamvXrpXH49GyZcvsbopjEGwQ5b777ku6ZTVSc+TIEXV1dWnz5s16//339fjjj2vTpk164IEH7G6aoz333HNavny5Vq9erYMHD+rqq6/WTTfdpE8//dTuprnKnj17tGTJEu3fv18tLS0KBAKaOXOmzp07Z3fTXOnAgQPavHmzxo8fb3dTHIXl3ojw6quvavny5XrhhRf01a9+Ve+8844mTJhgd7Nc7dFHH9XGjRv1v//7v3Y3xbGmTJmia6+9Vk888YQkqaurS+Xl5br77ru1YsUKm1vnXqdOndLQoUO1Z88eXX/99XY3x1U+//xzXXPNNfr5z3+un/zkJ5owYYIaGhrsbpYjMGKDbp988okWL16sZ555RkVFRXY3J290dHRo0KBBdjfDsS5cuKC3335bN954Y/e1fv366cYbb9S+fftsbJn7dXR0SBLf3yxYsmSJZs2aFfG9hjmOPSsKmRUKhbRgwQJ9//vf1+TJk3X8+HG7m5QXjh49qg0bNmjdunV2N8Wx2tvbFQwGNWzYsIjrw4YN05EjR2xqlft1dXVp2bJluu6663TVVVfZ3RxXefbZZ3Xw4EEdOHDA7qY4EiM2LrdixQp5PJ6Ef44cOaINGzbo7NmzWrlypd1NdiSz/dxTa2urbr75Zt1+++1avHixTS0HUrNkyRK99957evbZZ+1uiqucOHFC99xzj37zm9/o0ksvtbs5jkSNjcudOnVKp0+fTnjPmDFj9J3vfEcvv/yyPB5P9/VgMKiCggLdcccdevrpp7PdVEcz28+XXHKJJOnkyZOqrKzU1KlTtXXrVvXrx39jpOrChQsqKirSjh07NHfu3O7r8+fP12effabm5mb7GudSS5cuVXNzs958802NHj3a7ua4yksvvaRvfetbKigo6L4WDAbl8XjUr18/+f3+iNcQjWADSdJHH30kn8/X/fzkyZO66aabtGPHDk2ZMkVlZWU2ts5dWltbVVVVpUmTJunXv/41/yeVAVOmTNHXv/51bdiwQZIxTTJq1CgtXbqU4uEMCoVCuvvuu/Xiiy9q9+7duvLKK+1ukuucPXtWf/7znyOuLVy4UOPGjdP999/PtJ8J1NhAkjRq1KiI5wMGDJAkjR07llCTQa2traqsrNTll1+udevW6dSpU92vlZaW2tgyZ1u+fLnmz5+vyZMn6+tf/7oaGhp07tw5LVy40O6mucqSJUvU2Nio5uZmDRw4UG1tbZKkyy67TP3797e5de4wcODAqPDyxS9+UYMHDybUmESwASzU0tKio0eP6ujRo1GBkcHT1H33u9/VqVOntGrVKrW1tWnChAnauXNnVEEx0rNx40ZJUmVlZcT1X/3qV1qwYIH1DQJiYCoKAAC4BhWLAADANQg2AADANQg2AADANQg2AADANQg2AADANQg2AADANQg2AADANQg2AADANQg2AADANQg2AADANQg2AADANQg2ABxt27Zt6t+/vz7++OPuawsXLtT48ePV0dFhY8sA2IFDMAE4WigU0oQJE3T99ddrw4YNWr16tX75y19q//79GjlypN3NA2CxL9jdAABIh8fj0UMPPaTa2lqVlpZqw4YN2rt3L6EGyFOM2ABwhWuuuUbvv/++du3apRtuuMHu5gCwCTU2ABxv586dOnLkiILBoIYNG2Z3cwDYiBEbAI528OBBVVZWavPmzdq6dauKi4v1/PPP290sADahxgaAYx0/flyzZs3SAw88oHnz5mnMmDGaNm2aDh48qGuuucbu5gGwASM2ABzpzJkzmj59uiorK7Vp06bu67NmzVIwGNTOnTttbB0AuxBsAACAa1A8DAAAXINgAwAAXINgAwAAXINgAwAAXINgAwAAXINgAwAAXINgAwAAXINgAwAAXINgAwAAXINgAwAAXINgAwAAXOP/A8fgJJUSKaK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Kernel</a:t>
            </a:r>
            <a:r>
              <a:rPr lang="fr-FR" dirty="0" smtClean="0"/>
              <a:t>-PCA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26559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fr-FR" sz="1800" dirty="0" smtClean="0"/>
                  <a:t>En résumé, pour la PCA, les étapes sont :</a:t>
                </a:r>
              </a:p>
              <a:p>
                <a:r>
                  <a:rPr lang="fr-FR" sz="1800" dirty="0" smtClean="0"/>
                  <a:t>Choisir un </a:t>
                </a:r>
                <a:r>
                  <a:rPr lang="fr-FR" sz="1800" dirty="0" err="1" smtClean="0"/>
                  <a:t>kernel</a:t>
                </a:r>
                <a:r>
                  <a:rPr lang="fr-FR" sz="1800" dirty="0" smtClean="0"/>
                  <a:t> </a:t>
                </a:r>
                <a14:m>
                  <m:oMath xmlns:m="http://schemas.openxmlformats.org/officeDocument/2006/math">
                    <m:r>
                      <a:rPr lang="fr-FR" sz="1800" i="1" smtClean="0">
                        <a:latin typeface="Cambria Math"/>
                      </a:rPr>
                      <m:t>𝑘</m:t>
                    </m:r>
                    <m:r>
                      <a:rPr lang="fr-FR" sz="1800" b="0" i="1" smtClean="0">
                        <a:latin typeface="Cambria Math"/>
                      </a:rPr>
                      <m:t> :</m:t>
                    </m:r>
                    <m:sSup>
                      <m:sSup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/>
                          </a:rPr>
                          <m:t>(</m:t>
                        </m:r>
                        <m:r>
                          <a:rPr lang="fr-FR" sz="18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800" b="0" i="1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800" b="0" i="1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</a:rPr>
                      <m:t>)→</m:t>
                    </m:r>
                    <m:r>
                      <a:rPr lang="fr-FR" sz="1800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fr-FR" sz="1800" dirty="0" smtClean="0"/>
                  <a:t> (qui définit un produit scalaire)</a:t>
                </a:r>
                <a:endParaRPr lang="fr-FR" sz="1800" dirty="0" smtClean="0"/>
              </a:p>
              <a:p>
                <a:r>
                  <a:rPr lang="fr-FR" sz="1800" dirty="0" smtClean="0"/>
                  <a:t>Construire la </a:t>
                </a:r>
                <a:r>
                  <a:rPr lang="fr-FR" sz="1800" dirty="0" err="1" smtClean="0"/>
                  <a:t>kernel</a:t>
                </a:r>
                <a:r>
                  <a:rPr lang="fr-FR" sz="1800" dirty="0" smtClean="0"/>
                  <a:t> matrix</a:t>
                </a:r>
                <a:r>
                  <a:rPr lang="fr-FR" sz="1800" dirty="0" smtClean="0"/>
                  <a:t>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800" dirty="0" smtClean="0"/>
                  <a:t> puis 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/>
                      </a:rPr>
                      <m:t>𝐾</m:t>
                    </m:r>
                    <m:r>
                      <a:rPr lang="fr-FR" sz="1800" i="1">
                        <a:latin typeface="Cambria Math"/>
                      </a:rPr>
                      <m:t>′ </m:t>
                    </m:r>
                  </m:oMath>
                </a14:m>
                <a:r>
                  <a:rPr lang="fr-FR" sz="1800" dirty="0" smtClean="0"/>
                  <a:t>de </a:t>
                </a:r>
                <a:r>
                  <a:rPr lang="fr-FR" sz="1800" dirty="0" smtClean="0"/>
                  <a:t>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fr-FR" sz="1800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fr-FR" sz="1800" dirty="0" smtClean="0"/>
              </a:p>
              <a:p>
                <a:r>
                  <a:rPr lang="fr-FR" sz="1800" dirty="0" smtClean="0"/>
                  <a:t>Calculer </a:t>
                </a:r>
                <a:r>
                  <a:rPr lang="fr-FR" sz="1800" dirty="0" smtClean="0"/>
                  <a:t>les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fr-FR" sz="1800" dirty="0" smtClean="0"/>
                  <a:t> plus </a:t>
                </a:r>
                <a:r>
                  <a:rPr lang="fr-FR" sz="1800" dirty="0" smtClean="0"/>
                  <a:t>grandes valeurs/vecteurs propres de cette matrice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1800" b="0" i="1" smtClean="0">
                                <a:latin typeface="Cambria Math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fr-FR" sz="18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800" b="0" i="1" smtClean="0">
                            <a:latin typeface="Cambria Math"/>
                          </a:rPr>
                          <m:t>=</m:t>
                        </m:r>
                        <m:r>
                          <a:rPr lang="fr-FR" sz="1800" b="0" i="1" smtClean="0">
                            <a:latin typeface="Cambria Math"/>
                          </a:rPr>
                          <m:t>1</m:t>
                        </m:r>
                        <m:r>
                          <a:rPr lang="fr-FR" sz="1800" b="0" i="1" smtClean="0">
                            <a:latin typeface="Cambria Math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fr-FR" sz="1800" dirty="0" smtClean="0"/>
              </a:p>
              <a:p>
                <a:endParaRPr lang="fr-FR" sz="1800" dirty="0"/>
              </a:p>
              <a:p>
                <a:pPr marL="114300" indent="0">
                  <a:buNone/>
                </a:pPr>
                <a:r>
                  <a:rPr lang="fr-FR" sz="1800" dirty="0" smtClean="0"/>
                  <a:t>On a ensuite une représentation réduite de n’importe quel point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fr-FR" sz="1800" dirty="0" smtClean="0"/>
                  <a:t> par </a:t>
                </a:r>
                <a:r>
                  <a:rPr lang="fr-FR" sz="1800" dirty="0" smtClean="0"/>
                  <a:t>ses coordonnées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800" b="0" i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800" b="0" i="1" smtClean="0">
                            <a:latin typeface="Cambria Math"/>
                          </a:rPr>
                          <m:t>𝑙</m:t>
                        </m:r>
                        <m:r>
                          <a:rPr lang="fr-FR" sz="1800" b="0" i="1" smtClean="0">
                            <a:latin typeface="Cambria Math"/>
                          </a:rPr>
                          <m:t>=</m:t>
                        </m:r>
                        <m:r>
                          <a:rPr lang="fr-FR" sz="1800" b="0" i="1" smtClean="0">
                            <a:latin typeface="Cambria Math"/>
                          </a:rPr>
                          <m:t>1</m:t>
                        </m:r>
                        <m:r>
                          <a:rPr lang="fr-FR" sz="1800" b="0" i="1" smtClean="0">
                            <a:latin typeface="Cambria Math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fr-FR" sz="1800" b="0" i="1" dirty="0" smtClean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fr-FR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i="1">
                              <a:latin typeface="Cambria Math"/>
                            </a:rPr>
                            <m:t>𝑖</m:t>
                          </m:r>
                          <m:r>
                            <a:rPr lang="fr-FR" sz="1800" i="1">
                              <a:latin typeface="Cambria Math"/>
                            </a:rPr>
                            <m:t>=</m:t>
                          </m:r>
                          <m:r>
                            <a:rPr lang="fr-FR" sz="18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fr-F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fr-FR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18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fr-FR" sz="18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lang="fr-FR" sz="1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r-FR" sz="1800" i="1">
                              <a:latin typeface="Cambria Math"/>
                            </a:rPr>
                            <m:t>(</m:t>
                          </m:r>
                          <m:r>
                            <a:rPr lang="fr-FR" sz="1800" b="1" i="1">
                              <a:latin typeface="Cambria Math"/>
                            </a:rPr>
                            <m:t>𝒙</m:t>
                          </m:r>
                          <m:r>
                            <a:rPr lang="fr-FR" sz="18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800" dirty="0" smtClean="0"/>
              </a:p>
              <a:p>
                <a:pPr marL="114300" indent="0">
                  <a:buNone/>
                </a:pPr>
                <a:endParaRPr lang="fr-FR" sz="1800" dirty="0" smtClean="0"/>
              </a:p>
              <a:p>
                <a:pPr marL="114300" indent="0" algn="ctr">
                  <a:buNone/>
                </a:pPr>
                <a:r>
                  <a:rPr lang="fr-FR" sz="1800" b="1" dirty="0" smtClean="0">
                    <a:solidFill>
                      <a:srgbClr val="C00000"/>
                    </a:solidFill>
                  </a:rPr>
                  <a:t>On ne calcul jamais explicitement rien dans le </a:t>
                </a:r>
                <a:r>
                  <a:rPr lang="fr-FR" sz="1800" b="1" dirty="0" err="1" smtClean="0">
                    <a:solidFill>
                      <a:srgbClr val="C00000"/>
                    </a:solidFill>
                  </a:rPr>
                  <a:t>feature</a:t>
                </a:r>
                <a:r>
                  <a:rPr lang="fr-FR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fr-FR" sz="1800" b="1" dirty="0" err="1" smtClean="0">
                    <a:solidFill>
                      <a:srgbClr val="C00000"/>
                    </a:solidFill>
                  </a:rPr>
                  <a:t>space</a:t>
                </a:r>
                <a:r>
                  <a:rPr lang="fr-FR" sz="1800" b="1" dirty="0" smtClean="0">
                    <a:solidFill>
                      <a:srgbClr val="C00000"/>
                    </a:solidFill>
                  </a:rPr>
                  <a:t> directement, ni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fr-FR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fr-FR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fr-FR" sz="1800" b="1" dirty="0" smtClean="0">
                    <a:solidFill>
                      <a:srgbClr val="C00000"/>
                    </a:solidFill>
                  </a:rPr>
                  <a:t>ni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fr-FR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fr-FR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  <m:r>
                      <a:rPr lang="fr-FR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fr-FR" sz="1800" b="1" dirty="0">
                    <a:solidFill>
                      <a:srgbClr val="C00000"/>
                    </a:solidFill>
                  </a:rPr>
                  <a:t> </a:t>
                </a:r>
                <a:endParaRPr lang="fr-FR" sz="1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26559"/>
              </a:xfrm>
              <a:blipFill rotWithShape="1">
                <a:blip r:embed="rId2"/>
                <a:stretch>
                  <a:fillRect r="-143" b="-8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algn="r"/>
            <a:fld id="{00000000-1234-1234-1234-123412341234}" type="slidenum">
              <a:rPr lang="fr-FR" smtClean="0"/>
              <a:pPr algn="r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6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Quelques exemples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 smtClean="0">
                <a:solidFill>
                  <a:schemeClr val="tx1"/>
                </a:solidFill>
              </a:rPr>
              <a:t>Quelle est la « vraie dimensionnalité » de ces données ?</a:t>
            </a:r>
            <a:endParaRPr lang="fr-FR"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AutoShape 2" descr="data:image/png;base64,iVBORw0KGgoAAAANSUhEUgAAA+wAAAMtCAYAAAAFbfuZAAAAOXRFWHRTb2Z0d2FyZQBNYXRwbG90bGliIHZlcnNpb24zLjcuMSwgaHR0cHM6Ly9tYXRwbG90bGliLm9yZy/bCgiHAAAACXBIWXMAAA9hAAAPYQGoP6dpAAEAAElEQVR4nOz9e3yU9Z3//z8nE3IAMgnhkAQSCAoLWFEQKgWlDSsfoXX7jZumKNKKruLaaiXEVqFWEK3FU5FoXalai/1VUEqjdGs3lUVSaaGgKCoaEDDhEJJwChkIISEz1++P7IxMMpNMkjlcM3ncb7fcdK5cc817hsDkNe/36/m2GIZhCAAAAAAAmEpMuAcAAAAAAADaomAHAAAAAMCEKNgBAAAAADAhCnYAAAAAAEyIgh0AAAAAABOiYAcAAAAAwIQo2AEAAAAAMKHYcA8g0JxOp44cOaKkpCRZLJZwDwcAABmGodOnT2vw4MGKieGz8kDg/R4AYCbBeq+PuoL9yJEjysrKCvcwAABo49ChQ8rMzAz3MKIC7/cAADMK9Ht91BXsSUlJklpeKJvNFubRAAAg2e12ZWVlud+j0H283wMAzCRY7/VRV7C7lsXZbDbewAEApsLS7cDh/R4AYEaBfq+nkQ4AAAAAABOiYAcAAAAAwIQo2AEAAAAAMCEKdgAAAAAATIiCHQAAAAAAE6JgBwAAAADAhCjYAQAAAAAwIQp2AAAAAABMKDbcAwAAAAAQGg6nQ5sPblbV6SplJGVo6tCpssZYu30ugOBghh0AAPj07rvv6tvf/rYGDx4si8WiN998s8P7lJaW6oorrlB8fLxGjBihVatWtTnnueeeU3Z2thISEjRp0iRt37498IMHehCH06HSilKt+WSNSitK5XA62pxTXFas7KJsTXtlmm4qvknTXpmm7KJsFZcVd+tcfx4bQNdQsAMAAJ/q6+t1+eWX67nnnvPr/PLycl133XWaNm2adu7cqYKCAt1+++3661//6j7n9ddfV2FhoZYsWaIPPvhAl19+uWbMmKGjR48G62kAEStQhXhxWbHy1+brsP2wx30r7ZXKX5vfrXP9LewBdJ7FMAwj3IMIJLvdruTkZNXV1clms4V7OAAARM17k8Vi0RtvvKHrr7/e5zn333+/3nrrLe3atct97MYbb9SpU6dUUlIiSZo0aZK++tWv6le/+pUkyel0KisrSz/60Y+0cOFCv8YSLa8p0J7ismLNL5nvUThn2jJVNLNIeWPy3Ofkr82XIc9f6S2ySJLWzVqn3FG5yi7KblOAX3hupi1T5fPLJcnvc9fvWd/hY7vGKbHEHtEtWO9L9LADAICA2bp1q6ZPn+5xbMaMGSooKJAkNTU1aceOHVq0aJH7+zExMZo+fbq2bt3q87qNjY1qbGx037bb7YEdOBBiHRWvvgpx1yy3qxCfXzK/zTmSZMiQRRYVlBQoOT7ZZwHuOveQ/ZA2H9wsSX6dW1pR6tdj547KlTXG6teHDwDaomAHAAABU11drbS0NI9jaWlpstvtamhoUG1trRwOh9dzdu/e7fO6y5Yt09KlS4MyZiDUOipeHU5HQAvx0opSv8ZVdbrK7+dQWlHq94cAJxtOdvjhg6toZxYe8ETBDgAATG/RokUqLCx037bb7crKygrjiADf2is6/Zk5T01MDWgh7q+MpIyAXk9qeV4LNy70ayZ+/Z71zMIDrRA6BwAAAiY9PV01NTUex2pqamSz2ZSYmKgBAwbIarV6PSc9Pd3ndePj42Wz2Ty+ADNqL4Sto5lzSSooKVClvTKgY8rJzlGmLdPdW96aRRZl2bI0dehUTR061a9zc7Jz/HrsY2eP+fXhw6ObH/U76E4imR49BwU7AAAImMmTJ2vjxo0exzZs2KDJkydLkuLi4jRhwgSPc5xOpzZu3Og+B4hUHaWrP7r5Ub+K12Nnj/n1eP4W4jnZOSqaWeQ+1vocSVoxc4WsMVZZY6x+nevvYw/sPdCv51K0rajDDzJcRTnJ9OhJKNgBAIBPZ86c0c6dO7Vz505JLdu27dy5UwcPHpTUslT95ptvdp9/55136osvvtB9992n3bt367/+67+0du1aLViwwH1OYWGhXnzxRb3yyisqKyvTD37wA9XX1+vWW28N6XMDOqu9WV1/Zs+f2faMX48zsPfAgBfieWPytG7WOg2xDfE4L9OW2SbN3Z9z/S3sW1/Dl5MNJ31+78J++M5sOQdEA7Z1AwAgyCL5vam0tFTTpk1rc3zu3LlatWqVbrnlFlVUVKi0tNTjPgsWLNBnn32mzMxMPfjgg7rllls87v+rX/1KTz75pKqrqzVu3Dg988wzmjRpkt/jiuTXFJGpo6C40opSTXul7d+Vrtg0d5M7qE2Sx4cA3rZM8za2LFuWVsxc0ab3uzOhbv6c29FjO5wOZRdlq9Je6fXDDIssSk1M1YmGEx2+Lr//999r4caFfm05R1AdQi1Y70sU7AAABBnvTYHHa4pQ8mev88bmRt1UfFOH10pNTFVtQ63P4vXCgjNYhXig+btFneT9w4eHch7SktIlHT7O0zOe1oK/LujwvE1zN7l77EmdR6iwDzsAAAAQYv5usfbb3N/6db35k+brodKHZJHFa/HqWsIutSxNzx2V61fBaY2x+h0EF2gdPbZrib23FQorZq5Q7qhcvfjBi+3OwmfaMv3uh3dtT8fe74gGFOwAAADo0dqbhd18cLNfQXFSSzHYUdH5wNQHdOmgS30Wr60LyXAW4oHU0YcPRTOLlL82v90PMlITU/16rIykDL+2z6NoRySgYAcAAECP1dEsrGu2tiNH64/6VXS6AuD8nTmPJu19+NDRLLyrH96fD0WmZE7Rxc9e7Nfe79H+miPyUbADAACgR/JnFjYjKcOva2UkZSgnO6fDotMlWmbOA6mjDzJcyfQdfSiy5fAWv1ZFbD64WTnZOfS5w9Qo2AEAANDj+Nubvu9H+/ya1Z06dKqkzvWdo63u9sPnjcnTmk/W+PVYVaer6HOH6VGwAwAAIGr5mj31tzd9y+Etfi91d2H2PLg6+lDE31URe0/u1UOlD9HnDlOjYAcAAEBUam/2tLG50a9rVJ2u0uyxs/1e6o7QaO9DkalDp3a4KmKIbYhe2PECfe4wvZhwDwAAAAAINFd/eutZdNfs6d6Te/26jmu2Nm9MnirmV2jT3E1anbdam+ZuUvn8cop1E3L1uktfroJwcd2ed8U8VZ6u9HmNC/vcpZaVGqUVpVrzyRqVVpTK4XQEafSAJ2bYAQAAEFX86U9/8YMXNSRpiI6cPuJXb7rEUvdI0lGve2dWWNDnjnCiYAcAAEBE6k5/+mH7YS3NWaqHSh/yuzcdkaW9XvfSilK/rkGfO8KNgh0AAAARJxD96SNTR9KbHuV8rYqgzx2Rgh52AAAARJRA9qfTm94zBaPPHQgGZtgBAAAQMYLRn05ves8UyD53yXeLBtAdFOwAAACIGPSnI5AC0eeekZRBMB2CxpRL4isrK/W9731P/fv3V2JiosaOHav3338/3MMCAABAmLlmMzvi6k8fYhvicTzTlklQGDy4VljMHjtbOdk57g9yXH3urZfMu1hkUZYtS8fqj7XbolFcVhz054DoZboZ9traWl111VWaNm2a/ud//kcDBw7U3r171a9fv3APDQAAACHkbYmxa1/0jmQkZSgnO8fn7CnQEVefe/7afJ8rNZZfu1wL3l5AMB2CxnQF++OPP66srCz99re/dR8bPnx4GEcEAACAUPO1xPjpa5/uMN2b/nQESkd97qmJqR22aLiC6fg5RFeYbkn8n/70J02cOFHf/e53NWjQII0fP14vvviiz/MbGxtlt9s9vgAAABC52kuBn7VulmZfOluS73Rv+tMRSO3tJOBvi4a/5wGtma5g/+KLL/T8889r5MiR+utf/6of/OAHuueee/TKK694PX/ZsmVKTk52f2VlZYV4xAAAAAiUjlLgJem1Xa/p9fzX6U9HyPjqc+9Mi4bD6VBpRanWfLJGpRWlcjgdwRwyooTplsQ7nU5NnDhRv/jFLyRJ48eP165du7Ry5UrNnTu3zfmLFi1SYWGh+7bdbqdoBwAAiFD+pMAfsh/SwD4DVTG/gv50hJUrmK6jFo1j9ceUXZRNijw6zXQz7BkZGbrkkks8jo0ZM0YHDx70en58fLxsNpvHFwAAACJTZ5YY+5r1BELFFUwn+W7RuPHSG3XDuhtIkUeXmK5gv+qqq7Rnzx6PY59//rmGDRsWphEBAAAgGLwtEe7MEmPADFzBdN5aNNbmr9WaXWvabfEoKClgeTx8Mt2S+AULFmjKlCn6xS9+oVmzZmn79u164YUX9MILL4R7aAAAAAiQQKXAA2aQNybP6xaC/rZ4kCIPX0xXsH/1q1/VG2+8oUWLFunhhx/W8OHDtWLFCs2ZMyfcQwMAAEAAuFLgWxfkrhT4H0/5sZ7a8pTPva9JgYcZedtCkBR5dJfpCnZJ+rd/+zf927/9W7iHAQAAgADrKAXeIos7Bb7w7UKve18T0oVI0dkUeUIU0ZopC3YAAABEJ1Lg0ZOQIo/uMl3oHAAAAKIXKfDoSUiRR3dRsAMAACAoSIEHSJFH97AkHgAAAAFHCjzwJVLk0VXMsAMAgHY999xzys7OVkJCgiZNmqTt27f7PDcnJ0cWi6XN13XXXec+55Zbbmnz/ZkzZ4biqSBEXCnw3pb4zlo3S7MvnS3J9xJhUuARjby1eJAij45QsAMAAJ9ef/11FRYWasmSJfrggw90+eWXa8aMGTp69KjX84uLi1VVVeX+2rVrl6xWq7773e96nDdz5kyP89asWROKp4MQ6CgFXpI7Bd7bEuF1s9YRsoUeo7Mp8q1bTBD9WBIPAAB8Wr58uebNm6dbb71VkrRy5Uq99dZbevnll7Vw4cI256empnrcfu2119S7d+82BXt8fLzS09ODN3CEDSnwgP9IkUdHmGEHAABeNTU1aceOHZo+fbr7WExMjKZPn66tW7f6dY3f/OY3uvHGG9WnTx+P46WlpRo0aJBGjRqlH/zgBzpx4kS712lsbJTdbvf4gjmRAg/4jxR5dISCHQAAeHX8+HE5HA6lpaV5HE9LS1N1dXWH99++fbt27dql22+/3eP4zJkz9bvf/U4bN27U448/rr/97W/65je/KYfD9/LOZcuWKTk52f2VlZXVtSeFoCMFHugcUuTRHpbEAwCAoPjNb36jsWPH6sorr/Q4fuONN7r/f+zYsbrssst08cUXq7S0VNdcc43Xay1atEiFhYXu23a7naLdBBxOR5sl7f4u8SUFHvgSKfLwhYIdAAB4NWDAAFmtVtXU1Hgcr6mp6bD/vL6+Xq+99poefvjhDh/noosu0oABA7Rv3z6fBXt8fLzi4+P9HzyCzte2bUUzi1Q0s0j5a/NlkcWjaCcFHvDN1SJyIVLkwZJ4AADgVVxcnCZMmKCNGze6jzmdTm3cuFGTJ09u975/+MMf1NjYqO9973sdPs7hw4d14sQJZWSwRDpStLdtW/7afEnyucSXFHjAf7SYgBl2AADgU2FhoebOnauJEyfqyiuv1IoVK1RfX+9Ojb/55ps1ZMgQLVu2zON+v/nNb3T99derf//+HsfPnDmjpUuX6jvf+Y7S09O1f/9+3XfffRoxYoRmzJgRsueFruto2zaLLCooKVD5/HKvS3yZWQf852+LyZTMKSqtKOXvWhSiYAcAAD7dcMMNOnbsmBYvXqzq6mqNGzdOJSUl7iC6gwcPKibGc8Henj179Pe//11vv/12m+tZrVZ9/PHHeuWVV3Tq1CkNHjxY1157rR555BGWvEeIzvbU0lcLdJ0rRb69FpMbL71RFz97MVu+RSmLYRhtP6qJYHa7XcnJyaqrq5PNZgv3cAAA4L0pCHhNw2fNJ2t0U/FNHZ63Om+1Zo+dHYIRAdHPW2ZEli1LN156o57a8lSb2XdXMU8LSugE632JGXYAAAD4jZ5aIPS8pchPyZyii5+9uMP2lNxRuSyPj2AU7AAAAPCp9dZtUzKnsG0bEAatU+RLK0rZ8q0HoGAHAACAV762bpt96Ww9teUptm0Dwogt33oGtnUDAABAG+1t3fbUlqf04yk/Zts2IIxoT+kZmGEHAACAB3+2bntt12va/6P92nJ4C1tJAWHg75ZvtKdENgp2AAAAePB367Yth7fQGwuEiT9bvq2YuUKS2KM9glGwAwAAwAO9sUBkyBuTp3Wz1nnNmnAV69lF2ezRHsEo2AEAAOCB3lggcnjb8m3q0Klav2e98tfmt1kuX2mvVP7afPImIgQFOwAAADzQGwtEltZbvvmTQ8Ee7ZGBlHgAAADI4XSotKJUaz5Zo80HN2v5tcslfdkL68LWbYD5+ZtDsfng5hCOCl3BDDsAAEAP52u/9R9P+bHW7FrjtTeWpbSAeZFDET0o2AEAaMXhkDZvlqqqpIwMaepUycpEIqKUa791b32uT215Smvz12pAnwEkTAMRhByK6EHBDgDABYqLpfnzpcMXrCTMzJSKiqQ8JhQRZfzpcy18u1Dl88sp0oEIQg5F9KCHHQDQ4zkcUmmptGCB9J3veBbrklRZKeXntxTzQDShzxWITq492iXfORTLr12uzQc3a80na1RaUSqH0xHycaJjzLADAHo0bzPqrRmGZLFIBQVSbi7L4xE96HMFold7e7TfeOmNWvD2AvZnjwAU7ACAHsfVo75+vbRihX/3MQzp0KGW++XkBHN0QOjQ5wpEN297tB+rP6Yb1t3A/uwRgoIdANCj+DOj3p4qJhoRRehzBaLfhXu0O5wOZRdlsz97BKGHHQAQ9TrqUe+MDCYaEeHYbx3oucitiDzMsAMAolp3Z9RdLJaWtPipTDQigrHfOtCzkVsReSjYAQBRpys96u2x/N/E44oVBM4hcrHfOgByKyIPBTsAIKoEakb9QpmZLcU6+7AjUrHfOgCJ3IpIRA87ACDiBbJH/UIFBdKmTVJ5OcU6Iht9qwAk9mePRMywAwAiWjBm1LOymFFHdKFvFYAL+7NHFgp2AEBEcjikRx+VliwJ3DULCqTc3JZgOXrVEU3oWwVwIfZnjxwU7ACAiFNcLN1zj1RZGZjrMaOOaEffKoDW2J89MtDDDgCICK371ANRrNOjjp7Cn75V9lsHei5yLsyLGXYAgOkFuk+dGXX0BA6nw2O5a+6oXJ99q+y3DvRs5FyYFwU7AMCUAr2XukSPOnqO4rJir4V50cwiVcyv8Cjk2W8dADkX5kXBDgAwHWbUga4rLitW/tp8gqMA+I2cC/Oihx0AYArB2EudHvXAeO6555Sdna2EhARNmjRJ27dv93nuqlWrZLFYPL4SEhI8zjEMQ4sXL1ZGRoYSExM1ffp07d27N9hPo0dwOB2aXzLfZ3CUJBWUFLCvMgAP5FyYFwU7ACDsioul7Gxp2rTALH/PzJT++Efp6aelnByWv3fH66+/rsLCQi1ZskQffPCBLr/8cs2YMUNHjx71eR+bzaaqqir314EDBzy+/8QTT+iZZ57RypUrtW3bNvXp00czZszQuXPngv10oh7BUQC6yrU/+xDbEI/jmbZMrc1fq9TEVK35ZI1KK0r50C+EWBIPAAiLYPSoS9LSpdIDD1CkB8ry5cs1b9483XrrrZKklStX6q233tLLL7+shQsXer2PxWJRenq61+8ZhqEVK1boZz/7mXJzcyVJv/vd75SWlqY333xTN954Y3CeSA9BcBSA7vC1P/uCtxd4zcSgvSb4mGEHAIRcoGfUpZY+9T/+UVq8mGI9UJqamrRjxw5Nnz7dfSwmJkbTp0/X1q1bfd7vzJkzGjZsmLKyspSbm6tPP/3U/b3y8nJVV1d7XDM5OVmTJk1q95qNjY2y2+0eX2iL4CgA3eXan3322Nk62XBSN6y7oc3KHVcmRnFZcZhG2XNQsAMAQiIYPeoSferBdPz4cTkcDqWlpXkcT0tLU3V1tdf7jBo1Si+//LLWr1+v3//+93I6nZoyZYoO/98fuOt+nbmmJC1btkzJycnur6ysrO48tajlCo5q3YPqYpFFWbYsgqMAdIhMDHNgSTwAIChcS96rqqS9e6UXXwxckS6R/G5WkydP1uTJk923p0yZojFjxujXv/61HnnkkS5fd9GiRSosLHTfttvtFO2tuPZdz78kXyv+uaLN9wmOAtAZncnEyMnOCd3AehgKdgBAwAV6W7YLsZd66AwYMEBWq1U1NTUex2tqanz2qLfWq1cvjR8/Xvv27ZMk9/1qamqUkfHlsuyamhqNGzfO53Xi4+MVHx/fyWfQc3jbd91qscphfDnzlWnL1IqZK+g5BeAXMjHMgSXxAICACNaSdxdXjzrJ76ETFxenCRMmaOPGje5jTqdTGzdu9JhFb4/D4dAnn3ziLs6HDx+u9PR0j2va7XZt27bN72vCk2vf9dYzYU7DKUkqmFSgTXM3qXx+OcU6AL+RiWEOzLADALqNGfXoVVhYqLlz52rixIm68sortWLFCtXX17tT42+++WYNGTJEy5YtkyQ9/PDD+trXvqYRI0bo1KlTevLJJ3XgwAHdfvvtkloS5AsKCvTzn/9cI0eO1PDhw/Xggw9q8ODBuv7668P1NCNWRz2mFln0x7I/6qlrn2IZPIBOcWViVNorvf4bY5FFmbZMMjGCjIIdANBlDof06KPSkiWBvzY96uZwww036NixY1q8eLGqq6s1btw4lZSUuEPjDh48qJiYLxfs1dbWat68eaqurla/fv00YcIEbdmyRZdccon7nPvuu0/19fW64447dOrUKV199dUqKSlRQkJCyJ9fpKPHFECwWGOsKppZpPy1+bLI4lG0k4kROhbDMNp+XBLB7Ha7kpOTVVdXJ5vNFu7hAEDUKi6W7rlHqqwM7HWjcUad96bA4zVtseaTNbqp+KYOz1udt1qzx84OwYgARBtvGRlZtiwtv3a5BvQZ4N6vferQqT26eA/W+xIz7AAAv7mS39evD9z+6S7MqAOdR48pgGDLG5On3FG52nxws7s4P1Z/TAveXuBRxGfaMlU0s4isjACjYAcA+CVYferROKMOhAo9pgBCwRpjdbfVFJcV64Z1N7T5N6fSXqn8tflaN2sdRXsAkRIPAPApmMnvpL4D3efqMZW+7Cl1occUQKB1FHQpSQUlBXI4HW2+j65hhh0A4FWgZ9QzM6V586SRI6WMDGbUge5wOB0ey1Nfz39dhW8Xtlmeyr7rAAKJoMvQo2AHALgFo0edJe9AYHkLgMq0Zerpa58mAApAUFWdrgroeegYBTsAQFJwZtSLigiRAwKpuKxY+WvzvfaOzlo3S+tmrSMNHkDQEHQZevSwA0APFqwe9aVLpYoKinUgkOgdBRBurqDL1pkZLhZZlGXLIugygCjYAaCHKi6WsrOladMCt/zdFSS3eDHL34FA60zvKAAEA0GXoUfBDgA9SLBm1AsKpE2bpPJyZtWBYKF3FIAZ5I3J07pZ6zTENsTj+BDbED2U85AamxtVWlHKap8AoYcdAHqIYOyjnpXVMjtPkQ4EH72jAMwib0yeckfluner2Htyr17Y8YKWlC5xn5Npy1TRzCJ2qugmZtgBIIoxow5ED3pHAZiJNcaqnOwcxcfG66HSh1R5utLj+5X2SuWvzVdxWXGYRhgdTF+wP/bYY7JYLCooKAj3UAAgogSzR/3pp6WcHPrUgVCidxSA2RCGGXymLtjfe+89/frXv9Zll10W7qEAQERgRh2Ibr56RzNtmVo3ax1LTwGEFGGYwWfaHvYzZ85ozpw5evHFF/Xzn/883MMBANOjRx2IXg6nw90rmpGUof0/2q8th7e4b08dOpWZdQAhRxhm8Jm2YL/rrrt03XXXafr06e0W7I2NjWpsbHTfttvtoRgeAJiCwyFt3iytXx+4Ze9Sy4x6bq40dSrL3oFwKy4r1vyS+R6zWK4wp9ljZ4dxZAB6OsIwg8+UBftrr72mDz74QO+9916H5y5btkxLly4NwagAwFyYUQeiX3FZsfLX5rfpD3WFObEMHkA4ucIwK+2VXvvYLbIo05ZJGGY3mK6H/dChQ5o/f75effVVJSQkdHj+okWLVFdX5/46dOhQCEYJAOHjcEgPP0yPOhDtCHMCYHaEYQaf6Qr2HTt26OjRo7riiisUGxur2NhY/e1vf9Mzzzyj2NhYORyeb0rx8fGy2WweXwAQrYqLpWHDpCVLOj7XH6S+A+ZFmBOASEAYZnCZbkn8Nddco08++cTj2K233qrRo0fr/vvvl5XfJgH0MMHoU6dHHTA/wpwARIq8MXnKHZXrDscc1GeQJOlo/VGVVpQSjNkNpivYk5KSdOmll3oc69Onj/r379/mOABEu0D3qdOjDkQOwpwARBJrjFU52TkqLivWLetv8RqUyWx755luSTwA9HTB2EudHnUg8rjCnFr3hbpYZFGWLYswJwCm4QrKbN3O4wrKLC4rDtPIIpfpZti9KS0tDfcQACAkmFEH4OIKc8pfmy+LLB7hc4Q5ATCbjoIyLbKooKRAuaNy+XerE5hhB4AwY0YdgDcOp0Opiama/7X56t+7v8f3CHMCYDYEZQZHRMywA0C0CvSMemamVFREkQ5EuuKyYs0vme/xy+/A3gM1Z+wc5Y7OJcAJgOkQlBkcFOwAEGLBSH2XpKVLpQceIPUdiHSuHtDWy0qPnz2uom1FmjqMYh2A+RCUGRwsiQeAECoulrKzpWnTAlesu/ZSX7yYYh2IdB31gEpSQUmBHE5HqIcGAO0iKDM4KNgBIMiC0aMu0acORCN6QAFEKldQpqQ2RTtBmV3HkngACDDXkveqKmnvXunFFwNXpEskvwPRjB5QAJEsb0ye1s1a1yaDY0DvAZozdo5SE1PlcDoo2juBgh0AAijQIXIXKiiQcnOlqVNZ+g5EK3pAAUS6vDF5yh2Vq80HN2v9nvX6/ce/17Gzx7Ri2wqt2LZCmbZMFc0sYpcLP7EkHgC6KVhL3l1cPepPPy3l5FCsI/See+45ZWdnKyEhQZMmTdL27dt9nvviiy9q6tSp6tevn/r166fp06e3Of+WW26RxWLx+Jo5c2awn0ZEoAcUQDSwxlh1suGkiv5ZpONnj3t8r9Jeqfy1+SouKw7T6CILBTsAdEMwQuRc6FGHGbz++usqLCzUkiVL9MEHH+jyyy/XjBkzdPToUa/nl5aWavbs2dq0aZO2bt2qrKwsXXvttaqsrPQ4b+bMmaqqqnJ/rVmzJhRPx/ToAQUQDQjQDBwKdgDoAodDevhhZtQR/ZYvX6558+bp1ltv1SWXXKKVK1eqd+/eevnll72e/+qrr+qHP/yhxo0bp9GjR+ull16S0+nUxo0bPc6Lj49Xenq6+6tfv36heDoRwdUDOsQ2xON4pi1T62atYxkpANMjQDNw6GEHgE4qLpbuuUdqNWHYbfSow2yampq0Y8cOLVq0yH0sJiZG06dP19atW/26xtmzZ3X+/HmlpqZ6HC8tLdWgQYPUr18//eu//qt+/vOfq3///j6v09jYqMbGRvdtu93eyWcTORxOh1ITU/XYNY/p2NljGth7oIbYhmjqUPZfBxAZCNAMHAp2APCDK/l9/frAL30n9R1mdfz4cTkcDqWlpXkcT0tL0+7du/26xv3336/Bgwdr+vTp7mMzZ85UXl6ehg8frv379+unP/2pvvnNb2rr1q2y+vi0atmyZVq6dGnXn0yEKC4rbpOu7ApoolgHECkI0AwcCnYA6ECwkt+ZUUe0e+yxx/Taa6+ptLRUCQkJ7uM33nij+//Hjh2ryy67TBdffLFKS0t1zTXXeL3WokWLVFhY6L5tt9uVlZUVvMGHQXFZsfLX5rfp+XQFNLEcHkCkcAVoVtorvfaxW2RRpi2TAE0/0MMOAF4EM/mdHnVEigEDBshqtaqmpsbjeE1NjdLT09u971NPPaXHHntMb7/9ti677LJ2z73ooos0YMAA7du3z+c58fHxstlsHl/RhIAmANGEAM3AoWAHgFYCnfyemSktXSqtXk3qOyJLXFycJkyY4BEY5wqQmzx5ss/7PfHEE3rkkUdUUlKiiRMndvg4hw8f1okTJ5SR0XOXRhLQBCDaEKAZGCyJBwAFp0edJe+IBoWFhZo7d64mTpyoK6+8UitWrFB9fb1uvfVWSdLNN9+sIUOGaNmyZZKkxx9/XIsXL9bq1auVnZ2t6upqSVLfvn3Vt29fnTlzRkuXLtV3vvMdpaena//+/brvvvs0YsQIzZgxI2zPM9wIaAIQjfLG5Cl3VK42H9ysSnulO0gzNTFVDqeDGXY/ULAD6PEC3aOemSkVFTGLjuhwww036NixY1q8eLGqq6s1btw4lZSUuIPoDh48qJiYLxfsPf/882pqalJ+fr7HdZYsWaKHHnpIVqtVH3/8sV555RWdOnVKgwcP1rXXXqtHHnlE8fHxIX1uZkJAE4BoZY2x6mTDSS3cuNBroCYz7e2zGIbRtlkqgtntdiUnJ6uuri7q+tsABE6wUt+XLpUeeIAZdXjivSnwou01dTgdyi7K7jCgqXx+OTNSACKKr0BNVy97tCyPD9b7Ej3sAHqcQPeoS18GyS1eTLEOoPMIaAIQjQjU7D4KdgA9QrBS3wsKCJIDEBgENAGINgRqdh897ACiXjD2Uc/Kapmdp0gHECgOp0Opial67JrH3MFMQ2xDNHXoVGbWAUQkAjW7j4IdQFQKVo86ye8AgqG4rFjzS+Z7DWSiWAcQqQjU7D4KdgBRhxl1AJHEVyBTpb1S+WvzWQ4PIGJNHTpVmbbMDgM1pw6dGobRRQZ62AFEBXrUAUQiApkARDMCNbuPgh1AxAtm6vvTT0s5OSx/BxAcBDIBiHYEanYPS+IBRCR61AFEAwKZAPQEeWPylDsqV5sPblalvdIdrJmamCqH08EMezso2AFEHHrUAUQLApkA9BTWGKtONpzUwo0LvQZsMtPuHUviAUQMh0N6+GF61AFED1cgU+veTheLLMqyZRHIBCDiuQI2W7cBuQI2i8uKwzQyc6NgBxARioulYcOkJUsCcz161AGYAYFMAHoCAja7joIdgGm1Tn6vrOz+NZlRB2A2BDIBiHYEbHYdPewATCnQfer0qAMws9xRuUqOT1ZpRakkKSc7RznZOcysA4gKBGx2HQU7ANMIRvI7qe8AzK64rFjzS+Z7zD6t+mgVIUwAogYBm11HwQ7AFJhRB9ATuUKYWvd1ukKYWBIPIBq4AjYr7ZVe+9gtsijTlknAphf0sAMIm9Y96oEo1ulRBxApCGEC0FMQsNl1FOwAwqK4WMrOlqZNC8zy98xMUt8BRBZCmAD0JARsdg1L4gGETDB61CVp6VLpgQco0gFEFkKYAPQ0eWPylDsqV6UVpW1CNuEdBTuAkAh0j7pEnzqAyEYIE4CeaP2e9R5Bmz/f/HNl2jIJ2vSBJfEAgiYYPeoSfeoAooMrhKl1P6eLRRZl2bIIYQIQNVxBm63bgVxBm8VlxWEamXkxww4gYFxL3quqpL17pRdfZEYdAHxxhTDlr82XRRaP8DlCmABEm46CNi2yqKCkQLmjcvl37wLMsAMIiAtD5G66SVqyhBl1AOgIIUwAegqCNruGGXYAXRasEDkXZtQB9AS5o3KVHJ/cJoCJGSYA0YSgza6hYAfQJcEIkXMpKJByc6WpU0l+BxDdisuKPcKXJGnVR6sIXwIQdQja7BqWxAPoFIdDevjhwIbIuWRlsZc6gJ6D8CUAPQlBm11DwQ7Ab8XF0rBhLf3pgUSPOoCepqPwJUkqKCmQw+kI9dAAIChcQZuS2hTtBG36RsEOoF2tt2arrAzctZlRB9BTEb4EoCciaLPz6GEH4FOw+tTpUQfQ0xG+BKCnyhuTp29e/E395H9/or0n9mpk/5F6cvqTSoxLDPfQTImCHYCHYCa/k/oOAC0IXwLQU9234T4t37pcDqOl5eftL97WyvdXqnByoZ74f0+EeXTmw5J4AG4X7qUeiGI9M1NaulRavZoedSCSPffcc8rOzlZCQoImTZqk7du3t3v+H/7wB40ePVoJCQkaO3as/vKXv3h83zAMLV68WBkZGUpMTNT06dO1d+/eYD4F0yF8CUBPdN+G+/TklifdxbqLw3DoyS1P6r4N94VpZOZFwQ70cK171AOx/N0VIldRIS1eLM2eTY86EKlef/11FRYWasmSJfrggw90+eWXa8aMGTp69KjX87ds2aLZs2frtttu04cffqjrr79e119/vXbt2uU+54knntAzzzyjlStXatu2berTp49mzJihc+fOhepphR3hSwB6mqbmJi3furzdc5ZvXa6m5qYQjSgyWAzDaBtPGsHsdruSk5NVV1cnm80W7uEAphboHvXMTKmoiFl0oLVIfm+aNGmSvvrVr+pXv/qVJMnpdCorK0s/+tGPtHDhwjbn33DDDaqvr9ef//xn97Gvfe1rGjdunFauXCnDMDR48GDde++9+vGPfyxJqqurU1pamlatWqUbb7zR6zgaGxvV2Njovm2325WVlRWRr+mFvO3DnmXL0oqZKwhfAhBVVvxzhRb8dUGH5z0942kVfK0g+AMKsGC91zPDDvQwwZhRl1qWvldUUKwD0aSpqUk7duzQ9OnT3cdiYmI0ffp0bd261et9tm7d6nG+JM2YMcN9fnl5uaqrqz3OSU5O1qRJk3xeU5KWLVum5ORk91dWVlZ3nppp5I3J0/4f7dfTM57W3V+9W0/PeFr7frSPYh1A1Nl/cn9Az+spCJ0DepBgpL4TJAdEr+PHj8vhcCgtLc3jeFpamnbv3u31PtXV1V7Pr66udn/fdczXOd4sWrRIhYWF7tuuGfZI522G/Zdbf6mimUUU7QCiysWpFwf0vJ6CGXYgygVrRt3Vp06QHIBQiI+Pl81m8/iKdMVlxcpfm99mP/ZKe6Xy1+aruKw4TCMDgMD74cQfymppP5fDarHqhxN/GKIRRQYKdiCKBTr1XWqZUf/jH6WnnyZIDoh2AwYMkNVqVU1Njcfxmpoapaene71Penp6u+e7/tuZa0Yjh9Oh+SXzZahtlJDrWEFJgRxOR5vvA0AkiouNU+HkwnbPKZxcqLjYuBCNKDJQsANRhhl1AIESFxenCRMmaOPGje5jTqdTGzdu1OTJk73eZ/LkyR7nS9KGDRvc5w8fPlzp6eke59jtdm3bts3nNaPR5oOb28ysX8iQoUP2Q9p8cHMIRwUAwfXE/3tCP5nykzYz7VaLVT+Z8hP2YfeCHnYgitCjDiDQCgsLNXfuXE2cOFFXXnmlVqxYofr6et16662SpJtvvllDhgzRsmXLJEnz58/XN77xDf3yl7/Uddddp9dee03vv/++XnjhBUmSxWJRQUGBfv7zn2vkyJEaPny4HnzwQQ0ePFjXX399uJ5myFWdrgroeQAQKZ74f09o6TeW6if/+xPtPbFXI/uP1JPTn1RiXGK4h2ZKFOxAhHM4pM2bpfXrA7fsXWqZUc/NlaZOZdk70JPdcMMNOnbsmBYvXqzq6mqNGzdOJSUl7tC4gwcPKibmywV7U6ZM0erVq/Wzn/1MP/3pTzVy5Ei9+eabuvTSS93n3Hfffaqvr9cdd9yhU6dO6eqrr1ZJSYkSEhJC/vzCJSMpI6DnAUCkaB22+fYXb2v9nvWEbfrAPuxABGNGHYgMvDcFXqS/pg6nQ9lF2aq0V3rtY7fIokxbpsrnl8saw6emAKKDK2yz9b97FlkkSetmrYvYop192AFIokcdAKKBNcaqoplFkr78RdXFdXvFzBUU6wCiBmGbXUPBDkQQUt8BIHrkjcnTulnrNMQ2xON4pi0zomeZAMAbwja7hh52IAI4HNKjj0pLlgTumvSoA0D45Y3JU+6oXJVWlKq0olSSlJOdo5zsnLCOCwACjbDNrqFgB0yuuFi65x6psjIw16NHHQDMZf2e9R4BTD/f/HNl2jIJYAIQVQjb7BqWxAMm1LpPPRDFOj3qAGA+rgCm1stEK+2Vyl+br+Ky4jCNDAACa+rQqcq0ZbbJ7XCxyKIsW5amDp0a4pGZGwU7YDKB7lOnRx0AzIkAJgA9CWGbXUPBDphAMJLfmVEHAHMjgAlAT0PYZufRww6EWaD3UqdHHQAiAwFMAHqi3FG5So5PbhO0ycy6d6Yr2JctW6bi4mLt3r1biYmJmjJlih5//HGNGjUq3EMDAsbhkDZvltavD9z2bKS+A0BkIYAJQE9TXFbsEbIpSas+WkXIZjtMtyT+b3/7m+666y7985//1IYNG3T+/Hlde+21qq+vD/fQgIAIdI96ZiY96gAQiQhgAtCTELLZNaabYS8pKfG4vWrVKg0aNEg7duzQ17/+9TbnNzY2qrGx0X3bbrcHfYxAZwVjRl2Sli6VHniAIh0AIpErgCl/bb4ssniEzxHABCCadBSyaZFFBSUFyh2Vy795rZhuhr21uro6SVJqaqrX7y9btkzJycnur6ysrFAOD+hQoGfUpS+T3xcvplgHgEhGABOAnoCQza4z3Qz7hZxOpwoKCnTVVVfp0ksv9XrOokWLVFhY6L5tt9sp2hF2wZpRp08dAKJP3pg85Y7KVWlFaZsQJgCIBoRsdp2pC/a77rpLu3bt0t///nef58THxys+Pj6EowLachXoVVXS3r3Siy8GLvVdIvkdAKLd+j3rPYKYfr7558q0ZRLEBCAqELLZdaYt2O+++279+c9/1rvvvqvMzMxwDwfwKdDbsl2IGXUAiH6uIKbWvZ2uICaWxgOIdK6QzUp7pdc+dossyrRlErLphel62A3D0N1336033nhD77zzjoYPHx7uIQFtOBxSaam0YIH0ne8Evlh39aiT/A4A0a2jICZJKigpkMPpCPXQACBgXCGbktrsjEHIZvtMV7Dfdddd+v3vf6/Vq1crKSlJ1dXVqq6uVkNDQ7iHBkgKToicS0GBtGmTVF7O8ncA6AkIYgLQUxCy2TWmWxL//PPPS5JycnI8jv/2t7/VLbfcEvoBAf/H4ZAefVRasiTw16ZHHQB6JoKYAPQUDqdDqYmpeuyax3Ts7DEN7D1QQ2xDNHXoVGbW22G6gt0w2i4JA8KtuFi65x6psjKw16VHHQB6NoKYAPQExWXFHsGaktzBmhTr7TPdknjALFr3qQeyWKdHHQAgfRnE1Lqn08Uii7JsWQQxAYhYrmDN1u0/rmDN4rLiMI0sMlCwA14Eq0+dHnUAwIUIYgIQzQjW7D4KduD/BDP5nRl1AIAvBDEBiFYEa3af6XrYgXAI9F7qmZnSvHnSyJFSRgY96gCA9uWNyVPuqFxtPrhZlfZKdyBTamKqHE4HM+wAIhLBmt1HwY4ey+GQNm+W1q8P3LJ3QuQAAF1ljbHqZMNJLdy40GswEzPtACINwZrdR8GOHikYM+pFRfSlAwC6zhXM1LrX0xXMxPJ4AJHGFaxZaa/02sdukUWZtkyCNdtBDzt6jGD1qC9dKlVUUKwDALqOYCYA0Yhgze6jYEePEIzUd1eQ3OLFLH8HAHQPwUwAohXBmt3DknhErWD0qEv0qQMAAo9gJgDRyuF0KDUxVY9d85g7UHOIbYimDp3KzLofmGFHVArmjDpbswHoKU6ePKk5c+bIZrMpJSVFt912m86cOdPu+T/60Y80atQoJSYmaujQobrnnntUV1fncZ7FYmnz9dprrwX76ZgawUwAolFxWbGyi7I17ZVp+t4b39OCvy7Qwo0LdbLhJMW6n5hhR9RgRh0AAmvOnDmqqqrShg0bdP78ed1666264447tHr1aq/nHzlyREeOHNFTTz2lSy65RAcOHNCdd96pI0eOaN26dR7n/va3v9XMmTPdt1NSUoL5VEyPYCYA0YYgzcCwGIbR9l0hgtntdiUnJ6uurk42my3cw0GIBDr1XWqZUV+xgjA5AN0Xie9NZWVluuSSS/Tee+9p4sSJkqSSkhJ961vf0uHDhzV48GC/rvOHP/xB3/ve91RfX6/Y2JZ5AovFojfeeEPXX399l8cXia9pR1y/3Ery+AXXFczEL7cAIoXD6VB2UbbPbA7Xh5Dl88ujZqY9WO9LLIlHxApW6ntBgbRpk1ReTrEOoOfaunWrUlJS3MW6JE2fPl0xMTHatm2b39dx/eLiKtZd7rrrLg0YMEBXXnmlXn75ZXU0f9DY2Ci73e7xFW0IZgIQLQjSDByWxCMiMaMOAMFVXV2tQYMGeRyLjY1Vamqqqqur/brG8ePH9cgjj+iOO+7wOP7www/rX//1X9W7d2+9/fbb+uEPf6gzZ87onnvu8XmtZcuWaenSpZ1/IhEmb0yeckflavPBzaq0V7oDmlITU+VwOqJmJgpAdCNIM3Ao2BEx6FEHgO5buHChHn/88XbPKSsr6/bj2O12XXfddbrkkkv00EMPeXzvwQcfdP//+PHjVV9fryeffLLdgn3RokUqLCz0uH5WVla3x2lG1hirTjac1MKNCz1mqDJtmSqaWcRMOwDTI0gzcCjYERGYUQeAwLj33nt1yy23tHvORRddpPT0dB09etTjeHNzs06ePKn09PR273/69GnNnDlTSUlJeuONN9SrV692z580aZIeeeQRNTY2Kj4+3us58fHxPr8XbQhqAhDpCNIMHAp2mJrDIT36qLRkSeCuyYw6gJ5s4MCBGjhwYIfnTZ48WadOndKOHTs0YcIESdI777wjp9OpSZMm+byf3W7XjBkzFB8frz/96U9KSEjo8LF27typfv369ZiCvD0Op0PzS+Z7/QXXkCGLLCooKVDuqFyWxwMwLWuMVUUzi5S/Nl8WWbwGaa6YuYJ/x/xA6BxMq7hYGjYscMU6+6gDgP/GjBmjmTNnat68edq+fbv+8Y9/6O6779aNN97oToivrKzU6NGjtX37dkktxfq1116r+vp6/eY3v5Hdbld1dbWqq6vlcDgkSf/93/+tl156Sbt27dK+ffv0/PPP6xe/+IV+9KMfhe25mglBTQCiBUGagcEMO0wlGH3qzKgDQNe8+uqruvvuu3XNNdcoJiZG3/nOd/TMM8+4v3/+/Hnt2bNHZ8+elSR98MEH7gT5ESNGeFyrvLxc2dnZ6tWrl5577jktWLBAhmFoxIgRWr58uebNmxe6J2ZiBDUBiAYOp0ObD25WY3OjVuWukiQdrT+qjKQMTR06lZn1TqBgh2kEuk+dHnUA6J7U1FStXr3a5/ezs7M9tmPLycnpcHu2mTNnaubMmQEbY7QhqAlApCsuK9b8kvleQzNzsnPCN7AIxZJ4hFUw9lJnH3UAQKRyBTW5ejxbs8iiLFsWQU0ATMkVmtm6tccVmllcVhymkUUuCnaETXGxlJ0tTZsWmOXv9KgDACKdK6hJUpuinaAmAGbWUWimJBWUFMjhdIR6aBGNgh0hxYw6AADtI6gJQCQiNDM46GFHyAS6Rz0zUyoqokgHAESfvDF5yh2Vq80HN6vqdJUG9RkkqSW0qbSilNAmAKZDaGZwULAjqIKR+i5JS5dKDzzAsncAQPSyxliVk52j4rJi3bL+Fq8BTsy2AzALQjODgyXxCJpA96hLX/apL15MsQ4AiH4EOAGIFIRmBgcFOwIqGD3qEn3qAICehwAnAJGE0MzgYEk8usW15L2qStq7V3rxxcAV6RJ7qQMAeq7OBDixtzGAcHM4HUpNTNX8SfP16iev6tjZY+7vZdoytWLmCtp4uoCCHV0W6BC5CxUUSLm50tSpLH0HAPRMBDgBiBTFZcWaXzLf40PGAb0H6HuXfU+5o3IJyuwGCnZ0SrBC5FyYUQcAoAUBTgAigStro3X7zomzJ1T0zyKK9W6ihx1+C0aInAs96gAAeCLACYDZkbURfBTs6JDDIT38cGBD5Fxcqe9PPy3l5LD8HQAAFwKcAJhdZ7I20DUU7GhXcbE0bJi0ZElgr8uMOgAAHcsbk6d1s9ZpiG2Ix/EhSUP0UM5DamxuVGlFKbNXAMKCrI3go4cdbQSzT50edQAAOidvTJ5yR+Vq88HNqjpdpb0n9+rFHS9qSemXn6Zn2jJVNLOIBGYAIUXWRvAxww4PwepTZ0YdAICus8ZYlZOdo/jYeD1U+pAOn/Zcglppr1T+2nwVlxWHaYQAeiKyNoKPgh1yOKTSUmnBgsD3qdOjDgBAYBDuBMBsyNoIPgr2Hi7QM+qZmdLSpdLq1cyoAwAQSIQ7ATAjX1kbmbZMrZu1jladbqKHvQcKRo96QYGUmytNncosOgAAwUC4EwAzcTgd7myNjKQM7f/Rfm05vMV9m/3XA4OCvYcpLpbmzw/csvfMTKmoiFl0AACCjXAnAGZRXFas+SXzPVb9uMIvZ4+dHcaRRR+WxPcAwepRX7pUqqigWAcAIBQIdwJgBsVlxcpfm9+mRYfwy+CgYI9ywUh9dwXJLV7M8ncAAEKFcCcA4Ub4ZehRsEehYM2oszUbAADh1V640+v5rys1MVVrPlmj0opSfmEGEHCEX4YePexRJtA96lLLjPqKFRTpAACYQd6YPOWOyvUIezpef1wL3l7gtZ+UhGYAgUL4ZehRsEeBYKS+SyS/AwBgVtYYq3KycyS19JPOWjerzRJVVz8p2yoBCBTCL0OPgj3CMaMOAEDP1VE/qUUWFZQUKHdULr3tALrNFX5Zaa/0+u+ORRZl2jIJvwwgetgjED3qAABAop8UQGgRfhl6zLBHGGbUAQCAC/2kAELB4XR45GaszV/rNTdjxcwVtOAEGAV7BKBHHQAAeEM/KYBgKy4r1vyS+W2K8+XXLtfAPgPdRfzUoVOZWQ8CCnaTY0YdAAD4Qj8pgGAqLitW/tp8r6GWN6y7QetmrdPssbPDNLqegR52k3I4pIcfpkcdABA+J0+e1Jw5c2Sz2ZSSkqLbbrtNZ86cafc+OTk5slgsHl933nmnxzkHDx7Uddddp969e2vQoEH6yU9+oubm5mA+lahFPymAYOko1FKSCkoK5HA6Qj20HoWC3YSKi6Vhw6QlSwJzvaws6Y9/lJ5+WsrJYfk7AMA/c+bM0aeffqoNGzboz3/+s959913dcccdHd5v3rx5qqqqcn898cQT7u85HA5dd911ampq0pYtW/TKK69o1apVWrx4cTCfSlTLG5OndbPWaYhtiMfxIUlD9FDOQ2psblRpRSm/VAPoFEItzYEl8SYRjD51etQBAF1VVlamkpISvffee5o4caIk6dlnn9W3vvUtPfXUUxo8eLDP+/bu3Vvp6elev/f222/rs88+0//+7/8qLS1N48aN0yOPPKL7779fDz30kOLi4oLyfKJd3pg85Y7KdYdC7T25Vy/ueFFLSr/89D/TlqmimUUEQgHwC6GW5sAMuwkUF0vZ2dK0aYEp1plRBwB019atW5WSkuIu1iVp+vTpiomJ0bZt29q976uvvqoBAwbo0ksv1aJFi3T27FmP644dO1ZpaWnuYzNmzJDdbtenn37q85qNjY2y2+0eX/BkjbEqJztH8bHxeqj0IR0+7TkzVmmvVP7afBWXFYdphAAiCaGW5sAMe5gwow4AMLPq6moNGjTI41hsbKxSU1NVXV3t83433XSThg0bpsGDB+vjjz/W/fffrz179qi4uNh93QuLdUnu2+1dd9myZVq6dGlXn06P0VHPqUUWFZQUKHdULn3tANpFqKU5ULCHQaCT30l9BwD4a+HChXr88cfbPaesrKzL17+wx33s2LHKyMjQNddco/379+viiy/u8nUXLVqkwsJC92273a6srKwuXy9adabnNCc7J3QDAxAxLtxzfd4V8/RQ6UOyyOJRtBNqGToU7CHCjDoAwAzuvfde3XLLLe2ec9FFFyk9PV1Hjx71ON7c3KyTJ0/67E/3ZtKkSZKkffv26eKLL1Z6erq2b9/ucU5NTY0ktXvd+Ph4xcfH+/24PRU9pwC6w9ue6/0T+0uSTjSccB/LtGVqxcwVZGKEAAV7CAR6Rj0zUyoqYkYdANB5AwcO1MCBAzs8b/LkyTp16pR27NihCRMmSJLeeecdOZ1OdxHuj507d0qSMjIy3Nd99NFHdfToUfeS+w0bNshms+mSSy7p5LNBa/ScAugqX3uun2w4KUOGluYs1cjUkcpIytDUoVOZWQ8RQueCxOGQSkulBQsCu5f60qVSRQXFOgAguMaMGaOZM2dq3rx52r59u/7xj3/o7rvv1o033uhOiK+srNTo0aPdM+b79+/XI488oh07dqiiokJ/+tOfdPPNN+vrX/+6LrvsMknStddeq0suuUTf//739dFHH+mvf/2rfvazn+muu+5iBj0AXD2nrfdkd7HIoixbFj2nADz4k3/x0gcvadZXZiknO4diPYQo2IMg0Knv0pfJ74sXs/wdABAar776qkaPHq1rrrlG3/rWt3T11VfrhRdecH///Pnz2rNnjzsFPi4uTv/7v/+ra6+9VqNHj9a9996r73znO/rv//5v932sVqv+/Oc/y2q1avLkyfre976nm2++WQ8//HDIn180ssZYVTSzSJLaFO30nALwhT3XzYsl8QESjB51iT51AED4pKamavXq1T6/n52dLcP4cjYmKytLf/vb3zq87rBhw/SXv/wlIGNEW3lj8rRu1ro2faiuntPcUbkqrShV1ekqlrYCkET+hZlRsHeRq0CvqpL27pVefDFwy94lkt8BAEDX5Y3JU+6oXHfSs6swX79nvbKLstsU8kUziwiPAnow8i/Mi4K9CwIdInchZtQBAEAgWGOsHlu3+QqUqrRXKn9tvtbNWkfRDvRQ7LluXvSw+ylYIXIurh71p5+WcnIo1gEAQOB0FCglSQUlBXI4HaEeGgATIP/CvCjY/RCMEDmXggJp0yapvJzl7wAAIDgIlALQmsPpUGlFqdZ8skalFaXKHZWrdbPWaYhtiMd5mbZMVuCEEUvi2+FwSI8+Ki1ZEvhr06MOAABChUApABcqLiv2GkxZNLNIFfMr2uRfMLMePhTsPhQXS/fcI1VWBva69KgDAIBQI1AKgAt5FpHFtEvin3vuOWVnZyshIUGTJk3S9u3bQ/bYxcVSfn5gi3V61AEAQLi4AqVa96a6WGRRli2LQCkgypFnEXlMWbC//vrrKiws1JIlS/TBBx/o8ssv14wZM3T06NGgP7bD0ZIAb7T9Ge4SetQBAEC4+RMo9ctrf6nNBze7+1n5hR2IPuRZRB5TLolfvny55s2bp1tvvVWStHLlSr311lt6+eWXtXDhQo9zGxsb1djY6L5tt9u79dibNwcmAZ4edQAAYCZ5Y/K0btY6r32rN156owrfLmR/diDKkWcReUxXsDc1NWnHjh1atGiR+1hMTIymT5+urVu3tjl/2bJlWrp0acAev6qLP5uZmdK8edLIkVJGBj3qAADAfPLG5Cl3VK5HoNTx+uOatW4W/axAD0CeReQxXcF+/PhxORwOpaWleRxPS0vT7t2725y/aNEiFRYWum/b7XZlZWV1+fEzOvmzSYgcAACIJNYYq3KycyS19LNmF2X77Ge1yKKCkgLljsolJRqIAq48i0p7pde/9xZZlGnLJM/CRExXsHdWfHy84uPjA3a9qVNbZssrK9vvY8/MlIqKWPIOAAAiV2f6WV1FPoDI4nA6PFbVPH3t05q1bpYssngU7a48ixUzV/ABnYmYrmAfMGCArFarampqPI7X1NQoPT096I9vtbYU4vn5ksXivWhfulR64AFm1AEAQGSjnxWIbr72W//xlB9rza41bY6vmLmCFhiTMV3BHhcXpwkTJmjjxo26/vrrJUlOp1MbN27U3XffHZIx5OVJ69a1pMVfGEBHkBwAAIgm9LMC0au9/daf2vKUXs9/XQP7DHTPvE8dOpWZdRMyXcEuSYWFhZo7d64mTpyoK6+8UitWrFB9fb07NT4U8vJaetM3b24JoiNIDgAARBt/+lmHJA2Rw+nQmk/W8Es9ECE62m/dIovufftelc8v5++zyZmyYL/hhht07NgxLV68WNXV1Ro3bpxKSkraBNEFm9Uq5eSE9CEBAABCxrU/e/7afK/9rIYMNTQ3aPr/b7r7ONu9AeZHPkX0iAn3AHy5++67deDAATU2Nmrbtm2aNGlSuIcEAAAQdVz7sw+xDfE4npqYKkk60XDC47hru7fisuKQjRFA55BPET1MW7ADAAAgNPLG5KlifoU2zd2k1Xmr9b/f/18lxiZ6Pdc1C19QUiCH0xHKYQLwE/kU0cOUS+IBAAAQWhfuz15aUarDp1lOC0SK1lu3Tcmcwn7rUYKCHQAAAB5YTgtEDl9bt82+dLae2vIU+61HOJbEAwAAwAPLaYHI4Nq6rXXAnGvrth9P+XGbfIpMW6bWzVpHcGSEYIYdAAAAHvzZ7o3ltEB4+bN122u7XtP+H+3XlsNb2G89QlGwAwAAwENH271JLctppZZ+dwoBIPT83bpty+EtZE1EMAp2AAAAtOHa7s1bb6yrWM8uym7zPfZoB0KDrImegYIdAAAAXuWNyVPuqFyP9OmpQ6dq/Z71yl+b32YprmuPdvpjgeAja6JnoGAHAACATxdu9yb51zdbUFKg3FG5LI8HAoit23omCnYAAAD4zd++WfZoBwKHrdt6LrZ1AwAAgN/omwVCi63bejZm2AEAAOA3+maB0GHrNjDDDgAAvDp58qTmzJkjm82mlJQU3XbbbTpz5ozP8ysqKmSxWLx+/eEPf3Cf5+37r732WiieEgLAtUe7a8ltaxZZlGXL0tShU+VwOlRaUao1n6xRaUWpHE5HiEcLRLbObt02e+xs5WTnUKxHEWbYAQCAV3PmzFFVVZU2bNig8+fP69Zbb9Udd9yh1atXez0/KytLVVWey6BfeOEFPfnkk/rmN7/pcfy3v/2tZs6c6b6dkpIS8PEjOPzdo339nvVee27Z9g3wHy0oYIYdAAC0UVZWppKSEr300kuaNGmSrr76aj377LN67bXXdOTIEa/3sVqtSk9P9/h64403NGvWLPXt29fj3JSUFI/zEhISQvG0ECCuPdp99c1K8tlzm782X8VlxSEbKxDJaEGBxTCMtg0REcxutys5OVl1dXWy2WzhHg4AABH53vTyyy/r3nvvVW1trftYc3OzEhIS9Ic//EH//u//3uE1duzYoYkTJ+of//iHpkyZ4j5usVg0ePBgNTY26qKLLtKdd96pW2+9VRaL9yXWktTY2KjGxkb3bbvdrqysrIh6TaNR622mXNtHZRdl+1zG69pqqnx+Oct2gQu09/epo63b+PsUfsF6r2dJPAAAaKO6ulqDBg3yOBYbG6vU1FRVV1f7dY3f/OY3GjNmjEexLkkPP/yw/vVf/1W9e/fW22+/rR/+8Ic6c+aM7rnnHp/XWrZsmZYuXdr5J4Kgar1HuySVVpSy7RvQSb62bSuaWeRXCwrFevRiSTwAAD3IwoULfQbDub52797d7cdpaGjQ6tWrddttt7X53oMPPqirrrpK48eP1/3336/77rtPTz75ZLvXW7Rokerq6txfhw4d6vYYERz03AKd0962bflr8yWp3RYUMiGiGzPsAAD0IPfee69uueWWds+56KKLlJ6erqNHj3ocb25u1smTJ5Went7h46xbt05nz57VzTff3OG5kyZN0iOPPKLGxkbFx8d7PSc+Pt7n92Aunem59bYEmJlC9CT+bNtWUFKg8vnlyh2Vy9+XHoiCHQCAHmTgwIEaOHBgh+dNnjxZp06d0o4dOzRhwgRJ0jvvvCOn06lJkyZ1eP/f/OY3+v/+v//Pr8fauXOn+vXrR0EeJVzbvnXUc3u8/nibXndS5NHT+Lttm6uFhDaSnocl8QAAoI0xY8Zo5syZmjdvnrZv365//OMfuvvuu3XjjTdq8ODBkqTKykqNHj1a27dv97jvvn379O677+r2229vc93//u//1ksvvaRdu3Zp3759ev755/WLX/xCP/rRj0LyvBB8rm3fJLXZq911+8ZLb9SsdbNIkUePRwsJOkLBDgAAvHr11Vc1evRoXXPNNfrWt76lq6++Wi+88IL7++fPn9eePXt09uxZj/u9/PLLyszM1LXXXtvmmr169dJzzz2nyZMna9y4cfr1r3+t5cuXa8mSJUF/Pgid9rZ9ez3/da3ZtcbnEmBJKigpkMPpCMlYgVBxOB0qrSjVmk/WqLSiVA6ng23b0CG2dQMAIMh4bwo8XtPI4K1HffPBzZr2yrQO77tp7iaW/yJq+EqBX37tchW+Xci2bVGAbd0AAAAQUbxt+8YSYPQ0rhT41gV5pb1SN6y7QT+e8mM9teUptm2DVyyJBwAAQMh0NkW+9RJiIJJ0lAIvSa/tek1r89eybRu8YoYdAAAAIUOKPHoSf1PgB/QZoIr5FWzbhjYo2AEAABAyrhT5/LX5PpcAu1LkvS0hzl+bz6wjTMlbZkNnWkC8tZAALIkHAABASJEij2hTXFas7KJsTXtlmm4qvknTXpmm7KJs7T2516/7kwIPX5hhBwAAQMjljclT7qhcryny/iwh3nxwM7ORMIX2QuWWlC5R/8T+Otlwst0WkKlDp4ZquIgwFOwAAAAIi+6myHtbgkzPL0Kpo1A5V5uHJFLg0SUU7AAAADANf5cG7z25l1A6hJ0/K0JONJzQ0pylevGDF9v8vK6YuYKfV7SLgh0AAACm4U+KfGpiqh4qfYhQOoSdvytCRqaOJAUeXULBDgAAANPoKEXedbu9JcgFJQXKHZVLMYSA8dV+4e+KkIykDFLg0SWkxAMAAMBU2kuRX5qzVCcaTvi874WhdEAg+EqALy4rdq8IubBX/UIWWZRlyyJUDl3GDDsAAABMx1eK/NpP1/p1f9dSZYLp0B3tJcC72i/aWxEiESqH7qFgBwAAgCl5W0LcmSXIxWXFml8yn2A6dIk/CfAFJQUqn1+udbPWef1ZI1QO3UXBDgAAgIjhTyhdpi1Tx+uPa9a6WQTToUO+VmH4kwDvar/wtSKEmXV0FwU7AAAAIkZHoXSS9Mtrf6kFby8gmA4dam8VRmNzo1/XcLVfECqHYCB0DgAAABGlvVC6dbPWaWCfgX7PjEotM6ylFaVa88kalVaUyuF0BHX8MAdXf3rrnxXXKoy9J/f6dR1/2zSArmCGHQAAABGnvSXIaz5Z49c1qk5X0efeQ/nTn/7ijheVmZSpytPtt1+QAI9gYoYdAAAAEcm1BHn22NnKyc5xL2/3d8Zz78m97c6wFpcVB3zMCC1fqyf86U8/fPqw5k2YJ0lttm0jAR6hQsEOAACAqOLP3tiZSZl6cceLPmdYJamgpIDl8RGsvf3TXX3nHRmZOrLd9gtWYSDYKNgBAAAQVVzBdJLvmdF5E+bp8Gn/+9wlet0jSSD70/PG5KlifoU2zd2k1XmrtWnuJpXPL6dYR0jQww4AAICo4wqm87U3dmcTwOl1NxdfW7G5vhfo/nQS4BEuFOwAAACISu0F05VWlPp1jYykDPdsLXu6m0NHH57425++NGepHip9yOf2gPSnwwwo2AEAABC1fM2MuvrcK+3tz7BOyZyii5+9uFN7urc3+4vu8efDE39XT7j6032twuBDGJgBBTsAAAB6HFefe/7a/HZnWLcc3uL3nu452Tksne+m7i51Lygp0G9zf+vXY2UkZSgnO8fnKgzADCjYAQAA0CN11OeeNyav03u6+7t0nln4tgKx1P2Q/ZD7fh2tnqA/HZGAgh0AAAA9Vnt97pL/e7oP6jNIt6y/xa+l8+v3rO+Rs/DtfUgRyKXuR+uP+rV6oqd/QILIQMEOAACAHq29GVZ/e90l+TX7++jmR/VQ6UN+B9hFwky8P2Nsb/Y8d1RuUJa605+OaEDBDgAAAPjgb6/70fqjfl2vaFuR3wF2nemH97ew78wHAN0txF1j7Gj2/KGch4Ky1L2j1RNAJLAYhtH2pz2C2e12JScnq66uTjabLdzDAQCA96Yg4DVFqHkrTLNsWe7Z2tKKUk17ZVpAHmvT3E062XDSa5Hr+pDgwpl4fwv7znwA0J1C/MIx5o7KVXZRts+C3CKL+iX208mGkx2+LqvzVis+Nl75a/MlyeuHJ2yxh3AJ1vtSTMCuBAAAosqjjz6qKVOmqHfv3kpJSfHrPoZhaPHixcrIyFBiYqKmT5+uvXv3epxz8uRJzZkzRzabTSkpKbrtttt05syZIDwDIHDyxuSpYn6FNs3dpNV5q7Vp7iaVzy93F4eupfOuwrE1iyxKTUz167Eq7ZXtLhGXpIKSAjmcDnfR3Logds1eF5cVS5Lf5/l7bkeJ7a4xllaUdjh77k+xLrUsdXcFBQ6xDfH4XqYtk2IdUYmCHQAAeNXU1KTvfve7+sEPfuD3fZ544gk988wzWrlypbZt26Y+ffpoxowZOnfunPucOXPm6NNPP9WGDRv05z//We+++67uuOOOYDwFIKBcve6zx85WTnaOx9Jq19J5SW2Kdtft+ZPm+/U4x84e82uJeGlFqV9Fc1Nzk98fAASyEHeN0R+piantftiRZcvyWOre3ocnQDShYAcAAF4tXbpUCxYs0NixY/063zAMrVixQj/72c+Um5uryy67TL/73e905MgRvfnmm5KksrIylZSU6KWXXtKkSZN09dVX69lnn9Vrr72mI0eO+Lx2Y2Oj7Ha7xxdgNh3N/j4w9YEOZ+GzbFka2HugX4/nb9H8X+//l997yfu7dZq/hbi/XB9m+Pqwo3Wqe3sfngDRhIIdAAAERHl5uaqrqzV9+nT3seTkZE2aNElbt26VJG3dulUpKSmaOHGi+5zp06crJiZG27Zt83ntZcuWKTk52f2VlZUVvCcCdEN7s7/+zMKvmLmiTcHfXftP7vfrvKrTVao6XRXQx87JzvHrQ4oHpj7AUnfACwp2AAAQENXV1ZKktLQ0j+NpaWnu71VXV2vQoEEe34+NjVVqaqr7HG8WLVqkuro699ehQ4cCPHogcNqb/fWnB9uffvgsW5bPrehauzj1Yr/Oy0jK8HvfeX8L8ZzsHL8+pLDGWFnqDnhBwQ4AQA+ycOFCWSyWdr92794d7mG2ER8fL5vN5vEFRKqOClN/Z+L9LZp/OPGHfp03dejUTn1Y0JlC3N/Zc5a6A57Yhx0AgB7k3nvv1S233NLuORdddFGXrp2eni5JqqmpUUbGl7N0NTU1GjdunPuco0c996tubm7WyZMn3fcHegJXYeqLq8j1trWaays5SX7tER8XG+fXea7i2N9z/R2j6/mwJzrQeRTsAAD0IAMHDtTAgf4FWnXW8OHDlZ6ero0bN7oLdLvdrm3btrmT5idPnqxTp05px44dmjBhgiTpnXfekdPp1KRJk4IyLiBS+VPk+ls0d7a4DkYh3tGHFADashiG0XbPhggWrA3rAQDoqkh9bzp48KBOnjypP/3pT3ryySe1efNmSdKIESPUt29fSdLo0aO1bNky/fu//7sk6fHHH9djjz2mV155RcOHD9eDDz6ojz/+WJ999pkSEhIkSd/85jdVU1OjlStX6vz587r11ls1ceJErV692u+xReprCgSLw+nwq2j297zOngv0dMF6X2KGHQAAeLV48WK98sor7tvjx4+XJG3atEk5OTmSpD179qiurs59zn333af6+nrdcccdOnXqlK6++mqVlJS4i3VJevXVV3X33XfrmmuuUUxMjL7zne/omWeeCc2TAqKUv7PXnZnlZkYcCD9m2AEACDLemwKP1xQAYCbBel8iJR4AAAAAABOiYAcAAAAAwIRMVbBXVFTotttu0/Dhw5WYmKiLL75YS5YsUVNTU7iHBgAAAABASJkqdG737t1yOp369a9/rREjRmjXrl2aN2+e6uvr9dRTT4V7eAAAAAAAhIypCvaZM2dq5syZ7tsXXXSR9uzZo+eff56CHQAAAADQo5iqYPemrq5OqampPr/f2NioxsZG92273R6KYQEAAAAAEFSm6mFvbd++fXr22Wf1n//5nz7PWbZsmZKTk91fWVlZIRwhAAAAAADBEZJ92BcuXKjHH3+83XPKyso0evRo9+3Kykp94xvfUE5Ojl566SWf92s9w15XV6ehQ4fq0KFD7MsKADAFu92urKwsnTp1SsnJyeEeTlSoq6tTSkoK7/cAAFMI1nt9SAr2Y8eO6cSJE+2ec9FFFykuLk6SdOTIEeXk5OhrX/uaVq1apZgY/xcCHD58mFl2AIApHTp0SJmZmeEeRlTg/R4AYEaBfq8PScHeGZWVlZo2bZomTJig3//+97JarZ26v9Pp1JEjR5SUlCSLxdLt8bg+KeETfP/wenUer1nn8Zp1Hq9Z5wXyNTMMQ6dPn9bgwYM79SE0fAv0+3248Xe063jtuofXr+t47bon2l6/YL3Xmyp0rrKyUjk5ORo2bJieeuopHTt2zP299PR0v64RExMTlNkLm80WFT9IocLr1Xm8Zp3Ha9Z5vGadF6jXjKXwgRWs9/tw4+9o1/HadQ+vX9fx2nVPNL1+wXivN1XBvmHDBu3bt0/79u1r8yZssoUAAAAAAAAElanW5d1yyy0yDMPrFwAAAAAAPYmpCnYzio+P15IlSxQfHx/uoUQEXq/O4zXrPF6zzuM16zxeM4QSP29dx2vXPbx+Xcdr1z28fv4xXegcAAAAAABghh0AAAAAAFOiYAcAAAAAwIQo2AEAAAAAMCEKdgAAAAAATIiCHQAAAAAAE6Jgb8dzzz2n7OxsJSQkaNKkSdq+fXu4h2Ray5Yt01e/+lUlJSVp0KBBuv7667Vnz55wDyuiPPbYY7JYLCooKAj3UEytsrJS3/ve99S/f38lJiZq7Nixev/998M9LNNyOBx68MEHNXz4cCUmJuriiy/WI488IjYI+dK7776rb3/72xo8eLAsFovefPNNj+8bhqHFixcrIyNDiYmJmj59uvbu3RuewSJqPProo5oyZYp69+6tlJQUv+7Dz+KXTp48qTlz5shmsyklJUW33Xabzpw50+59cnJyZLFYPL7uvPPOEI04vDr7O+0f/vAHjR49WgkJCRo7dqz+8pe/hGik5tOZ127VqlVtfsYSEhJCOFpz6ej91ZvS0lJdccUVio+P14gRI7Rq1aqgj9PsKNh9eP3111VYWKglS5bogw8+0OWXX64ZM2bo6NGj4R6aKf3tb3/TXXfdpX/+85/asGGDzp8/r2uvvVb19fXhHlpEeO+99/TrX/9al112WbiHYmq1tbW66qqr1KtXL/3P//yPPvvsM/3yl79Uv379wj0003r88cf1/PPP61e/+pXKysr0+OOP64knntCzzz4b7qGZRn19vS6//HI999xzXr//xBNP6JlnntHKlSu1bds29enTRzNmzNC5c+dCPFJEk6amJn33u9/VD37wA7/vw8/il+bMmaNPP/1UGzZs0J///Ge9++67uuOOOzq837x581RVVeX+euKJJ0Iw2vDq7O+0W7Zs0ezZs3Xbbbfpww8/1PXXX6/rr79eu3btCvHIw68r9YDNZvP4GTtw4EAIR2wuHb2/tlZeXq7rrrtO06ZN086dO1VQUKDbb79df/3rX4M8UpMz4NWVV15p3HXXXe7bDofDGDx4sLFs2bIwjipyHD161JBk/O1vfwv3UEzv9OnTxsiRI40NGzYY3/jGN4z58+eHe0imdf/99xtXX311uIcRUa677jrjP/7jPzyO5eXlGXPmzAnTiMxNkvHGG2+4bzudTiM9Pd148skn3cdOnTplxMfHG2vWrAnDCBFtfvvb3xrJyckdnsfP4pc+++wzQ5Lx3nvvuY/9z//8j2GxWIzKykqf9+up77Gd/Z121qxZxnXXXedxbNKkScZ//ud/BnWcZtTZ187fv889Uev3V2/uu+8+4ytf+YrHsRtuuMGYMWNGEEdmfsywe9HU1KQdO3Zo+vTp7mMxMTGaPn26tm7dGsaRRY66ujpJUmpqaphHYn533XWXrrvuOo+fN3j3pz/9SRMnTtR3v/tdDRo0SOPHj9eLL74Y7mGZ2pQpU7Rx40Z9/vnnkqSPPvpIf//73/XNb34zzCOLDOXl5aqurvb4+5mcnKxJkybxfoCQ4mfxS1u3blVKSoomTpzoPjZ9+nTFxMRo27Zt7d731Vdf1YABA3TppZdq0aJFOnv2bLCHG1Zd+Z1269atbX4nmTFjRo/7OetqPXDmzBkNGzZMWVlZys3N1aeffhqK4UYFfva8iw33AMzo+PHjcjgcSktL8zielpam3bt3h2lUkcPpdKqgoEBXXXWVLr300nAPx9Ree+01ffDBB3rvvffCPZSI8MUXX+j5559XYWGhfvrTn+q9997TPffco7i4OM2dOzfcwzOlhQsXym63a/To0bJarXI4HHr00Uc1Z86ccA8tIlRXV0uS1/cD1/eAUOBn8UvV1dUaNGiQx7HY2Filpqa2+1rcdNNNGjZsmAYPHqyPP/5Y999/v/bs2aPi4uJgDzlsuvI7bXV1NT9n6tprN2rUKL388su67LLLVFdXp6eeekpTpkzRp59+qszMzFAMO6L5+tmz2+1qaGhQYmJimEYWXhTsCLi77rpLu3bt0t///vdwD8XUDh06pPnz52vDhg09OpCkM5xOpyZOnKhf/OIXkqTx48dr165dWrlyJQW7D2vXrtWrr76q1atX6ytf+Yq7J2zw4MG8ZkCALVy4UI8//ni755SVlWn06NEhGlFk8ff166oLe9zHjh2rjIwMXXPNNdq/f78uvvjiLl8XcJk8ebImT57svj1lyhSNGTNGv/71r/XII4+EcWSIZBTsXgwYMEBWq1U1NTUex2tqapSenh6mUUWGu+++2x3+wieJ7duxY4eOHj2qK664wn3M4XDo3Xff1a9+9Ss1NjbKarWGcYTmk5GRoUsuucTj2JgxY/THP/4xTCMyv5/85CdauHChbrzxRkktv6QeOHBAy5Yto2D3g+vf/JqaGmVkZLiP19TUaNy4cWEaFczq3nvv1S233NLuORdddFGXrt0Tfhb9ff3S09PbhH41Nzfr5MmTnfo9bdKkSZKkffv2RW3B3pXfadPT0/kdWIGpB3r16qXx48dr3759wRhi1PH1s2ez2Xrs7LpESrxXcXFxmjBhgjZu3Og+5nQ6tXHjRo9PzfAlwzB0991364033tA777yj4cOHh3tIpnfNNdfok08+0c6dO91fEydO1Jw5c7Rz506KdS+uuuqqNtsFfv755xo2bFiYRmR+Z8+eVUyM5z/1VqtVTqczTCOKLMOHD1d6errH+4Hdbte2bdt4P0AbAwcO1OjRo9v9iouL69K1e8LPor+v3+TJk3Xq1Cnt2LHDfd933nlHTqfTXYT7Y+fOnZLk8QFItOnK77STJ0/2OF+SNmzYEDU/Z/4KRD3gcDj0ySefRPXPWCDxs+dDuFPvzOq1114z4uPjjVWrVhmfffaZcccddxgpKSlGdXV1uIdmSj/4wQ+M5ORko7S01KiqqnJ/nT17NtxDiyg9NcHWX9u3bzdiY2ONRx991Ni7d6/x6quvGr179zZ+//vfh3topjV37lxjyJAhxp///GejvLzcKC4uNgYMGGDcd9994R6aaZw+fdr48MMPjQ8//NCQZCxfvtz48MMPjQMHDhiGYRiPPfaYkZKSYqxfv974+OOPjdzcXGP48OFGQ0NDmEeOSHbgwAHjww8/NJYuXWr07dvX/TN4+vRp9zmjRo0yiouL3bf5WfzSzJkzjfHjxxvbtm0z/v73vxsjR440Zs+e7f7+4cOHjVGjRhnbtm0zDMMw9u3bZzz88MPG+++/b5SXlxvr1683LrroIuPrX/96uJ5CyHT0O+33v/99Y+HChe7z//GPfxixsbHGU089ZZSVlRlLliwxevXqZXzyySfhegph09nXbunSpcZf//pXY//+/caOHTuMG2+80UhISDA+/fTTcD2FsOro/XXhwoXG97//fff5X3zxhdG7d2/jJz/5iVFWVmY899xzhtVqNUpKSsL1FEyBgr0dzz77rDF06FAjLi7OuPLKK41//vOf4R6SaUny+vXb3/423EOLKBTsHfvv//5v49JLLzXi4+ON0aNHGy+88EK4h2RqdrvdmD9/vjF06FAjISHBuOiii4wHHnjAaGxsDPfQTGPTpk1e//2aO3euYRgt22k9+OCDRlpamhEfH29cc801xp49e8I7aES8uXPnev2527Rpk/uc1u+j/Cx+6cSJE8bs2bONvn37Gjabzbj11ls9PuwoLy/3eD0PHjxofP3rXzdSU1ON+Ph4Y8SIEcZPfvITo66uLkzPILTa+532G9/4hvvfO5e1a9ca//Iv/2LExcUZX/nKV4y33norxCM2j868dgUFBe5z09LSjG9961vGBx98EIZRm0NH769z5841vvGNb7S5z7hx44y4uDjjoosuopYwDMNiGIYRsul8AAAAAADgF3rYAQAAAAAwIQp2AAAAAABMiIIdAAAAAAATomAHAAAAAMCEKNgBAAAAADAhCnYAAAAAAEyIgh0AAAAAABOiYAcAAAAAwIQo2AEAAAAAMCEKdgAAAAAATIiCHQAAAAAAE6JgBwAAAADAhCjYAQAAAAAwIQp2AAAAAABMiIIdAAAAAAATomAHAAAAAMCEKNgBAAAAADAhCnYAAAAAAEyIgh0AAAAAABOiYAcAAAAAwIQo2AEAAAAAMCEKdgAAAAAATIiCHQAAAAAAE6JgBwAAAADAhCjYAQAAAAAwIQp2AAAAAABMiIIdAAAAAAATomAHAAAAAMCEKNgBAAAAADAhCnYAAAAAAEyIgh0AAAAAABOiYAcAAAAAwIQo2AEAAAAAMCEKdgAAAAAATIiCHQAAAAAAE6JgBwAAAADAhCjYAQAAAAAwIQp2AAAAAABMiIIdAAAAAAATomAHAAAAAMCEKNgBAAAAADAhCnYAAAAAAEyIgh0AAAAAABOiYAcAAAAAwIQo2AEAQJe9++67+va3v63BgwfLYrHozTff7PA+paWluuKKKxQfH68RI0Zo1apVQR8nAACRiIIdAAB0WX19vS6//HI999xzfp1fXl6u6667TtOmTdPOnTtVUFCg22+/XX/961+DPFIAACKPxTAMI9yDCCSn06kjR44oKSlJFosl3MMBAECGYej06dMaPHiwYmKi97Nyi8WiN954Q9dff73Pc+6//3699dZb2rVrl/vYjTfeqFOnTqmkpMTn/RobG9XY2Oi+7XQ6dfLkSfXv35/3ewBA2AXrvT42YFcyiSNHjigrKyvcwwAAoI1Dhw4pMzMz3MMIq61bt2r69Okex2bMmKGCgoJ277ds2TItXbo0iCPrviibAwEA0zPjB7aBfq+PuoI9KSlJUssLZbPZwjwaAAAku92urKws93tUT1ZdXa20tDSPY2lpabLb7WpoaFBiYqLX+y1atEiFhYXu23V1dRo6dCjv9wDQg9XV1YV7CG7Beq+PuoLd9SmLzWbjDRwAYCpmnAmIFPHx8YqPj29znPd7AOi5zPjvf6Df66O3kQ4AAJhOenq6ampqPI7V1NTIZrP5nF0HAKCnomAHAAAhM3nyZG3cuNHj2IYNGzR58uQwjQgAAPOiYAcAAF125swZ7dy5Uzt37pTUsm3bzp07dfDgQUktvec333yz+/w777xTX3zxhe677z7t3r1b//Vf/6W1a9dqwYIF4Rg+AACmRsEOAAC67P3339f48eM1fvx4SVJhYaHGjx+vxYsXS5KqqqrcxbskDR8+XG+99ZY2bNigyy+/XL/85S/10ksvacaMGWEZPwAAZhZ1+7Db7XYlJyerrq7OlCEEAICeh/emwOM1BQCYSbDel5hhBwAAAADAhCjYAQAAAAAwIQp2AAAAAABMKDbcAwDQSQ6HtHmzVFUlZWRIU6dKVmu4RwUAAAAgwCjYgUhSXCzNny8dPvzlscxMqahIyssL37gAAAAABBxL4oFIUVws5ed7FuuSVFnZcry4ODzjAgAAABAUFOxAJHA4WmbWve3C6DpWUNByHgAAiBiGYej8+fOKsp2WAQQIBTsQCTZvbjuzfiHDkA4dajkPAACYnmEYam5uVkNDg+x2u+x2u86cOaPGxkY1NzdTwAOQRA87EBmqqgJ7HgAACBvXrLrD4ZDT6VRMTIz7WFNTkywWi2JiYmS1WtWrVy9ZrVZZrVZZLJZwDx1AiFGwA5EgIyOw5wEAgLBwOBw6f/68u1C3WCyyWCyy/t+OL66ZdafTSQEPgIIdiAhTp7akwVdWeu9jt1havj91amAfly3kAAAICNcS+ObmZknyKNYv5LrtrYD/7LPP1KtXL2VnZ1PAAz0EPexAJLBaW7Zuk1qK8wu5bq9YEdhiurhYys6Wpk2Tbrqp5b/Z2aTRAwDQSU6nU01NTW2KdX9cOAPvup/VanUvoa+vr9fp06fpgQeiFAU7ECny8qR166QhQzyPZ2a2HA/kPuxsIQcAQLe5ZtVPnDih0tJS99L27nIV7bGxsYqNjaWAB6IYS+KBSJKXJ+XmBneZekdbyFksLVvI5eayPB4AAB8uDJZzFe7eZtU7s4zdYrG0KbzbW0JPDzwQ+SjYgUhjtUo5OcG7fme2kAvmOAAAiFCtg+VcKfChQAEPRBcKdgCe2EIOAIAuuTBYzjAMn8FyrXWmn72zhT8FPBDZKNgBeGILOQAAOs3pdKq5uVkOh0OSZ7BcVwrtYKGAByILBTsAT+HaQg4AgAhkGIa72DUMw+dWbYEo2C0Wi5xOZ7ev0/qaEgU8YFakxAPwFI4t5AAAiECuYLmmpiafxbpkrhn2jly4jRwp9ED4UbADaCuUW8gBABCBLtxb3TUD7WvG2XW8u0VtOAp/fwr4qqoqlZeXU8ADQcCSeADehWILOQAAIoxhGHI4HGpubnanwPsbKueahXdxOp3as2ePamtrlZKSon79+ik5OVmxseb9Fd3bEnq73a7a2lr169ePJfRAgJn3XwMAgedwdK4AD/YWcgAARJAL91aX5FexLnmfYa+vr9dHH30kScrIyJDdbteePXvU2NiopKQk9evXz13Au4pjMy6td83Ax8TEKDY2lh54IMAo2IGeorhYmj/fc4/1zMyWfnWWuAMA0K7We6t3pthsXbBXVlbqs88+U1ZWlkaMGKHm5mYN+b82tIaGBp06dUq1tbUqKytTU1OTbDab+vXrp4aGBlMWuRd+iECIHRBYFOxAT1BcLOXnt019r6xsOU5fOgAAXl24t7rk/6z6hVznnz9/Xp999pmOHTumcePGaeDAgW1S3xMTE5WYmKiMjAwZhqFz586ptrZWtbW1On78uBwOh86dO+eegbfZbIqJMW8sFQU80D0U7EC0czhaZta9LaEzjJbk94KCln51M/and3YZPwAAAeIqKl1FdXcL4+3btysxMVFXXXWVEhISOjzfYrG4C/jBgwfriy++UH19vVJTU1VbW6vDhw/L4XAoOTnZXcAnJSVRwANRhIIdiHabN3sug2/NMKRDh1rOM1u/Osv4AQBh0JVgufaudejQIUktveojR47s8rVcae1DhgzRkCFDZBiGzp49656BP3TokJxOp0cB37dv35AU8N15ThIFPOALBTsQ7aqqAnteqBQXS9/5TtvjLOMHAARRV4PlvGlqatInn3yi06dPS5KGDh3arSKz9X0tFov69OmjPn36KDMzU4ZhqL6+3l3AHzhwQIZhuBPoXQW8mQtdCnjAEwU7EC18LR3PyPDv/v6eFwoOh3THHd6/FwnL+AEAEak7wXKtnThxQh9//LFSUlI0ZcoUvfPOO94fs8khw2lIfk6Ct5cSb7FY1LdvX/Xt21dZWVkyDENnzpxxF/Dl5eWyWCweBXyfPn26XegGM7meAh49HQU7EA3aWzqem9vy/5WV3vvYLZaW70+dGrrxduTRR6UTJ3x/38zL+AEAEcc1M93Q0KA+ffp0q1h3Op3av3+/KioqNGrUKGVlZXnd1u1UxSkdef+I6irqZOllUdr4NKWNT1NsvO9fz7sSdpeUlKSkpCQNHTpUTqfTXcCfOHFCX3zxhWJiYtwFfEpKSkAK+GCigEdPE9SGlnfffVff/va3NXjwYFksFr355psd3qe0tFRXXHGF4uPjNWLECK1atSqYQwQinysBvnWfumvp+Pr1LYW71FKcX8h1e8UK3zPVDodUWiqtWdPy3/9bIhg0DseX4+2I2ZbxAwAijtPpVFNTk2pqalRWVtatYr2hoUHvvfeeqqur9bWvfc1jCfyFe6jXHahT2R/KVPNBjSTpXN057fvzPn3x1y9aZtt96O4+7DExMbLZbBo2bJjGjRunqVOn6rLLLlNSUpKOHTum999/X3//+9+1a9cuVVZWqr6+3nT7vrfm2gfearUqNjZWsbGxslqt7taGiooKlZWVyW6368yZM2psbFRzc7PpnxfgEtQZ9vr6el1++eX6j//4D+X50WtaXl6u6667TnfeeadeffVVbdy4UbfffrsyMjI0Y8aMYA4ViBwXLn0fNMi/BPjy8paeb2+z8CtW+O4FD0fo2+bN0smT/p1rpmX8AICIYhiGe1bWMAzFxMTIMIwuF+s1NTXatWuX0tLSNGHCBMXGev6afWGxfeT9I2o42aABYwbIMAzFNcfp/JnzOvbxMaWPT5cty9bt5+ePmJgYJScnKzk5WdnZ2XI6nbLb7aqtrVVNTY327t2r2NhY9/L5lJQUJSYmtnmNuvO6BVrrGfjGxkY1NDS4C3hm4BFpglqwf/Ob39Q3v/lNv89fuXKlhg8frl/+8peSpDFjxujvf/+7nn76aQp2mF8oth/zVkC358Kl43l5Lcvj/R1juPZu93fWPDXVXMv4AQARo3WwnKuAa70nuj8cDof27NmjI0eO6Ctf+YoyfHyY7CrYnQ6n6g7UKbF/osf3423xOlN5Rg3HG3wW7N2dYe+Ia3l8SkqKhg8fLofD4S7gq6qqtGfPHsXFxbUp4M3M9WECS+gRqUzVw75161ZNnz7d49iMGTNUUFDg8z6NjY1qbGx037bb7cEaHuBbKGaifRXQ/nAVwVarfz3f4dy73d9Z8/nzA/fY7PUOAD2Gq1BzOBwey99dM+ydcebMGX300UeKiYnRlClT1Lt3b5/nuoptS4xFcX3iVH+s3nNczU7JIlkTzPP+Y7Va3cW51PLhRF1dnWpra1VZWandu3crPj5esbGxiomJ0blz5/zaXz6UWs/+0wOPSGOqgr26ulppaWkex9LS0mS329XQ0OD1E7xly5Zp6dKloRoi0FYoZqLbK6D90dml4+Hcu33q1PZD8iSpf3/pgQcC83js9Q4APUJHe6t3ZvbaMAxVVlaqrKxMQ4cO1ciRIzvc69xdsFssShuXpj1v7tG5U+cUnxwvZ7NT9gq7+g7uq+RhyR1eI1ysVqtSU1OVmpoqSWpublZdXZ0qKipUX1+vLVu2KDEx0T373q9fP8XHx4dtvFLHy/Up4GF2QQ2dC4VFixaprq7O/XXo0KFwDwk9SUcz0VLLTHR3g9o6KqB9cSXAOxydC40L597tVqvvkDzXsRdeCMwMeEeBfcXF3X8MAEDYuZbAX9iv7m1Pc3+WxDc3N+vjjz/W559/rnHjxmnUqFEdFuuu67uKwfQr0pV1dZYa7Y06XnZcp744pT4ZfXTxty5Wr969uvYkwyA2Nlb9+/dXamqqBgwYoK9//esaOXKkrFarDh06pH/84x/65z//qT179ujo0aNqamoK+Rg721/fUYhdfX29Tp8+TYgdQsZUM+zp6emqqanxOFZTUyObzeazPyY+Pj7sn9yhBwvVTHRXCmOLpeXxGxqkC1tN/Jk9Dvfe7Xl53kPysrLaD8nrjHAu+/c2FpbkA0DAXRgs19He6v4sia+rq9NHH32kxMREXXXVVZ36HfTCgt3ay6oR3xqh9HHpOlNzRobVUHJ2snoldlysm7kwjI2N1YABAzRgwABJ0vnz53Xq1CnV1taqoqJCZ86cUZ8+fTxm4Hv1Cv4HFN2ZCWcGHuFmqoJ98uTJ+stf/uJxbMOGDZo8eXKYRgR0IFQz0V0pjFNTW/Yyb72fuT9L9Ttalh6Kvds7G5LXWeFc9n8hluQDQFAYhqHm5mY1NzdLUofbtbU3w24YhioqKrRv3z5dfPHFGj58eJeKsQuLbYvFoqQhSeqT0UdNTU1+z9JHkl69emngwIEaOHCgJKmpqcldwJeXl2vXrl3q27evu4BPSUkJeAHvWlERKBTwCLWgFuxnzpzRvn373LfLy8u1c+dOpaamaujQoVq0aJEqKyv1u9/9TpJ055136le/+pXuu+8+/cd//IfeeecdrV27Vm+99VYwhwl0Xahmov0poIcMkVatko4ebdnube5c79fyZ/bYtSw9P//LmfoLH0tqf+/2QHGF5LlmoNeuDVzhHs5l/y7hSuIHgCh3YbCcq3jqiK8Z9sbGRn3yySeqr6/XV7/6VaWkpHRpTIEq1sw8w96RuLg4DRo0SIMGDZLUUsDX1taqtrZW+/fv19mzZ5WUlORRwLfeHq+zgr3lHAU8gi2oBfv777+vadOmuW8XFhZKkubOnatVq1apqqpKBw8edH9/+PDheuutt7RgwQIVFRUpMzNTL730Elu6wbxCNRPtTwFdVCRdc03L/5eWtozJF39mj30tS+9o7/ZAC9YMdLiX/fuTfzB/fmiW5ANAlOgoWK493gLdTpw4oY8//lj9+vXTlClTujX7294MvmuMhtPQ6crTaqxrVGxCrJKykhQbH9vmPLPpalEcFxentLQ0d+h0Y2Oju4Dfu3evzp0716aAt3byPdHpdIb0daOAR6AFtWDPyclp91PAVatWeb3Phx9+GMRRAQEUypnozhTQgZo9Dvay9I4EcwY63Mv+/QkSPHxYevRRafHi4IwBAKJI673VO1OsS54FtdPp1L59+3TgwAGNHj1amZmZ3S6m2ru/YRhqbmjWgU0HdHLPSTmaHLLEtCyZz56erT5pfTzOjVbx8fFKT09Xenq6JOncuXPuAn7Pnj1qbGyUzWZzF/DJyckdFvDBnmHvSEcF/J49e5ScnKyBAwdSwMMrU/WwAxEplDPR/hbQgZw99nfv9kALdihcuJf9+/uhypIl0qWXsjQeANrhcDj8CpZrj2tJfENDgz766CM1Nzfra1/7mpKSkgIyxo62ZKv5sEZHPzqq5GHJ6tW7l5zNTp0qP6UDmw5odP5oxcR27XlFsoSEBGVkZCjj/35faWhocBfwVVVVampqUnJysjvALjk5uU37Q7gL9tZaF/BnzpxR37593R84MQOP1ijYgUAI5Uy0PwV0uGePAyEUoXDhXPbfmaX2oUqrB4AIc2GwnK/t2vzlmmH/xz/+oYyMDI0ePbrTy687ur6vgr25sVnHy44rsX+ie1u3mNgYJQ9Nlv2wXWeqzsiWZZMU3TPsHUlMTFRiYqIGDx7s/nDFVcAfOXJEzc3NHgW8zWYzXcHemuvnliX08IWCHQiUcM1EexPu2eNACFUoXLA/bPG1ZZvrQ5WOlsVLoUmrB4AIc+F2bVLnl8BfyOFwuIOSv/KVr7hndAOpvYLded4p53mnYhM8fzWPiYuR4TDkaHK4r4EWFotFvXv3Vu/evTVkyBAZhqGzZ8+qtrZWp06d0uHDh+VwOBQbGyuHw6GUlBQlJSUFNDE+EFyrQlzogUdrFOxAtDJLaFxXhTIULlgftnQUmFdUJH3nO/5dK5hp9QAQQS7cW901e9qdQuX06dP66KOP3EWTKwAt0Nor2Hv16aU+aX106otTSkhJcB8/d/Kc4pLilJia6D5mxhl2M8xiWywW9enTR3369FFmZqYMw1B9fb0+++wznTt3Th999JEMw3CH1/Xr109JSUlhH3dH285RwIOCHYhm4Q6N645IX9bvb2De0qUtfeodCVZaPQBEkNbBct0p1g3D0OHDh7V7924NGzZMQ4cOVWlpaZsZz0Bpr2C3WCwaNG6Q6qvrdXLfSSUkJ6i5oVmOJocyr85UQr8E93nwj8ViUd++fZWQkKDU1FQNGTJEZ86ccc/AHzhwQJI8Cvi+ffuG/DXu7M9bZwr42NhYxcbGUsBHOAp2INqZaal+Z0Tysv7OBOY98ID0wgu+t+Ez+wcTABAiF+6t3p3l75J0/vx5ffrpp6qtrdUVV1yh/v37q7m5WVJwZ7C9Xdv1PFKGp2jEv43Q0U+Oqr66Xn3S+2jAVwao/5j+HuefO3ZOJ3afaNn2LTNJMbHmWuJtNheuwkhKSlJSUpKGDh0qwzB0+vRpdw98eXm5LBaLO4G+X79+6tOnT9CL3O5uO9deAd/U1KTGxkYK+AhHwQ5z8NXnG+mi9XmFSqiW9Qf6z6mzgXnPPNPywYTrey5m/2ACAELAtbf6oUOHVFNTo3HjxnWr0Dh16pQ++ugj9enTR1OmTFF8fLykLwsfX3uld5crhd4b12PbhtpkG2qT0+GUJcZz9UDzuWZVvlOpozuOKmZAjCxWi2xDbRo+fbgS+yd6vW4ombX481UQWywW2Ww22Ww2DRs2TE6n013AnzhxQvv375fVavUo4Hv37h3w5xnoFR0U8NGHgh3h11Gfb0fMWhR393mhRetl/YMGtRw/elQqLe3+n3cw/pw6G5gX6XkDABAkFy6BNwzDvdy3q9cqLy/X/v37NWLECGVnZ3tcy1U0hXqG3ZsYa9sCrur9Kp3cdVKxtlil/kuqHI0O1X1RpwObDmhU3ihZYsJXbJmxr97F3/76mJgYJScnKzk5WVJLgWu321VbW6tjx45p3759io2NdRfv/fr1U2JiYreL3GC1YLhQwEc+CnaEl799vu3d34xFcXefFzy5lvUXF0u33BK4P+9g/Tl1JTAvkvMGACDALgyWcxU0Vqu1y7PfjY2N+vjjj3X27FldeeWV7qLsQsGeYe9oH/b2NJ9r1onPTig+NV5NziZJkjXeKttQm+wH7TpTfUZJgwOzX3y06WogXkxMjLu/XWrZScBVwNfU1Ojzzz9XXFxcmwK+K+MLZXI9BXzkoWBH+HSmz9db0WLWori7zwveBfrPO5h/Tl0NzIvUvAEACKAL91aXvtyuLSYmpkvF9PHjx/Xxxx+rf//+Gj9+vGJjff/6252iuiPdKXYcjQ45zjtatnlr+HJ81gSrHE0OORodgRhi1ApEoelaHt+vXz9JLQV8XV2damtrVVVVpT179ig+Pt6jgE9ISOjgqt3vYe+ujgr4M2fO6MCBA/qXf/kX9erViwI+DEipQPh0ps+3tY6KLaml2HKE4Q2sO88L3gXjzzuYf06uwDzpyz50F/rSAcAnV5Fw/vx5SZ57q3e2YHc6ndqzZ48+/PBD/cu//Isuu+yydot112MEs2Dv6rV79e2lxNRENdU1eRw/d/Kc4m3x7hT5cDJr8RasLeesVqtSU1N18cUXa8KECZo6dapGjRql+Ph4VVZWauvWrdq6davKyspUXV2txsZGr2ML9Qx7R1wBfVarVbGxsTIMQzU1NZKkpqYm1dfX6/Tp07Lb7aqvr1djY6Oam5tN3RYR6ZhhR/h0ts/3Qp0N9Qql7jwveBeMP+9g/znRlw4AfnMFyzU3N7uXwLcusjpTsJ89e1YfffSRnE6nJk+erL59+/p1P4vFYsol8THWGKVPSNex8mNqONKgc/3P6Xz9eZ0/e75l27eU8BbsZi7WQrVHfGxsrPr376/+/VtS/Zubm3Xq1CmdOnVKhw4d0meffabevXt7zMC7ZrXNVLC3dmFLitTxEnpJOnjwoEaNGmXq5xVJKNgRPl3p83XpTLEV6lC67jwveBeM4joUf070pQNAh1rvre5ryzZ/C/aqqip9+umnGjx4sEaNGuUuNPxh1hl2SUr9l1QNvXaoTm88LWezUwmpCcr6epYGjh0YwFFGn1AV7K3FxsZqwIABGjBggKSWrQRdBfyBAwf06aefqnfv3pKkEydOqH///oqLiwv5ODvidDo9/g51tIT+8OHDuuyyy9TU1ETBHiAU7Aifrvb5Sv4XUXv3StnZoQ2l687zgnfBKK5D9edEXzoA+ORwODyC5dorrDqa/XY4HCorK1NNTY3Gjh2rtLS0To/HrDPsLrbhNvX/en+NvWKsrL2sYU2GjxThKthb69WrlwYOHKiBA1s+YDl//ryOHTum3bt368CBAyorK1Pfvn3dM/ApKSnq1atXmEfd8veqvQ+9WhfwjY2NSkhI6NQHZWgfH3sgfLrT5+sqtnz9A2yxSP37S0uWtF1KffhwS0hZcXG3hu8T/cuB58+fd1ZW54pr/pwAIGxcs+pNTU1+FetS+zPsp0+f1pYtW1RfX68pU6Z0qViXgh86191ru/qLY+NjTVesm6Eo9sYsBXtrvXr1UmpqqiRp0qRJuvrqq5WdnS3DMLR//35t3rxZ7733nvbu3avjx4+7QxhDrbPbztXX1wdlv/qejIId4eXq8x0yxPN4Zmb7qd/+FFvtMYzghtJ19XnBu2AV1/w5AUDIuZbOtk6B74i3gt0wDB08eFD//Oc/lZ6erq9+9atd2lrrwscIdcHe2NioL774QjU1NV6DyVozc7+4GYU7hb09rrFZLBbFxcVp0KBBGjVqlL72ta/pqquuUlZWlhwOh/bu3esu4Pft26cTJ06ErIDvaIa9tfr6+m79HURbLIlH+HW1z7e9UK/bb2+ZXW9PsEPp6F8OrGCFuPHnBAAh4W1v9c4UUq5i2jVjev78ee3atUunTp3SFVdc4Q776o5QL4k/efKkPvroI/Xu3VsnTpzQZ599pj59+qhfv35KTU1VSkqKR7K9WQtPs85iu5h1bO0lxMfHxys9PV3p6emSpHPnzqm2tlanTp3Snj171NjYqKSkJHeAXXJyclCWoTscjk7NsJ89e1Z9+vQx7WseiSjYYQ5d7fP1VWy99pp/96+s7Pxjdgb9y4EVrOKaPycACCp/g+Xa4yoaDMPQqVOn9NFHHykpKUlXXXVVwMK6gjXD7nQ4Zf/cruOHj8vex67k7GSdSzmnylOVGjVqlHsJf3Nzs2pra1VbW6u9e/fq3LlzSkpKUmpqqvr16yen08kMeyeZ+cOEziw3T0hIUEZGhjL+L6+noaHBXcCXlZWpqalJNpvNXcDbbLaAFPCtQ+c60tDQ4A7TQ2BQsCPyeSu2jh3z777+ngfzoLjuWKh3RgCAdrhm1V0zdV0tnlyFzf79+1VRUaGRI0dq2LBhAS3GgjHDbhiGDmw6oOrSasUlxCl+ULw+f+9zGX0NfeMH31B6VrrOnz8vwzDUq1cvDRo0SIMGDZLUMqt6rPqYTp06pSNHjuj8+fOyWCw6cOCAUlNT1bdvX9MWo2Zh9oK9q2NLTExUYmKiBg8eLMMw1NDQoFOnTqm2tlZHjhxRc3NzmwK+K6ntnZ1hr6+vV58+fTr9OPCNgh3RaaCfW5z4ex4QKYqLvbcNBHNnBEDSc889pyeffFLV1dW6/PLL9eyzz+rKK6/0ef6KFSv0/PPP6+DBgxowYIDy8/O1bNkyJSSEdz9pBI5rb3VXMdqdYl2SmpqaJElHjhzRlVdeqeTk5EAN1S0YoXP1NfWq/rBaCakJsva1qqq+Sn2G91Hv+t6q31svjfB+v4YTDar+oFqnvjglSRpy8RBZs6wqry5XXV2dKioqZLFY3Mvn+/Xrp8TExLAVp2Ytis1esAdi6zOLxaLevXurd+/e7gL+7Nmz7gL+8OHDcjgcSk5OdhfwSUlJfj12Z2fYXUviETgU7Ih83mYTW4eI+eLveUAkKC5u2QGh9S+blZUtxwnSQ5C8/vrrKiws1MqVKzVp0iStWLFCM2bM0J49e9wzhRdavXq1Fi5cqJdffllTpkzR559/rltuuUUWi0XLly8PwzNAoAViCfyFjh07po8//liSNGHCBPXt2zcg42wtGEvi64/Wq6m+SY44h06fOq2MjAwNHDBQ9cfqVVteK2dz2xn9Rnuj9v9lv+wH7Uoc0BLgdWTbEcVVxMky3KLLLrtMTqdTp0+fVm1trWpqavT5558rLi7OXbz369dP8fHxAX0uvph5mX5PKNhbs1gs6tOnj/r06aMhQ4bIMAzV19e7C/iDBw/KMAyPAr5v375ex9KV0DmWxAcWBTsim6/ZxOXLW/7beku3C3V2GzDAzByOlr8L3n5pMoyWNP2CgpYMAJbHI8CWL1+uefPm6dZbb5UkrVy5Um+99ZZefvllLVy4sM35W7Zs0VVXXaWbbrpJkpSdna3Zs2dr27ZtPh+jsbHRI0HbbrcH+FkgEC4MlnMVSt0plpxOpz7//HMdOnRIl1xyiXbt2hWUAsclKEviLYZqqmvk7OdUSr8U9z7czvNOxSXEyWK1SK0Cv2v31aruQJ36j+rv3r4tISVBVZ9W6Xyv85JaPlxITk5WcnKysrOz5XA43AXZoUOHOgyw6ynMXLC3FzoXSBaLRX379lXfvn2VmZkpwzB05swZ98/LgQMHZBiGew94VwHv+vvQldA5BE7P+1uL6NHebOINN0g//rH01FMtxy48hz22EY02b27/AyrDCP7OCOiRmpqatGPHDi1atMh9LCYmRtOnT9fWrVu93mfKlCn6/e9/r+3bt+vKK6/UF198ob/85S/6/ve/7/Nxli1bpqVLlwZ8/AgcwzDU3Nzs3m6qu8V6fX29PvroI0ktPzN9+vTRZ599FrQUdynwM+x2u11lR8rUK6WXdE6yxrT83nG+/rwa7Y3KnJLp9TWqr6lvs9d6TGyMYnrF6Pyp814fy2q1qn///u60/PPnz7sD7Pbt26eGhgZ3gF1KSopSUlJCUiyGm5kL9mDNsHfEYrEoKSlJSUlJysrKchfwrp+X8vJyWSwWpaSkqKmpSX379vX7dWSGPfAo2BGZ/JlNfO01ae1aacGCwG4DBgRaIELiqqoCex7gp+PHj8vhcLhTrl3S0tK0e/dur/e56aabdPz4cV199dXuIu/OO+/UT3/6U5+Ps2jRIhUWFrpv2+12ZWVlBeZJoNsuDJazWCzdLkKOHDmiTz/9VJmZmRo1apT7et72Yg+kQM2wG4ahw4cPa/fu3bpoxEW67KLL9M/f/VOny0/r+OnjsvayKn18utLHp3u9f68+veQ472h73fOGLPG+iybDMHT22Fk11jUqNj5WAwYP8AiwO7zrsA68fUAfHvxQlkSL0samaci4IUpNTVVSUlK3CluzFsVmL9jNMLYLC/ihQ4fK6XS6C/hDhw7p9OnTOnbsmMcMfO/evb2O/ezZs0pKSgrDs4heFOyITP7OJg4YIFVUkJgN8wpUSNz/bfMSsPOAICotLdUvfvEL/dd//ZcmTZqkffv2af78+XrkkUf04IMPer1PfHx8yPpx4T9XsNzRo0f1+eef62tf+1q3CpDm5maVlZXp6NGjuvzyy9tkIAS7YA/EDHtzc7M+++wzHT9+3GN/+GG5w3T60GkNyxym3v17yzbMphir98frd1E/1XxYo9NHTqtveku//pmqM4qzxcmZ4f35Nzc26/Dmwzqx+4SaG5plsVpkG2rTsGnDlNg/UQ2VDar7Z50S6xM1PGu4ztadVf2Oeh06d0gHMg64A+xcS+g7E2Bn1h52wzBMX7CbcZVDTEyMbDabbDab6urq3CnztbW1OnbsmPbt26fY2FiPAt7189LQ0NDmA1x0DwU7IlNnZhPZBgxmFciQuKlTWwr9ykrvK08slpbv+8ptYCs4dNGAAQNktVpVU1Pjcbympkbp6d5nDx988EF9//vf1+233y5JGjt2rOrr63XHHXfogQceMOUvsGjrwmA5wzDU1NTUrcLIbrfro48+UlxcnK666iqvOwYEo8e89fW7U3yeOXNGO3fuVK9evTRlyhSP5xBni5PtX2wa/JXBHV4nKTNJ2f+arcP/OKzafbWSRUrol6DMyZk60HDA632OfnxU1R9Uq09GHyVlJcnR6FBdeZ0O6IBG5o5U9Y5qNZ9rVr+R/SRJfdL6qL6mXpY6i8Z8a4wajUbV1tbq6NGj2rt3r+Li4jwS6CP5AzOzFuyh6mHvDlfo3IV5CU6nU3V1dTp16pRqamq0d+9e1dbW6tVXX5Ukpaend+mDkmXLlqm4uFi7d+9WYmKipkyZoscff1yjRo1q935/+MMf9OCDD7q3e3z88cf1rW99q8vP2Wwo2BGZmE1EpAt0SJzV2jIrn5/fct/O5DawFRy6IS4uThMmTNDGjRt1/fXXS2qZNdq4caPuvvtur/c5e/Zsm19SXSnEZp2pgyfXdm2uGcJevXq5E+E7yzAMHTx4UJ9//rmGDx+uiy++2Ocv+mZeEu9axj9s2DCNGDGizc94Zz8MGDh2oJKzk3Wm+owkqW9GXzWpSQc+aFuwO5ocOvHZCcWnxCve1lJYW+OtShqapNOHT6t2b63OHj2r3gM9e4t7D+ytU1+cUmNto5KHeQbY1dXV6eTJk20C7FxfkRBg53q9zVqwm2GG/Uz1GZX/tVxV71cpNiFWmVdlavj/G65efXq5x9g6JT4mJsb9czB8+HA5HA7t3btX2dnZevvtt7Vx40atW7dOOTk5uvPOOzV58mS/xvK3v/1Nd911l7761a+qublZP/3pT3Xttde6f/682bJli2bPnq1ly5bp3/7t37R69Wpdf/31+uCDD3TppZd278UxCfP/TQO86e5sIhBuwQiJy8trmZX3Vnz7ym1gKzgEQGFhoebOnauJEyfqyiuv1IoVK1RfX+9Ojb/55ps1ZMgQLVu2TJL07W9/W8uXL9f48ePdS+IffPBBffvb3+7U9kEIvQuD5S7cW72rhXRTU5N27dolu92uCRMmKDU1td3zzbgk3uFwaPfu3aqurva6jP9C7V3b24xkXFKcUpO+fE2azjR5vYbzvFPN55oVm+j5q7013irHeUdLr3SsRY4mzw9VHE0OxVhbwuw87me1KjU11f3ncWGA3f79+90Bdq4ZeLMuO4+Egj2cY6uvqdfWZVtV+3mt4pLj5Gx26vhnx3Wi7ISuvPdKWeOscjgcHX6oYLVaNXr0aD311FP61re+pR//+McaNWqUNm3apLNnz/o9npKSEo/bq1at0qBBg7Rjxw59/etf93qfoqIizZw5Uz/5yU8kSY888og2bNigX/3qV1q5cqXfj21mFOyITN2ZTQTMIFghcXl5LbPy/ixvZys4BMgNN9ygY8eOafHixaqurta4ceNUUlLi7mM8ePCgxy98P/vZz2SxWPSzn/1MlZWVGjhwoL797W/r0UcfDddTgB9cwXKugvnCvdWtVmunZ9hPnjypjz/+WDabTVOmTFFcXFyH9wnFDHtnCvazZ89q586dslgsmjJlihITE32eG4j+eF/FXWxirHoP6C37Ybvik79cut5Y16i4vnFKykhS6shUHfnnEfXq20ux8bFyNjtlP2hXyvAU9UlrfxuuXr16adCgQR4BdrW1tTp58qQ+/fRTNTU1KSEhQVarVf369et2gF2gRELBHs4Z9or/rVDt3lqljklVjLVlHOfrz+vIP4+o+oNqDfnaEK8z7O05e/as+vfvr+nTp2v69OndGl9dXZ0ktftB3tatWz0CSSVpxowZevPNN7v12GZCwY7gCEU/bFdmEwGzCGZbh7+5DWwFhwC6++67fS6BLy0t9bgdG/v/Z+/Pw+S6yztv+HNO7fva+96t1i5LsmxZC14IBmMIhDBJSEgC2bgmM8BAnPdNQpJnSGYm4Z1hEsyT5B2SyUOYTBZg2IOBAAZjG6+SpdbaUu97Vde+V51T55znj+MuqdSLulvd7ZZ8Plxc0NWnzvnV0qX6/u77/n7NfPzjH+fjH//4FqzM4Fa5Plt9QWDcKIAWxOhqKq2apjEyMsLY2Bg7d+6ks7Nz1YJqKyrsqz1/NBrl/PnztLW11TnZr8RGjHwsdQ5BFGg82Eg+kic9lsYesFMtVpHzMi33teAIOWg92kolUyE1kkJT9NfJ0+6h842dNbG2Wux2Oy0tLbS0tKBpGufPn6/NNU9M6C376zWw20gMwb4y0bNRLG5L3etvcVlQqgrpkTRtx9pqM+yrpVAorLhxtVpUVeWjH/0oJ0+eXLG1PRKJLJlSEolEbnkN2wVDsBtsPFs5D7uWaqKBwXZiO4x1GFFwBgYGN+F6YzlgSbG+cDvo7eErzTaXy2UGBgaQJIn77rsPr9e7pvVshwq7qqpcuXKFmZkZ9u/fv6y54nrOvZpzLEdgR4A+sY/5gXmK8SI2r422422E94UBvb2+/539ZKeySFkJs9OMt8OL2X5rckAQBCwWCzabjd7eXlRVJZfLbQsDu+0u2F9r0zmL04Iq1/89aZoGGpis+nfp1bTEX3/fYrGI2+2+5bV98IMf5MKFCzz77LO3fK7bHUOwG2wsr8U8rMmki5oF0f7MM4ZoN9j+vNZjHYoCN7h6L4th3mhg8Lrk+mz15YT6AgsVuJXE9Pz8POfPn6exsZEjR46sy7RsI9rKV+JmpnOlUomBgQEUReH48ePLGmEtd+6N4MbHL+UlAKxuK/5eP74eH0pFQbSIiyrnolnE3+PfkHUshyiKdY7iCwZ2C5neW2lgt90F+2s9w95+sp3omSiVTAWbz4amaeRn89j9dpoON9XWuJYKe6lUWtPfxVJ86EMf4pvf/CZPP/007e3tKx7b3Ny8ppSS2xFDsBtsHK/VPKzhcG1wu/JajXUs9TezFIZ5o4HB65KFbHVZluuM5Vbi+gr7jSxUpKenp9m3bx+trTePNVvpOpvdEr/cLH4sFuPcuXM0NTWxZ8+eNRskbnSFvRgrMvfyHJlxfc7X1+2j5d4WnA3OW66ar5WVRiGuN7Dr6+tDlmXS6TTJZHJJAzuv17th5pO3g2C3WCyv2fU7H+okMZhg8keT5GZyANj9dva8Zw/+Pn9tHGYtXQDFYnHdgl3TND784Q/z1a9+laeeeoqenp6b3uf48eM8+eSTfPSjH63d9r3vfW/VzvS3A4ZgN9g4Xot5WMPh2uB2ZyvHOhQF/uRPYDVzw4Z5o4HB6xJVValWqzdtgb+R5ZziC4UCAwMDAJw8eRKn07nU3VfNa9ESr6oqw8PDTExMsHfvXtra2jbs3OtB0zQqmQoj3x4hN5PD1aiLo+hAlGK8yM6f2llnPLfdsFgsNDQ00NDQAFwzsEulUly8eJFqtYrP56u1z9+Kgd12da9f4LWeYTdZTRz50BE6H+okeTWJaBFpOtiEr9sHXNuAW+0GiqqqtyTYP/jBD/JP//RPfP3rX8fj8dTm0H0+X20u/sbUkY985CM8+OCD/Nmf/Rlvf/vb+fznP8+pU6f4m7/5m3WtYTtiCHaDjWOr52ENh2uDO4XVmsTdCl/5CvyH/6BvZq0Gw7zRwOB1xfXGcgsiZ61C50YxPTMzw6VLl+jo6GDnzp0bIky22nSuUqkwMDBApVLh2LFjeDyeVZ9LkRQqmQpmhxmr27qhFfbUSIrcdI7gziCCqN9m89lIXk2SGknRfPft0w58o4FdsVisOdDfaGAXCARwOp2rfm9ud8H+Ws2wq1U9BtDisuiGhXc10njX4jjC6zfuVsNChNt6Z9j/x//4HwA8dMN3or/7u7/jV37lV4DFqSMnTpzgn/7pn/jDP/xDfv/3f5/+/n6+9rWv3TEZ7GAIdoONZDNdr5fCcLg2MFgdy3WiLMenPgUf/rCx0WVg8Drh+mx1YF1iHa5Fu1WrVS5dukQ8HufQoUO1SupGsJUV9kQiwcDAAKFQiLvvvnvVc9aaphE9G2X25VnK6TJmm5mGfQ3QuTEu8QCFWAGT1VQT66A7xZusJorx1edebzcEQcDlcuFyuWhvb0dVVfL5PMlkklgsxvDwMBaLpc6BfiUDu+0u2Le6wl4tVxn+l2HGvz+OVJDwdfrY8c4dtB1bumvk+gjH1bAg2G+lJf5m3Jg6AvCzP/uz/OzP/uy6rnk7YAh2g41jq12vDYdrA4Obs1InynI0NRli3cDgdcL1xnILbe3rRRRFstks586dw+FwcOLECex2+waudmsEu6IojIyMMDo6yu7du2lvb1+T6Js/P8/QE0OY7WacISdySWbi6QlsPTZM+xZ/tq5lg2ThOJvbhiIvnrVXZAWr++Z59hvNZgljURTxer14vd5FBnbT09NcvnwZp9NZa5/3+/11M+G3g2DfqvVpmsbZ/3mW0W+PYnFZMDvMzJ+bJzmc5N6P3kv7icXmbguRbqtdY6FQQBTFDf+7f71jCHaDjWOrXa+3uqJvYHA7crNOlKUw/mYMDO54FozlqtXqstnq6znf4OAgfX199Pb2booQuZmL+62iqirpdJpcLsfRo0fx+Xxru7+iEnklgsliwtuuR9ZZXBZMVhPzw/O4mm7NPXsBX68P+1k72cks7la9/Tg/m8futRPoC2zINbYjazGwCwQCaxKbrwVbWWHPjGWYemYKZ6MTR1CfB3eGnSSHklz92lXajrXVdWysZ33FYnFNIwsGq8MQ7AYby1a6Xm+HHGsDg+3OWjpMjL8ZA4PXBavNVl8tkiRx/vx5ZFlmx44d9PX1bdRSFyGKYq11f6NJpVKMjY0hiiInTpxYl3t3tVSlnCovMn2zeW0oZQU5L9/SGhdeJ1eTi+63dDP9zHTNJd4ZdtJ+f/uGbQrcDtxoYFepVEgmk6RSKS5duoQs68/3+Pg4wWDwlgzsNoOtnGHPTmaRczKetnofBmfYSW4qRzldrgn5BRYq7KulUCgYgn0TMAS7wcazVa7Xr3WOtYHB7cBaq+XG34yBwR3NQlzbRlTVQZ/zPnfuHH6/H6/XW3Ny3iw2oyVe0zQmJiYYGhqioaEBSZLWHbVltusGc5VsBbv/WluwXJARrSKifWPEmaZpBPuDeDu8FCIFAFzNri2Pc9tu2Gy2OgO7+fl5rly5QjabZXJyEli/gd1msJUVdovLgmAWUCQFs+3a+6RaqmJ2mjE7Fr93FEVZ0/pKpdItJ0EYLOb1/VdtsHlshes1vHY51gYGtws360RZoL1d3wAz/mYMDO5IbjSWu1WxrqoqIyMjjI+Ps2vXLjo6Ojh16tSmtqvDxgt2WZa5cOECmUyGe+65h2KxyMxq0zSWWp9ZpPlwM0NPDFGYL+AIOpCLMrmZHL5eH4Rubb03vmZmu7kWwfVas92qqoIgYLPZMJvN3HXXXWiaRi6XW7eB3WawlTPsDQca8Pf4SQ2n8Pf6ES0iUk6inCqz99G9WByLN6lUVTUq7NsAQ7Ab3P5sZY61gcHtxkqdKAv88R/DH/yB8TdjYHCHsmAstyB01+sCv0CpVOLcuXPIslwXdSaKYq3NfrPYSMGezWY5c+YMLpeLEydOYLVaKZVKt3z+pkNNVMtV5k7PkR5LY7abaTrUhHOfk+n40p4ia309NsptfqPYbutZ4HrTOUEQljWwm5mZuamB3WawlRV2s93MkQ8f4dT/fYrMWAZVUbE4LHS+sZNd/2bXkvdZa4X9VjLYDZbHEOwGdwZbVdE3MLgdWa4TpaPD6EQxMLiDWZhVj8Vi+P3+DTHgikajXLhwgaamJvbs2VNXfTOZTLdFhV3TNKamprhy5Qq9vb11BnmiKN6y+BTNIh1v6KDxrkbKqTJmhxlng5P5+XmIL7+m1WBULtfGSi7x1xvYATUDu1QqxcjICMViEa/XW6vA+3y+NVWbV8NWx7oF+4O88b+9kfmz81SyFbwdXkK7Q4vM5q5f31or7IZg33gMwW5gYGBwJ6AoK3eZGJ0oBgavKxbEerFY5NSpU7z5zW++JbGnKApXrlxhdnaWffv20bKEP8ZWVdhvRVBXq1UuXrxIIpHg7rvvJhSq71G/Pod9LUgFiUKkgCAIeNo9mKwmbF4bNu+1FuubnbucLpMdzyLlJOx+O74eX939r2czK9qaqlGtVDFZTYim1YvJ7biZsJZYt5UM7C5fvowsy/h8vlr7/EYY2G2F6ZymaSiSgsliQhAFLA4LbceXzl2/kfVU2I0Z9o3HEOwGBgYGtztf+crSPg43zqQbnSgGBq8LVFVFkiRUVcVsNtduW291MJ/PMzAwUHNPX+4L+XavsOfzec6cOYPNZuPkyZNLziuv5/yRsxGmnp6iGC+CCJ4WDz0P9yyKV1tJsGcnswx/Z5hyooxoEVFlFXebm95HenE1uurOsVlomkZqOMX8wDzlVBmLy0LD/gbC+8JrEu7biVvJYb/RwK5YLJJKpUilUjUDO7/fX2uhX8/s9mZW2DVNY/bFWca/P05+Jo89ZKfrjV10PtS56tdzrS7xhmDfHAzBbmBgYHA785Wv6PPpN34JnJnRb//Sl4yWdwOD1wkLWeiyLNcqdwtiQFGUNc/jappWm+3t7Oykv79/RXGxnWfYZ2ZmuHTpEl1dXezYsWPZx7HWCnt6LM3It0cQBIFAXwBN08hOZBn6lyEOvO9AXUzWcudWqyrTz00jZSSCu4L6caounmdfmGXHO3YsEoKbUWFPXk0y9t0xAGw+G5VshfHvjyMVJNqPt69439thhv1WEAQBl8uFy+Wivb19SQM7s9lcE++rNbDbTNO5qaenGPh/BtAUDZvfRnYyy8D/HKCSqbDr3UvPrC+1vrVsKBgt8ZuDIdhfD9ysVdbAwOD2RFH0yvpSX5Q0TTeZ++hH9VZ442/ewOCORlVVqtXqktnq68kuv751/PDhw4TD4Zvex2Qy1XKvN4u1CnZFUbh8+TLRaJRDhw7V2p2XQxCENZ0/fjmOXJIJ77r2/Pj7/MQvx0kNp3AcvblgL8wXyM/lcbe5rxmkiQKuZhfZ6SyVdAV7wF47x2agVlWiZ6IIooC3wwuA3W+nlCgRvxCnYV/Dsu3525mNEuw3sloDuwXxvpyB3Wa1xCuSwsi3RgAI9OudHs4GJ/m5PGPfG6PzwU4coZtHMK61wm7Eum0OhmC/01ltq6yBgcHtxzPP1P9t34imwdSUfpzRCm9gcMdyfVV9KQf4tbaqZzIZzp49i9PpXLZ1fCm2W4W9UChw9uzZWiv/ajLi1zojX06XsdjrhdjCayAVpEW3L3lu7drvbzwebenq9UZXtKW8Hu+1sDGwgD1gJzWSopKuGIJ9BVZjYOfxeGoVeJ/PV3svb4ZgL84XKc4XcTbUi2dng5PUcIrcTG5Vgv36sZpVXbdYXNXmnsHaMAT7nYzRKmtgcGczN7exxxkYGNy2LCfWQRcTqxHSmqYxPj7O8PAwfX199PT0rEnsbKcZ9kgkwoULF2hra2PXrl2rFkVrbYn3tHqIX4zXCUO1qq/vRvG73LmdDU69+hnJ4+/2A/prUYgW8Pf5sfvtdefYDEw2EyariWq5itVtrd1eLVUx28yY7Devst7upnMbyWoM7LxevZOhUChgs9k2dJ1mhxnRKuqvp+e617Osmwkulbm+FIqiYLVab37gqxQKBbq7u9e6XIObYAj2OxWjVdbA4M5nCZfmWzrOwMDgtkQQhBUFqclkumlLfKVS4fz58xQKBe699178fv+a17EdKuyqqnLlyhVmZmY4cOAATU1NG3r+GwnvDRM9FyVxJYG7yY2mauSjeQK9AYL9wbpjlxPsJquJtmNtjHx3hOSVJCa7CaWk4Gx00nq0dcnIrY2usFscFkK7Q0z/eBqzzYzVY6VarpKdzhLeHV5Uqd3s9WwUr5Vgv5GlDOwSiQTpdJqLFy8CazewUxWV5JUk2YksJpuJ8L4wriZ9ftwRctB8pJmxfx3D4rJgcVqoVqpkx7M0HmrE1+tb1brXalZpmM5tDoZgv1MxWmUNDO587r9fH3GZmVl6c04Q9N/ff//Wr83AwGDbcLMKezwe5/z58wQCAU6cOLFmc7rrr/NaVthLpRJnz55F07QV3exXYq0Vdleji90/vZup56bITmYRRIHW+1rpPNmJ1VVfmVzu3LlcjsHYIMW2IjafDbNqpqW7hcY9jYvaljdTfDYfaUYuyiSvJslH8ohmkWB/kPb727eF6F0P20WwX8+CgZ3FYmF4eJgTJ07UHOiXMrALBALY7fXdGtVylfP/6zyzL86iSPrftiPkYO/P761Ftu3+md2Uk2Vi52Mosh7PFtoT4sD7D6zJJX6tsW6G6dzGYwj2O5Wvf311xxmtsgYGty8mk+5H8TM/o4vz678ILnxBefxxo4vGwOAO52aCZDnBrqoqw8PDTExMsGfPHtra2m5J3NxK5NqtXiMWi3Hu3Dmam5vZvXv3uiPs1mo6B+Dt8LL35/ZSyVYQTWJdS/mN3CjYZ2dnuXjxIp2dnXj7vaRSKZLJJCP5EeZH5wmmr8085yZyJK4kSP44yWRlktZDrbhb3HXnk3IS1YreBm22re1rvtlupvvhbhrvakTKSpgdZlwtrts20g22p2BfYOG9YDKZagZ2XV1dKIpCNpslmUwyMzPD4OAgDoejzsBu+plppp6ZwtPuwea1oaka2ckslz5/CX+vH1eTC0fQwX3/n/tIXE5QmC9g99sJ7w+v6X2xngq7Idg3HkOw34koCvzDP6zuWKNV1sDg9ubd79b9KJYyl3z8ccOnwsDAYEnBXiwWGRgYQFEUjh8/jtvtXubet3adjeZGQX39psO+fftobW29pfOvxnSunC6THk+jVTVczS48bR4EQcDus694v+uF4/Wt+wcPHiQUCiHLMqFQCABJkkgmkySTSS5dukR2KEv1ShWbxYZSUIi+EqUwUaD3rb34un3IRZmZ52dIDCZQKgpWn5Xmu5tpOtS0JsEqCAKuJlettXotbEdhvJ0F+0Kk21ImkQuVdag3sBsdHaVQKJD4SgJN0XBZXPpjFAW8nV4SgwniF+O11080izQcaKCBldMRlsPIYd8eGIL9TuSZZyAev/lxDQ1Gq6yBwZ3Au9+t+1EY8Y0GBgZLcKOQXjBka2lpuaVq9I1sdYW9XC4zMDCALMsbtumw0La+nNCLXYwx8p0RSokSGhpWp5WWe1roebgH0bxyJXphs6FSqXD27Nnaul0u16KNDqvVSnNzM83NzUgFibPnz5L35qk6q1hsFpJikvRYmsqTFQ699xDTT00TPR3F2ejE6rVSTpYZ/+44JrOJhgPrE2tLUU6VSY2kKKfK2Lw2/L3+m863v5bcDoL9ZixlYPf9r32fvJAnHo+jKAp2ux273Y4sy1Qra4twvNkaV9sSr2kapVLJqLBvAoZgvxNZbZv7L/6i8YXewOBOwWQy/CgMDAyWZEGwK4rC4OAgc3Nz7N+/n+bm5g29zlaZzoE+d3/u3DnC4TBHjhxZU/TUas6/lNArJUqMfGeEaqlKaFcIQRQop8tMPTuFq9lF86GVn8+FzYDnnnuOYDC46nWXE2W0gkbrzlZEs8iFCxdobm6maC0SGYrw5BefpDxQxt/sx2azYbPZ8LR5yE5miZyJENob2pC29vxcntHvjlKMFjHbzSgVhdj5GF1v6jJM59bBeiPdbDYb3fd1M/zEMOG2MFWlSqlUIh/PkyvmGI4PUzhXqLXQr8bAbjnWWmEvFAobsnFmUI8h2O9EVtvm/lM/tbnrMDAwMDAwMNh0VjPDXiqVeP755zGbzZw8eXJVmeRrZStM5xYe65kzZ9i9ezft7RtriLZwrqUEaHosTTFRJLw7XDvO7rdTSpSIXYytKNg1TWNubg5VVenp6aGrqwtN1SglS4gWEbNz+a/kgllANIuoVRXRLCIIAk6nEwcO/C4/DXsbuHTlEthgdmaWqlLF5XJhU21UY1XkoozNc2sZ6pqmMffyHKVEieCuYO3xZ8YzzL4wi7pzc1/39bKdBbumaevOYO98qJP58/PEL8Wx++2okoq1bOXQOw7R85M9ZLIZ4vE4IyMjmM3mmnhfysBuJdZjOme0xG88hmC/E7mZczRAR8fGtcMritGKa2BgYGBgsA1ZiJBKJpP09PSwY8eOdYuEm7HZM+ySJHHu3DkAjhw5QjAYvMk91s7Cc7OU2ZYiKaAt3iAx2UzIBXnZcyqKwsWLF4nFYgB0d3eTHE4y+9IsxVgR0SLi7fbSeKQRZ2Cx2HE1uXC3uslMZPD3+hEEAUVWKEVLNN/TjK/Nhy/kwxlwYmm1UJEq5PN54qNxZFFGeUUh1BAiGAwSDAbXlKu9QCVdIT+bx93krnv8rhYX+dk8WqOG0Lz9hPF2FuzrrbADeNo83PPhe5h8apLYhRgWl4W2Y20E+gNkL2YxiSb27NmDxWtZ1sBu4b8rpUKsx3TOqLBvPIZgvxPZSufor3xlabOrT3/aMLsyMNguGJtqBgZ3PEtFhsmyzMWLF0mn04RCIXbu3Lmpa9jMGfZUKsXAwABerxdg0+ZkV6qwOxudmCwm5KKMxamLHE3VKKfLtN67tNldsVjk7NmziKLIkSNHeOGFF8hMZBj+1jCqpOJscKLICpFTEYqpIrvetQuTpf7zWTSJdNzfQbVSJT2SpjxdJqtmadzdSOu9rVg9VgJ9AWLnY7jb3JgdZuyKnQZfAz1v7cHeYyeZTDI1NcWlS5dwu9018e7z+VYnyF79+qixPVvfl+NOFeygi/Z9v7gP0B/n0DeGeO6/PEc5VQZBf7/u/YW9dLyho2ZgV61WSaVSpFIpxsbGuHDhAh6Pp1aBv/H9sJYKuyzLyLJsCPZNwBDsdypb4Rz9la/omwI3/qM2M6Pf/qUvGaLdwOC1xthUMzB4XZJOpzl79ixut5vu7m4KhcKmX3NBsG+kSNI0jfHxcYaHh+nv76ezs5Pvfve7m7YxsLDupc7v7/HTeLCRuVNzWN1WTBYTpVQJX5ePpkNNi45fiJpbMPeTJAmA+QvzyEWZUH+odqxoE0mPpclOZgn0BRady93iZve7d5OZzJD6cYree3pp3tNci+jqflM3okUkNZyiGCti89joemMXDfsbqKQqNLma6O7sRtGUWnTc5cuXkWUZv99fE/Aul2vJ187m0+fiE1cTWF1WBFHfIMrP5nE1uSj7yut7wjeZ7S7YN2ptkdMRBv/PIBanhdCeEJqmx7xd+F8X8LZ78XX7ADCbzYsM7G58P3i93lp8nKZpq66w5/N5YPM2017PbIlg/6u/+is++clPEolEOHjwIH/xF3/B0aNHlzz2c5/7HL/6q79ad5vNZqNc3p4fBNuazXSOVhRdBCzVcq9peiX/ox/Vr29U8gwMXhuMTTUDg9cdmqYxNjbGyMgIO3bsoLu7m8nJSbLZ7E3vGx+Mc/mLl4ldiOFqcbHrnbvo+omuVYuKhS/2a22jXQ5Zljl//jzZbJZ7770Xv98PbG4lf6UKu2gS6X97P55WD/Pn5qlWqnQ91EXz4Wac4Wut7JqmMTo6yujoKHv37qWtra3u3Pm5PHZv/Ryx2WZGUzSknLTs2iwuC+E9YVwxF74+X12ettVjZcfbd1BKlKiWqtj8NiqZCiP/MkIhWkDTNJxhJy33ttDU20RTU1PduEQymWRsbKwWKbYg4G02W23tLUdbKGfKJIeSmCwmFEnBEXLQdryNsdRYbS3VShW5oHchmO2vbW1wOwv2W5lhv5HZF2dRJKW22SMg4Ov2Eb8QJ3omWhPsN2Kz2WppBAsu78lkklQqxeTkJACDg4O198NKBnbFYhEwBPtmsOl/RV/4whd47LHH+MxnPsN9993H448/ziOPPMKVK1dobGxc8j5er5crV67Uft6uf2i3BZvlHP3MM/UVuxvRNJia0o8znKsNDLYeY1PNwOB1hSAIlMtlzp07R6lU4ujRo/h8+pf01cyWz52a47sf+S7FeBGT1UT0XJTJpya598P3cug3Dq1qDQviY63O0kuRyWRqHQInTpyom7vebMG+1HjBAma7mfbj7bQfb19SDC5sMuRyOe67775aC//CuQFsQRuZ4Uxd1rla1autC632N1vjcjhCuplgJVNh4ocTVNIVXC0uBFGgECkw8cMJLG4Lrka9ku5yuXC5XHR0dKCqKplMhmQyyfT0NJcvX8blctXEmj/sp/8d/aTH0pRTZaweK/4ev37NFKiKSuSVCLHzMaS8hMVpIbwvTNPhpkVt/lvFdhbsK7XEyyWZyOkIiUsJEKFhfwNNh5vqNmmup5KuLPqdIAgIooCUX34T6MbjnU4nTqeT9vZ2KpUKP/7xj/H5fCQSiZsa2JVKJaxW64YlNhhcY9Of0T//8z/nAx/4QK1q/pnPfIYnnniCz372s/ze7/3ekvcRBGHVUSOVSoVKpVL7eTU7yHcMr+Vc6mqj41Z7nIGBwcZibKoZGLyuiMViDAwMEAqFOHz4cN2XZrPZvKJg1zSNl/7vlyjGi/i6fTWBU4gWOPO3Z9jxkztwN998LvX6Cvt60TSNqakprly5Ql9fHz09PYsE12bnva/2/DeuK5fLcebMGZxOJ8ePH19k7rZwfHhPmOxolvxcXp9hlxTSE2nc7W68nV5Ww81i1DITGYqxIoH+QO263k4vyatJUiMpXI2Lq6CiKNaMyPr6+pBlmVQqRSKRYHBwEFmW8fl8uoDvC+J2u+s6EtKX0xTPF7F4LNiDdqS8xOSPJlFllfaT7fXrVzUEcfOF9HYV7JVshejLUZITSWars4T3hbG69feLXJI5/3fniZyOIFpE0PQKetvxNvb/0n5M1sXf9QP9ASKnI3XPqyIpIICn3bOuNS607Hd1ddHd3V3b0EmlUosM7OLxOLIs31KE3NNPP80nP/lJTp8+zdzcHF/96ld517vetezxTz31FG984xsX3T43N7fhkZWvNZsq2CVJ4vTp03zsYx+r3SaKIg8//DDPP//8svfL5/N0dXWhqip33303f/qnf8q+ffuWPPYTn/gEf/zHf7zha9/2vNZzqauNjlvpOMMIy8Bg8zA21QwMXlfMzs6yc+dO2traFruY36TCXogWiF+K4wg66u7rbHCSmcgwd3qO/rf333QNC9Xp9YrparXKxYsXSSaTK7rAb7ZgX6nCvhxzc3NcuHCB7u5uduzYseg10FSNYqyInJbxPuCl++FuZl+aJT2eRrSI+Pv8tJ5sXVUL+WoEkVyQEUzComPNDjNS5lrFVdM0Kmm98GXz2+qOt1gsNDY20tjYWNcunUwmGR8fRxTFWvW9Wq6Su5zD4/XUOgcsTguiSSR+KU7jXY1YPVbSo2liF2IU5gs4Ag7C+8MEdwY3TVRvZNv5RpGdzHLhHy4wd3mOSqXCuXPn8Pf62ffL+/C0eoi+EiXySgR/rx+zQ38/SHmJ2RdnaTrURPPdi8Vox/0dzDw/Q/xSHGejU48MjJVoONBAy72r/M5+AwuGcwuvzfUbOr29vVSrVdLpNMlkkv/6X/8rTz/9NG63m9/7vd/j4Ycf5uTJk2uKeCsUChw8eJBf+7Vf491r0DJXrlyp62RZroP7dmZTBXs8HkdRFJqa6o04mpqaGBwcXPI+u3bt4rOf/Sx33XUXmUyG//7f/zsnTpzg4sWLtLe3Lzr+Yx/7GI899ljt52w2S0dHx8Y+kO3GdphLvVl0nCDov18uOu613nAwMLjT2YhNNQMDg9uGQ4cOLSvKbybYRZP+pVxT6/8911QNBBDNqxc86412y+VynD17FpvNxokTJ2qz00uudwsE+2rPr6oqV69eZXp6moMHDy4pFnKzOSafniQ9kSYxlOBS4RI9D/Vw4JcO6CMIFhP2sB25unw03I3cbEPB6rWiKVpdxVXTNKrFaq1tPh/JM/fyHPlZ3SzM3eqm5d6WJbspbmyXVlW1Li4sFUmRncpS7aii5TScLieiKGL1WslN5ajkKuTn8ox8e0TPDPdayUxkSI+l6fqJriVF6Eaw3Srsmqpx9WtXyU5k8fR6sFasBBuDJAYTDH9jmEP/9hCJwQSiSayJdQCrW389U0OpJZ8rd4ubez9yL8NPDBM7H0M0i+x45w52vH1HrXK/Vm7mRWE2mwmHw4TDYb7xjW/wxS9+kT/6oz8iFovx67/+69jtdq5evbrq6z366KM8+uija15nY2Njzd/iTmXbDRkcP36c48eP134+ceIEe/bs4a//+q/5z//5Py863mazrfihfsexXeZSbyU6bjtsOBgY3Onc6qaagYHBHcPNRLSzQTcjG/v+GFaPFdEs6g7gkTyuRhdt97Wt+lrrEdMzMzNcunRp2er0RlxjLYiiuKoKe6VSYWBgAEmSOH78+JJmW5VsheEnhsnP5XG1uLD4LORn8ww9McTen92Lr1P3GVjLJsdqBKivy4e71U16JI2zyYkgChTnizhCDvy9fsrpMuPfG6cYK+JqcYEGqeEUlXSFHe/Ygd1vX/H8oiji9/vx+/309vbyUvkltICGXJSZmZ2hKldxupzYVBs20YZoFpl7eQ5N1fD3+fWTNOibBpFXIoR2h1Y1v79Wtptgz83kSI+l8XZ5KcgFBFFANIt4O7ykhlMUogUE09IdHpqmIZiWfyy+bh9HPngEuah3Vyw3775a1hLpBromC4VCfPazn0XTNBKJxC1df7UcOnSISqXC/v37+aM/+iNOnjy5JdfdSja1RyQcDmMymYhGo3W3R6PRVc8WWCwWDh8+zPDw8GYs8fZjLXOpm81CdFzbDf+Qt7cvL7pvtuEA+obDOnbnDQwMrmNhUw2ubaItcLNNNQMDgzuK1VS973vsPvw9frLTWdJjaTJjGSxOC8f+v8duKt6uRxTFVYtPRVG4cOECg4ODHDp0iP7+/lWJq+3QEp9Op3n++eexWq0cO3ZsWWfs1HCK3EyOYH9Q3wyxifh6fZRTZeKD8c1YPqBXZLvf1E1wVxA5LyNlJHxdProf7sYRcpAeTVOIFvDv8GN1W3UDuV4/hUiB9Gh6zdczO8003dWEz+yjq6GLvt4+HIKD9FSamBbjpZdfYuziGLJZz+pewBl2UklVKCc3Jw1quwl2VVbRFK22KVZrNzeLqFUVVVYJ7w0D1CUGlNNlTFYToV2hJc97PRanpSbWFVkhOZQkOZTUZ9rXstY1pj0UCoXa34EgCITD4TVdb620tLTwmc98hi9/+ct8+ctfpqOjg4ceeohXXnllU6/7WrCpFXar1cqRI0d48skna6YBqqry5JNP8qEPfWhV51AUhfPnz/O2t71tE1d6G7Hd5lLXGh1nGGEZGGwdC5tqS42fPP640cliYPA6YUGwryRegjuCvOsf3sXQN4dIDidxhp30vbWP8J61fek2mUyrEtOFQoGzZ89iMpk4ceIEDodj1ddYz4z5WlhpQ0DTNKanpxkcHKzF5i31nFbLVRRJoZwpI4i6WzfatXNYHBaK8eK61rfax+8MO+l9ay+VTAU0PUt9oT2+nC4jWsW6tQuigGgTKad18azICpnxDLmZHIIo4Gnz4Ov2IZqWrveFD4ZRfSqJywnklIzb4abz7Z20Hm8lk8pw9pWzJGIJoukoNpsNt8uNTbQhmATdXG0T2G6C3d3qxtnoJD+XR/Neew3zc3ncrW5czS5czS7aT7Yz89wMSlVBQEC0inQ+1Elo780F+wLRs1Eu/uNFspO6Iben3cO+9+6j+cjqiqZrrbAXi8UtjXTbtWsXu3btqv184sQJRkZG+NSnPsX//t//e8vWsRVsekv8Y489xvvf/37uuecejh49yuOPP06hUKi5xr/vfe+jra2NT3ziEwD8p//0nzh27Bg7duwgnU7zyU9+komJCX7jN35js5d6e7Ad51LXEh233TYcDAzudNa6qWZgYHBbspIoWW0+urPBycFfPXhL61hNNT8SiXDhwgXa29vZuXPnmk3BXqsKu6IoXLp0iVgsxt13300otFg8ySWZ6eeniZ2PoUgK1VKVwnyBYH/wmiu6BnJRrstuX6uoXO2GhSAIS3ZI2Lw2VKn+OdQ0DVVSsXltKLLCxA8niJ+Po6GBBhExQtPhJjoe6FhStJusJtofbKfxrkY91s1lwRHUN2IaXA3sOLaDuZfncHe6qcgVsqks0eEo5hYz5ikzoVKIUChU5z5/q7wWgr1aqRI7HyM1kkI0iQR3BgnvDSOaRcx2Mz1v6eHyFy6THc4iOkTiiThWj5XeR3pr8Xf7fnEfTYeaSA4nEUSBYH+Q0J7QspslN5KdynL6L09TSpTwduiGbJmxDKf/6jQn/6+T+Hv8Nz3HWuMZi8XimjbeNoOjR4/y7LPPvqZr2Aw2XbC/5z3vIRaL8R//438kEolw6NAhvvOd79SM6CYnJ+s+qFOpFB/4wAeIRCIEAgGOHDnCc889x969ezd7qbcHt/tc6nbccDAwuNNZy6aagYHBHcfCl+6NyEe/GSuJaVVVGRwcZHZ2lgMHDiwyJd6Ia2wES5nOlUolzpw5gyAInDhxoi5/egFN1Rj59ghzp+ZwhB1YXBbK6TL5uTwzL87QeFcjqqSSGkvhCrgI715fy/BGCFB/j5/5c/Okx9K4W3STufxcHkfQgb/Hr7u5n4/hbnNjceiz5VJeYv7sPL5u34qCzx6wYw8sfn5a72tFykmkRlJoioZLdNH8hmaa72+mJOgO9BMTEzU38gUH+qWe69Wy1YK9Wq5y+fOXiZyJgABoMP3jadrf0M7Od+1ENIm0Hm3F5rVx9ptnKcfKtB9op/W+VoL911IRRLNI48FGGg+uz/F8+rlpCtEC4b3h2uMP9AeIX4oz/ePpVQn2tbbEb3WFfSnOnj1Lyx2oIbbEdO5DH/rQsi3wTz31VN3Pn/rUp/jUpz61Bau6TbkVs7eV2KqItdt9w8HAwMDAwOA2Y6Ewsh739vVca6nrlEolzp49i6ZpnDhxYk1xT0tdYytN5+LxOAMDAzQ3N7Nnz55lOwKy01liF2P4unw1Z267z45SVqhKVYrxIkpGwb3TTd9P9NWEMkAxViQ5lgT0tmlXk2tFoXmrIwGOkIPuN3Uz+8IshUhBv26Tm9ZjrThCDiJnIgiiUBProM/F5+fy5GfzSwq+mwljm9dG/zv7yU3nqGQrWJwWvJ3eWq74gvt8LpcjkUgwOzvLlStXcDgcNfHu9/sxm1cvX7ZasM8PzBN5JYK321t77irZCjM/niG8N1wbMQntDtEutGM2m+nr69vwdRSjevpA3ciDoBvR5WfyqzrHVrfE5/P5Os+ysbExzp49SzAYpLOzk4997GPMzMzw93//9wA8/vjj9PT0sG/fPsrlMn/7t3/LD37wA7773e+uew3blW3nEm+wCjZ6LnUrI9Y2a8PBwMDAwMDgdcxKokQQhHXHra2VpWbY5+fnOX/+PM3NzezevfuWq/xb1RKvaRpjY2OMjIywZ8+eJeOFr6ecLqNIyqIYLW+nF03V2POze0g/l2bXW3bh9V/LjZ59eZbJpycpJAsIgoDVZaXlaAvtJ9uvtdHfsL6NwNflw9Pmqc3SO8PONUX4Xc9qNxBEs4iv27f870URn8+Hz+ejt7cXWZZrWd9Xr16lUqng8/lqAt7j8dx0Y2MrBXtiMIFoEes2OmxeG7lp3R3+ek8IVVU3bW2uZheKXO9boWka1UoVT7tnVee4FdO59XDq1Cne+MY31n5eiO1+//vfz+c+9znm5uaYnJys/V6SJH77t3+bmZkZnE4nd911F9///vfrznGnYAj225WNmkt9LSLWDCMsAwMDAwODLWWrBPv1FXZVVRkaGmJycpJ9+/bR2tq6YdfY7Aq7LMucPXuWdDrN3va9WLNW0uNpvB3eZeeILQ4LgiigSEqtagwgF2RcjS48rR6sQWtdNFd2OsvEUxMIZoHgriCiKFJKlpj+8TTuZjeB/sCS19oo0z3RLC6Zu+7t8DI/MI9ckuta4k0mE+7WxcdvFhaLhYaGBhoaGgC9iptKpUgmk0xOTiIIwort81s+wy4s89poizdaVFVds3/Damk/0c7498dJXkniafOAoEfKuRpdtL9h5Y2nBdZTYb8VZ/iHHnpoxff15z73ubqff+d3foff+Z3fWff1bicMwX47c6tzqa9lprthhGVgYGBgYLBlbHWFvVwuMzAwgCzLHD9+HLd740TeZgt2VVUZHh7GYXYQng8z9uMxqqUqolUksCNA/9v6l5zR9nX58HX5SI2k8Hf7MdlNlBIl5JJM0+Em3S3+BkO79FgaKS8R2h2iWq0C4Ag6KMfLpEZTSwr2rRCg/l4/DQcaiJ2L6bPYr1636XAT3k7vynfeRJxOJ06nk7a2tlr7fDKZZG5urtY+7xbd2FU7/pAfRVK2VLCHdoWInIogF+VarnwlU8FkMy0aI9hMwe5p93DPh+/hwj9eIDueRUMj2B9k73v34utavsPhxvXdbjPsdyqGYH8981pHrBlGWAYGBgYGBlvCVlbYc7kczz33HOFwmCNHjqxp5ni119gswR6JRMhms4RCIfxxP5MDk/g6fFg9VuSiTPxiHNEssvfn9i4Sgiarif639zPynREyExkUWcHms9H1xi6aDl0z2LtesKtVdem2d4uAXJQX3b7UOTYDk8VE1xu78Pf4yU2/GuvWvjjWrZQsUZwvUpgoIPuWX+9qyc/lSVxJUIqVsIfshHaGlm3hvr59vqenB6kiMfivg0y8MEEulkPRFGyNNpSfUHC73XXt86qit6Mv9dzfCo2HGklcSRA5HanF+IlmkfY3tC/afNE0bdMEO0DDgQYe/JMHyU5k0TQNX5dvTSMPiqJgsVhufuCrFIvFDd2YM7iGIdhfzxgRawYGBgYGBncEN6si3opgVySFqWeniF+OY7aZ6Xigg9DOxZFmmqaRy+XIZrPs27ePtra2TaluboZgX2jfn5qawuPxEHAFiP0ohqvBhdWjz6RbnBY8HR5SwykK0cKSreSuJhf7f2k/uekciqTgCDlq0WYLa79ebLua9IpktVKFV4uZalVFKSv4OpeuhG5VxdhkMRHsD9a5ly+gaRqR0xEiL0eoZCvEZmMI4wKOtzoI711fW3R6NM3ov45SyVSwuqykx9IkLifoeXMPwZ2L17Do/lfS5AZyNLc1032gm0qxwtDLQ8z+aJaCVkC0ibhFN+qUijwrY7VbCe8N03ykGZvXtq4134jZZmbvz++l8UAjqZGUHsm2c+lItrXMsJeSJeZemiNxJYHFZaH5cHOta2MlRJOIv9e/rseyngr7ax3rdqdiCPY7mZs5vxsRawYGBgYGBq8L1ivYpbzED//gh0w/N40qq2iqxst/+TKdD3Sy+927aT/RjslqQpIkBgYGKBQKNDU13dSg7VZYzol+vUiSxNmzZ6lUKhw7doyrV68il2SqlWqd2AZ9Tj1fyVMtVZdfn0lcse34esEe6AsQ3hMmei6K2WVGMAlIGYlAXwBvt5fcbA7RJOIIO+oE32ZX2G9GdiLL9LPTWFwWAjsDJE1JVEll8keTOMIOXI1ra41WFZXZF2eplqqEdl3bDMpOZpl5cQZft6/OF2ApYudiiBYRR0h/zewuO+4ON+asmX2t+8ALA/8wQHI4iWJXsJgsTF6YpHmwmcO/fBi7e/3xcddjsppoOtxE0+GVYwtX2xJfjBc585kzJK8kMTvMqLLK7Auz9L61l13/ZtembeCsJ4fdqLBvDoZgv1NZjfO7EbFmYGBgYGDwumC9gv3SFy4x+fQknlbduCp2IUY5VSY9lmb0u6M0HWri3v/rXobnhwkEAnR2dlKpVDbhEVxjwRTuVtE0jUQkwbmL5wiEAtx9992YzWZEUcTsMOMIOCglS3Wu76VECbvPXhOFa+VGcWW2men/yX68nV4i5yJomkbr0VbMdjNj3xmjFC8hmATcrW7aTrThbnavW6ApskJ+Jo9ckrF5bbhb3OtuCU+NplCrKs4GZ+1xOZudVKIVshPZNQv2cqpMMVZcdD9Xk4vcbI5SolQXg3cjmqZRyVYwO2+QNiKggVJRUGYULHkLex7cg4ZGsVAkm84y/vI4SWuS5kPNNfM6r9e76Z0MqxXsk09NkricILw3XGtpL8aLDH9zGCknYQ/aCe0OIZgEZp+fpRgv4uv00XaybckukI1e3wLFYvGW4hoNlscQ7Hciq3V+NyLWDAwMDAwM7gg2qyV+5F9HMNvNmJ1momeitfxspaIgmkVmTs2Q+L0Eb/6LN9PV1cXY2BjFYnG9D2NVbERLfOJKgnP/co6J8xM0tDTQ8+YeUACz/lyKFpG2Y21c/cZV0mNp7H47lVyFarFKz5t71t1CfaPpHOit9q1HWwkfCuseANM5hr45BBq4291oqkZmIkO1VKX/p/qBtVfYS4kSEz+cIDeV02enLSKB/gCdD3TWzNHWglyUES03iDkBBFHQ2/vXiCDq8+SqUv+6qoqKaBLrnPWXvL8g4OnwEH0lWif6lZKCzWrDEXQw++IsZoe51qng8XrweD3Yi3aamptwN7t19/mJSeSUjM/ro7mvmXBTeFNavVc7wx49E8URdNTNn5dTZWaemyFxKYHNb0OVVapSFZvPhsliQpVVxr43xn2/fd+ySQM3Yy0Vdk3TjAr7JrJ5TgcGrw03c34H3fl94R/thYi1trb6Y9vbNyfSzcDAYHugKPDUU/DP/6z/7xaYURkYGLx2rFewV0tVRLOInJepZCqYbeaacJBkCVygTWv4FJ8udDfZwR1uXbDHBmP84PEfMPbiGG0dbbisLq5+/SpXv361FgOmqipNh5rY/e7deNu8ent8yMHOn9pJxxs61n3tpQT7jSSHklRLel62yWrCbDfj7/WTj+TJTmbXXPlVFZWpZ6bITmTxdHoI9AdwNjqJn48TPRNd1+PwtHqolqo1ga1pGqqsgqbnuS9QTpVJDCZIXEkg5aRlz2cP2PF2esnP5a+dU9XIzeRwt7nrzrkcTQebsPltpIZSlFNlCtECpbkS/n4/ng4PFrcFVVr8vtFUDZffRVtbG92BbgLjAcTTItFvRjnzP8/wwy/+kOeff54rV64Qi8Vqbv63ymor2KJJRFOvvWdKyRKRVyKoqoqn04O/z09hvkBuKofVY9Vn5neHyE3luPjPF9c9PrGeWDfDJX5zMCrsdxrrcX43ItYMDF5frGZkxsDA4LZjJTG4XsHedryNS1+4hGjRRYMgCiiygqIpmJwmPAEP5USZSrZSu85mC/bViN7lKJVKPP0PT1PKlNj34D4sVr26XPaUmXlxBrPDTGQkgsPrICSEaNjfQMO+BuSSXLdZsZlrLyfLi1q7BVEAgRWd45ejOF8kO6WL9YU5cIvTgj1sJ3k1SdPdTbWs9dUS2BEgeSVJaiiFPWhHSkhk01k67+7E1+3TTeleiTD30hxSRkJDwxF00H5/O+E9i03pBEGg7UQblWyF1HBKj5LTwN3ipv0N7atq3fd2eul/Zz+RUxHys3lMVhP+e/x0vKkD0SQS2hki8kqEwnxBb+XXID+bx+az4e/1U8lUuPq1q+QjeQLtAYJikHwkjzgj0nKoBUmQGBkZoVQq4fV6a+3zHo9nXW7vqzWdaznawqXPX8JZdmK2m8nP5JEyEna/HbvfjpSV0BQNs91MYa6Ar9OHYBJwtbhIDiYpzhdr5oZrXZ8R67Y9MAT7ncZ6nd+NiDUDg9cHqx2ZMTAwuKNYr2Df//P7mXlhhtRoCjSo5Coggj1oJ9ASoBAtYPPbak7UWxEft94KeyKR4MypM5CB7r3dNbEOuiP6/Ll5ivEikl0iq2XRJjV63txDx8kOrC7rCmdePasR7M4mJ+nxdN1talVF0ASsHitCfm0bFqqsosrqItM2s82MlJP0qvMaO75tXhu9b+1l/vw8qeEUJpuJlqMt9DzQg9luJjOeYfqZacwOM4GdAV0cz+WZ/OEkjtDSpnTOsJNd795FZjyDlJOwuCz4un11HgI3w9/jx9fto1qsIlpEXn7l5VrLv3+Hn66f6NJbyQcTgJ553/UTXbhb3MydmiM3k9PnwV/dIPD3+ElcTqDMKux8dCegb/qkUimSySRTU1MABAKBmoBfbfv89RV2TdXIz+ZRqyruVnfda9XxQAfJq0nmz82DCpmJDBoavm4fFpelZoAoiAKKdN3f3qt7AVtRYV9oiTcE++ZgCPY7DcP53cDAYDluNjIjCPrIzE/91No6bG6WSGFgYPCaYzKZ1mUG5+/188inH+HCFy5w5u/PUJorYffa8TTp8WZSVsLd6uapP3iK/nf0Y+o0Mf21aeb+Yg7RLNLzcA+73717XXPSy7FWwa5pGuPj4wwPD7Nr9y5mL8xSTpXrjkmPpqmkK3Tc30HRUkQQBEyYmPzRJKFdoVW1ZK+G1Qj2YH+QxGCC9FgaZ6MTrapRiBbwdnjxdnrh0tpEmM1vw+azUUqW6h5HKVHC3erG4l7fa2MP2Ol8oJP2k+1UTlVo6m2qievUaApFUq655QvgafOQGEyQGc8sa0pncVrWHQu3gCAIWFz6Y1oYcVi4veNkB6FdIfIzeT1bvsOD3a+7w0s5qTaHX7cml4Xi/HW+DEVgCrwVL02hJsxNZjL5DNFolKtXr2K322viPRAIYDYvLbcWZtgzExmufu0qmbEMqqLibnHT+9Zemu9uBvTNkcP/7jDzA/NkJ7KkRlKM/esYjrC+MWDz2TDZTZQSJXx9+vOtqRqFuQLNR5rXVV2HtVXYS6USmqYZgn2TMAT7nYbh/G5gYLAc6xmZuRlGe72BwbZhM1riAUxhE+oJlfseug/zZTNDXx4iNZZCyknYfDYcYQfRs1Eir0SQZZl8LI/T7UTTNGZfnGXqmSne8um3YLZvzNfOtQj2arXKhQsXSKfTHD16FJ/PB/fC5S9fppwqYw/YUcoK0fNRnM1O3C1uSolXxUezi8TlBNnJ7JYKdleTi9639DJ3ao7CfAFRFAnvC9N6tBWLw7LmGXab10bjXY1MPTtFtVTF4rQgZSVEi0jTwaZF+eBrRTSJi0SuXJCXjGETTAJKZes8U64X7As4w84lX0+b1wbaNaO7BaSCVBO98UtxRr45QjFeBFF/L4b2htj5rp10d3dTrVZJp9Mkk8mbts+rqoqckxn8+0GyU1m8HV4Ek0B+Ls+Ff7yAlJFwNunvSXvATtuxNtqOtVEtVynMF5j60RSqrCJaRFRJxeqyolQUUsMplIqCp93D3l/Yu/5UgTVU2BeMJg3BvjkYgv1Ow3B+NzAwWI71jswsh9Feb2Bw27De2fLp6WkuX75Md3c3O3bsQDgmcOAXDvAvv/IvZKeyBHcEa8fOnZ4jO53F0ePA2+wFQC7JTD4zyej3Rtn5jp0b8lhWK9jz+TxnzpzBZrNx4sQJrFa9+tt2rI1ioqi3QM/mEEQBR8BBoD+AyaJ/P9qsnPPlBLuqqlQqlVo7tbfTi6fdQzldRjSJ2Hz1rvRSXiJ6Nkp2KovZZtZbwXt9y4rv5iPNWNwW4hfjSHkJf6+fhv0N+LqXz4tfCzc+Jk+rh/iFeM33APRYOTRqleGtYCnBvhzBnUG8HV5SQyncbW5Ek0h+No/db6dhfwNSTmL0O6NIRYnQ3hCCIFAtV4meiaJWdZNCd4ubcFOYcFjvEiiXyySTSZLJJNPT06iqWqu8K4pC8lKSzESG0J5Q7bVzNjgZ+9cxYudieFo92IN2un+im9639SKaRCrZCoIoYLLrbvDVUhWrx0rbG9po2NegV9q7fHTc34GnzbPu520tFfZCoaBH+xmxbpuCIdjvRBac35eqej3+uPEF2sDg9cpGjsxsVnu9gYHBpmAymdbkbq0oCpcuXWJ+fp7Dhw/XBAhAYbZAMVbE3VQf4VQtV9FUDa167XPB4rCgKRqzL81uqWCPRqOcP3+ejo4O+vv76yqFJquJ3T+9m7ajbRTmC5gdZtJjacafHEeR9aqioigUogXsft29fCO5UdxKksSZM2dIpVI4HA5CoVBN1DmCi8WtUlKYOT2DkBKwOC2oskr8Ypzme5tpP9m+pEAVRIHwnjCh3SE0RVuXeZ6m6q351XJVNzwL2Jc9NtAf0N3hryZwhpxoqkY5WSbQH8Df41/ztdfLWgS71WOl/139TPxgguxEVndh7/DQ+UAnnnYPsYsxCvMFgjuDtXNKOYnk1STRM1EipyLYfDZaj7XS92gfolnEbrfT2tpK2BOm5CkhCRIFtcD8/DyapjF4dpBCtoCj5MDhcCBoAnMvz+mZ8i49HaAYLzL45UGsXiudD3Yy+dQkuakcPW/pqW2GyHmZQqRA672tNB5s3JDnTdO0VQv2hQz2zc6uf71iCPY7FcP53cDA4EY2cmRmM9rrDQwMNo21tMQXCgXOnDmD2Wzm5MmT2O31wszs0N3SFXnx+QSEmtnV9SzK7L4FVhLsmqYxNDTExMQEBw4coLm5ednzeNo8tQqku8VNbiZH8mqSXC6HXJFxd7npeXPPhrXDw+IKezab5ZVXXsHn83HixAlyuRzJZJKrV68iSRI+n49QKEQoFKoJosJ4AXlSpvNwZ014VzIV5s/OE+gL4G5ZPgtbEAQE89pFVTlVZvJHk2TGMlQrekW34UAD7Sfaa2u4XqzZvDZ6H+1l/tw86ZE0olmk48EOGu9q3LDRiNWwFsEOemfAvvfuo5QooSoqzrCz9vi0qoaAcK1joKIQOR1ByknYg3aCu4KU02XGvz+Os8FJ27E21KrK+JPjzDw3QyVXweKw0HS4iX2P7OPHL/+Yzp2dDJ4aJBFPUFWqkNOd60WriDPkRLSIuFvcpEtpJn80Scf9HcwPzGPz2eq6KaweK9nJLOnx9IYI9oXPitW2xBcKBUOwbyKGYL+TMZzfDQwMrmcjR2Y2ur3ewMDgllnpy/JqBfvc3BwXLlygs7NzUWV6AVezi5Z7Whj73hhWlxWTzaS7mJsEBEu9YK9kKpisJjrf0Lmux7QUywl2SZIYGBigXC5z/Phx3O7lheuN2H129v3CPhKXEwy9MoSkSNz11rs2vBp8/WsUiUQ4f/48vb29dHd3I8syDQ0NNDQ0oGkapVKJRCJBMplkdHQUi8VCKBQiP5HH4XDUVcltPhv5SJ5CtFAT7IqkUMlU9ErvCtXw65GLMtVyFavbWptB11SNiR9OkLiSwNvuxew0U06VmfnxDBanhZZ7lu7KcgQddD3UpefWC9zyrPx6WKtgB70bwdmgb9JUK1XiF+Nkp7LIJRlVUSnGirgaXXrOe7KEyWbC1exCNIs4w06knMTcS3O0HWtj8qlJhr4xhN1vx9PqQcpLjD85TrVShRboe0Mf+XN5slNZnM1O4uk4Uk5C9IhkhSxqVNVfa4dIKVFCkRTMDvOizbKFTaClfAPWw8Lf11pm2I12+M3DEOwGBgYGryc2amTmtUikMNzoDQzWzc0Eu6qqDA4OMjs7y8GDB2lsXL5KJwgCR/7dEQqRAvHLcX3+Ol1BlVXMdjOlyRKxVAyLw4LJamLXu3fR+eDmCvZMJsOZM2fw+XwcP358WWfulbC6rLTc00I5VCaTyWxK67YgCCiKwtWrV5mcnKw91zc+noV5YKfTSUdHB4qi1MzMJEUin8gjj8h4PB48Hg92u72u+hu/HCdyOkI5WUY0i/h6fLQdb6s5ot9ItVwlcjpC4koCpaLoRnUHGwnvC5Ofy5MZy+Dr9GF26M+rI+hAKSvEL8RpOtS04sz/rWbX3wrrEewLyCWZwf8zSOxcTH98GhTjRQrRApXOCsVYkXK6jL/Hj7/LX7ufxWGhkq0gF2Smn5/G5rXVNlHMdjOiSSR6NkrVXsXhd3Dg/Qe4+rWrpMfSWLHiCrhouKsBZ5uTYrFIsVgkPZrG3eVmaGwI1y4X8+fmkXISVo8VTdPIz7w6a7+vYSOeNhRFQRCENVXYXS6XUWHfJAzBbmBgYPB6YyNGZrY6kcJwozcwuCVWEuzFYpGBgQE0TePEiROrqpR527088hePMPXjKS5+/iLTP57G7rdjcVmIj8cRRIGWe1s49OuH6Hyg85arq5qmkRnLUEwUqVqqKNVrj2XBGK+vr4+enp5bFg2CIKzLoG81aJrG5OQkiqJw7NixVXcBmEymWmt8dE+U/Ct5PHYPpVKJWCxGNV3F5XTRZG5ifnCeye9NgqgbmCmywvy5eeSiTP87+2vGetevafrH00TPRHGEHdiDdirpCuNPjiOYBExmE4qs1MT6AmanGbkor9v1vZKtEL8YJzWcQjAJhHaFCO0NYXHokWxqVSU1kiIzkQHA1+nD3+dftP6VuBXBHj0TZf7sPP5ef62NvzBfIDudxdPqwew0U0lVCO8JY/Vey4ovp8q0HG1BKkjIORl7sH6TxOa1kZ3LouX1tXk7vRz50BHyc3mq5SpXvnyF+bPzKFkFp92JUBawNdno/eleTCYTpeYSUpvE9OVpTJiwWq24w252/cyuDfNbWIvhHBgV9s3GEOwGBgYGr0dudWRmKxMpDDf624K/+qu/4pOf/CSRSISDBw/yF3/xFxw9enTZ49PpNH/wB3/AV77yFZLJJF1dXTz++OO87W1v28JV31mspyV+fn6e8+fP09LSwu7du1ddUQM9M7v5cDPP/9fncTW6cLe40VSNoqmItWilWqrSfrz9lsV6JVfh/N+fJ3ImgpSXEKwCeWeewuEC49FxIpHIImO8W0EUxU1xiS8UCmSzWex2O8ePH8diWV/+uavLhbVihXkwKSZcogu1ScW+y06sEGPqu1NocY3G3Y2YNTMOjwO/3U9mLENuKoe/1193vlKiRPJqElerC5tHd6O3OC3kpnPEzsVof6Adi1OvGtu819zqK5kK7mb3IiG/GqS8xMi3RkiPprH77Wiqxth3x8jN5Oh9ay+CKDD+/XEiZyLw6ksReTlC46FGet7Ss2rRfiuCPXYhhsVpqZu5dzW6KMaKNNzVQNvxNi7+w0XmXppDraqYbCZKsRImuwmLU3fkVxWVSrZSy6cHfaPC7DCjutRrGfGiUPNTOPgbB7n61atEz0SR8hKOsANXk4vYMzHKXyvj3+HnxC+cIJvLErkcoVguYuoykWvKMT09TTAY1A3sbmHjai2RbmAI9s3GEOwG9RgtpwYGBqtlKxIpDDf624IvfOELPPbYY3zmM5/hvvvu4/HHH+eRRx7hypUrS7ZWS5LEm9/8ZhobG/nSl75EW1sbExMT+P3+rV/864SFWLcFAaOqKkNDQ0xOTrJ//35a1jm+kryapJwu4+t8NR7sVY3gDDnJR/TZ3GB/kNRIiuFvDxM7H8MesNP1UBfdb+pelfAa/PIgE09P6BXWbj+FVIHIqQhP/Jcn8B/x0+5pJz+Qx77Pjrt59XPry7GeCnu1XEU0i8u2f8diMQYGBrBarXR2dq5brAOYbCZCJ0J4NS/FWBHRLOJp9+BqcunO3mdN5Gw5JEliYmICTdNwu91oGY1CqoAff935pKxEtVTF014fAWb1WmtiM7QnxNzLcyhlvdJeTpVBhabDTbU2/LUIxOTVJOmxNMH+YO05UyoKicEEod0hQK9we1o8WFz6cyUXZeYHdGO9hWNAn7HXNG3JjaFbEeyaqi1poCgIApqqX2/3z+zG2egk+kqUqlTF6rdSipcY/c4omqZRSeut8YIg4Ag6kPIS+UiexqONZMPZJdfmCDo4+OsHKSVKVEtVxp8aZ+RfRhBMAhaXhZnnZohdiHHk3x9h34f26S3x+TzJZJJYLMbQ0BA2m41AIEAoFCIQCKz5/WZU2LcXhmA3uIbRcmpgYLBWNjuRwnCjvy348z//cz7wgQ/wq7/6qwB85jOf4YknnuCzn/0sv/d7v7fo+M9+9rMkk0mee+652hfJ7u7uFa9RqVSoVCq1n7PZ7MY9gNcBC1++FUWhWq0yMDCALMtrNme7EYvLUnOMFy1iTYBUZV3AWpwWElcTPPsnz5KfzWPz28jOZIkOREmPp7n73969oqAqJUvMvjyLu9mN3ae3FqsWFUvQQvLZJKaIiWHbsJ7v3eBg78/tpe2+tnU/HlhbhT0zkdHz56eymKwmGu9qpOVIS60qq2ka4+PjDA8Ps2/fPiKRyLLnWul50FSNYryIKqsoFQUhIODv8C+qlguCgLvRTTVXxd/hR9M0yqUymVSGeD7O+Svnma5O16Lj/H4/FpcFk82EXJSxOK8JO7kgY3VZsTgsdDzQoY87XNRN0ZyNTpoONxHcFaw9zrWQm85hcVjqNjhMNlNtTrxaqqJpWk2sA7W1ZSYzhHaHkAsy0YEo8YtxtKqGr89Hy5EWHCFH3ZrWK9jDe8MkryRRJKVm5lZOlTE7zXg79NZzi8tC36N9dL+pm9xsjrN/fRbRJOLv9SOaRArzBWLnYhSiBeSCjNlppvPBTlre2ML5K+dXvL4j5KAQLTD11BQ2vw1XkwvQTR+TV5IMfXOotmGy4GXQ1dVV53cwNjbGhQsX8Hq9BAIBgsEgPp/vptVzRVHWLNhdLteqjzdYG4ZgN9AxWk4NDAzWy2YmUhhu9NseSZI4ffo0H/vYx2q3iaLIww8/zPPPP7/kfb7xjW9w/PhxPvjBD/L1r3+dhoYG3vve9/K7v/u7y35J/MQnPsEf//Efb8pjeD2wYMIWi8W4fPkyDQ0N7N27d01fypeiYV8Dwf4gsQsxfD0+TBYTSlEhPZ8mtDPE7KlZIq9EyM/mCe8L18RTMVFk7Htj9DzcQ3BHcNnzSzm9+utudqOhkUlnSCQSVLNVlIyCK+zC1+VDUzUyExkuf+kywR3BmmhbDzdGry1HdirLla9doZKu4Ag7kEsyo/86SilRov8n+1E1lQsXLpBMJjl69Cg+n49oNLrsuZcTmMVYkalnpshN51CrKoliAstxCx0dHUuep2Ffg97+PpPDGXZiUkxY8hb2nthL99u6yRayJBIJLl26hKIo+P1+qp4qydEkga6AXkFPl5HzMq1HW2udA+0n2mm+u7nmIn8rZnImuwlVXtzFoKoqovnVjZ8VXgJFUhj51gixizHsfjuCSWDmuRlyUzl2vXsX9oD9lgV78+FmkleSJC4nMFlNqIrewt7xYAe+Ll/947GayE5kKcaLhPeEa10HrkYXla4K/h4/u/7NLmxeG46Qg2x26er6jWTGM1TSFYK7r/2NCIKAq8lFdjJLOVVe9F6/3u8A9M3OZDJJMpnkwoULqKqK3+8nGAwSDAaXjGNTVXVNLfELpnMGm4Mh2A2MllMDA4Pty2vhRm+wJuLxOIqi0NTUVHd7U1MTg4ODS95ndHSUH/zgB/ziL/4i3/rWtxgeHubf//t/jyzLfPzjH1/yPh/72Md47LHHaj9ns9llBcvrldUIgPPnz7N3717a29s35JqiWeTk75/kqT98isx4BrkkU4wUsdgtVPIVXvzzF8lH8oR2h+rW5wg6SEQTJIeSKwp2Z4MTe8BOIVagbCtTKpdobmnm8guXdRf1V+O3BFHA1+UjfilOfDBOx8lr741qpcr8uXkSgwk0TSO0M0Tjwcaaudmix7RCzvv1RM5GKKfKde3ZNp+N2IUY/t1+huPDiKLIiRMnsNn02e/VbgYsIJdkxr43Rm46h6fdg2gWmT83T+THEdp725d0svf3+el+czeRUxHyc3lEi0jDvgbaT7Zjd9mxu+w0NjaiaRqFQoFEIsF83zzxaJz5gXnsFju+Bh9dx7toOFDvOm62mzckRz3QGyB2PkYpWcIRdOhriRaweWx4O71IOQnhRQEpL9Xmv+WCDAL4unykx9IkriR0Qzibvh5n2EniSoL45TjtJ9pXLdilvIRclLF6rHXvCavHyt5f2EvsQoz0SFofRdgdIrQnVBPk11MtVfXr3fA7s92MKqt1r9VqBbHZYUYwC3qc23XPuyIpmCwmvSvhJthsNlpaWmhpaalrn4/H44yMjGCxWGriPRgMYrFYjAr7NsMQ7AZGy6mBgcH2Zavd6A22BFVVaWxs5G/+5m8wmUwcOXKEmZkZPvnJTy4r2G02W030GKyNSqXCuXPnALjrrrtobm7e0POH94R5x9+9g/Enx3nx0y9SUSt0HO3A6XGiSAqpkRTpkTT+Hn9NPGmq/vdstq78VdTitNDyhhZe+MwLmB1mmnuakWMyakXF0+Opa+FeEErXV24VWWHwy4PMvjyrzzgLMHdqjubLzez7hX1Lis/ViGpN1chOZhc5gFtdVuYz87z41Iv0nOhh7969i4SZpukz10pFb7VeSvwtkJ3MkpvWjeIWKtr2RjtKTJ/3XkqwC4JAw74GAjsClFNlTBYT9qB9kXAVBAG3243b7aarq4tDRw8RHYsSj8TJSTmGK8PEzsVq1dqlKrE3nm+1+Hv9tB1vI3I6QjFWBPTNjo77O3A3u1EbVJqONBE9HSWv5vXziwLNh5sJ9AWYfXEWTdFqYn3h91aXlexEFk7cvCW+Wqky/azujl8tVbF6rDTf00zb8bbaPLzVbaXtWBttx24+ZuFucSOaxbrRAk3VKKfLtJ+o3yBbrWAP7gri7/aTGkkR6A/Uzl+cL7LjnTvqzOxWgyAs3z4/MTHBxYsX8Xg8NdG+2nUWCoUNM300WIwh2A2MllMDA4Pty1a60Rusi3A4jMlkIhqN1t0ejUaXFYYtLS1YLJa6Cs6ePXuIRCJIkoTVurYvoQbLk0wmGRgYIBAIYLVasduXzuG+VWxeG75uH2arGfcON6JF/5JvsprwdnrJjGUoJUo4w069fX08g6vJRdPhphXPOz8/z5xrjp3v2Yl8VaaSrmD32/Ee8WI1W9FUrSZ4S8kSFpflmgEeeh753Kk5fJ2+2jx0tVQlMhChYX8Drfe2LrrmgulctVwlN5MDwNPmqRP3gihg9VjJz+Xr7hubjzEXmePut9zNvn37lhTJmaEMl166RClRwuaz0XSwidCeEEuxUFW+sf3c7DRTTpRXfO7MNvOaTPgsFgvtO9tp36lXp0ulEolEgmQyyejoKBaLpTb7HgwG15V1v4AgCrQdbyOwI0AhUtA3D1rdtfZu0STS/aZuAj0BstNZNFXD2+nF4rIQeSXC/Pl5CtEC3i5vXVVckRTMrmv+AbC8YJ/44QRTP5rCEXbgbHRSSVcY/fYoAB1vWHv3TmhPiKaDTcy9PIc9YEe0iBRjRTztHlqP17/PNE1bXYXdZuauX7uLVz7zCqmhlG4qaDbRcm8Lu961a81rvJHl2uenp6cpFAo888wzN22fB6PCvtkYgt3AaDk1MDDY3myFG73BurFarRw5coQnn3ySd73rXYBePXryySf50Ic+tOR9Tp48yT/90z/VVW+uXr1KS0uLIdZvgeu/SGuaxtjYGCMjI+zatYuOjg6eeeaZZbPYNwJVVnUBbRJqVeRSooQq6e70sXMxHCEHolnE2eDk8AcO4wguPWuuaRrDw8OMj4+z/8B+Wt7SgiIrSFkJi9vCt7/0bezn7MQuxLD5bSgVBbWq0vPmHnw91wR7ZjyDptabl5kdZkSzSHIouaRgF0WR/GieUy+dohAtAOBqctH3SB8N+661iDfe1Uh6LE0pWcIesDM9Oc384Dx9h/rYc3zPksImN5QjfSpNKBzC5rVRmC8w9MQQUkkifNfiCqXNY0NAQJGVmqO+IAjIeRlH4/rn9G+GIAj6yIHTSUdHB4qikMno/gFjY2NcvHgRr9dbE/A3GyHQNI30cJr4lTiVdAVPq4fQ3hDuZjeuxqWFnmgSCfQHCPQHAEgNpRj51giVbAVFUihEC0z8YIKO+zuweqyUk2UQIbQrVLvmwmO5kVKyxPzAPK4mV22TYKEqHjkdoflI87IjE8thsprY90v78HR6iLwcQZEUOh7soOvBLjyt9Q78qqquuiMhuDPI/X90P/MD80g5CVezi4YDDWvKo18tC+3z5XIZp9NJV1cXyWSSRCKxqH1+YRMQoFQq4XBs3vvx9Y4h2A2MllMDA4Ptz2a70RvcEo899hjvf//7ueeeezh69CiPP/44hUKh5hr/vve9j7a2Nj7xiU8A8O/+3b/jL//yL/nIRz7Chz/8YYaGhvjTP/1T/sN/+A+v5cO4Y5AkifPnz5PP52tmZ7B8FvtGEdwVxNnoJD+ZRwtqJIeTJK8kkfISZodZj9gyCRx43wF63tSDu2Xp6q8kSZw7d45iscixY8dwu9xUK1VMVlNNXNkb7Rz4jQMkz+qmYFaPldZ7W2k71lYnhATTMuZlKrUugBspRooknklga7TVWs4XDObsfnstL7txfyOlRImZUzMMnRlCRWXX0V3sfvvuulb9BRRJIXM5g2AS8Hfr53UEHeQjeSKnI/h2+LC66jesPJ0evF1e0qNp3M16y3VxtojD5aBhb8Oia2wWJpOpJtQAyuVyrfo+MTGBoihMTEwgSRLBYHDRxlvklQgTP5hAUzQsTguZ8QyJwQQ73rGj5ri+EnJJZubFGbSq7kEA+mbGxA8nmH5+Gl+XD5vHRscbOgj21zvXLyWMKxk9bm3BeX0Bm99GMVZEzstrFuygt9DveNsOeh/pRVO1ZUX1Wk3dbF59XGCrUFUVs9lcG5no7Oysbdpc3z5fqVT4zne+Q7lcXvdm69NPP80nP/lJTp8+zdzcHF/96ldrm7/L8dRTT/HYY49x8eJFOjo6+MM//EN+5Vd+ZV3Xvx0wBLuB0XJqYGBwe7CZbvQGt8R73vMeYrEY//E//kcikQiHDh3iO9/5Ts2IbnJysu7LaUdHB//6r//Kb/3Wb3HXXXfR1tbGRz7yEX73d3/3tXoIdwyZTIYzZ87g9Xo5ceJEXf7yZgt2u8/O/l/czw//6w+JX4hTnC6iKip2v52G/Q1Y3VZSIynKqTLJ4SRXv3EVi8tC10NdeNu9KJLCxOkJBi8P0rC7gaNHjjL5g0nGnxynkqng6/HR//Z+Wo60IIoiziYnzT+78jx+oC/AhGWCcqqMPaCPA1SyejzggvC7kdTVFFJGInAscO08vQFiF2PEL8drgl00i4TuDTGSH6F9Rzu79+0m0BOom6u+nkqmQjVXrRnlLeAIOchMZCinyosEu9lmpuctPcw8P0N2PKs/n2E7zfc0L8pN30rsdjttbW20tbWhqirPPfccVquVqakpLl26hMfjqbVa27Ax99IcZse1Fn13q5v4pTgv/vcXdXHstrD7Z3fTfrJ96Zbr+SKleKmue8LX5aP3Lb0UYgV63tKDv9tf99yu5ENgdesGc1JOwu6/NiYi5SQsTsuSGy5rQTSJsMLX5rUK9q1GUZRF67tx00aSJM6ePUs0GuWFF17gRz/6Ed/73vd4y1vews/93M/R2rq4e2UpCoUCBw8e5Nd+7dd49yo65sbGxnj729/Ob/7mb/KP//iPPPnkk/zGb/wGLS0tPPLII2t/sLcBhmA30DFaTg0MDAwMboEPfehDy7bAP/XUU4tuO378OC+88MImr+r1RalU4qWXXmLHjh10d3cvEj6bLdgBdrxtB5PJSaJfjVKaKxHoDuBp9WDz6oaBFpeFl//yZSx2C0pVAQ1e+cwr7P6Z3UydmSJ6NYrD7kDpVUj70ySvJjE7zFicFuZOzZEYTHDfR+9btZN7aGeIroe6mHx6ktx0Tp8Ht4i0n2yva2+/HjknI1gWi0aT1UQlU6n9HIlEOH/+PL37e+nt7b1pi7PJZkK0ilTL1brbq+UqJptpWfd1u99O36N9VDIV1KrK6OwoTrdzyWNfC0RRRBRFWltbCQQCSJJUq76fO3eO0kyJ4pUijXsaqVarmM1mpLzExX+8SGGugGASEASB8587z5EPHuHBP31w1dc2O8y4W9w07GtYJLI1TUMQhCVfF2eDk9DeELPPz4KmO8KX02VKyRI9b+6pG6HYDK6fYc9N55h9eZZCpICryYWv20fyapL4xThWj5W24220nbhmhLcVKIpyU5NPq9XK0aNH+fznP88b3vAG3ve+9yEIAt/5znc4cuTIqgX7o48+yqOPPrrqtX3mM5+hp6eHP/uzPwN0/5Nnn32WT33qU4ZgN3gdYLScGhgYGBgY3LY4nU7e8IY3LDtLuhWCXRAEgvuDmLNmpDmJ4K5gnWAqRAsUY0UaDzZic9nQVI30eJpn//RZrO1WWg+04nA6iF+KkxpJ0bC/gfCeMAj6HHniSoIrX7+C8LCwKsEuiAI73raD0K4Q6bG0nkHd7SfYH1xWALmaXPrc/XWGdpqqoUgKjgYHudkcY2NjRHIRDh4+uCjScDlsXhuebg+pcynkThmLy4JckslN52i8q/Gm2fE236vRcNH15YqvBbkgkxpOUZgvYHaY8Xf7V13Rt1qtdTFis5dmGTg7QCqRIhKJYLVZSf8oXfMHQKP2Wp7+q9PseOeORa7szkYnjpCDwlyhtg5N1SjMF2g81LhkRXxBsC9Hz8M9ACQuJyjGi1jdVjof7KT95MZEHq7EQoU9djHGwP8zQCFSwGwzU86UyU3lsHqtuFvcKJLC3Kk50mNp9v/y/nVnyq93faulWCyye/du3v72t9fFb24Gzz//PA8//HDdbY888ggf/ehHN/W6ryWGYDeox2g5NTAw2C4oirGBaGCwRlYyftoKwQ56xdW704vFbak5w4MesZaP5LF6rNhcuvhUUZE0iWq5SlNDE26vm+RwktxMjkq6QuxiDKWi6BVUlwVng5PMRAZfybcqwQ66aA/2B2uzzTcjvDeMNWwlPhivzdnn5/JY3VYiAxFe+uJLVCoVdhzagbXfCjfR64qkUEqUEC0iwcNBlIpCYb6gx7pZTIT2hOh8oHPVYmytWe5rpZKpMPLtETJjGUSLiCqrRE5H6Hqoi8aDjWs6lyAINPc3k9ybpDBXwN3jplgqMnJmBFRAAA2t9phEs8iVL19ZJNgtDgttx9qY+NEEiasJTBYTqqTiaffQfGjpsYibCXaLy8LOn9pJ8aQ+s27z2WpjE5uNqqpoisbVr1+lHC8T3hdGEATmTs9RSulpB95OL4IoUEqUGPvuGMH+IL5uH65m16YL97XksGuaRrFYxO1efSLBrRCJRBZtkjU1NZHNZu9Y8ztDsBsYGBgYbD++8pWlR3Q+/WljRMfAYAVWEnNbJdhNJhOOLge7fnoXl76gx5eZLCbksozJasIZ0gW8LMtks1m0iqY7oRcUMpMZ0uNpRItYM4UrRAugQcu9LVRLVcx2Mya7adWCfa04gg4CDwZoVppJj6YBvbU+NZNi6MwQrhYX3R3dlKIlrn7jKvvfu3+RedkCsYsxpp+b1gW7WaRgLRA6EqK3q7c2L+1p9yCIApIkbcrjWSvRgSjpkXQt9xugECkw/dw03i5v3cz3ajBZTXS9sYvRfx0lM5rRb3x1KkAQBLRX/4OgV80T0QTxeJxAIFAnGgP9Aaw+K5nxDFJewhl24u/xY/UsbXZ2M8G+gDPshC2OEFdVFTkhk53M4m531/5ui5Eidr8duSAjZSVsfhsaGtGzUX70+z/C2egk0B9g/y/tJ7R7aQ+GjVrfagU76BV2p3P7jGncaRiC3cDAwMBge/GVr+gmmDeKjpkZ/fYvfckQ7QYG62ArK+yapnH3v72b8J4wEz+aoJKp4Aw7Gf3uKMmhJFWtSlWsQhbkjIxW1chMZ8hOZbF6rFjcFoqxIqi6QVgpWSI7naWSrrD3PXsp2AubJtgFQcAcMHPgkQOU03rW+cgLI0w9PUXLoRZaW1oRBAGHR2/djw/GlxTsqZEUQ08Mgaa32Suywuy5WeSizP579uNtv+aOvpaK+XKbMoqkR9uZHeZ1V2BVRSU5lMQestdlvzsbnXqLfKRQE+yqolLJVDDbzDcVx94OL3vfs5fMeAa5JBM5FWHyR5NoyrX7LUQBho+GuXr1KpIk4bK4yD2TI/lSEpvLxq5376L/p/proworsdSaVEWlnCojiMKykYJbgaqoenrBDQ9DMAm1aEQAKS8ReTmClJXwdfqwuCxET0cpRArc/5/uXxQXt1EsZTq3EqVSacsq7M3NzUSj0brbotEoXq/3jqyugyHYDQwMDAy2E4qiV9aX+vKqaXpyxUc/qvttGO3xBgZrwmQyIcvyllxHURREk0j3G7vpeqiLc39/joHPDlCcLyLlJcqZcs0QTDSLWH1WNFVDykloqoYqq7gaXJgdukGZlJMoRov0vLmH3f9mN2cunllRsEsFCaWiYPPZ1mzWtbDhoGkaNp+N8fFxLr9ymYbmBtpa61u1TXYTpURpyfNEz0VRKkqtFd/sMOPp9JCdzJIZz9Tywm9E0zQKkYJegXdZcLe46wTqjSJULshEzkRIXU2hVlXcrW6aDjfV3OyXvIaqkZ/LU06WES0injbPspXqpUhcSTD38lytcyCtpJG7ZfAvfx+rx0rDAd3o78E/eZB/fvifqZaraNVX49dMAs33NPPAv31AP+dcmi+//ctkR7O6uBVh6OtDdL2ti3f8r3dgta283hsFe2ooxeTTk+Rn8wgmgUBfgM43di6bA78ZlFNlxr8/zuXvXqYqVbGULZTTZRoPNiIIAp52D3MvzuFuc2Pz2ohfiVNKlLAH7Xg7vVicFmxeG4nBBFNPT7H35/duyjrXUmFXFIVKpbJlFfbjx4/zrW99q+62733vexw/fnxLrv9aYAh2AwMDA4PtwzPP1LfB34imwdSUfpzht2FgsIibtcSXy+VNX4MoinUbA8mrSc597pw+q9wsYClYkFMyqqyCCcx2M/4+P2j6sVJewtPmoflwM46Qg+RwknKqzNGPHKX3kV5Ek7isS3wlV2H8B+NEB3Sx7Gn10PlgJ437Vz97vSDyqtUqly9fJpFIsP/ofuZ+OFdvRKdpVMvV2oz+jRSihUUiWLSKoOnxYUshF2QmnpogPZTWs+ctJvx9frp+oqvmtL9wbdB9AcafHCd+KY4j5EC0iSQGE+Qjefrf0b9k5V+RFKaemSJxOYEi6R0XjpCDjgc68PfohnzTz0zjCDpqVfbifBGbz4ar2UVqOMXIt0bQVA1HyIFSUcidyzEVnCL0C6FVbZCE94Z57w/eywv/7QUmfziJxWVh7y/s5Z6P3FPLLr/w1xfIjed0sQ76zDsw8a0JnvjUE3S+uZNQKEQwGMTj8SzayLhesOemcwx+ZRApJ+FudqMqKpFXIpRSJQ788oFNd4UHkIsyr/z/XyF6NopkkkDQIwYr2QooYPFYUGUVd7sbi8NC/HKc9GgaURQJ7QzVjPUEUcBkMZEZz2zaWtdSYc/n8wDrrrDn83mGh4drP4+NjXH27FmCwSCdnZ187GMfY2Zmhr//+78H4Dd/8zf5y7/8S37nd36HX/u1X+MHP/gBX/ziF3niiSfWdf3bAUOwGxgYGBisj80whZub29jjDAwMamxlS/z115l+fppisogW0hByAkJVwBF26M7cDivORifF+SKdD3RiD9mJnYvhaffopnXJEmpVZec7d9L3aF9NgC0l2FVF5fL/uczcqTlcTS6sXiup0RS5mRzi+0TCu/VBZakgkRpJoUp6NfrGtuIFofLyyy8jCALHjx9HK2rkLudIDCXwtnlBgNxsDleDa9lZYleTi9iFGFzniaZWVTQ0LO6lBeLMCzPEBmJ6NdVlQS7KxC/FEa0iO962A6ivsOemcqSGU/h6fLVYOJvPRmooRfzy0q36icEE8wPzeNo8WFwWNFUjN51j6pkpXI0umg42kZ/Jkx5J10znzE4zXQ91YffbmfjBBIqkEOh7NafeDfYmO7nRHPmZPN5O76JrLkVod4i3f/bty/5+8EuDaMrizSfBJGC5aqH5l5tJJpNMTEwgiiLBYLAm4K1Wa51gj56LUk6WCe+9NqxudVtJDiVJXk3SdHh1Tv+3QuR0hPnz8wR3Bknn04iCiG+nj/kz8wT3BvF1+nA2Omk40EBhrkB2IsvMCzPMn5vH3XZNDGuahiIrOBs3r6K9FtO5YrEIrF+wnzp1ije+8Y21nxdc5t///vfzuc99jrm5OSYnJ2u/7+np4YknnuC3fuu3+PSnP017ezt/+7d/e8dGuoEh2A0MDAwM1sNmmcK1tGzscQYGBjW20nRuQUxrmkZ0NkqpXKLJ10QmmkE0iZgsJkSTiKqomO1mveU9VsThd9BypAVvl5dysozZYWbXu3ax61276oTqUoI9NZIidiFGoC9Qq5jafXYSgwlmnp8hvDtMfDDO4JcHyc/m0VQNm9dG28k2+t/eX6sMZ7NZAFwuFwcOHNAFvB12/tROJp6aIDejV3393X66Huha1FIt5SU0TaPxQCPJq0kykxlcjS4USSE/kcfR4sDf41/0vFWyFZJXkzibnLX1W5wW3K1u0iNpSokSjpCDUrREYbyA/IpMJV2hnC7rHQqvIggCVq+V/Gx+0TU0TSNxOYHFZaldQxD1VuzUSIrcbI5gf5D+d/aTGkmRj+SxOCz4e/RYN7WqUpwvYvfVG8+JNhFFUupy6m8VVV5m5EEDVGhra6OtrQ1VVclmsyQSCaamprh06RIejwen04mcl4lfjjN/dr5Wua+t+dXugQWfgs0mM5EBDUw2E+T05100idgCNmweG4c+cKh2bKA3ACd1o8WnP/406dE03g59IyQ3ncMetNNxf8emrXUtLfHFYhGLxYLFsr4uhYceemhFD4fPfe5zS97nzJkz67re7Ygh2A0MDAwM1sZmmsLdf78u/Gdmlp5jFwT99/ffv77zGxjc4axk/LXVFXZZljl37hxySMYT8CBI161N0I8TLSJSTtKFYKyIyWbi0K8fovtN3ZSTZSwuS10r+PXXuPFLfimhV+NvbG+2B+xkp7MUE0Uuf/EyxXiR4M4ggulaZJa70U3bsTamp6e5dOkSALt3765rC/Z1+jjwSwcoxopomoazwVnX/l2YLzD942mSI0lAF/StR1tJDiXJz+YRLSKBXQFcB1yYbYu/gisVBbWiLhLDZoeZUrxEtVwlOZRk9nuzVAtVzO1mspNZ3Wm81V2LoAOolqp4W5eudCuSgslaL8YW2vwXRLLFZaHxrkYa76ofJRBMAjafjdxsDkf4msGXIiuIgojZuXHSou9tfZz/X+cXVdk1VaP9ZDuTP5rE6rbSdLgJv9+P3++nr68PSZJIJBIMPzvM3HNzzBZmUSIKakFFM2sEe4K186Dplfa1oEgKSkXB4rLc1PxOUzV9I2QqR3YiS7VcpRgrkp/II5pELJIFpaLUjU6khlNM/miS3EwOb6eXnT+9k/Hvj5OdyKJpGu42N/t/af+qYwrXw1py2AuFAk6nc8sy4l+PGIL9dsHIIzYwMNgO3MwUDuA3fxNKJWhrW99n1Qc+AB//+OLbF74MPP648flnYLAOtrLCLkkSzz33HG63m4ff/zAvzL7AyLdH0KoaclFGkRQcDQ58nT4ykxlURcXZ6OTQrx2i9y29CKJQJ0BvZKkKu8VlAUEXj9dXU6WChK/DR2pYrxiHdl+bs3aGnZTTZWZeniHjzTA3N8fhw4c5ffr0ktcVRGHJNvNKtsKVr14hPZHG3ayvO3ImgqfVw65379IrqxYTc9k5crnckue2eq1YfVZKqRIex7U2/XKqrDvnuyyMPzmOJmt4ejx4m704G5wUIgVmn5ul9yd7MVl0EzxBEwjuXizoBEHA1+1j7qU5HGFHTWRVshXMDjOO0Mou24Ig0HBXA5nJDIVoAUdYn2GvzFVwH3XXqsAbwdHfPsrQN4Yop8rXRLugb8A8/X89jSqpIIC/18+jf/Nora3darXi1twoQwpmwUzviV7iE3GmfzjN4PcGCR4J4mvwoaU1Ah0Bgjvrnye5JINGbWZ8gWqlysxzM0RORZBLMq4mF+0n2mtGejdSrVS5/M+XmX1plmqlipSVSAwmSA4lUa16Bbs8UcbittTy7WdemOHlT72sRyHaTEw9rY8p3P3Bu2vrCe4MburMvaZpa2qJLxQKuFxbZ9z3esQQ7LcDRh6xgYHBduFmpnAAsRj80i/p/38tn1VLfdZdT3u7LtaNzz0Dg3WxVYI9k8mQzWbZsWMHfX363PnJ3z9J06EmRr41ogsYuYoz6CQfySPlJKwuK8X5Ij/+//2Yi5+/SMPeBjru78Dd4sbV5MLiqBcoSwn20M4Q/m4/qaFXZ7ptZgrzBVRJpe2+NuSijKZpi0zRRKvI6OVR2g+3c/z48Vo01Fpi4xJXEmQmdOf3hfPb/Xbig3HSI2k63qC3L4v5+mtrmkZuJqevE5XQrhAzz8+Qncxi9VqR8zLVcpXOhzqplqp6O3qDvdZdYLabaT3WSuR0hORgsuYi3n5/O4EdgSXXGt4bJjORIXU1hc1vQ6koVCtVWu5pWdVcdHhPWHemPxUhM5bBZDHh6HDQ+abORZX7W8Hb4eWXnvklTn36FEP/MoQqq1i9VtIjaRD0ar8oiKRH03z1Z77KLz//y0gZPYEgcSVBJVXB0ejA6XLSubcTn8vHxFMTCPMCRbWIZpfPmgABAABJREFU4lagBQbHBwmFQjhUB4lXEiSvJNE0jcCOAB33d9Q2aEa+pUf72Xw2LE4L6dE02ckse9m7pGif+fEMk09P4u3wYvPayEfzxM7HqJaqtY0Sk9NUE+LVSpXzf3ceKScR2hOqGUimhlJc/sJl3vTnb6qL2tssFt73q62wl0olI4N9kzEE+3bHyCM2MDDYTqzV7G21n1XLfdYt8Md/DH/wB0Zl3cDgFthswa6qKleuXGFmZgaHw8GOHTtqvzPbzOz+6d3s/undSAWJyacnGfzyIFPPTOHr9OEIOZgfmKeSrxC/HGfs+2M899+ewxly4u30su89+7jrV+6qCZalBLvZbmbPz+7hyteukB5Lo0gK9oCd1qOt2Pw2BLPuri0X5ZpIKpVKTF6ZpPl4M8eOHcNs1r8ar+S2vxTFeBHRLNZtBgiigNluJh+9Nkt+/XnVqsrYk2NEz0aRizKqqmIP2gnvDVNOl6lkKtiDdhrvaqRhfwPFeBFBfDWn+7oAb5vXRuPBRrrf1I3VY8UZdmLzLR4jWMARctD3aB/xy3FyUzkcIQfBnUF9TGAVbc2CKNB6tJXw3rBeCbaaqAzpa91oPG0eHviTBwjtCVGIFjj/ufP67LdZ1FvaBX0WvZwu8/QfPq3P2SsqmfEMxVQR+13X1uTr8tF+vB1Xq4ueh3twNbsoVUokEgnmJuYY/fIo1fkqvlYfTqeTwvMFcrM5DvzyAarlKtFXorhb3NgD+jntATup4RTTz00T3hde1B4/8+JM3UiHlJZ0V/2qghgU8bZ6aehuoBArkLiUwO63k5vJ4W5z114HQRBwt7rJTGTITGSuGf1tIgt/V2uZYXc4HEZL/CZiCPbtjJFHbGBgsN1Yq9nbaj6rVvqsA/3+f/u3umA3MDBYkddqhr1cLjMwMEC1WmXPnj2Mjo4ue6zVZWXHozsY+fYIrmYXgb4AMy/MoMgKjqCDUqKEUlYQBIFyuozZaealT7+Eqqjc/W/vBpYW7ADedi9HfvMImYkM2Zkssy/NMvviLFPPTmEP2DE7zCSHk/p15BKzV2cJd4U58Z4TmM3mWmybIAhrqrBb3VbU6uLjlbJSN5N+vWCfvzDPzAszuJvd+Dp9yLJMdkrPaN/z83sw282YbKa69n1Pm4fYqRiOdr0LYCFPPbQrVMvyXg2OkKNW9V8vVrf12vz38MrHrgYpJ5GZyKBU9I0Wb6cX0SxSjBYpRAq429wU40UW9ioE4dXNC5N+Q2IwQduxNv15s5hIfS9FdbiKdkB/TVVFRVVUmu5qqrXuuy1u3G43loiFjJDBfo+dUqlEppBBNskkTicQ20TC7WGkvLTIAd8RclCIFpAL8qIIPzkvY7Zek1oa+jrMFjOmoAlfnw+71657L6hq7XFx4z+FGnUbNJvNwmfEWmbYjZb4zWXz+yoM1s9a8ogNDAwMtoIFU7i17KTf7LPK+KwzMNgSTCYT1Wp1w8+bSqV4/vnncTgcHDt2DJfLdVOxq2ka2eksVrcVuSjrM9R2M2h65VkwCXoutaJidVkx2Uxc+sIlKjndhXw5wQ56xdXT7mH2xVkSlxPYQ3a8XV6q5SrlVJmGvQ3kyjnmo/PsfvNuHvzIg5QSJV75m1d4/r8/z8XPX0SKSmuqsAf7g9iDdr2yLyuoVZXMZAar10po17XYt+sFe/xiHJPNVKuGC6KAt8NLMV4kN53D4rQsqth3PNCBPWwnP54neUWPJHO3umm/v/22rnBmJjJc/uJlhr4xxNj3xhj80iDDTwwjF2VdyAqApgvkGwWtpmpoioa33VuLtvO0eXB3uSlOFkmNpCjGiiSHkvi6fYtm1gEK0QJmqxmvz0tTcxO9vb309vXi8rmIjcS4PHKZaCzKzMQMuVyuJmrlkozZoW+s3Eh4T1iPM3z19bYH7KiKiqZpmFz68dVKlWqlSnhvmEBfAG+nl9xMrnYfTdPIzebw9frwdfs26NlemQXDudW+nxZM5ww2D6PCvp0x8ogNDAy2GyaTPpP+Mz+ji/Y1fKFd9rPK+KwzMNgSTCYTmqatyQF6JTRNY3JykqtXr7Jz5046OzsRBGFRDvtSCIJAoDfAzIszdZXJqlwFDUSLeE2YCXq2eDlVJj+bx7bLtqJgB73amhpOEdgZqDmyezu8xK/EmZ6eJviOIA8ceIBAQ4Cx748x+t1RRIuIxWlh7vQciUSC1P4UnsO6+ZsiK2TGM7rZWINrkSGeu9lN/0/2M/7kOOnRNGjgbHTS/cbuOiO26wW7VJCWdGsXBAFFWvr5c7e4aXu0jcxYhraGNqxuK/5e/5qdzjeD9W4YVMtVJn84STlV1tvyRYFquUr8Qhxn2EnL0RZcLS5yMzm6H+7m0j9d0rsZhFefT0XDZDfRcs+1DjCzzUzoQIhsJEtmLAPd0Ha8jea7mxdVwgEsbktdjJwgCFitVpx2J10Huuj8iU5ejLxI9EKUSqVClSomyYSYF9n107v09+sNdDzYQfxynNjFGM6gE7msi3vRLCJnZHJjOSrmCk0Hm2g+3IzJauLArxzg5U+9TOJyAtEiosoqrmaXPg5i2po661oM50BviTcq7JuLIdi3M0YesYGBwXbk3e/WZ9JXMohbiuU+q4zPOgODDeNmLfGwtsim5VAUhYsXL5JIJLjnnnsIBK7N1l6fw74SO9+5k+hAlEK0gMVpoZQsoWl6i7MoiigVBbPNjNVjpZLWK/AL88PLtawvONCXknqb8fXxabIkk8gnsEgWjh0/ht2htyNPPz+NPWCv5am7m91MfX+K6eem6TjUQX42X5uLV6sqVo+Vlnta2PG2HXVu9OHdYfzd/lqF1NPqWeQ0fr1gD/QGmHxmEnfztZllKS8hWkWcDctXLK1uK96dXtr3tN/0OV6glCjp61I0HGEHnjbPTSPJtooF0z1ft6+2JrPdjD1oJ3ElQcvRFjrv72TkWyNUpSptx9uYfWkWraqBSZ9N7/+pfr0a/ypSQWL4C8PkJnLkLuQwWUykx9O03tu65BoWzP4yExk87fomTX4uj9VlJbQ7hMVm4dB7D3H1a1fJjGaQKzKyKGO9y0rUHiXxbIJgMEgoFCIYDGK1WvF2eDn8m4eZ+tEU8Utx7CE7O9+1E7koc+ZbZ3A1uNj51p00391ce5+0Hm3lwT99kKlnpsjP5vG0e+h8sHND3fdvxlo/HwzBvvkYgn07Y+QRGxgYbFfe/W59Jv2ZZ/TPqN/6LYjH1/dZZXzWGRhsCQuCvVqt1szV1kOxWOTMmTOYTCaOHz+O3V5vNnaz6vcCHfd3cN9j93HhHy9QLVeRchKaoLu4S3kJk92Ep8ODXJApp8rs+Zk9NVF94zXKmTKj3xll7tQciqQgWkUqmQrVchWz3UyhUGBudg6zbKbvaB92h77mfDRPJVOpa1sHsAasFGYLFONFBr8ySGo0RaBPr9aXkiUmfjiBI+ig8/7OuvuZ7eabGoMtCPamg02khlMkruiGY1JZQi7INB9pXrVA0zR9hr0UKyFaRXxdvkWbBPFLcaaenaKSqegdEBaRhgO6C//1Gw63gqZpVEtVUtEUalXFHrDjbFw5m1uRFSrpih7bdt0s+gKiWa8wa4qGv9fP3l/YS+Jqgvbj7YhmEakg4W5203JPC8mhJEPfGCJxNYHdZ+fiP14kN5YDi/6aaIrGyBMjiCaRt37mrYvW4mnz0P+T/Yx9b4zUUKrWft/1pi78PX5A38g59BuHyIzpnRaOsANPqwdVVclmsyQSCSZGJjj1zVM4zA6adjbRvredPe/dgyDoXQPn/u4cM8/OkJ/OQwSsZivB/mDda+bv8deu+VpgVNi3H4Zg386s1Hp6q3nERq67gYHBrWIywUMP6f/f4Vj/Z9VmftYZGBjUWJhLvRXjuVgsxrlz52hpaWH37t1LVuJW23ovCAI7Ht1B9xu7yU5lKaVKRM5EiJ2PMXdqjkqugpSV0JwaPW/p4b7fvq/usZRTZQrRAvaAnXP/6xxzL8/hbHBidpl1sT1fZO7lOSztFjL5DB7Bg6PBQecbrolsk9WEYBJQZKWuGq/JGoJZID+bJz2eJrgjWGtfdwQdSHmJuZfnaD/RvqZWZVEUa4Ld2eBk17t3ETkbYfLsJJFUhMCuAOJOkXwhj9vtXlLwLlTpFVlh/Mlx5s/MI5dkBASczU763tqHv9cP6JX1qWenQKPmAi8VJKJnorib3YT3hle99pWozFcYHRlFy2tomobZbia0J0TbsbYlNwXil+PMvjhLKV5CkRVyUzlMdhO+Tn1OW9M0SokSDXc11ObSHSEH7ceX7ioI7Qph+jcmomejzJ+fJzudBZNu1lYtV2ujBqPfGSU7lV1yQ6TxYCP+Pj/ZqSxo4Gn31BzeFxDNIoH+axsymqZRiBQQqyLeipfZ782ijWskS0ni348ztGOIwAMBQg0hMk9nmP7mNJ4WD/YOO06bk7mX5jitnub+P7p/23Q8KIpiVNi3GYZg3+4s13p6K3nERq67gYHBRnOrn1Wb8VlnYGCwiNW2q9+IpmmMjIwwNjbGvn37aG1durUYrrlLr7a11mw3E+zXjcDajrbp11M1omejFOYLeDu9hPeEa+I1N5Pj6v++ytzAHKlgCrPDTHY6S+OBxlql0hFwIJdlcqUcakQl5A8RaAvQ83APzYeba9f2dfrwdfpIj+miXDSLyEWZaqZK8OEgmqIbmt04a25xWpAKkl7Nd6xtvECRFRRZwWQx4WxwIvaLyMgc33kcTdNIJpNMvTKFyWQiFArV2qxv7IqYH5hn5jndZd7b6dXjzMYyjHx7hLt+5S4sLgu5mRyVTKUuss3qsmKymkheTW6IYJeLMvkLedw+Nw07GxBEASkvMX9mHkfQQcO++ozy9Gia0W+NoqoqzgYniqSQGcsQPRVFqShY3VYq2QrOsLPutVqJcqrMxA8mSA4lkfJSzbjw+gg4VdGr9csJdtDHDcJ7Vvec5GZzDP/LMOmRNHJJJnklidlppuWeFkSLSDlZpjBeoPFII5YmCwNPDlBRKmhVDVVT0Wwa3k4viUsJkleThHaHbn7RLUBV1TVX2K8fiTHYeAzBfjtwfevprVbEjVx3AwODzeJWP6s28rPOwOB1ys2Mv9bjFC/LMufOnSOfz3Pffffh9a7crr3wZV9RlHW33guiQPPdi8VaJVfhlb9+hfmBeQSXgNVrJXo2Sn42X9daXK1WyYt5TD4TP/lffhKLYMHZ6KyrooNeYe9/Rz+Xv3SZ5HCyZnjn2e2h+b5mHKIDi8NCJVOpyzYvJUqE94Zr1d/VUMlViDwXYeaFGU6fPo1/h5+cJ0dWyXLvvfficrnQNI22tjZUVSWdTpNIJBgdHeXixYv4fD7C4TCyrGe2z5+bx+Kw1NYlmkR8PT5SQynS42ka9jWgKRqCICx6X4gW3SNgI8jP5pEzMp791+birW4rFWeF5JXkIsE+f26eaqVKYIcu8ixOCx33dxA5E8HmtWH1WAnvCxPeG66NQKxE/HKcr//81ylECnp8W1VFlVREq4hgfjXP/NX8ekQ9+u9WkfISF//xIpkxfeZdkRQK8wUcAUdts8ERciBlJZJnkxy85yAem4dAKAA2SCaSZLNZVFWlGq8yeWUSR6djW7itr6fCvh3WfSdjCPbbhetbT9eLketuYGCw2dzqZ9VGfNYZGBgsy1qz2HO5HGfOnMHpdHL8+HGs1pu7kS+Iw/VU8kGv5k8/N83od0fJzeTw9/rpe6SPliMtRF6JkBxKEtgZIJvPYvfbCfQFSI+lSY2mcAQdlMtlZmdnEasiPXf1EOpcunKpKiozL8ww/fw0xVgRi8NCaHeI1qOtXJq9hMlhwtvopelQE1M/nsIRdGB2mCnGipgdZtqPrz5KrVqpcvUbV5l9aRZVU6nKVV7+0stYwhbe8thb8Pn1HPYFRFEkGAwSDAbp7++nVCqRSCRIJBIkk/rGQnm8jMPqQNVUREEXWKJJBEHPfwdwhB2IFn3e2+qy1h63lJVourtpXa/PouexqupZ4Te0dJusJqrlai3bfoFCtLDIqd1kM+EIOmi9r3XJjZrl0P5f9v47TLK7PPPGPydVzlWd83T3TE/O0oyQkIgCRDYYcMJhee318rOx1vYaL/Yu5mezfnFAa2PjhNm1jWHNgmyDkZGEhMIojCbH7unpns6hcq468f3jTNdMa1L3JCR0Ptc1lzTVp06q6pq6v8/z3Ldl8b3//D3K82UUv4Ig2g77hmpgqqbtieAWMXUTy7SIr43jb73x9u30qTT58TyxtXZXRiVZweV3YRompekSvoQtYGWfjFpQcQVdjcz2cG8YBGhqaqKWrVFQCsydmGPq3BSRoQitfa3EYjGi0eiqKt03i+upsDst8bcWR7C/llhN1rHzhdnBwcHBweGHjtUI9rm5OY4fP05vby8DAwMrFqeCIKx6YeBiznzrDIf+8hBG3UAJKOQn8sztn+OOX76DarpqX4ciNWbB/S1+3BE3ubM5PD0e0tk0ASGAElSWzau/nNHvjDL6rVFERcQVcFFeKKOWVJo2NjX2LwgCa9+zFm/cy/zBebSqRnxdnM7Xda64dRqwzeVOpwmtCVFP15ktzBLuD+MteSmMFgi3Xpjdvtx99nq9dHZ20tnZyfj4ONlsFqFdYO7FOVK1FIFAgEAggIKC5JIaLvPBjiBNm5tYOLRgz+vLAvnxPKZuMrNvhtJUieYtzcvmsleLJ+pBUOw2+CUzP8uyqGVrtOxouUTI+xI+0iNp/C0XRJ6h2e+V1cbT5cfzLB5ZtK/t/HFESURySRiqgWDaAl6URCJrImz8yY2XjWBbLbVczT6WbO/LFXTZrfeWRb1Ub2xXnC0SbAuSOpai5409HP/fx8lP5DHqBpWFCukTaYy6Qe0faoiySLWnivxjMqnuFPV6nUgk0hiJ8Pv91x2dtxpWW2Evl8uOYL/FOIL9tYSTdezg4ODg4PBDzUpa4q8lpE3TZHh4mJmZGbZu3Upzc/Oqz2OlTvEvp16oc+r/nEKQhGUzvZnRDCe+eoLBdw/aD1gX3NYll0SwPUi5Umb2xCzhYJhAa4Ce+3ro2Ntx2eNUUhWmnpqy49zOC0d/i5/0SJrxx8Zhz4UOAdkj0/fmPrpf342hGig+ZdUGYZVkBSzQDI16vU5zczMtrS0UJgoUJgur2pckSbhcLna+ayenqqcozhcxagaL84tUshWim6PMV+fRMzqRSISue7oItAbIjGTInMmg13S8US+iLJIeSZMdy9L/9n6aNjVd++CXwdfsw9vtpbpQRVAFJJdELVvDm/BedlGjaUsT2bNZijPFxgx7aaZEuCdMqGd17epaRcOyrGUCU5AERJddVY/tjtE21AaWvbDQ9fquZRF62TNZ1LJqd2oMRi8ZmbgSnoi9MGHqJqIs4kv4CHYEWTi6gCvgopKyDQ9LsyWy/ixz++cIdATourerkQxQLpSpZ+sIsoAoieg1ncyxDOZfmTzwdw8gR+RGR8XY2BiKojSi46LRKIqiXOMsr4/rcYkPBAK35FwcbBzB/lrCyTp2cHBwcHB4TXMtwV6v1zl8+DCaprF3797rrpyJonhdFfbsWJZKsmK3DV9EoDVAcbaIv8lPoC1A9mwWw2dg6ia5yRxVsUrbR9oYWjdEZapCoD1Ax56OKzq4l+ZKVDPVS0zX/M1+SrMlPBVPY0FgCcklXWI+t1Jkj0w+l6diVJAVmdZWu+1br+uXtIevlGBHkPUfXM/cgTkK5wo0tTeR2JhA7pbJlXKcPHkSwzAaIq/jDR1UFiuIskiwI9i43sJUgdkXZomtjV3X9QmCQGBDgM5wJ9XJKnpNp2VHC7G1scY1XiyEowNR1ty/hpnnZyhOFxFlkfhQnO43dKOVNI797THSp9ME2gIMfXCo4Xh/MVpZY/HYIsnjSWS3jFqy284bCykWiG6RQF8AX9yHr9lH510XuiKK00WGvzFsO8IDCPZ5Df3IEN6495rXHF8fJ9wXJjOcIdgVRFREPAkP8XVxfE0+8ufylOfL+Jp9hHvDWIZFcarI1PenuO8P7sM6ZJH9qywI9kLR0nlrZY3cWI6JxybY/FOb8fl8dHV1YRgG+XyedDrN+Pg4J06cIBQKNarvwWDwplXfr6cl3plhv7U4gv21hJN17ODg4ODg8EPPUuzX5ZBl+YpCOpfLcejQIWKxGDt37ryhrPbrdaOX3XIjf3tJPJqGSXm+bMe8FVW2/txWDn75IFPHplisLVKySnQ+0Elfdx8nvnyiYT4W6g6x7We3XXYmWvbIjbbpi43jjLqd4S675Svew9VimiaL+iIFo0BUj1KTaliWRSVZaYjV1XDx6xvsDBLsDNqu6KLQEH5ttNkZ7aUS6XSaubk5jo0fo3isSLwvjlSRGiLLm/BSWaxQy9aWtamv6pxkgfj6OP5dfkzD5MTfn+CxX36M8lwZ2Suz/sPred1/fZ09Zy4ING9tJrYuRjVl58f7mnxkhjM8/KMPU14on98pHPzzg7z1C29l4IGBxrG0qsbIP4+QOpnCFXDRsbeDse+OUS/UkVySPTOPQP+P99Pz4z0M9AzgDrsb7eumYTL6b6MUpgrEBu0ZdEM1yAxnmPjeBEMfHLrm9boCLjb++MaGS7ypmwTbg2z56BaaNjfxxK8/QWm2RLT//KiBhG0IOJpl7sU5lIRCea6M5JGWdWvIPplapmZnwV+EJEkNTwOAWq3WqL5PTEw0PA+WBPxKvCauxGoq7JZlUa1WnQr7LcYR7K8lnKxjBwcHBweH1zSXq7BblsXU1BTDw8MMDg7S09Nzw9W6662wxwZjRAeiJI8nia2NoVU05g7MUZ4v4wq4ePZ/PEvn3k62/eI2tCc0LMPijp13oMwr7P/j/YiKSLgnTHG2yLnvnWPyqUm2/PQWht67vFIb7g0T6YuQGbEN7CRFQitrlBfK9L+jn4qvct2meRejaRqHDx+mTp37fu4+Rh8dJXs6S5o07rCb3jf2NiLtgIaQt0wLb9zbEJnX4nLbCYJAMBgkGAzS29tLob3A/hP7qZVr5Mt5LMsiEAjgtty4RNcNzXZfvLhx7MvH+P5vfh/LtBAVEa2scfSvj1I4V+Bd//CuxntL9sgEO4ON5z3x609QXig3Rg4sy0Irazz+4ON0v7670YmQOZ0hfSpNtD+K5JIIdYXwt/kZe2QMraIR6Y2w5We34NnjwTCNSyrmxeki+Yk8ik8heyaLIAn4W/yNsYFartZoeX85el2nlq3h8rsItgfZ9v9sozxfxtRMfC0XUgiqmSqyd7nMWhLm1XQVmsAddqPOqGAB53/dTM0EAXwtV69YezweOjo6GokChUKBdDrN1NQUJ0+eJBgMNsR7KBRa1Uy6aZqrEvyO6dytxxHsrzWcrGMHBwcHB4fXLC8X0oZhcPLkSZLJJDt37mxU8G6U662wi7LIjl/YwfOfe570cJrs2SxqScXX5COxPkF5vsyRvz3CyOMjhN4SYvPrN5P85yRnHzlLcbZIoCVAJVWhnqsjSAL1Qt1ufZ4osOv/t4vYgH19kiKx4Uc3cOwfjpEbzTXEZfvudvrf2s+J0RM3XGEv5oo8953ncAkutt61lUhXBKVZofZEjQ07NhBsDzbEpGVZlOZLTDwxQXGyiGmaBFoDdN7dac/nL5YRJbHhcH495xZsDdK5uZPk8SRda7pQdZV8Js/8yDxyj4w8JhPP27nv19tibagG+z+/H8u0UPzKssfPfe8cc/vnaL+j/ZLnFaYKzB+YR1TEhrAVBAHZK1PP1Zn8/iQD7xxobCvK4rL2/dYdrbgCLtrvbKf/Hf0AjI6OXvYa9KpO6kQKraRhGrbDveJXiA3GcEfctuv9y7BMi6lnppj6/hS1bA3Za+et993fR6Dt0upyfChO9kx2mYmgoRkICPg7/BSlImvevoajf3OUarqK4lMwDAOtqOFr8rH2vWtXfM9FUSQSiRCJROjv70dV1Ub1/dixY1iWRTQabQh4j+fyixFLXI/pnNMSf2txBPtrESfr2MHB4XZjGM5njoPDbeJqLfEXV9grlQqHDx9GEATuuuuua36RXw3XazoHkBhK8OY/eDPH//E4B/78ANGBKP5mP6lTKWrZGpqmoY6q1Co19j++H1/MhyAKuPwu1JJKdbKKv9mPJ+LB1Ey8CS+lhRJj/z7WEOwA4Z4wd/7KnaRPpxuLArEBu0VaEIQbqrBPn5rmqb96CnfVTTQc5fjIcbsN/I4Y3h4vzZuXG/nVi3XO/MsZitNFQh0hBEmgOFPk8F8expvwgmlXaP1tflzrXHDtMetLEASB7nu70Ss6+Qm7wu4W3Wx6wyY63tBB2SiTTqeZnJxEkiTi8XhD5K1kPEIQBEqzJaqp6qWz8AKYqsmBPzlA8f1F2ne3L6uuGzXDNo97medAo9JeuRB5J7klW2i/DMu0kNwXjnslx/3iTLER4xdsC9rO7rk6c/vnGHjPAJ6oZ9k+jLrB3P45Tn/tNLJXxpvwopU1zn7nLGpZZdNPbLrkGIPvHmT6mWkWDy3a134++q55SzPuiJvKSIXtH95ObizH3Itz1At1ECDQEeDOB++8oax4l8tFW1sbbW32WESxWGyMRQwPD+Pz+RqvayQSuUScr2aG3bIsp8J+G7gtgv0LX/gCn/vc55ifn2fr1q38yZ/8CXfccccVt/+nf/onfuu3fotz584xODjI7//+7/OOd7zjdpzqawcn69jBweF28Y1vXL6r56GHnK4eB4fbjCzL1Ot1UqkUR44coa2tjaGhoVVV1FbCjcS6ge3o3bSxCU/EQ6Q3Qn4iTzVbxXJZyLKMZElYkkV+PE90TRTTNKmmq7aY000M1cAyLbDAHXTjiXpID6fRa/qymXXFq9C6/dIZ96stelyMVtEahmeK164oT45P8sxfPYNf9dO9oxvJLVEv1Jl+bhpN0rD8l+43eyZLcbpIZCDSEMeukIuZfTNE+m2nd8u0KEwWSC+kCd4VvGQfK8Eb9zL0o0MUJgp2NnvARagnhKRIhAnT3t6OaZqXGJyFw+GGgL9avNjSrLihG4jY76mlTHSwK9mLRxYpThVZ94F1BNvt6wj3hQl2BClMFBoLJoD9ernlZW7/0TVR5l6co5qp4o3ZKxfVdBXJIxHpizS2u5JgT59KE2wPohZVKqkKkltC13RM3cTf5G8sGiSPJ5l5fobSXIn5A/O4/C7aBtvsxaGAC8klsXh4keIbig0TvyVi62I0bW4ify6PVtUQRNs9P30mzXO/8xzlcpnvf+/7DL57kKEPDJE9k8UddtOxt6Nh1nczEASBUChEKBSir68PTdPIZrOk02lOnTqFpmnLqu8+n29VFfZarWZ3gzgz7LeUWy7Yv/a1r/Hggw/yxS9+kTvvvJPPf/7z3H///QwPD182JmTfvn185CMf4bOf/SzvfOc7+cpXvsJ73/teDh48yKZNl65gOVwGp5Ll4ODwSuEb37B9M17+xXdmxn786193RLuDw21EFEXy+Txzc3Ns2LCBjo7Lx57djOPciGAHuwLuDrqpZWqUkiU0Q8OjeLCqFq6gC1VU0TXdNvdaG6UwWWjkY2tljapQxRP1EOoKUc1UcQVcK58JF8WrCnZDM5jeN83C4QW0ioYr4KJ1ZyvFUJHxw+NExSgtW1saFV93yI0n4iFzMoOx7dL7ohZVBEFYVmFeMs8TJdF+XIJIX4SJAxPIszdgCOiSrpq7Looi0WiUaDTKwMAA1WqVdDrdEPAul6sh3qPRKJIkNe6VJ+phzTvWcOabZ+yq8vnqsmVauEK2QZyoiGSGMyweWWwIdlEWed1vvY5//4//jla2Ba5lWiDA1l/Yaov5qQJqScUdctN5dyezz89SWaiAYC8EdN/TTbjvQrrAy+PeltAqGoH2AIpXoThbRCvbbehaWcPf6kev6xz/38cZe2QMxacQ7g1TTVepZ+q4I27i6+KNay3OFqmmq5cI9tSJFOX5Mv3v6kdAQFd1pr8/TWWxgivkwt3qRqtoHP/74+z9zb3s+qVd1/16rgZFUWhubqa5uRnLsiiXy2QyGZLJJGfOnMHj8WAYBpVKZUXmc5VKBcCpsN9ibrlg/6M/+iM+9rGP8TM/8zMAfPGLX+Tb3/42X/rSl/iN3/iNS7Z/6KGHeNvb3sav/dqvAfCZz3yGRx99lD/90z/li1/84q0+3Vc/TiXLwcHhlYJh2J9Hl/vSa1m22eUnPmGP6DiLig4Otxxd15mbm6NSqbBnzx5Coetvu70WN9ISv0SkN0LPG3s49rVjlHNlRFPEqtqfJ+6wm8JYAbNkkjyVRKtqxNfHyZ/LU8/XMXSDYGeQlq0tYEE1W6XvLX0rFuzXaomffGqSiScn8Ma8+Jp8VDIVnvyTJ3H3utm4ZyML0sIlbeGyV6aer9vGYi/DFXRhWZYtUs8/TS/rDaHbOC9RAMGuPN9sloT1y8/b6/XS2dlJZ2cnhmGQy+VIp9OMjIygqiqRSATLsqjVavh8Pu77vfvIn8uzeHgRy7QwdRN3yM3W/7C1sW93xE1+Ir/sOIPvHsQdcnPwzw6SPJEk2B5k809vpv8d/Zz62inSI2mMmoHiU4hviDP0wSHbwA0IdgUJtAWWVdSvVGFPrE+QPp0m2BVsmLupJZXSTAmAhz/4MAuHFzB1O6kgO5rFE/WgVTWKk0VCXSEUn4JaUlG8ymVj+fLjeQzVwB10A1AaKdmdGBEXWkVDikoEm4NkzmQY//dxul/ffb0v23UjCAKBQIBAIEB3dze6rpPL5Th16hTz8/NMTU0RiUQa1ffLdVaUy7ajvzPDfmu5pYJdVVUOHDjAJz/5ycZjoijy5je/meeee+6yz3nuued48MEHlz12//338/DDD192+3q9Tr1eb/y9UCjc+Im/WnEqWQ4ODq8knn56+eLhy7EsmJqyt3NGdBwcbhqXEymlUomDBw8iiiLhcPiWinW4ftO5izEMA+99XsKpMK7nXOTP2s7egbYAuYkcaCB5bAFYmCqgFlUi/RE8YQ9KSEEUREpzJURZpHNPJ/3396/42FersNfyNRaPLOJr8uFL+KjkKow8N0JttgaLMFmYpLxYxhVxEeq4cJ+rqSr+Tj9FV/GSfcYGY4Q6Q2TPZAl1hRAlEa2m2U7vF1VvDc0AAWT/zfsKr5U1kseTZEYymIZJsCtIy5YWfE2XirCLZ9sHBwepVCoNg7MjR47g9XqJx+O8+e/fTOlYiYnHJ8iOZul7ax+K7yITupqBv/nSqmz3fd1033dBvFqWxel/Os3C4QVCPSFcARf1Qt2ORvMp9L/9yq/plQR7+952Fo8ukj6ZbpjM6WWd9jvbOfq3R0mfTiO5JdxBN6ZlUpguYBomil+hmq1SL9QxdZP8RJ62nW2Ee8KXHEOQBQzNIHs2SzVdpTJfwdCMZaZ6YHcGlGZLV35xbiOyLJNIJFAUhbVr1+LxeMhkMqTTacbGxlAUpREdF41GURSFarWKz+e76SM1Dsu5pYI9lUphGAYtLS3LHm9paeH06dOXfc78/Pxlt5+fn7/s9p/97Gf59Kc/fXNO+AfJjbaxO5UsBweHVxpzczd3OwcHh+tifn6eY8eO0dPTQyAQYHJy8pYf80Zn2Gu1GocOHQLgPf/9PQi6wIE/O8DM8zOkTqVQCyqiRySxJoGpmdQyNSqpCvGhOHd9+i5iAzEWji6gV3WCHUGaNjahVTWmnp2imq7iCrpo2dJySeTXElersKsFFbWkEuoJUalUOPbYMayMRetAK0bdruyX5krMvTgHu0DxKVTTVWSfTNvuNoqZSwW7O+Rm4F0DnHv8HMWpIpZlER+KE+wIUsvWEBURS7coJ8sEugK4293XfW8vxtAMJp6YIH06jSfmQZREkkeTlOfK9L+9/4r3Z+ke+f1+/H4/Z8+eZffu3Y32+eGRYXRJJ/iuIOaTJrmpHPH+OIIkUMvWMFSDpk1NgJ2Lnj6VJnUihVpSCfeGad7SbHcuJCtkRjIEu4K4Aq7GvTKaDZLHknS+rhN36PL34kqC3Zfwse3/2cb0s9MkjyeRPTKtO1tRfAoHvnAAb8JLPVfHsiwkRULxKtQyNWKDMQqTBYrTRXwJH+13tLPuR9YhiLY4n3xikulnp9FrOt64l9xYDrWo2jPyFR21qGIZFoGeALqg22Z6RY3I7siNv5A3kaVWeJ/Ph8/na3RWvNzX4JFHHqFcLtPU1HRDiQqr8Tr78pe/3OjaXsLtdlOr1a77+K8GXvUu8Z/85CeXVeQLhQJdXV0/wDO6Dlbaxn41Ue9UshwcHF5ptLVd/3aOF4eDww1jmiYjIyNMT0+zZcsWWlpaWFxcvOHZ8pVwIy3xuVyOQ4cOEY/H2bhxY2OOds9/3kPyeJJH//OjeKNeav4a8cE4siyjllQyIxkG3jFAx532XH7vG3ob+yzOFjnyt0fIns02HjvXcY7NP7mZ+Nr4JedwNdM5xa8g+2RSMynmF+dx1V0Eu4KNdnJP2EPHnR1kRjOIsohpmMSH4rTf0Y673Y313OX3G2wPsv7D66mla5iGaQvWhQqz+2cpzZYQRIG23W1IPRLpcvq67u3LKU4VyY5miayJNNrVPTEPmZEM2dHsVQX7xViWhSRJNDU1NQRcuVwmlUpR2Vhh9vuzLDy7gMflIdQcoufuHhKbEgBMPTXF1FNTCJKA7JbJjedIn06z7kfWYdQMjLrRMPRbQvErVBer6DV9xYK9vFDmyN8c4dyj5xBEgTVvW8OO/7ijcY0TT0xgaiayV7YXgbI1BFGwq+UVg1quhrfJizfhpXlrMwPvHsAb9WIaJi987gXO/ttZLMNCEAWq6SpqWW3kucteGa2sodd0DM3AwCB3Nocr5GrE1b1SuJzpnCRJxGKxRuxjrVZjfHycr33ta0xPT9PW1sb999/Pu9/9bj74wQ+u+Fir9ToDCIVCDA8PN/5+PfGDrzZuqWBPJBJIksTCwsKyxxcWFmhtvdSRE6C1tXVV27vdbtzum7PK+ANhpW3s1xL1TiXLwcHhlcY999ifUzMzl+/+EQT75/fcs/xxx4vDweGGEASBer3OkSNHUFWVvXv3NkyhbrTyvVJEUURV1VU/b2ZmhpMnTzI4OEhPT8+yL+OiJNKytYWe1/cw+cwkul+H8x8tkltC9sqXzcQGOPOtM2TPZkkMJRBlEcu0SA+nOf1/T7PnV/cgKcsXBK9mmueJetAiGpNPTtLe3U5OzmFoBnpVJ74ujuyWwQJ/k58NH95AoCWA5JYQBIFyuXzFhQBBEOzotpYLreLBziBrO9aiFlVESUTxK8zNzUF5NXf1ytRytUvm1i3DwqjZpnq+Jh+h7tCKZ/8vvpal+eje3l6q91aZOj5FNpWlLJSZUqYonyrjs3zMPT+HN+5tOL4H2gOkT6eZf2mernu6cAVdVDPVZfellqnhiXpwh6+sAS42naukKvzrT/4rmTMZ+7W24OCfHWTy+5O8+x/ejTvsJrY2huJXUPMq7rDdKq9VNLSShmVZVJNVwn1h6tk6Z//tLKkTKda8bQ31Up2xR8Zw+V0YmnEhpUC37HjBqMdePJAEkkeTqDkVy2sR3RBlw49toGV7yxWv4QfBSmLdPB4PP/uzP0t7ezu/9Vu/xV//9V/zyCOP8Mwzz6xKsK/W6wzs99aVdOEPK7dUsLtcLnbu3Mnjjz/Oe9/7XsB+Ezz++ON8/OMfv+xz9u7dy+OPP84nPvGJxmOPPvooe/fuvZWn+oNhpW3spgk/+qNXF/U3UslycHBwuBVIki2yP/AB+/Ps4s+wpS/hn//88sq548Xh4HDDZLNZDhw4QCQSYceOHcsytG+XYF/tDLtpmgwPDzM7O8v27dtJJBJX3HbNW9cwd2CO/EIeLaJhVA0KUwViA7FGdd3Q7MrsxJMTLBxeYPLpSWKDsYbwFESBcG+YwmSB/ER+WT47XLkl3jAMjh49it6ts+t9u8ifzpOupzFVk8SGRGM/lVQFT8yDv8m/LEZupXFxLz+Xi6vIN7OiKLlt8bpUjdbKGvOH5kmfTuONeTHqBpG+CH339zWqxZdDy2kc+eIRMicyeONeul7fhSvgojxfxhV2ERuMMbh3sHH9xWKRVCrFxAsTTA9PEx2MEjSDBAIBPB4PvoSP3HiOvvv7aNvdxvij45iaiRJQbOM+1aT3zb324sgVuPg+n/rqKbJnsvgSvsZ7wNAMUidTDH9zmC0/vYVgR5C1713LiX84gaEZyF4ZvaYjuSS8TfY1ucNuDNVg4vsTTDwxwbH/dQwE+1jugLvhjK+VNSzTopKqNAS5ZVmoRZW2t7YhDorsvX/vJQtFP2gsy1pVDvtSBvvdd9/N3XffvapjXY/XGdh+HD09PZimyY4dO/i93/s9Nm7cuKpjv9q45S3xDz74IB/96EfZtWsXd9xxB5///Ocpl8uNlZSf+qmfoqOjg89+9rMA/PIv/zL33nsvf/iHf8gDDzzAV7/6VV566SX+8i//8laf6u1npW3sv/iL1xb1o6PXV8lycHBwuJW8//22yL5cxfzzn7907Mfx4nBwuGHq9To9PT309vZeIu5uZ4V9pcdRVZUjR45Qr9fZs2fPNSOi2u9sZ+cv7uR7D32P0mwJl8eeR+99Uy9jj43ZcWsHF8iN52yzMK9CLVcjM5Kh7y19JIbsxQBRstvVTf1SYX4507larcbBgweRJIm777sbl8tFNV0lsT7B5FOTyB6ZWr5GPV/H0i363rLcaA2uLthXI+RvZGb4YkKdIbxxL4WpAsGOIMkTSdsVPeKhdUcr7oib9EgaySux9t1rAVg4tMChvzzEwoEFfC0+et7Yw+jfjGLl7dx7LDj+d8fpuruLvrf1UU6WyZ3N0Xl3Jy1bW5Zlg4fqIYSTAkpYoVwtk06nEQQBuSITagqhGzpd93Qhe2XmX5pHLan4m/y07W67ZmX64pb46WenQWBZp4Ck2HF0s8/NsuWntwCw+z/vxhPzMPx/h6nn60TWRIivi1OcKTaq+VPPTJE+kcYy7ao5FpiaSUWt2CaD53/larkaauFCl0k1bUcLNu1qohaoveLEOtBYpFqpiVy5XL7uSLfr8Tpbt24dX/rSl9iyZQv5fJ4/+IM/4K677uLEiRN0dnZe13m8Grjlgv1DH/oQyWSS3/7t32Z+fp5t27bxyCOPNF6cycnJZW+Ku+66i6985St86lOf4jd/8zcZHBzk4Ycf/uHMYF9pe3oyeeWfLYn6fftWX8lycHBwuJlcae78/e+3Rfa1ZtIdLw4Hh5tCa2vrFSvUr7QKe7FY5ODBgwSDQfbs2bOsG+ByzB2YY+RfRsiOZpEDMv1v6Mctuzn3+Dme/szT5M/lEUQBySNRy9QQJRHZKzcMzCaenCDUabuNF2eL+Fv8hLoudcxfqrBrVY3UiRSLY4uMT4/Tsa2DnfftbHx39ca9rHvvOiK9EWZenKGWqRHqCtFxRwct2y4VlEsC8kqGaCvhZlbY3WE3Xfd2MbNvhtTxFMkTSTwhD7H1MXwtPgQEAm0BFo8s4g65yZ3Nse9396HXdERJpDhTZGbfDKZlEmq3W+fVkm3KN/P8DH1v7yPSF6G8WGbx0CLR/mjDPA4g1BUi2BqknqvT0dOBJVgUs0UWTy9SC9fY99w+QqEQibYEgz8+iEt04fK7VtSif/E9ln1yY3zi5SzF7c08N8PikUVMw2T7f9xO85ZmImsijH5rlON/d5zyfBm9rpMZydgLJgLL92mAWlFx+V1IHqnh9J86nUJAQFREBt8zSKA3gJpZ/bjI7WDps2Glgr1SqdzWSLe9e/cu67q+6667WL9+PX/xF3/BZz7zmdt2Hreb22I69/GPf/yKLfBPPvnkJY998IMfXNX8w6uWm9mePjcHH/nIyitZDg4ODjeTa82dS9K1RbbjxeHgcFO4mqCTJKnR9noro5hWUmFfWFjg6NGj9Pb2MjAwcE0heu6Jc+z7H/uo5+sofoXcWI7nnnzOzvkOum2DN9NEEATUtIrskZFcErVsjUhvBHfITS1bY3b/LP4WP4pPYeDtA7j8l+Zoi6KImlc5/NeHmXxpkkw6QzAQpJQqsRhdpHX7hRlaQRRo3dFKy7YWDNVAcknLorsu5mYJ9ptVYQeI9EXwt/rt+eqiSnhNGG/Unie3sCjNl1g8uoipmYw8PEK9UMcVdKF4FCws1JItPk3DRJAELNNC8St2XNyxJP43+e0W97O5RpV5CVfARd9b+zj7nbOkR9II2CZv6+5bR/87+jFEg3Q63XAnVxSlESsXjUavusBjmiaWYd+n/rf3M/XkFFpZQ/ErtkN7WUOURLrv6+bkP54keSJpz9GLMPnkJIWpAls+uoXyfJmFQwvMqrONsQHAFuEuEQS7wg7Y8+mG3Wnga/HhjXtp29WGN+al/c522na3MT0z/YqNQVutYL+RCvv1eJ29HEVR2L59O6Ojo9d1Dq8WXvUu8a9qVmLIlEhcvcK+xJL4X2kly8HBweFmcbPmzh0vDgeHW87SbOrlnKBv9nGuVGG3LIuzZ88yPj7O5s2bV/Tl3NAMjn75KFpJI7Y2Rv5cHr2oY9ZMMEGTNfSKjuJTcAVcaEUNy7AQJRHDNLAsi1BvCGPEwBP10HNvD2272kisv3wngppXmf7WNMWTRaxWi/67+gkEAuTGc4z88wjRgSju4HLDM0EUls2rX46LBTuAWlZtERlQMEUTXdcRRbHx2twuYad4FZq3NbN4bBGtpEHUfryeq5M8lsQdchPpj1BNVe1Wct3C1G2Bbl8QjXnvpZluoCGYl7a9XGU8NhhrzKwbqoEv7iPcF0aURRQUOjo66OjowDAMcrkc6XSa0dFRarUakUiERCJBPB5vVHoNzWDuxTkmHp5gQVggtzFH++52+t/Zz9l/O4tatBcYREVk6INDBNoDTDw5QWxtrGG+52vyMbd/jmd/91nbVV4Q7EUozYClt7Vi78OyLBABE0SXSLAtiLfFi1bS6Lqni7v/293LFmdu9WLZjbA0v77SxaRqtXrdgv16vM5ejmEYHDt2jHe84x3XdQ6vFhzB/oNkJYZMX/gCPPjg6mbTV1LJcnBwcLgZ3My58+t1lXdwcFgxFwt2RVGusfX1c6VYN13XOXbsGIVCgT179hAMBle0v8JkgcJ0AX+rH1MzyY3nGjPJpm4ie2T0io5W1XCF7JZpUzMxrfMzuZKIUTMItAZ43W++rjHH/nIs02LiyQlO/+tpph+fxrIsWlwtyF0ygiAQ7g7bkWdns7Ruu36naq2mMfn8JAuHF9AqGnJApnl7My07W7AsC13XARpCcem/jfO8iRX2JWS3TPvudsb+fYzcmB05lj6dRq/qdN3dheyx74HFBREuK3YXg1E30Os6Ylm0xXtFR5RFEhsTWKZFcbpIoC2wzOn9YjxRD63RC/fTUA0yZzLUsjUUr0KoO4Q77G5U18Fux16qvo+OjuLxeIjH4xRfLJJ+IU29XMcddzN/cJ7saJbtv7Cdde9bx9TTUwiiQNe9XbRsbeH5P3ie1PEURt0gti6G7JZJn0qTOZ2hkqw0Ogga7e/nxfmSWZ9lWAgIWILdNaGWVLSqRqQ/wvofXX+J+F3qAnklstqFvCXTuetltV5nv/M7v8OePXsYGBggl8vxuc99jomJCf7Df/gP130OrwYcwf6DZiWGTJLkzKY7ODi8MrmZc+fX4yrv4OBwCVcTA41K4S2eY7/crHylUuHgwYO4XC727t2Ly3VpK/oV9+e2Z4JNzUSv6xiqYVc3z7cfg53NrZZU9Kpd6bUsi3qujuSSUEt2LNqGD20gvu7S3PUlFo4scOY7ZygUCkgBiUgkgl7SSR5L0rG3w46EOy/Sroel12byyUmmn5nGm/DiSXioZWtMfHcCWZZpv7Md0zQbfy6+j5czw3s55cUy2ZEspYUSnoiH6ECUcE94RefXtKUJySOxeGSRWqZGoC2A7JUJ9YQQBIHExgQLhxca19FYlBHAVE1UQ8Uy7fNr2t6EXtHJnc3hb/XTeXfnimbP1aLK+KPj5M7m7AUX0654976pl3Dvhevw+Xz4fD66urowDINsNsv0qWmGHx0GFygxBctnEe4OUzhbYPrZabb+3Fa67+sGIH8uzz//2D+TPJ5Er+pkTmeYfnqarnu6yJzJNGL2LMNqGMwpXsWe0y+qjfg7BHtGXpAEBAQQ7PerK+C67Pvk1VBhXynlcplIJHLdx1ut11k2m+VjH/sY8/PzRKNRdu7cyb59+9iwYcN1n8OrAUewvxK4Vhv7alyWHRwcHG4nN3vu3Pm8c3C45dwO47mXLwqk02kOHz5Me3s769atW7VgCXYEad7SzOTTk/gSPlswntdCS9V0QbZbrrWKhuSS8MV9WIaFN+ElNhhj7bvWsvY9a6+6oHHuuXPMzc8R6AmgZ3SMnIG/1U81VaWSrCBIAp6oh3D3ygTwyxEEAb2os3BmAX+zH3fMDRYoPoXSbIn5A/O0bm9ttNabptnwHDBNE7WskjyZpDhfJNeWI9gWXFZ9L84UGX90nHq+jivgojRXInsmS9fru0hsuHJU3sXnF18XJ74ujmmYFKeKjPzzCHrVHjcY+tAQhakC1WTVbnOv2aI2fFeYaDBK8VwRJaAQ6gqx7gPrCPeEkT0ywc7gJY75V2L+0DyZ4QyR/oi98GJa5CfyTD49yfq29chuGbWokp/MA7bTvTvsJpFIYAQMFkOLBNcEmZ2bpV6rMz4+jpk3ST+aRopLdG3vItwT5tnPPEtmOIO/xU81XcWoG1SSFUa/PYq3xYsv6kOuyJhJE8ltn4dlWcheGa2qoXgVIoMRXEEXxakipmbSfmc7kd4IlmWRGckw8s8jxDfEEaXl3RGvVMG+2gp7tVqlo6Pjho65Gq+zP/7jP+aP//iPb+h4r0Ycwf5K4Vpt7M5suoODwyuBlzvBNzev7HmrmTt3Pu8cHG4pt0OwL82wW5bF5OQkIyMjrF+//rqjlwRBYNcv7qI0XyIzmsHCQi/puIIuQh0hqqkqtVwNT8xD5+s6ad/ZTnQgSufeTsqLZSaenGDm+Rmy41m67+mm/Y72S4T74uIiZ46cIdIcIRQLoXfrCIJAea6MVtHInMkQ7Agy+O5BfE3X54wtCAJG2aBerNvt4RbYRVkBT9hDNV1FLaoNwb4kniRJIjuW5dD/OcTM6RmisSinpk7RtK2Jzns6kWQJAYG5A3P2nP/ghVz50ry9EBDuC6N4Vz4GIUoiwa4gTZuaWDyyiKiICKLAhh/bQGWxgmmYWLqFElAoxAoMDQ01TOAKkwWwoHnLCv+NOI9e18mOZPEmvI15ckEUCHWFyJ/LU5otUc/VGf/uOJVkBbCd+nvf3Evb7raGO7ssykiSRCwWQ0/qTA5PolZVDvzNAQ75D5EYSjD94vSF8QndRK/pWIaFXtfBhOaNzcgemeJksZGvbuqmnQfvUwi0B+i4o4PSXInSTIm2XW2NDgBBsN318+fylBfKBNsvjH78sFXYb6dL/GsVR7C/mnBm0x0cHH6QXMkJPh6HTObmzp07n3cODrcMSZIaM9K3iqUK+/Hjx0mlUuzatYtoNHpD+4ysifC2L7yNyacmmT84z7H/eww0W0S5w24SGxLc9Rt30XV3V0OMz700x8G/OEgtX8MddpM9l2X4m8MoPoVge5CeN/Qw+M5BFooLjI6O0r+rn+pI1c4CD8p0vr6T9HCa7NksHXs6WHP/GkLdISafniQ7lsXlc5HYkCCxPnFFZ/hL7o1HxJRM1KLacGMHUEsqsk9G8V8qqmv5Gi/+/Yskp5IM7h0kFA5RzVRZeGGBQHOA+MY4tUKN4lwRV8SFYRiNyruvyUf+XJ5auobSuTrfAlES6Xp9F8GOILmxHIZmEOwMohZU1LJKLVujkqpc0qZvaAaSe/WLrJZhdxO8PKNcEIXGLPzEExNYhkV0rf1+Ks2WGP3WKL4mH5E1EULdIXLjOUzFRC2oLB5YxFItuu/oJrYuRnoszey/z1JZqCAogt36joA77MbSbdd7QRGo5+uEukO4gi70uo6pmiDbUXiukIv2O9q5+7/dzcKRBQ7+2UGC7UG7JX7pWkwLQRSWVddh9aL4dnI9M+yBQOAWnpEDOILdwcHBwWElXM0JfukxZ+7cweEVwbUMrVaakX4j6LqOYRiUSiX27t2Lx+O5Kfv1hD12a/u71uJ9k5f6cB2/6SfYEaT73u5lEW2mbjLyryOoZZXEhgRqSWXy6UlKMyW7tdkjM/boGC/93UuE7wsT1aIUsgXquTqUQJVVNL+G7JXZ/JOb2fiRjdQLdU78wwkyZzIoPgVTM5l9aZa+N/XR95a+q957y7JbqjvWdnBm+Axz++eI9cSItESQNIlqpkrfW/ouaR03TZODjx8kNZFi/evW4/XZIt8b81Iv1MkOZ+nY2YGgC8guudG6bZkWpmHazuYCWML1zd1LikR8KE58KM7ikUXGvjsGgDvkRq/p5MZzVINVrCF7/7VcDQGB6JrVL9AoPoVgZ5DU8RTuiLtxPyvJCu6Im2qmSj1fX9beH+oKkTqZInUqRbg3zNr3reX010+zeGCxsaiQ2JAg0h9BV3VKEyX0nG7/Huim3dovC2iKhlk3Eb0i/k4/2bN2pd8T91BJVvAmvIR7w5iqHRc3+O5BFL9iV9b7wuTH8sQGYwiiYI8TzBRpv7MdX/PyCvQrucJuGMaqFhNudw77axVHsDs4ODg4XJ2VOMHHYuDx2AJ+CWfu3MHhFcmtbonP5XIcOnQIgN27d181K/tGcAVdxN8QZ82aNZf9eSVZoTBVINBqVwBnX5ilPFtutForfoVaqUbqxRS5YzmmxKnGfLG3zYt3gxc9bhvYpU6l2P+n+1H8CpkzGRJDiYaBWiVVYeqZKZo2NhHsuLzrvWVZGIaBaZps2bKFdX3rOP7Px5k5MsPYwTEEt0DL1haEHoF6vY7bbUfGaZrGkSNHKBfKtLe3N8T6Ekvz3ADugJt4f5z5Q/N4wp5Gq3dppoS/zY8r6kJV1UZs3OVEo2VazDw/w9z+OWS3TN/9fUT6IoDdrj770iySS2pcpzfuRatq5I/mSZ9Ko7gV2/TPLXHusXMsHFmgeUsz0cHoip3RW3e0UpmvkBnJ4Aq40Gt6o9Kfn8hf1rhOckmoBfs+RPoi7PxPOyl/s4w0LpE7lqN1RysIUDhboLxYxhf34Q66Kc2W0DQNNLCqFqIsEtkQQW6VqZ+pU6gXiN0RI7gQRC/qGFUDb9zL0I8O0fuW3saxN3x4A0f++gipkymWiuyRvgjrfmTdJdf9Sp5hX23136mw3x4cwe7g4ODgcHVW4gSfTsNjj9mVdGfu3MHhB44gCFd0E7+VLfEzMzOcPHmSvr4+RkdHb8kxlrhSdNwSkktCUiQMzUAraRSni/a8uCxg1Axq+RqWbmHpFpquEewM4g66qeVqVOYrCAmB+fw82bNZu70ZAb2u07Gng+ZNF2azfQkfyRNJClOFywr2i8X6UkSbJ+Rh10/uYsPbN9jO9pJOQSswn5xn5OwIwWCQSCTC4uIifr+f7a/bzvDMMFpFa1TgLcuilqvRudH2BTBUA0TIT+SZeWEGX8xHoD1ApD9C1+u7UNzKMvf5pXsoCHZbuKmaPPpLj3LusXMN9/0X//hF7vrNu9j80c2U5kpUU9VLrrFpcxNzyTnb3b5qsnB4wXZQ1ww7Am80y5r719CyvWVFr2ugNcDAuwdIn07bgrqskRvPMfqtUTu+r6pjGmaj1dw0TPSq/X5OHk/iiXgItAfwrfER74xTnaqi13Rkr0wlXUFAwNRN4uvjxDfEmXxyErWoongVOu/ppGlTE7mzOdre1Maan1lDrpgjk8mgL+oE3UE6N3fS0t2yTIg3bWxi7yf3Mn9gnlquhr/JT+vOVjzRSztLXukV9tW2xDsV9luPI9gdHBwcHK7OSh3eFxfhIx+5tefi4OBww9yKCrtpmoyMjDA9Pc327duJRqOMjo7e0tb7awl2T8xD89Zmzn3vHP4mv72tgC34zPPO39r5RQ0LygvlxiyzruoUjhRQAyrR/iiSYsfEJY8nmX5+mvY72nEH7Sq4ZVn2QsD5GXbTsHPii7NFREXE2+IleSRJbiyHL+6j9y29jaq/L+HDl7AFT4IEa9asoV6vMzU1xZnDZ6hN1UhX05Q6S0hRiex4Fm/Ui6RIVFIV/C1+mjc3Y5kWY98dY+6FOfzNflwBF5XFiu2Y75aY/N4koiQSXx8nNhRDkIVlDvQAR//6KOP/Po7skxumd/VcnWf++zOc+dczZE5n0MoaiY0JBt87iCdii1GjZiAHZRKbEkw+NoniVRrma/4WP8WZIjPPzxBbF1uxU7wv4cN3t49T/+cUL/y/L6BVNLtybdmvq6EZtlO/YBvcqSWV+UPzJI8lkTwS8fVx9KhObEOM4tYiCwcWcIVd6BXdnk3vCRHsDOLyu3AH3Ew8OYGvyYc77CZ9Ko0r5GLdu9fR1tdGN92YpkkulyOdTjO1OMXIxAiRSKSRC+/z+fA3++l/e/81r+2VnMO+mgq7ZVk3nMPusDIcwe7g4ODgcHVW6vC+Gid4BweHHxg3e4Zd0zQOHz5MrVZj7969+P3+RnX/VrbeX0uwC4LA+h9ZT2WxwuKJRXu2WLdFqugSweBCTvZ5B/DSXAlXyIWu6hg1A6VZaRigCYJAoD1AbixHejhN+652wDY980Q9hHvD6HWdkX8eYe6lObSahlbSmHlhBq2sNSLKDv7FQd7wP95A191dlz3vfD7PyPMjiMMiYT2Mbukkn01SrVTRVA23bLe+d23rontvt+1GPpFn4ciCLUKD9hy/2qty9jtnKc+XadnegmVa9kLCTJH+t/U3Ku5LHQAj3xzBwmqI9aV88dJMiemnp/E1+bCwmNs/R2muxK5P7EIQBErzJVytLkRRpJqsXuKg72v2UZgsUE1XVyzYwY6oe/Z3nkWv63ibvLbDvmrYiQCZGuHuMJZpIbklvC47uk/2yKgllYWDC5SaS8g7bP+BcG+YmWdncIfc+Fv9hLpCKD4Fy7Lz1RMbErRsa0GQbXf3jj0dxNZecNoXRZFYLEYsFmNwcJBKpUImkyGVSjE2NobL5SKRSBCPx4lEIlcVvT9sFXZHsN96HMHu4ODg4HB17rnHnke/2GDuYq7XCd7BweGWcbta4kulEgcPHiQQCLB3797GvPqSQ/mtrrBfa0HA3+Jn73/Zy/yheV74hxeY+NYEekYHHQz9oueeL3iahkm9ULcN2iww6sv37wl5kF0ypfkSyZNJLMvCHXLT/9Z+/M1+pp6dYurZKYKdQcLBMKe/fpryQhl3yE2gNYAgCRSnizz120/xwX/94DKTvKUIvNGRUYLJIEgQWRvBMixy38iReSljLza4RfIn81TjVXLNOaLzUcSUiFE3GmId7I4Bo2YgNomNNna9qpM6kSKxPkG0P7osNk4tqnY8nCBgYV+/WlCxTAvZJ+MKuVACCrVcjdJMibHvjNG8tZnY2hhVbxVRERFlEUMzULggzE3VRJRFRGV1IvXcY+dQSyreuLdRkZZcEpJHIn06zdv+6m1UF6uc/MeT+Fv8jYUGV8CFN+FlYWwBo2YgxSUUr4I74iYkhRAUgfJC2XaDF+2Oio0/vpHB9wxesfKdOpViZt8MlVSFSF+Ezrs76ey0/xiGQTabJZ1OMzw8jKqqRKPRRvXd613uO/BKFuymaa7Kc8IR7LcHR7A7ODg4OFwdSYKHHrJd4h0neAeHVz03qyV+cXGRo0eP0tPTw8DAwCViZyWC+kYQRdE2DLsWMswr87R8uIUt793Cvk/vI3k8CTogYmehL60rCHbVXZAFLNGy29pdIuHuMIIgUMvVCLQF2PHzO0CwHdSX3OKnnp1i8qlJO5otoKBVNHJnc7gCLizTQqtpuINu/G1+SnMlZvbN0PeWPsAW68PDwywsLDDUOcT48+P4O/wIgsDks5PMH5hHckkIkoA35qWaqbL414t4F73Ml+YpposYeYOqr0o4EsYf8FNNVe1Mcs+Fr/uyV8bUTSrJCtH+5S7unXs6Gf7mMBZW47XUqnYr+lJlXBAFPFEPelXHFXSx4UMb8LZ5WXh2AXfYTXQgytyBORSvguS2/QMK0wVia2P4m1cn7LSK1nhNlr3ukoipXYh+M1SDWq7G6LdGyY5mkVznW+L9OkbdYGbfDOPfHccT8xDuCuOJeMiN5vC3++nc00lsbYxgV/CKYn3iiQmOfuko9UIdySUx/cw0k09OsvtXdhMbjCFJEolEgkQi0WgTT6fTLC4ucubMGXw+X0O8h8PhV7TpnGEYuFyua294fttareYI9tuAI9gdHBwcHK7N+98PX//65XPYHSd4B4dXFZIkrUzoXgHLshgbG2NsbIzNmzfT2tp6xeP8IGfYwa4AHjhwAJ/P1+gAiPfG+fqPfJ3caA7JK4FlV56xsP8I2E7kMpgVk/x4nnq+jjvoRlIktv7cVgbePoBpmJz59hnOfucsWlnDwiI9kibYFSTcE8bUTNusThbs1vvzpypKoi3gq/ZrYBgG+5/YT+pYiialiXlpnnKyjK/Zh2VZzL0wZ+fCe2yxLcoiroCL0myJytkKXXd1UfKXmH5hmvzRPJW1FXRNR51X0QraJa+PhXXZavf2n9/OxBMTVJNV+1imCaZ9L9wh97KuDUEUCPWG8LZ7G6+BIAh03t2JWlTJns3a9xII94TpfVNvYyRBLaq4Qq5L8slfTtuuNkRZRK/qy4z2tIpG1z1dKF4Fb9yLoRoc/dJRe+zALaHXdCa/P4kUlzj+N8eZe2oOJaDQ+bpOJLeEz+1DlES0ikbztma0ksbJfzxJJVkh1BOi576exnx+vVDn1FdPYepmI0rOMi3Sp9Oc/qfT7P3k3mVCXxAE/H4/fr+f7u5udF0nk8mQTqc5ceJEYwErl8sRDocbaQCvFFYzw14ulwEcl/jbgCPYHRwcHBxWxvvfD+95j+0a7zjBOzi8ormaqdWNVNh1XefYsWMUCgXuvPNOQqHQFbe9HRX2qwn2TCbDoUOHaG9vZ2hoqHFPfDEfgdYApdkShmoguc5XyXXTboEX7Ptnaqbdgu2WsHSLUFeI6EAUURaZfXEWQRYYf3QcvapTnC2i13TUskrycJL4YBxvzIs37qU4U0T2yUhu+7OylqvhCrho3tJMvV7n+e8+T/LxJK6si4w3g+yTyY/nUQsqPW/oQS2rdqu5aiB7ZARRQKtoCJKdu+4Je/CEPeg1ncJkgVgtho5OMVCkEC0wnZwmS5ZgIIhck/EEPYQ6L7xulmlRz9cJ94Z59z+8m/0P7Wdm3wyKx84Yn9s/h1pWcQVcYEEtU8PldzHwwACiKJLJZADby0D2ywy8b4DiZBGtqKEEFMI9YQRJ4MCfHuD43x2nnq/ja/Kx5ee2sPmnNjfM+pao5WqkT6cpTBZIbEiwcHgBvaLb4r2u4w672fVLuwDwRD2UZkv2gkrEbVffdRPTMKlN1zj1v0+Bab+eubM5Bt89SGJjAlfIRSVZYeLxCY7972Pkx/LodR0EiA3GeNMfv4nE+gSZkQzlxTLRgQvdCIIo4G/1kxnOUE1XG6aBl0OWZZqbm2lubsayLEqlEocPHyaTyTAzM4Pf72/MvodCoR+4Gd1qctir1SqAU2G/DTiC3cHBwcFh5UgS3HffD/osHBwcboDrFeyVSoVDhw6hKAp79+69Zuvsra6wC4Jwxf1PT09z6tQphoaG6Opabu5mqAbuoJvOvZ0kjyfRKlpD5AGILruNXK2rYILkljA1O8+8lq8x99Icp/7pFMHOIIWpAvnxPIZmC33LtLAMi6mnp2jf3U5sbYziXBGjbqCWVKqpKhYWm35iE3JC5sUXXyT/XJ7Mo7YDu2XY8+LRgSiVVIWFQwu4gi6Ks0U8EQ+ukAvTMDFUoyEcl0isTSC7ZXre1IMn6sEb95IbzzH70izFTJHcfI66WCe0KcR4cpyElUAuySweWKQ0V0KURCJrIrz5j96MO3y+om5afP9T32f4m8NUFiqAPSO+97/spX17O7Ozs5w+fZoNGzbgcrns10OEYK89M7+U9/7sp5/l2P86hiAKyG6Z4nSRZz/9LFpJY+fHdzauoThjz/fPvTiHqZv4m/3Eh+IUZ4qoRRV/i5+NP76R5m3Ny57jjrgRFRHLsE3o1KIKFih+BUm234d6Refco+eIDkbRyhqCLHD874+TGc4gyALuiBtTN1k8tsh3PvYd1n9kPVpJQ6/rl/pBnO/EWI3AFgSBYDCIJEmsW7cOv9/fqL4fOXIEoNE6H4/HUZSVG/TdLFZjOlepVJBl+RXXJfDDiCPYHRwcHBwcHBxeQ1yPYE+n0xw+fJi2tjaGhoZW9KX+dlTYXy6klmbBZ2Zm6PX3MveNOU6OnSTQFqD3Db2039GOv8VPZE2ExSOLrLl/DaW5ElpFY/7wPFpJQ0CwBbgF7pAbraph1Aw8Ax6CHUHUkko9X2fqmSm0sobit1uzwZ5/L8+X7UWBiJvue7vpvq+b2RdnSZ9KE1kTYej9QzS/uZn9+/fTEmzh5MMnqWVqdtu5JKBVNZLHkjRtaqJlewu+Zh9Hv3QUU7OFul7T0as6wc4g8XXxxrWrFRV32E377nbcYVtEhXvCxNfF7cg6UbDPX1ZJJpMMvzTMzKMzKJZCvDuOX/Ezf8jOEV/3/nUoXgVBFLjvs/ex8cc2MvPCDLLLXhAIdgQZHx/n3LlzjRi/pfu/5Dq/FBlXmC5w6munkFwSrpC9yKP4FWrZGkf+5gibP7oZV9Ce83/0lx5l5rkZ26ROFsmezWLqpi2og270qs7RLx0leybLG/7gDbaZXMhNZbFiz8hboNd1SrMlEG2PAVfARS1dQ3bL1HI1UsdTSB4JT8xDYaLQ8AUA22TQ1EySx5KkTqYQJRFBEqhmqnTf2213dRgm5fkynXd34oldmrN+LZZm2F0uF62trbS2tmJZFoVCgVQqxeTkJKdOnSIYDBKPx0kkEgQCgdtSfV9tS7zP5/uBdwW8FnAEu4ODg4ODg4PDawhZllcspJecy0dGRi5brb4at3uGXdd1jhw5Qrlcplfu5dgXjlHNVnEH3eTGcsy+OMuGD29g/fvXs+kjm3hu6jmyo1lcQZftFh50o3iVRgTbUqxZJV1BlEUkt0TyZBJTtaPQ6rk6hmbgbVruAi65JdS8yu5f2t1o997+se2oJZVKssJiepEjh4+wYdMGCs8XqOfqKAGl0TLvDrqpZWvkz+Vp29XGlo9uoXVHKwf+9AD5iTyyW6bz7k4C7QH0mo4r4KJeqFOcLuIKujj19VOEu8N039uN5JIItgcJtgdRiypHv3yUM/96Br2mE+4LE4/F8a/zUywWSS+mUSSF9EtpvGu89N3ZhyiKCIJA85ZmmrfYVe2LDfI2D2wmfyjP+PA4giCQ2JSgdXur3T6PLQCnR6bRqzruqLsx125hdxLUcjUO/vlB3CE3hmYw++IsildBCdjVZbWsoiZVJI+Ev8WP4rfN/CafmuTst88y9IEhBt41wAt/8AJ6RUfxK2CdNw4U7Kr5khN/LVOzOyl0k97X9yIpEkf+8giyT25cV3nedtYHu/UdwRbxubM5JFmyfQV0i3BvmKEPDl2XWL2cS7wgCITDYcLhMP39/dTrddLpNOl0msnJSSRJalTeY7HYqpzcV8NqKuxLgt3h1uMIdgcHBwcHBweHHzKuJiRWWvk2TZOTJ0+yuLjIrl27GlXUlXI7Yt2W9l+tVjl48CAul4s777iTpz/1NGpRbRiF5c/lWTy6yBOffILRfx1l3XvXcfdv3c25x8+RPpPG3+KnaVMTC0cWqGVqlBfLGBWDYqGIZdoRZ4vHFvFEPI3qdSVZAQvq+TqK97wpmm7nmC+Jb7CF4Nz+Oab3TTM3NkexUqR/Rz+hzSHmF+btTHjLbqdvzHMLoNU0gp12a3nfW/qI9kdJD6dtN/Y1UaaembJnvacKaFWNye9P2q3g2GIzPhTn7V98O8GOIHpd59sf+zazz88iSAKCKNj7Crm5c92dJPoSGIZBqVxiNjPLqcOnmKxNEo/HaWpqIh6P43K5MAyDEydOkJnJ4D7t5ju//R2MukHTpiaiA1HGHhmjMFVg6EeGkN0yoigSaAogymLDfV+v6+g1Ha2oodd0XvqfLyF7ZPSqjlbVGvcSaIhnS7Ma3RSKT6FiVhj++jCRNRHWfWAdC4cWmPz+JNVsFazzYwyiieyzZ/7dETdqQSU6EGXvf91LsC1IJVnBFXRRz9VtQzzNRC2rjfsvuSQkRUIXdUzNRPbK9Lyxh3B3mI67Oq46u341TNO8ptB3u920t7fT3t6OaZrk8/lG5vuJEycIh8ON2febWeVeTYW9Uqk4gv024Qh2BwcHBwcHB4fXECtpia/X6xw6dAjTNLnrrrvweFbf+nu7TOey2SyHDh2ipaWF9evXU5otUZgs4G+1Y9EyZzIsHlsEwNRM8ufyvPRnL7H5Jzez+5d2N/aXGc3w7O89i6RIyH6ZxZOLiLKIN+alXqjbRm+CgOJXsEzL/q9lIQoikny+Ih+Rqefq9L65tyG+06fSjH5nlEwxgxEyGFw3SH2+zplvncHb5EV2yQiygFE3GvnnlmER2xBrmMmN/MsIi4cXbWM0INAaYOBdA3Td3UUtV+OxX3mMer6Ov8Vvi8y6TvJ4kqd++yke+JsHGHtkjNkXZnFH3chu++u/KItUUhUmn5xk6ANDSJJEKBBCS2gMvm4QT4+HVCrFxMQEJ06cIBQKoaoqel5n4c8XSB5PYlQNBFmgOFukLd3GwAMDpE+lyYxkaN5sV+RbtrcQXxe3t/caqEW1YfAniILdKh+0De3UkkotX8Pv9i8zo1uafQeoZqqUF8pMpidZPLZIsDPInv+yh/UfXs/i4UVkr4wr7OLJ332S4kTRnm3XLXtx4tfvxFRNsqNZQt0hIv0RJr83SS1Xs+Pjlpz8z7fkL/2/qZmIksiOX9iBKIuoJZWpp6coL5RxBV20bG9ZcWzdanPYRVEkGo0SjUYZHBykWq02qu9jY2O4XK5G9T0aja5YcF+O66mwOy3xtx5HsDs4ODg4ODjcMF/4whf43Oc+x/z8PFu3buVP/uRPuOOOO675vK9+9at85CMf4T3veQ8PP/zwrT9Rh2u2xOfzeQ4ePEg8Hmfjxo3XLQBuR0t8vV7npZdeYu3atXR3dyMItgAUZDtCzNAMsmezCJLQaHcPdAYwagaj3x5l8J2DjUppbCDG3l/fy5l/OcPpb55GlEVat7QS6ggx8eQEtWwNraxRmishe2XbvKyiUZ4t21FpgohW1IgNxtjyM1sa5zl7cJa5uTm8HV56u3uRZRlvwEvubI6WbS1E+iNkz2QbbeBaWcMdcttZ78Dsi7PMvjBLuCfcyHTPjeUY/dYoO35hB6X5EvnJPN64t5FNLrtl3GE3My/MkJ/MM7d/Dsu0GqIXQPEqiJLIwpEFBt8ziGVYFKYKBFoDRPuiuIKuRot2Pp/nyJEjdov7v06TOppC8SgosoLiU9CrOvMH52nZ1gJAZbFy4XWSRN7yP9/Cwx95mOyZrN2xsIRki3G9quOOuKlmqph1s+GMv9RCr4QVRMUWyrnRHKZu4mvy4Qq6yI/nefK/PMm7/+HdDQM7wzAYr44TmYtQPFck1B2iaXMTo/8yyvOffR7TsHPcq5kq3iYvalHFUM8vmGAbDy4JUVM3QYBgRxBRFikvlDn45wfJjGTsxRXLIvCdAFt+dktjbOBKLM3430gOu9frpbOzk87OTgzDIJfLkU6nGRkZQVVVotFoQ8B7vd5r7/AiVlthdxzibw+OYP9hwTCcqCUHBwcHhx8IX/va13jwwQf54he/yJ133snnP/957r//foaHh2luvvIX2HPnzvGrv/qr3HPPPbfxbF8bXG+s2+zsLCdOnGBgYIDe3t4bqp7dygq7ZVnMzc1Rq9XYuXMnTU1NjZ/5mnw0b25m8vuT+Ewfek23Xd9LKu6QG0/Ygxmw89ULU4Vlrc2JoQSJoQS5yRz5fB69ppMdzRJoC2AaJnpVxxVy0bm3k2h/lMzZDEPvH6K8UKaeq9O6s5W171mLv8UWMuVSmWNPHMPKW8T9caquKv42v90ifr7F+63/86089d+eInU8hWmY+Fv8bP3Zrax931os02Lh0ALukLsxFy6IAuG+MJnhDNmzWer5eiOC7mIkxXZLf+7/fY7Z52bRyhpaRWtkmosuEVGxHfHzE3lESSTUbeeQu4IXEgDK5TJHjx4lHo+zfv16vvq7X8Xj92CKdqa6jm6/pzSD1EiKWF8MyS2hVTUmnpigMFnA1+TDHXUjeSQUr4JpmtRzdSzdQitpKEHF7maIe6lmqmDas+OiS8TX4kOURfITeWrZGqZm4g658TX5bKf8Nj+l2RIjD4+w4xd32CMKEQVPh4fdH96NoihU01W+87HvkDuXsyvhIiSPJDF1k9bdrchuGa2skT6dppap2fF+nHf91y1cIRdDHxoC4Mw/nyF9Kk1sbQzJJWGZFtnRLCe/cpLoYHRZS//l3rfADQn2Za/xRbPtg4ODVCoV0uk0yWSSM2fO4PV6Gz+PRCLXPO5qXeKdlvjbgyPYfxj4xjfgl38ZpqcvPNbZCQ89ZOcmOzg4ODg43EL+6I/+iI997GP8zM/8DABf/OIX+fa3v82XvvQlfuM3fuOyzzEMgx//8R/n05/+NE8//TS5XO6qx6jX69Tr9cbfC4XCTTv/1xpLQtqyrIYgXzISm56eZtu2bcsE8PVyqyrshmFw9OhRcrkcbrf7knMVBIHNP7GZ8mKZxWOL6BXbVd0T9ZAYStgV3ZKO5JaWCdPG/lWDymIFLaVRl+z5ZqNuICoikimRWJfAl/CRPZslvjbOtp/b1phrv5hsJssTf/4E2qSGVbRIFpOkpBTR/ihNW5oQRAFP2ENsMMZ7/uE9ZIYzqCWV2GCssT/TMNHr+iViXJRswW9qJon1CVwBF2pBxRO9MLpQTpZRiyrjj4zbzu2qQX4iT6A9YLfaV3VESWTrf9jK2nevRZAE/C1+ROmCYMvlchw+fJjOzk76+/sRBHv+XZREvCEvoiZiiRYmJoZhsDCxgBbV8CV9PP3ep8mP5Rv3VC3aLvYuvx3/phW1xnkppmK3pAMtW1pY+7616FWd5i3NtO9pZ+y7Y0x+f5LJ70/aCws9ocb2S+/hs/92lqmnpqgkK1iWhR7WiU/G6Xl9D7MvzpKfyBPpjdgt7oaJIAmgQWm2RNPGJhSf7Tg/9fQUpmZiqiaCKOBNeNn+H7ez5q1rqOfrLBxZsEcPzr8mgigQ7g2TH8+TPZO9apV96ffhZgn2ixEEAb/fj9/vp7u7G13XyWazpFIpTp48iWEYRKPRxuz7y+PYTNM2U3Qq7K88HMH+aucb34APfABeng85M2M//vWvO6LdwcHBweGWoaoqBw4c4JOf/GTjMVEUefOb38xzzz13xef9zu/8Ds3Nzfzcz/0cTz/99DWP89nPfpZPf/rTN+WcX+ssOUwvtb9qmsbhw4ep1Wrs3bv3pn0JvxUV9lqtxsGDB5EkiU2bNnH8+PHLbhfqCnHv79zL3ItzHPqrQyRPJomvj+OJetAqGoWpAp132VXyl7N4dNGuWPslDN3AE/bY7dhzKr6Ej1BPCEEWaNnRQsuWFgT50i6EhYUFXvrOS4gTIl1bu8iN5zA0W/QnjyfRKzqJTQlm989y7nvnCHWHaL+jnfhQfNl+RFkkuibK9HPT+JovzAvXsjVcfheBtgCBtgDrP7Seo186SnmhjOyVbXf1goriUwj3he19KSKl2RLl2TJ6WUeURbrv62brz2xtVN2XsCyLsf1jnD5+mvV3r2fNwJrGz/re2sehLx5CkAVcYZc9k14xkSWZ3u29tL2jjaNfPErqRAolquD2uRFKArWMPVKwVNVX/Ir9XNN2bq8mq8gemT3/ZQ+D7xxsHK80VyLcGWbo/UNYhsXE9yYa8+1LLeZqUbXHAs77DZh1E21G4+Q/nCR9Im37A5xvxS/OFqlmqhh1A0M3qOcvLARaWIT7wqz/yHoES0D2yXTf201sMAbY7fGWaSG6X+byLgmN67gaS4L9dsx9y7JMU1MTTU1NWJZFqVQinU4zNzfH8PAwfr+/UX0PhUKNc3ME+ysPR7C/mjEMu7L+crEO9mOCAJ/4BLznPU57vIODg4PDLSGVSmEYBi0tLcseb2lp4fTp05d9zjPPPMPf/M3fcPjw4RUf55Of/CQPPvhg4++FQmFVEWMOF1j6Qm4YRsNd3e/3s3fv3psaF7W0GHCzWJqtTyQSbNy4kVKpdNUKvjvopvdNvTRvbeb5P3iehcMLVBYrSIpE67ZWdn9892WFU+5cDlfQRWBjAGPKoJarISAge2WaNjex/kfXc+IrJ5jZN8OpfzyFr8nHpp/YxNr3rQVgYmKCsbExWpQWUkqKyJoISkAhP563Xdwt2wF+8chiI0LOUA2mnppi53/aSagrtOx82ve0kx3LkjqRwhv32jnsNZ3u13cTaA8AsPfX9+Jr8nHiH05Qy9QItgexTItA24X87lBXCMWvUJot0XFXBxs+tIGBdw405t6XyIxkeOxTj7FwdAGX4qLw1QLqz6sM/YjdEr7lp7Yw/cw0yeNJEGyDPEmR6Hugj9f/t9dTL9R5cexFws1hRJ+IpmmYsoklWXYMneCyq+oBxTbRs8AVdBEfirPj53ew5m0XFgcWjixw5l/OUM1UG07uWFCeLeNNeG0hOl+yF1jcEvVcHdEt4o640ZM6xakixdkiWklDr+pU01Xb58At2c70NR21oFJNV+359PkyTZub2P6x7cieS38XPFEPkb4Ii4cXcUfcjXtbnivjS/iI9EWu+h6+2S3xK0UQBILBIMFgkN7eXjRNI5PJkEqlOHbsGJZlEYlEADsecSWfA05L/O3DEeyvZp5+enkb/MuxLJiasre7777bdloODg4/xDh+GQ43SLFY5Cd/8if5q7/6KxKJxIqf53a7L2nhdLgy14p1A7sKPDw8THd3N4ODgze96nczK+zz8/McO3Zs2Wz9SmPjfAkf9/3ufSweW6S8UMYX99G8tfkSodo47/Pz5R2bOyh0FcgN59DmNUzNJHkiybd/9tuYhkm4N4ygC2TPZtn32X3IfplKvMKZfzuDe8HN5OFJ1JxKZbFC89Zm2na3odd0MsMZCtO2uVvTpiYEQcA0TFInU4z8ywg7f3Hnstci1Bli049vYm7/HNmzWXwJHy3bW2jd0drYTpRFtn9sO9t+bhtaWaMwXeDhDz+87LpM7YIzuzvspjBVYP7APO13tDcq1tVslX/5hX8hP5Yn1BbC5XZRni+z7/f24Yl46H1TL74mH+/823cy8vCInZvuV+h7cx99b+lDEAWK00VM3UTxK8iybJvseb1Qgcp8xV4AkQQsw8IVcbHnv+6h/w39SIq0zGldLaqc/c5ZDNWOjQNQKyrFmSL5Cdt/wNTOV6xlAQEBtawiGRKWYIFpR+8JioBg2SaES4Le7/dj6EbD6C9/zh4V6Lynk92f2H1ZsQ52+/vAuwYoThdJnUzhCrjQq/bIwtr3r102knA5liLdftDO6oqi0NLSQktLC5ZlUSgUWFhYAGDfvn2EQqFG9T0YDF72fJ0c9tuHI9hfzczN3dztHBwcHK7GtfwyHDH/miSRSCBJUuPL3hILCwu0trZesv3Zs2c5d+4c73rXuxqPLYkuWZYZHh6mv7//1p60A4IgcPr0aTZt2kRbW9stOcbNmGG3LIuxsTHGxsbYsmXLsk6O1eS8i5JI67ZL348vxzRNIoMRZJ+Moiq0xlup1WpYWBh+A9WlUp2uIgoi2bNZRElEQKCSqvDdX/8u7jY31ZEq9Wwd07CrwaW5EovHFhl4xwDBziD1Qh3LtAh1hS4Ibkkk0BogdSKFWlAvmYkPdgQJdgSvef6CKNjV6nVxogNRkseTDRO0aqZKNV3F1+Sj83Wd1HN1zj1+DsWv0Ly5Gcuy2Pd3+8ifyxNbE8PldjWOnZvIcfJrJ+l9Uy8AnoiHLT+9hS0/veWSc4gORPHGbPO4i4WvKIkofgV32G17AvhFvJ1eTj97mtPPnsbn8RHriTH0tiFat7SSO5ejmqoSXWuPLZQXykw9M9V4XBAEO1NeErBUexZectljDHpBx6pbtjO+ItvRcZKL6mIVUzWpZqp4Ih7adrQ1zPde/zuvJ9QduqaYTqxPsPtXdjP19BS58Rz+Jj/te9pp2d5y1efB6iPdbgeCIBAOh5Ekibm5Ofbs2dOovk9OTiJJErFYjEQiQSwWa1TfK5XKZT/jHW4+jmB/NbPSf2Bv0T/EDg4OryGu5Zfxq78K//iPjvnlaxCXy8XOnTt5/PHHee973wvYX0off/xxPv7xj1+y/dDQEMeOHVv22Kc+9SmKxSIPPfSQ0+Z+i9F1nePHj2NZFhs3brxlYh1uvMJuGAYnTpwgk8lw5513EgotbxUXRbExw3yjFcul/RiGQXQwSv/b+xn/7jiLRxYpz5fxxDyEe8KYusns5Cx6TadeqqPEFHthomZSnixjFAzMum1oJntkzLqJaZhUUhVGvz1Kz709xNbGSJ9ON0zTGtzEoqsgCuz9L3t57MHHKEwVbNO3gorslem6pwvJJeFv8aNVNBaPLhLfEOf48eOkx9K43e6GWF/C5XORPZNd0bFdARfbPraN537/OXLjOUzNdte3sIj0Rdj289sQRRG9pnP2386indUI9gapZWqMnRtj+LvDhDpD+Pw+jJRBZCCCoRtMPT1lu+Ln6mDZM/mGauDyuMCEeraO5JPQNR3RsrPTBcnuxHAFXAiigOpVsXQLT8xD3/19yB6Z3NkcsXUxwj3hFd/fSF/kmu3vl2Opwv5KZMnTwu1209bWRltbG6Zpks/nSafTjI+Pc+LECbxeL4888gjFYvGGFldXGwX6T//0T/zWb/0W586dY3BwkN///d/nHe94x3Uf/9WEI9hfzdxzj/2FeGbm8nPsgmD/3InLcXBwuBGu5ZcB8LnPXfozx/zyNcODDz7IRz/6UXbt2sUdd9zB5z//ecrlcsM1/qd+6qfo6Ojgs5/9LB6Ph02bNi17/tLs5Msfd7h+LicKKpUKhw4dQpZlPB4PHs/V23dvlBupsNfrdQ4dOoRlWezdu/ey4xBLlcobFeyWZdmGYRc5eA++c5CmDU0c/fJRjLpB89ZmvHEvubGcnQ1ugeJWkAyJWq6GWbXNyOqlOiIigiwgyRKYdru6INot2S07W1j73rXs+919FKeKhHttkWgaJqW5El2v78IVutS5/npov6Odd/3du3jm089w7vFzINoid/rpaYy6Qe+benH5XVQyFfb92z4MzWDt9rU8/8jztjO9W0I4v4qgVTUSmxJkx7Kkh9NoRY1AR4CmDU2XbQPf/NHN5MZyHPrLQ/a+FAkLi1q2xuwLs3Tu7aSyWKGarVKcLC5zkxddIpbfoqyWSZ9Kk8vniPRHKEwXbNM3w7Jn0N0ypm6iVTR8TT4qyQpaRQMDDMtozNeLkQuCXVIkdENH8SrIHplquoqpm7TtaUNVVURRbPy5FbwSK+xLXC7STRRFotEo0WiUgYEBqtUqp0+f5oUXXmD//v088cQTzM3N8Y53vIM3vvGNKzahW20U6L59+/jIRz7CZz/7Wd75znfyla98hfe+970cPHjwNfHvhiPYX81Ikl29+sAHbHF+8ZfppX+4Pv/5S1tSr9a26rS0Ojg4vJxr+WVcCcf88jXDhz70IZLJJL/927/N/Pw827Zt45FHHmm0L09OTr5iv6S+VshkMhw6dIi2tjaGhobYt2/fLctIX2I1LesXUywWOXDgANFolE2bNl3RtXpJpN+ICFqqql/ODCzaH6X/Hf1kR7O4gi4EQSDUGULxKaglFb2mUyvWEC2xIWzNutn4dm1hNc5zqRU8vi5OoCXA0I8Mcezvj7F4fBHZJaPXdSJ9ETte7SZUYMsLZbKjtrhOD6cJdgUbefR6VWd63zTBjiC1Qo3x58fR8zqKqCC5JfSaTvp0Gk/UgzvstuPfFJGW7S2c/MpJtKqG7JaZPzTP4pFFhj4wtGz2HOx5+dSpFMHOIOHuMIZukD+XR6/ozL84T/PmZqrpKoVztgj3JrzoVR1DNdCrOmbeZMPbNzAXmGP+yDy5UznKmbLtwi4Aov1HlEUMzaBerdvVawR7nl22fQEs1aKarqJXdWSvbFfcZRHRJZIdzqL4FQbfNUjPfT0gcMnCzdL74WZ9flmW9Yr9LFyqsF8Nr9fL9u3b+c53vsMDDzzAtm3bEASBX/mVX+Ghhx7igQceWNGxVhsF+tBDD/G2t72NX/u1XwPgM5/5DI8++ih/+qd/yhe/+MVVXumrD0ewv9p5//vt6tXl5ko///lLq1pXm0EFJ8/dwcHhUm7EB8Mxv3zN8PGPf/yyLfAATz755FWf++Uvf/nmn5CDbWZmmkxNTTE8PMzQ0FBj5ECSpFsu2K/nGIuLixw5coS+vr5G7veVWBI+11vFv7iyLoriZY/Vsq2Fps1NLBxawJvwIsoiwY4g1VwVva4jiiKyV8YVcFHN2tVaLBBMAUERMFT7+lVNxe13I7bbYwLd93bjb/Uzf2CearpKqCdEx54OfE0+sqNZtKpGtD9KLVujOFvE3+In3B2+5Pwzwxlmnp/BsiziQ3HcYTepEynmDsxRz9dJnUjZlfy+MO6Am3qhjuyRUQsqJ//pJOXFMhi2MZ8pmraL+nlTunqhTi1fw5fw0ffWPnLjOdxBN4kh2yzSMi1Sp1PMvjDL4LsGl51bYapAabaEr8lnjwdIMopPwagbqBWV8nyZ0kIJva7jjriRXBJqQUVyS5hlk/JCGYDW7a0YNQNfs4+xxTG0uoahGWgFDVWwHfctLPSiDgZIPgl30I3iUygvlNE0Dcuw0KqavdDgkel/Rz9r370Wl99FpD9CZE1k2eKPYRiNTHJd1wEaJodL/71eXukV9pVGuoHdBbN7925+8id/koceeqix6HUtricK9LnnnluWEgJw//338/DDD6/4fF/NOIL91cSVqt/vf79dvbpWZfxqM6g/8iOXP6bT0urg4HAzZlwd80sHh9uOaZqcOHGCxcVFdu3aRTR6IXP8dgj21VTYLcvi3LlzjI6OrtgI70YE+1Jl/WpiHUDxKuz4hR2c/c5Z5vbPYeomsdfHqAfrFA8U8YQ89qy6buKN2ZFrWknDMi30ko4g2nFw/iY/Pe/r4dzCOU6PnkZJKVgLFgFfgOYtzbRub6WyWOGZ33mG1MkUet2OGwOQXBKy184D3/Nre/BEPFiWxcE/O8ixvzvWqPZbhkWwI4hlWbj8Ljru6qA4U0SQBGrpGsGOIFJCopavUcvXGosLslumlq0hiALehBe1qOJv87PxTRuZ3jeNO+i2HfKPJQl0BJDcEpGeCIIo4GvykTmTQa/ryO4LskL22NXsi3PJfU0+tIqGVtEozhSpZ+u2aZ8loJU1e/FEMxFlkfPNCVimhSfiYeNHNiK7ZYa/MYzL78Kq2xFxlmXZFXVRABGUkGJnw+dVLNNunUcAX9yH5JKwTIuee3tY9751V3xPXfy+uvjPxb8v19s6/0qeYb9cS/zVeHkO+0qv63qiQOfn5y+7/fz8/IrP99WMI9hfLVzLnVmSrl69WskM6uVwWlodHByu5ZexEhzzSweH24ppmrz44osYhsHevXvtWK2LuF2CfSXHME2TkydPkkwmueOOOwiHV2b+tRSPtVrBfrEIu5pYX8Ib87Lpxzcx+L5BTh4/SaleYs2da3j+M8/bs9mWhSfqwZfwkRvLUUlV8DZ70Yp2RbdlewsbPrSBztd1otd1jn7lKJMvTFKnzrQ2zanHT+H1eSmPl9EKGuHeMNV0leJMEVEWia2NISkSo/86imVZvOH33sDMvhmOfOkIokvEl/DZWeSWabuWN/txBV0kjyXxxryNmLp6qU50TZRqye4EcEfdGCUD2StjavYsuFG3ndbLc2UkRbLvDwKBtoB9PqJI5kwGT8SDJ+wBE9up/fw9tCxbSPtafLTuaGXiyQkUv2LvS7HvdXx9nPUfXM/M8zOkT6cx6gZ6Tbdb2LGQJAlBFjjyt0fQqzrxoTj+Vj97f2Mvhmow+eQknqiHerWOIAt03dmFO+hm7LtjWKJFXa1TL9Xtiq8FikehZXsLLr+L9Ok0tWxtRe+Tl4v3izsyrrf6/kqusK+kJX4Jy7IuEewOtw5HsL8auJY780qq39c7gwpOS6uDw2udq/llXAvH/NLB4QeCKIr09fURj8cv+yX8drXEX0tMq6rKoUOHGgsLqzXCW20Vf6myvvTclVYFVVXlyPEjANx5551oeY3Ta05TL9SJ9kcRBAGtpmGotpnb+g+vRy/pTD83Tb1QZ+6lOXsOXhQonCnQs6MH2SOzcHyB2XOzzB2aQytpyAEZfUJHTakoXgXTsNvUE+vtNvSpp6bIT+QZf3wcvaYTaY9Qni8jCAKeiIfibJFaoUakP0IlWSHQGcDf4qcwWQALMlMZ8hN5ZI9MuCNMejhtV6nP57DrNR1BEvC3+kkeT1KYKqD4FRChXqjb21lQz9VRfAqVVIWe+3qQXBKTT01y/O+OkxnJ4Aq66Ly7k+hglPxYviGeQ10h7v3MvYS6Q8y+OIs34aWWrdnVb8NCLajomk4lWUEuyoiyyOKRRR77xGO87lOv497fvZe5o3McfvQwil9hx5t2kBhKMPnkJAuHFqhlbE8BQzFQq3aHAn4o1Aq4TTeGYeCOXGpgeC2WRPbS79JSxX1JxC+9p64l3l/Jgn21FfZyuXxdgn21UaAAra2tq9r+hw1HsL/SuVZlfKXV75vRjuq0tDo4vHa5kl9GVxd8+MPwB39g/32l5pcODg63nNbW1iuK2VfCDHupVOLgwYMEg0E2b97cyHdeDSsV7C93gl+qzq+EcrnMoUOHCIVCrF2zlrMPn2XyqUnUokpxqkg1ZeeNl2ZLmKbJ3EtzTD49iWVYtOxswZ/ws3h0keyZLPENceqFOtmxLLVsjcxwBm/YixbRqKgVfDEfldR5t3MJBATbhd40UQIK9dk6pfkSakFtiGxDMxr/LwgCal5l5rkZTN2klqvRubcTgHqtTl2r07yxGTWnEuwMkhvPoZW1Rju7XtNRfArRNXaGu1E3iK6J2lV6zWrMlmfH7Tn72NoY7Xe2M/HkBN//r99HLdkZ8uVkmZP/eJK+N/ex6Sc2kRvN4Wv20f/2fnwJH9PPTlNJVdj4kY3MvjhLZjiDaZgIIQFd1e0FCgtq2RpqSWV63zRP/fZTdL+5m9q6Gr3v7GXjxo0Ngdl1Txdr37eWkW+OUElVsHQ7OcAdcdOxqwNVU8lP5jFFk0XfIqdPn6apqYloNHpdAvpy1felEYurtc6/2k3nLuZ6K+yrjQIF2Lt3L48//jif+MQnGo89+uij7N27d9XHfzXiCPZXOteqjK+0+n0z2lGdllYHh9c2V/PL2LNn5eaXDg4OP3B+0DPsqVSKw4cP093dzeDg4HXP9a5EsF/NCf5aZLNZjhw5QkdHB/39/Rz680OMPTqGJ+Ih1BVCQKBerCPKtvlcbF3MdlA/OI9aVilNl0gMJfA1+UgeS3Lq/5xq5KJbuoVpmPhb/PY5CSCJEuhg6Zb9Xyw0XWPu5BzusBtJklBiCi1bWzj7yFkMzUD2yNSqNQzVQKtojQg5y7KoLFY4+8hZmt/YTMe7O9h5z06G/3aY/Z/fT37CrnxbhoVatg3cXEEXLdtbqBVqyF4Zd9Rtn58sIikSpbkSvmYfPW/ooWljE7G1MRSfwtG/PYpaUgn3hRuvZT1fZ+LJCYIdQQRRoJapMfP8DB17OtCqGoIg4Aq46H1jL133dGEZFif+8QT1Qh1/i5/saBa9quMOuzF1E7WucuK7J+g2utn0lk3L3jOSS+LOB++k++5u5g/Po1U01KLKwqEFipNFBEEg0Zlg/UfWU9WqTP3rFGdcZ/AOemnqaCKRSJBIJC4bH7iS9yBcWn2/XOu8rus/NDPs1Wr1ulviVxMFCvDLv/zL3HvvvfzhH/4hDzzwAF/96ld56aWX+Mu//MvrOv6rDUewv9JZaVX7WtvdyAyq09Lq4OCwxJX8MlZqfung4PCK4HYK9pfnpE9OTjI8PMyGDRvo6Oi4Kce4Eis1l7scc3NznDx5knXr1tHZ2Ul2LMv089OEOkKN7HFvzMvi0UUyoxkSQwk8EQ/VdBXLsvDGvJRmS+Qn8mBB7lyO/Lk8pmYi+2QMDIyaQWmuhOyT8UQ9FOeKqCXVji47/3VNEAW0lIaoiUTeHOHoxFHcLW683V7y43Z7u6EaVFNVAPytfoyanUMu+2Vq+RqaqfG6+1/H1KNTnP76aSzTwtTMRqu65JXwN/npvLuTnnt7mN0/S8u2FqrJKpXFSsOwTatqdN7dyaYf29So6tdyNXJjOTxRz3IR7ZGonK0wu3+W7jd0YxkW8y/ZrvjxoTiiLKJVNSSXRHGqSGG60HCpV0uqXfn3ywiigGVZ5FN5XC4X01+dZr+1n4EHBoitjV04niLR+bpOOl/X2XisNF8ieTxpLzi4JA795SGK08XGfRUHROSPyszMzHDq1ClCoRCJRIKmpiYCgcB1iesrGdcZhkGxaPsA3I7M99Wymgq7qqrouk4gELiuY602CvSuu+7iK1/5Cp/61Kf4zd/8TQYHB3n44YdfExns4Aj2Vz4rrWpfa7trZbYv/X01ee4ODg4OF3Mt80sHB4fbytXEhiRJqKp6S49/ccVxaZ799OnTzM/PX+Jaf71cTbBfr1hfcqwfHx9n69atJBL2/HhppoRW1i6JV1OCCnrFzioHOxtcEAUQbDE78b0JTN2knq9jGRaeuAejZthu8rqFoRuYuokv4bOPb1iIrgvnKwgCpmYS6grxvj96H4JHIJVK4flVDyNfG6FwsIAck5EDMvV0Hdkt40v47AWAahFFUAgYAWRL5tBfHEKv6fhb/HbeuWGiV3X0mo5e0Rl/ZJz5/fNIbon2ve00b2mmPF+mkq5gGRbuiJue1/c0xDrYjvCSR0Ir21Vttahi6iZ6XcfUTMJ9YdugDnCH3GRHsyQ2Jmja3MTc/jny5/LkJ/MYNQPTMDFqBumTaTsOTpCpFWqoNRV33o3hMjAxGf32KAtHFrjjE3fQsm25e/jFBFoDBFoD6HWdx37lMYozRaJro4iSiFE3yJ7Okn8iz12/cRf1ep1UKkUqleLcuXPIskxTk119j8Viq2oXX2JJkC+9pzKZDFu2bGmYJV6c+b40pvGDEvCGYaAoyoq2LZft0YgbMZ1bbRToBz/4QT74wQ9e9/FezTiC/ZXOtSrjq6l+XyuzHZyWVgcHBwcHh9cAt6vCDjRE8+HDh6nX6+zZswefz3fTjnE5wb5aJ/iLn3fq1CnS6TS7d+8mGAw2fuYKuJBkCaNut6FfjOyVqRfquMNuXEEXroCL/EQeQzXwNfmwTIt6znYu18q2UBdkAQEBS7ewdIvsmWxjf4pXwZfwIQdkjKpBcbaIXtUZ+/cxet7QQ1tbG21tbey8byeZTIZkMsnxLx9n7htzCHEB0SOSL+eRJRmX5ELxKrzwhy+QOplClETbJT7kxu1zU5orYagGoltEdsl4m7wUJgtMPjmJv9lPsCuIN+Elfy5PYkOCyJrI8mv3yPS/rZ8Df3YAy7Bs13hJsM3k3BKe2HIjwcxIhoXDCwiigF7VyZzN4A66CXWF8Df7SZ9OU5gqIMoiaknFlEwUr4I34kVAwBV00by1mcxIhlNfP4WoiFTTVVxBF/F1cRTfpaIzfTJNbjxHuDeMKJ1vYXdL+Fp8zB+Yp5Kq4Ev46OjooKOjA9M0yWazJJNJTp8+jaqqxGKxhoBfjTmiZVmcOXOmsVC1JHJf3jp/sb/Czch8Xy2GYaz4um6GYHdYOY5gf6Vzrco4rK76fa22Vael1cHBwcHB4Yee22U6B/aX++PHj+Pz+dizZ891mctdiZcL9htxgtc0jaNHj6KqKnfccccl4iWx0Rar6eE00f4okluilquhl3W6Xt/F3ItzlOfLuCNuRFnE0AxERcQyLCzTwhV0YRpmwzBOckuY2vlzXzrF81/z6qU6pmYiuSQM1cBQDeq5Oi8+9CIn/+kk6967jmh/lJbtLY3569afb+VbL36L8mIZLaxhCRZaUUM0RXRdp5qp2rnkFph125DOK3rRShqCJCBKIqIi4g64ifZHKUwWKM2WqKaryG6Zpk1NDLxzwM5JfxnNW5vt6LhiHeH8xUgeqeFQH+oMATD23TFmnp9pxOBlRjMYVYPYjlijw6BtVxuiLKJbOqqpEo6Eqc5U7cUARSDUFUIURbxxL+ceO0dppoQg28cM94bZ/BObCfcs74LQ6zqmbja6IJaQFAm1qmLUl/8uiKJIPB4nHo+zbt06yuUyyWSSubk5Tp8+TSAQaLTOh0KhK77HLMtieHiYZDLJrl27li1UXa9x3a1iNS3xlUoFj8fzimnn/2HHEeyvBq5VGV9t9ftqbatOS6uDg4ODg8MPBddqiV8yw7rVxz9w4AAdHR0MDQ3ddMOtiwX7jTjBV6tVDh8+jNvtZvfu3ZddVJBcEtt/YTuH/uIQ2bNZTM3EFXDRtLWJWrqGK+SiNFeimrGrvaHuEMHWoF2Z99iGbfmJvN0ar1sNwzcElrWYW6aFYNlu6XpNB8FuJV+Kapv83iSzz88SbA8SG4px93+9m+hAlOiaKDse3MEzv/8MFEAWZeSQjGeNh3QpTag1hKfLQ3G4iOJXqOfr1HI1DN1Adtmz4u6wG8kt2e3oXpmBtw8QWRNBVESyZ7Mc/PODmJpJ685Wuu7pojBVoDBR4NjfH8MT8ZAYSqCVNRDOR8TJAvnxPM1bmqlla8y9MIc76Ca+Lo7kshc8srks+XN5vHGv/ZqJArjB1eti70f2Mvvvs4zPjeOJeAj3hBvCvjBVoJar4W/344v7MDSD7JksJ/7xBHf+5zuRlAviMzoQxRv3Ul4oE2wPNt4v5YUy8XVx/C1XrhQLgkAgECAQCNDX14eqqqTTaZLJJAcPHkQUxYZ4j8VijfeOZVmNbo1du3bh9Xqv+j6GC1GINyPzfbWsxnSuXC7j8/lesQZ6P2w4gv3VgmPo5ODg4ODg4HCTWElG+o0yfb7I0NPTw+Dg4C05xtIs8I04wRcKBQ4dOkRzczPr1q276nMjvRFe/+nXkzqZQi2p+Fp8nPj7E9Tzdfre2odlWugVnexYlvJ8GQTwt9li0OV3YeomWllDr+h2u/5F8+6GaiB75UaV3VRNLOyMdNkjkz6dpp6r2z8r2RXymedmeOq/P8UDf/MAmXyGBf8Cb/2btyInZUzNpHlLM2f+5Qzps2mUhIJrt4tKukItWbOd5LGQXBJKUCHQFsAbs0VlNVPFHXLTvLUZX7OPfZ/dx+i3RjF1+z0z+q1RvAkv4TVhChMFMmcyCJJ9HeFeu7pdy9UabfGFqQL5cduVPjIQQXLZ31+9MS95JW8b9Rn2mEA+nadSrrD37XvZ9MAm1t63FlM3Kc4UG+enVlQKUwVbwMdtAS8pEpE1EfLn8uTO5ogPxRuvmy/hY9371nH0fx0lcyaD4ldQ83YE3YYPbbhs18CVcLlcjZEE0zTJ5XKkUinOnDlDtVolFouRSCTIZrMUi0V27969qhb6m5X5vlpWU2FfEuwOtwdHsL+acKrfDg4ODg4ODjeBW9kSv9QGPDMzgyzLNDc335LjwIUK+/U6wSeTSY4dO8aaNWvo6elZ0XMll9QwOsuOZilMFQj12G3RgmTPWEd6IxhVA72ukz2bxZfwoVZU9KpO645W1KJK5kwGQzXAtLPURVFEcktYmm1Mt2TiJsoirpCLwkQByzy/ICGJYIFaVDn32Dm++dPfRNoqsecje2jvaYd1F87X1+IjeTxJMBTE5/GR+HCCzFSGxROL+Lf40QWd/BN5ypkylmBhVAyMusGmn9hEoC3A1NNTnP32WTxRD+6w2zZrG80y99IcyRO2A7tW0QBInUzRfke7PeNv2e+FDR/aQNuuNqafnSY7mkXxXpgx9zX5cIfdqAWV7NksdbVOrVyj955eNr3HdgB3+V1s+9g2DvzpAVKnUiDYxnyukN25cPbfziLIAuHuMOHeMKZm2p0JL2P9B9fja/Ix/ug45fkybTvbGHj7AC3br2xady1EUSQWixGLxVi7dm2jdX58fBxVVfH5fExNTdHU1EQ4HL6uivTtap1fTYV9KdLNqbDfHhzB7uDg4ODg4ODwGuNWtcTrus6RI0col8vs2bOH/fv339JZeVG057OvR6xPTU1x5swZNm7c2IiTWi2WaceiXdzSDvbffS0+et/Yy9QzU5RmSxSni+g1nZpUw7LsmfZapoYlWXYbtQhGzUBySQgIeBP2fLnklpBckl3dXop7E0GraBh1A0M3WBxeJFFLMOOdoeUXWxrt4KZuEumJMOOfYfTbo5QXy7Y7vGYS6Y9wx/vvwNvtZWTjCGe+eYbcYg532E3X/V34+nyc+dYZxh8bR6tqhHpCqEWV3FiOSrKCodru9u6wG8kjYaq2E372bBZv3EstU6NtVxtr7l+DO+TGE/Ew/M1h8pN5Ir0R23SuruMJe+h9Yy/ZdBZ1XCXeHceluDj7nbP0vbUPl99Fy7YW7vu9+5jdP0s9X0f2yLz0py+ROZ3BG/PamfMLFXJjOZo2NxFovzRuTBAFet/YS+8be6/rtV4JXq+XQqGAoijs2rWLYrFIKpXi8OHDAA2/gXg8vmJH9otZTeb7aqvvq51hdyrstw9HsDs4ODg4ODg4/BByrRn2my2kq9UqBw8exOVysXfvXhRFuaWVfNM08fl8nDlzhlQqRXNzM01NTddsP7Ysi5GREebm5tixYweRSOS6zyHUHcLf6qc4XSQ6EG3svzhTJDYYY/2PrmfoA0OMPDzCgT89YEecRezzq6Qq5Cfs2e3SbIlatoaBgSAJSC4Jb/S8IZwgUElWGosDomILMb2u29/kDWgZbCHWG2P2xVk67+6kdUcrqRMp5g7MUc/VSQ+nWTy2iOyWbff1ssrC4QWe+Z1naL+znY69Hdz5jTupFqpMn57m5FdP8tzzzyFKIuqUSj1dJ1QJUZyyFx2W2vZFxXacF0S7u8CqW5i6ieJXiK2NsfuXduMOuQHwRD3s/qXdvPBHL9gt9Oc7EtrvbMdzh4e5f5wjEo/gjXjRahovfeEl9v/P/QTaAzRvbqbvLX0MPDCAIAic+vopBNFe1LB0C9kjoxkahakCa96+Bn/z7XcvN02TY8eOUalU2LVrFy6XC7/fT2trq50jn883qu/Hjx8nEok0XOev1239Spnv11N9X+0Mu+MQf/twBLvD5TEMZ17ewcHBwcHhh5SbLaSz2SyHDh2ipaWF9evXX2KidTO52Am+v7+fjo4OUqkUCwsLDA8PEwgEaG5uprm5+ZK2XcMwOH78OKVSiTvuuOOGq4SyR27MRiePJe3Z6LKKv8nP2veutVvXJRqt3EtiHey56mqqSt+b++i6p4vyQhlDNaimq/Z2Akw9M4UoieQn88y/NI9W1hBEAVM/b65ngeJXkASJ8nyZcrJMejiN7JYZ/bdRBFFAdIkUJgsoPoVgZ7DhUi9Igh2bppmMPTKGJ+yhbXcbuedy+E0/nW/spFqrsuBfYGZ6htnjswiGgOJVsM4rdsklIUoiWtU+L8u0neKbNzez7WPbGu7wYJvQucNutvz0FnLjOXt0YCBCypXi2P//GPWxOobXoDRjO9PrVbtaXJgqkDqeYuHwArv+0y563tBD8miSYHsQV9BFYapAvVDHG/fiCroapnK3E8MwOHr0KPV6nV27dl1SPRcEgUgkQiQSYXBwkGq1SjKZbMy+e73ehniPRCLX1dZ+pdb5l5sxXinz3TAMp8L+CsUR7A6X8o1vXN6R/qGHnDx2BwcHBweHHwIudqO+0TnU2dlZTpw4wdq1a+nu7l62vyvlpF8vl3OC9/l8dHd3093djaqqpFKpRiXT7XY3Ku9er5cjR44giiK7d+/G5XLdlHNqv6P9/2vvzuObKrP/gX+SNEv3NGmTrnSh0LIUukEBRXBgBkSBIo7rDIr7qIyIo8J8FdxG3EXFGUb9KTrCuLCIOgzKqqKI0n0vLd2XJG3aps2+3N8fmVwpdEnapE3Leb9efSnpTfPkadKbc5/znANRiAhNp5ugbdUiMDoQ0XOje7UWs+gssJqs0Cq04Ppw7a3feL8GTtFzoy9+rv8rYNfySwsi0iMgDBai8YdGGDuNsFntvzuuDxeMjYEiTwFBsACmLhMq9lag6ccmWAwWcH24aK9oR3djNwQBAmhbtWBsDEQh9gsHhnaDfcWex0Hhh4Wo/LISzT81IyQxBFajFXyGD3+RP/zEftC16exBoNGegg2OPcizGqywWW3w8fOBIECAkLgQqEpUUBYpERgVCA6Hg56WHpT8uwQdVR32KvhcDkImhaDF2oKuvC6Y6832tPkQEbqbu2HqNgFcQOAngDBQCLPWjOafm3G88Tim3jgVJp39QoNfqB/8Qu197hkOg7biNvv++RFktVpRUFAAi8WCjIwMp1LdfX192desxWKBWq1m6ynYbDZIpVKEhYVBKpUO6XU6WOp8Xz3fXS06RyvsI4cCdtLbvn32nu/n93sHgKYm++179lDQTgghhIwBg6XEA/ZgY6h90RmGQVVVFerq6pCamoqwsLCLjuFyuW5byT+/2FZ/e3MFAgEiIyMRGRkJq9XKtt/Kz8+HxWKBr68vJk2a5HRg4izJJAkkkyR9fs+sM0Ov1kPToIGuTQcujwtBgACBMYFgwCAs5eJ5A+x7rpOvSwbfnw9loRK+Yl+EJIVAUa6AwCoATPZjeAL7xRdHL3FVkQqKIgVghT2olfuBw+XA2GWEUWOEMEgIbqi9UBxXwAWXx0VnbSf0bXqEZ4bDZrWh41wHdG06GDvtrd+4Ai74fnxYTVbwffkISQ2B+qwaxi6jPSWeb68Qz/PlQdemg7pajY6zHWg+3YzJqyaj5usaqKvUkE62t3Mz6owo/64cEo0EYo4YPgIfcLn2iw+mDhNbOd9mtcFqtsKkNcFqskLToEHpv0vB5XNh6jahvaIdHB4HAREBEAQIIBKLIEvxXJHDC1mtVuTl5YFhGKSnpw/pveQozCiT2XvZazQaqFQq1NXVoaSkBMHBwWzbuKEWehuscN2FlegHW+GnFfaRRQE7+ZXVal9ZvzBYB+y3cTjA+vX29nKUHk8IIYSMWY7AYqgBuyMFWKPRYM6cOQgIuLjIF+C+lPjzAwxni8vxeDzIZDL4+PhAoVAgIiICfD4fZ8+eRXFxMRsEhYWFDakAmLOqD1VDp9YhQB4AfaceDIdBj8Ke9j1p5STEzI/p977CIHvbMXmqHKX7StGd1w0+nw/ZNBnMejPUFWp7kGW0wWaygR/Ah5/MD90N3bCarfAR+sCit9h7kCu1sBltsBgtMHYbYe4xQzJZAl2bDu3l7RAGCWFoN8BH5AMOj4POqk5YzVYExwbD0GVAwJQAcLgcaGo19rmdJoOyQAmj1QhhsBBcPy5MGhMs3RZw+VwYegwo/Xcpqr+qBlfARWBUIKxGKxgugxZlC/wj/OHX4we9UQ9/uT90bTqYe8z21nwcsCvxpm4TW9iP78uHeKIYzaebYeox2dvgAehp6YEoRIR5m+ZBPFHssd/l+SwWC/Ly8sDhcJCWljbkC1/n43A4CA4ORnBwMBITE2EwGNiMkXPnzkEoFLKv25CQkCGnzgO/vjetVitKSkrg7+8PPp/vVOE6WmEfWRSwk199/33vNPgLMQzQ0GA/jtrLETL+UO0KQi4ZjoB3KKvfBoMBubm54PF4mDt37oApu+5YYR9KsO7Q3NyMsrIyJCcnIyoqCgDY9ltKpRL19fUoLS2FWCzulTrvLhajBU0/NCFAFoDQpFCoz6qhadBAaBPCx9cHyb9PhsC/7/mzWW1QV6jRXtGOoo+L0FbfBt8AX/BEPHQ3d0PgL0BARAB8fH1gMVhg6jLBT+YHvh/fXj3farEXYzOYIZKIINAJYGJMsJls0Kv1CI4JRlBMEM59cw7mHjP8pH7obuqGWWuGzWaDvkMPvi8fhg57EC+OFUMoFsJmsiF0aii4PlwExQahvawd4anhaPqpCTqLDvxgPnQqHSxWC2w+NpjaTRAGCcFRcmDLs8ESYYF/oD8kYRLoFDqETApBV20XxAliaBo19mCdYcABB4IAAYxdRnt1fIBtd2e1WMH340M2U8YW4zN0GOxB/gi0GjObzcjLywOPx0NqaqrbMzYcRCIRoqOjER0dDavVCrVajba2NpSUlMBisUAqlbKV54VC4ZAeo6ysDHq9HpmZmfDx8emz5zvQu3CdTqdDUFDQAD+VuBMF7ORXLS3uPY4QMjZYrcDf/mavU6FW/3o71a4gZNzicDhDKjzX1dWF3NxchIaGYtq0aYOu8A13hf38qteuBOsMw+DcuXOor69HamoqpFIp+z0Oh4OAgAAEBAQgISGBLQCmUqlQWVmJgIAAhIWFQSaTISAgYFgBoNVghdlgho/IB3w/PuQz5ZDPlINhGLSVtPU7f2a9GUUfFqHllxa0VbVBXaVGQHgAgsOC0WPpAWBfVeb62PefO4J2Q4fBvk9ewAVHz4Gx2wirwQpLkAWyGTKYuk0QJ4ghT5Wju7EbrXmt4HA5CIgKYPfcGzVGGLuM4Al44PnyEBQbhIDwAAgCBWBsDPh+9lV8k8YEWOxp940/NkKv1oPL58Kqs4LDcMD34YPLcGE0GmHsNkKv00Ndp4Z/rD+kc6RQV6ghDBIidmEsOqo67EF7nL3gWkd1h32PvNlq71XPAXylvpAmSdHd2A3Y7BXqRWJ7b3gA6KzphCJfgZQ/pgz59+UMs9nMdkOYMWOGx4L1C/F4PDYjJDk5GT09PVCpVGhsbERZWRmCgoLY1XdnXrcMw6C0tBQ9PT1sVXsA/abOn187or29vdd7ingWBezkVxER7j2OEOL99u0D7r4baG+/+HtUu4KQMW2wD+yO1TRntba2oqioCImJiYiLi3MqkB3qCvv5leAdP8fZwNlms6G0tBQdHR2YNWtWv+n6DucXADObzWhra4NSqURdXZ09/fx/K+9Dqd4tCBQgKCYIbaVt8JX+unJvUBsgCBL02S8cABq+bUDj943gSDkwwABfsS98OD7oquuCMFAIVakKZq0ZXB4XOpUOPCEPYMDuS4cVsJqs7F5ws94MMPYq9dNvmY7oedHQd+hx8smTCIgIgKbeXmldECgAP4APnVKH4AnB4PA48Jf7w8fPHjJ0N3XDZrWhrbgN/uH+CI4LBs+Xh+afm2ExWMDhcOAr8YWp2wSLwQIenwfGxMBisthrD/A40FZpUVhWCJ6Qh4CoAGi7tJi4aCLCUsKgzFPCP9wfE5dNRE9rD9QV9r3wHD4H0fOi4SPwsQfyJiv8wvwgCPo1O8FmsfWbreAuJpMJubm5EIlEmDFjxpBS0t2Bw+EgMDAQgYGBSEhIgNFoRFtbG9ra2lBbWwsfHx+26rxEIrnoooIjWO/q6uoVrJ+vv8J1DQ0NOHz4sNu7P5D+UcBOfjV/vn1Framp733sHI79+/Pnj/zYCCHut28fsHp1/9/vr3YFpc4TMi44u8LuWK0+d+4cZsyYAblc7tJjuPrBvq9K8M4G62azma3YPXv2bJfThPl8PiIiIhAREcGmIDuqdzMMg9DQUMhkMkilUqdWVjlcDhKWJKCrpgtt5W3wk/rBrDPD1GNCwpIEBMX0nVbc8GMD9IweFoMFIaEh0HRoIBQLoVPqYNKYwOPzAH97aziRWARViQo+Ih/4y/1h6jHBYrawaeQ+vj4wdZvQVtqGrEezEJkVCQAQBNiDc44PB9IkKdRV6l/7vQMIiguCMl+Jqi+r7H3hpb4IiAoA358PfgAfAeH2Pe3iWDGEQUK0/NICfbve/qD/23NuM9sALgAfgM/lg8fn2W/jAL4hvghKCkJ7SzvaPmhD0h1JSPm/FISGhkIgsK/mm7VmKEuU+PmVn9FZ3QkOjwNzjxl8Pz58Q8+7ANJhABgMWA9guIxGI3Jzc+Hv74/p06ePWrDeF6FQiKioKERFRcFms6GjowMqlQrl5eUwmUyQSCRsAC8UClFWVobOzk5kZGQ4/R7hcrlQKpVYtWoVfv/73+Pdd9/18LMiDhSwk1/xePb01+uus39IPz9od5wot22jD+aEjAeOIpODubB2BbV9JGRM4XA49iJefXBm9dvRt7yjowNZWVku71t1dYXdmUrw/dHr9cjLy4Ovry9SU1OHXQTs/BRkhmHQ1dUFpVKJyspKGI1GSKVSyGQyNsDsT3haONL/lI6aIzXoquuCr9QXSauSEPub2D4vRFgtViiaFDCYDYiLioMl0AJtvRamLhMsRou93VoAH3zwIUuRwWqyorOmE8IgIcJnhaPuWB24Ai54XB58fH3sKfhWBsZOI6STpPbe8AB4fB7CM8Jx9ouzkEyWwDfUF4YOA3qae6Br00FTq0FAVABbsE6r0MKkN8GoNoIr4CIoKggRsyMgjhNDJBYhICoAMfNjUPrvUvvFAgbg+HDAgIEoSASr1gqBvwCMlYEwWAir0YrggGCEpodCUaxAd0E36hN+rSngmPvoOdEIfCUQ9SfqoVVoERAZAIvBgnOHzqG9zJ4dxvflY+KyiZiwcMKwfuf9MRqNyMnJQWBgoFNbQUYTl8uFVCqFVCpFUlIStFotVCoVWlpaUF5eDh8fHzAMg+nTp7t0QUupVOLqq6/G7Nmz8c4774zYVgBCATu50LXX2tNf+/pAvm2b8x/IaQWOEO82WJHJC7W0UNtHQsaZwVbYjUYj27Jq7ty5QypqxePxYDKZnDp2OMXlurq6kJ+fD7lcjqSkJLcXHuNwOBCLxRCLxZg0aRIbBDU0NKC0tBTBwcFs6nxf7a7kqXLIZsrsaeICHhs0X8hqtaKwqBD8SD58qnzAF/DBD+VDNkMGRZ7C3s/dYoUwSIiQxBD4hvra93Rz7VXVeXweBP723uUMY6+yHhBhXwlv17bDYrD0ery438RBU6+Bqlhl72XOMBBJRNAqtPAN84W/zB82sw2MlUG7uh2mVhP4vnzYTDZ01nbC2G1E/G/jIQwWQhAgwPQ/TIfZYIYyTwm9QY/Opk7wOnmAFeCJeBBJRDCoDWyqPjgABxz4if0gMAowZ84c6PV6tjL62bNn4efnh7CwMMSsiEFwcDD7u41bFAdFngI2iw3SZCnCpoXZf66bGQwG5OTkIDg4GNOmTRuRonbucn69hri4OJSWlkKlUkEsFqO4uBhcLpfd9y6RSPq9yNXe3o4VK1Zg2rRp2Llzp1sq4hPn0WyTi117rT39dagBN63AEeL9XC0eKZMBt91GbR8JGUcG2sPe3d2NnJwchISEYPr06UNeTXN2hd0RrDMM43KwrlQqUVxcjMTEREyY4JkV1vOdHwTFx8fDYDCwRevOnj0Lf39/NngPDAxknwuHY29L1h+TyYT8/HxwOBzMv3U+Ct8phKpYBV+Jrz31fKIYkfMioS5TQxQiYovECcVCexE2Hy6EwUKIxCL0tPaAAQNxrBiMhYH6nBqmHhO6m7vR09KDgAj73nmRWIT0e9OhKlahp6UHPiIf2Kw2tJe3wzfEnnJu6DJAp9YBjP0CjK/EF0aNvf+6qduE1jOtEE8SI+ayGPjJ/GDVW6EsVcLCWCDyFcEisICxMQiMCERQdBAM7QYYu4zwD/cH358PhmFg6jYhYpa9RpKvry9iYmIQExMDi8WC9vZ2qFQq5OXl9QowpTFSiOPEHvxN27M2cnJyIJFIMGXKlDEVrJ+PYRhUVlZCrVYjKysLvr6+sNls6OzsZF+3er0eEomEnV9Ht4TOzk6sXLkScXFx2L17t0dbIJK+UcBO+sbjDa11G63AETI2uFI8MuZ/ewKdafv45JPAokWUVUOIlxgoJb6/FXalUomCggLEx8dj4sSJwwpSuFzuoHvYh1MJvr6+HtXV1Zg+fTpkMtmQxzkcIpGIDTDNZjPa29t7Fa1zVJwfqGidI53fsT+ax+Mh4/4M1J+oR1tZG/zl/ph641TEXB6Dkn+XoPyzcnRUd4Dvb2+7FhgdCB+RDzoqO8AP4MNqthec43A5qP++HhadBcHxwWj4rgGqYhWi50VDkihBcHww+L58RGT+ek5Qn1Xb28HpzRDy7W3cbGabfQVfyIMwRAgunwtdmw42i71FXMplKUhenYy6Y3VoKmgCJ4gDP8YPXHBhtplhs9gLztnM9srjNqsNfmF+0Cq00Cl1EElEiPtN3EXz4uPjA7lcDrlczgaYbW1t7LYEx97ssLCwIbc1649Op0NOTg7CwsI8krUxUhiGwdmzZ6FQKJCZmckG4lwuFxKJBBKJhE2ddxRcrKysxM6dOxEYGIiSkhKEhYXh008/HXDrB/EcCtiJ+zj2xNIKHCHeb7Aikw4cjn07jFLp3M999ln7F2XVEOL1Llz9ZhgGtbW1qKqqwvTp0xHhhq4wAxWdG04leIZhUFFRAYVCgYyMDAQHBw97rO7A5/MRHh6O8PBw2Gw2qNVqKJVKFBUVwWazscGlVCpl04q7u7uRl5fHtutyzEHwhGCkrLm4Rdn0W6bDX+6PmsM10LfrETU3ChOXToTNYkPjqUYYOgyIvTIWxi4j6r+rB0/AQ/Tl0QidEgpNgwb1J+pRf7we0qlSBMUEIXlVMuRp9kKCjhZq4jgxlEVKcGI59n3oVgaMhYGPxAc+QvsX/nfqCEsJQ8LvEmDsNiJvXx6MjBGJixJh1Vhh6jaBYRjo2nRIWJIAf5k/JmdPRvNPzWg63QRTtwl8fz6C44IHTWc/P8CcNGkSdDpdr73ZgYGB7PwOtx2fVqtFTk4O5HI5Jk+ePKaD9aqqKrS0tCAzM7PP7RoO/v7+8Pf3R2xsLMxmM+rq6vDee++hpKQEQUFBuPvuu3HLLbdgyZIlI/gMCEABO3GnwfbEXli8ihAyegYqMukglQJvv20Puk+ccO3nU1YNIV7v/JR4Rys0lUqF2bNnuy0A7m8VfziV4C0WC4qKiqDX6zF79mx2xdDbONK3Q0NDwTAMNBoNlEolqqurUVxcDIlEAn9/fzQ2NiIuLg7x8fHOtcrz4WLi0olIWJLAVmN3iJoTxf6/vl0Pm9Xe6kwUIoKuTQdFrgIcHw444EAUIoK2VYuifxXBN8wXmgYNSj8uRU9zD6xGK2xWGzR1Glj09kJ3DIeBscsITaMGPr4+9jR8ARc2sw3HHjuGrs4udNd2Q54sh0gkAkSAv8wfgP1CgGyaDAlLE6BVaqEqUSEkMQQBcnt/957mHhTuLMSsP8/qt3L++TgcDhtgxsXFwWQysfvea2pqIBAI2OA9JCTEpSJxPT09yMnJQWRkJBITE8dssA4A586dQ3NzMzIzM+Hv7+/0/SwWC/bv34+AgACoVCoUFxfjq6++QklJCQXso8CjAbtarca6devw5ZdfgsvlYvXq1Xj99dcH7Ie5cOFCfPvtt71uu+eee7Bjxw5PDpW4g7N7Yl3dO0sI8Yz+ikxKJPbb/u//fs2GcXZF3oGyagjxCgMFG45g2mQyIS8vD1arFXPnzrUHW27SV0r8cCrBOwrh+fj4YNasWWNmPy2Hw0FwcDCCg4PZonXnzp1DXV0dAHtRLy6XC5lMNuAq6IU/EwPEkgzD2FfB/3eMpkEDs94Mf5k/DB0G8Pg8BCQGQFWkwtkvz6LxZCPMWjMCIwNhs9pgtVjB4/PAk/PgG+YLc48ZnbWd0Cnsfd/FCWJweBwYOg2w+FvACBjwOXyoClUIig6CKMj+OjL1mMAT2HuuA4AyX4me5h6Ep4azFxsEgQKoSlRoyWlxKmC/kEAgQGRkJCIjI3u14ysuLobNZoNUKmXbmg30mnHUboiJiUFCQsKYD9YbGhpcDtaNRiNuvvlm6HQ6fP311wgODsZll12Gyy67zIOjJQPxaMB+yy23oKWlBYcPH4bZbMbatWtx9913Y/fu3QPe76677sLTTz/N/tvZP1xklDmbOueGFDtCiJs4W2TSmRX5C1FWDSFejcfjQafT4aeffkJgYCBSUlLcXv25r7T7oVaC7+npQV5eHkJCQjB16lSvbq01GEdAmZqaiqCgIKhUKiiVSlRVVcHPz48tWhcUFDTkoNFX6gtxvBjKQiWEQUJYtBZwfbgwdhkhCBCwrdUMHQZU7KuAxWBBeGY4+xoITQ5F/ff18JX4In5xPAB7v/Pu5m5olVrIZsqgLFSCCWPAAQdRsigYQgyoP16P5tPNCE8Ph9VghV6tR/Rl0QidGgoA0Kq04Ppwe2UGOAryaVu0w5zZi9vxaTQaqFQq1NbWoqSkBCEhIez3z8/O0Gg0yM3NxYQJE5CQkDDscYymmpoa1NfXIzMzc8CF0guZTCasWbMGbW1tOHLkiNdsNbnUeSxgLysrw6FDh/DLL78gMzMTAPDmm29i2bJlePnllxEZGdnvff38/BAeHu6poRFPGWwFjsOxf3/+/JEfGyGkf84WmexvRX4wlFVDiFcyGAxQKBSIj4/HpEmTPLKaeP4edoZhYLHY24q5Gqy3t7ejsLCQDabG6sonwzCorq5GY2Mj0tPTIRaLAQDR0dGIjo6GxWJhU7tzc3PZ4FMmkw2Y2m3UGNF5rhM+vj6QTJLYC85xOEhYkgCtQou20jaYjWbo2/UIiAiAJEkCY5cRzaeboWnUgLHZg24FRwHZDBn4vnxweVxYDdZeafe+Ul/4Sn2hKlFBp9JBq9PCn+MPuUwOLocL/zB/hCSGgMPjwGqywsfXB1Oun4JJ10xiW9n5hfrBZrEXsTs/aDfrzfCTu3eR7vzMhsTEROj1eraif2VlJfz9/dnAvaKiAgkJCYiLi3PrGEZabW0t6urqkJGR4VKwbrFYcMcdd6C2thbHjx9HSEiIB0dJXOGxgP3UqVMQi8VssA4AixcvBpfLxenTp7Fq1ap+77tr1y589NFHCA8Px/Lly/HEE0/0u8puNBphNBrZf2s0Gvc9CeKagVbgHCfWbdsoNZaQsez8FfmjR+0F5gZDWTWEeJ36+nq0tLQgMDAQkydP9tjjOFbYHfvVh9K2rampCeXl5ZgyZcqACz7ezmazoaysDGq1GrNmzeozTdnHx6dX0bqOjg4olUqUlJTAarUiNDQUMpmMLVrHMAwqD1SifE859G16cPlcSCZLkPGnDIQkhkAcL0baPWlQFCjQVtoGng/PXu1dwEPjqUZoW7QIig4CT8BDV30XdG06KAuV8A31hc1sg9VsBYPeizAMw8BqsULrowVsQFhYGLgcLvs9npCHpFVJSL4uGTwhz16g7jyymTLUnahDe2U7gmLsGQTdjd3wlfr2qlbvCb6+vpgwYQImTJjAVvRvampCTU0Nm3GiUqkgkUiG3MpwNNXV1aGmpgYZGRkIDAx0+n5WqxX33nsvysrKcPz4cYSGhnpwlMRVHgvYW1tbL2qv4ePjA4lEgtbW1n7vd/PNNyM2NhaRkZEoLCzEY489hoqKCuzbt6/P47du3YqnnnrKrWMnw9DfClx0tD1Yp+JThIx9jhX5+fOBnTspq4YQL3ZhYGyz2VBeXo7W1lbExcWhu7vbo4/v2MM+1Erw1dXVaGhoQFpaGiQSiSeH6lFWqxWFhYUwGAyYNWuWU3UCuFwupFIppFIpkpOT2dTu6upqFBUVQSKRgDnHoPL/VcJH6IOgCUGwmq1QFChw6qVTWPTSIgiDhAgID0BAeAAmLpmIjpUdqPqqCi1nWmBQGyBOFCNsShgsRgu0Si30HXro1XqIFCJYTVZweByYe8zoONcBcazYXvm+Wo1uphuxv4tF56FOdFZ3ImiCPfDWNGggChEh5vIYCIP6brMWEB6AGbfNQMX+CmjqNQADBMUGIfGaRARPGLkUbD6fD6FQiK6uLiQlJbEF1ioqKmA0Gnvte3d3yzhPaGhowLlz55Ceno6gIOfrAFitVqxbtw5nzpzBiRMnIJfLPThKMhQuB+wbN27ECy+8MOAxZWVlQx7Q3Xffzf5/SkoKIiIisGjRIlRXV2PixIkXHb9p0yZs2LCB/bdGo0GMo2cwGR3O7oklhIxtlFVDyJhiNpuRn58Po9GIOXPmoLOzE52dnR57PIZh2Er0Z86cgUwmc7qoms1mQ0lJCTo7OzFr1iyXUnu9jclkQn5+PrhcLjIzM4dUKO/C1G6tVguVSoVTb55CR3sHguKDwDVxIRKJIEmUoKO6A82nmxH/2/hePyckIQSZ6zJR/209TD0mhE0LA9eHCyGEkCZJ0fB9AxirfQU+MCoQodNCoa5QQ6/Sw2qwwmK1oJvTjcTVichamYWWhBYUf1TMBt7+Ef6YdtM0SCb/enHFrDNDUaCAqcuEgMgAhE4LhTRJijl/mYPupm4wNgaB0YHg8Uf2XNHe3o6CggIkJSUhKspeXV8ikWDy5Mns/DY1NaGsrAxBQUHsvnd/f3+v25LR2NiIqqoqpKWlubTv3Gaz4S9/+Qu+/fZbnDhxYkxnsIxnLgfsDz/8MG677bYBj0lISEB4eDiUF/TttVgsUKvVLu1Pz8rKAgBUVVX1GbALhcIxcdXrkuPsnlhCyNhGWTWEjAk6nQ45OTnw8/PDnDlz4OPjg+7u7j5brrmDo7gcn8/HZZddhra2Nraomr+/P2QyGeRyeZ/Bj8lkQkFBAWw2G2bPnj2mP+fp9Xrk5uYiICAA06dPd1uataOlWaGlED7RPuD582DQG6DRaMDz4cGit6C9sR1xTNxF88vhcCCfKUdARAC0Ci0Co+yp0zwRDz5+PhBHiBGVFQVfqS84XA5sZhtEEhFir45FeWU5MjMzkTQ9CRwOB5GzIxGWEgZ1pRoAEJIYAoG/gH2sjqoOnNl+Bp01nfZ0eQEP4enhyHwgE8IgIYJjR6eoWVtbGwoLC5GcnHxRkMrhcBAQEICAgADEx8fDaDSydQXOnTsHoVDIBu9isXjUix82NTWhsrKyV00EZ9hsNmzatAn//e9/cfz4ccTGxnpukGRYXA7YHS/QwcydOxednZ3IyclBRkYGAODYsWOw2WxsEO6M/Px8AEAE7YEkhBDvRFk1hHgtDocDtVqNvLw8REZGIjk5mQ3g+uuRPlwXVoIXiURsUTWz2cwG77W1tRAKhZDL5ZDJZAgKCoJer0deXp7bA9zR0N3djdzcXMjlciQlJXlkVTY4PhhNPzUhKCoI/v7+YGwMtN1adDAdaOpsgvY7LVu0TiKRsMGlKESExGWJKPm4BOoKNfgBfGjqNODxeQhPC4df2K9ZEBwuB2arGXWmOky9cupFRdn4vnzIZ16cRm01WZH7z1x0VHcgJDEEPAEPph4TGn9ohL/cH6l3pLp9PpyhUqlQWFiIadOmObWIKBQKERUVhaioqF4t44qKimCz2RAaGoqwsDBIpdIRbzPY3NyMiooKpKWluRSsMwyDp556Cnv37sXx48f7XBQl3sNje9inTJmCpUuX4q677sKOHTtgNpvxwAMP4MYbb2SvZDU1NWHRokX48MMPMXv2bFRXV2P37t1YtmwZpFIpCgsL8dBDD+GKK67AjBkzPDVU4iyrlT6QE0L6Rlk1hHglpVKJnJwcJCcnX7Rl0BMBu6MSfH/F5fh8PiIiIhAREQGr1Yr29nYolUrk5uaCw+GwhdXGerCuVqtRUFCAuLg4xMVdvMrtLonLEqEsUKLzXCf85f6wmqwwNBsQkxqDhXcuRI+pByqVCmVlZTCbzb2K1k1cNhG+Ul/Uf1cPrVKL2IWxaCtvg4/o1/DAarZCo9SAF8lD1qQsREdHOz22trI2dFZ3QpwgBk9g/10KAgTwDfVF049NmHrDVAgCBIP8FPdSKBQoLi7G9OnTh7RXu7+WcTU1NSguLu63ZZwntLS0oLy8HKmpqS5VdGcYBs8//zw++OADHD9+HElJSR4cJXEHj/Zh37VrFx544AEsWrQIXC4Xq1evxhtvvMF+32w2o6KiAjqdDgAgEAhw5MgRbNu2DVqtFjExMVi9ejUef/xxTw6TOGPfvr5TXl9/nVJeCSGEEC8VEhKCjIyMPgu2uTtgd7USPI/HY/e1t7a2oqSkBEFBQejs7MT333/fa2V4LAXvjucyElXtI7MikflAJso+LUNPaw+4PlzEzI9B6l2pEAYK7XvTpVIkJSWhu7sbSqWSDS4lEgnCosKQ9uc0iEQiMAyDsk/LcO7rc9Aq7b3Sezp7YAo24YrrrnApWAfse9etZit4wt6/Ox+RD8xaMyx6y4gG7K2trSgtLcWMGTOcyhYejLMt48LCwhAUFOTWizatra0oKyvDzJkzXSrGyDAMXnvtNfz973/HsWPHMG3aNLeNiXgOh2H6Ku07dmk0GgQHB6Orq8ulColkAPv22YtKXfhScfzh2bOHgnZCCBkAnZvcj+bUOTabDWazuc/vabVa/PDDD/jd7343rMdgGIZNgwfsgYwrleDr6upw7tw5pKSksCuXXV1dUCqVUCqVMJlM7MpwaGgofHw8ut40LPX19aiqqmKfy0ixGCzobuyGj68PAiIDBp1/R/sypVKJrq4uBAYG2lfeJVL0nO2BMl+JtpY2dIu6Mfva2YiaGOXymLqbunH8sePgCri9UuzVZ9WQTJJg4XML2d7sntbS0oKysjLMmDFjRFqWObZ+qFQqtLe3g8vlssH7cC9AKRQKlJSUuPxcGIbBW2+9ha1bt+Kbb77BrFmzhjwG0jdPnZcoYCcDs1qBuLjeK+vnc7Rtqqmh9HhCCOkHnZvcj+bUOQzDwGQy9fk9g8GAEydOYMmSJUNe/XME6o6Pk64U4HK0mFOpVEhLS+vz98gwDHp6etjgXavVQiqVQiaTISwsDALByKZU94dhGFRVVaGpqcnlSt2jzWQysSvD7e3tEIlEEAqF0Gg0SE1NHVY7vYL3C1D5eSV4Qh4E/gLo1Xrw/fjIXJeJ6HmurdgPVVNTEyoqKjBz5kxIpdIReczz2Ww2dHR0sLUbTCYT2zLO1dewUqlEUVGRy1kCDMPg3XffxebNm/Hf//4X8+bNG8pTIYPw1HnJey9REu/w/ff9B+uAfdW9ocF+HO1fJYQQQsYMxyqf1Wod0qr1hcXlXAn6LRYLCgsLYTQaMXv27H73+3I4HAQGBiIwMBATJ068qN2WWCxm0+qd6W3uCTabDaWlpejo6MCsWbPg7+8/KuMYKoFAwBZVs1gsKCkpgUqlAo/HQ1FR0bBWhqf/YTr8wvxQe7QWxi4jwtPCMXHZRETOHpn2YQ0NDTh79uywLzwMB5fLhVQqhVQqHVbLOEehO1ezNxiGwb/+9S88/vjj+OqrryhYH4MoYCcDa2lx73GEEEII8QqO4MtisbgcsA8nWDcYDMjLy4NAIHC5L7mjnVlcXBwMBgOb1l1ZWcmmdctkshELmq1WKwoKCtgLD2O5BR3DMDh79iy6urowd+5c+Pr6orOzEyqVCuXl5TCbzWx2Q2hoqFO/Nx6fh0nXTELiskRYTfb97CPVw7y+vh7V1dUutzvzpL5axjmyGwZqGedoQzd9+nTIZDKnH49hGHzyySf4y1/+gs8//xwLFizw1FMjHkQBOxmYs+30qO0eIYQQ4nUGCo4cgbbNZnPpZw4nWO/u7kZeXh5CQ0ORnJw8rB7WIpEIMTExiImJYdO6lUolzp07B19fXzZ4DwwM9EiQaDKZkJeXBx6P5/KFB29js9lQUlICjUaDWbNmsRkPEokEEokEkydPZrcm1NXVoaSkhK2I7kx2A4fL6VV93tNqa2tRU1OD9PR0r96eIBQK2ZaHjq4J57eMCwsLg0gkQl1dHaZNm+ZyZfv9+/fjz3/+Mz755BMsXrzYQ8+CeBoF7GRg8+fb96g3NV1cdA74dQ/7/PkjPzZCCCGEDIurleIdleCHEqw7Vgnj4+Pd3urswrRux37hM2fOgM/ns8G7WCx2y+PqdDrk5eUhMDAQ06dPH9aFh9FmtVpRWFgIg8GAzMzMPrMELtya4KiI7shuCAgIYOsKBAQMXvTOk2pqalBXV4eMjIwxVd/i/K4JjsKL9fX1qKmpAYfDQXNzM9uaz5mWcV999RXuuece7Nq1C1dfffUIPAPiKRSwk4HxePbWbatX9/19hgG2bbu44Bz1bCeEEEK8AofDQX81hnk8HiwWy6A/48JK8K4G642NjaioqMDUqVMR4eGsPB8fH4SHhyM8PBxWqxVqtRpKpRIFBQXgcDi92sUNJdDWaDTIy8uDXC5HUlLSqAanw2WxWJCfnw+bzeZSloCvry8mTJiACRMmwGQysRXRa2pq2LRud14gcQbDMDh37hwaGhqQkZGBwMDAEXlcT3BkvrS1tWHatGkQi8VQqVRQKBSoqKhAQEAAmzrfVwbJN998g9tvvx3vvfcesrOzR+dJELehgJ38yl1BNvVsJ4QQQsYEZ1bYh1MJ/vzq6enp6QgJCRnWeF3F4/HYwMZms6GzsxNKpRKlpaWwWq3s90JDQ50qqNbe3o7CwkLExcW5PUtgpDlS+vl8PtLS0obcakwgECAyMhKRkZG90roLCgoAgJ1jqVQ6rHZmA3G8zpqbm5GZmYmAgACPPM5I6ejoQH5+PpKSkhAZaS/QFxsbi9jY2F4t4+rr69nXuE6nQ3JyMn755Rf84Q9/wD/+8Q9cf/31o/xMiDtQwE7s+guyX30V2LCh//txOMD69cDKlfbgvr+e7U1N9tupZzshhBDiNXg83oB72IezX91qtfbaFz3a1dO5XC67JzspKQkajQZKpRJVVVUoLi7u1eu9r5Xm1tZWlJSUYMqUKWwQNVYZDAbk5ubC398fKSkpbkvpvzCt23GBpLKyEkajEaGhoewFEne15GMYBpWVlVAoFMjMzBz119lwdXZ2Ii8vD5MnT0ZUVNRF3+fz+YiIiEBERATbMk6lUuGRRx5BQUEBfH19cf311w+rXSPxLmN3ww1xH0eQfWH7tqYm4PrrnW/rZrXag/6+0u4ct61fbz+OEEIIISNioA/tA6XEDydYN5lMyMnJgcFgwOzZs70uiOJwOAgODsakSZMwb948ZGVlITAwEHV1dfj222+Rm5uLxsZGGI1GAEBdXR1KS0sxc+bMMR+s63Q6nDlzBsHBwW4N1i/E4XAQEhKCpKQkXHbZZewc19fX47vvvsOZM2dQX18PvV4/5MdgGAYVFRVQKpXjIljv6upCXl4eJk2ahOjowfvUO1rGJScn47nnnkNUVBQuu+wyFBcXIzIyErfffrvHxvrdd99h+fLliIyMBIfDweeffz7ofU6cOIH09HQIhUIkJiZi586dHhvfeEIr7Jc6Z4JsZ7S0UM92QgghZIzpLyV+OMG6VqtFXl4egoKCMG3aNI+lQbvL+a22EhISoNfroVQq0dLSgvLycggEApjNZqSkpCA0NHS0hzssPT09yMnJQXh4OCZPnjxiK7B9zbGjnZmjaJ1j37uzResYhkFZWRnUajUyMzOdKsTmzTQaDXJzczFx4kTExMS4dN+8vDysXr0aTzzxBB566CG2SF1TU5OHRmt/n8+cORO33347rnUie7ampgZXX3017r33XuzatQtHjx7FnXfeiYiICCxZssRj4xwPKGC/1A0WZDsrIoJ6thNCCCFjTF8B+3AqwXd0dKCgoABRUVFITEwckym5vr6+iI2NRUxMDIqKitDR0YGgoCAUFhay1dAdvd7H0vPr6upCbm4uYmNjER8fP6pjP79onWNPtqNlnKOq/4W9yM/HMAxKS0vR2dmJzMzMQdvKeTuNRoOcnBwkJCRgwoQJLt23qKgIK1aswKOPPsoG6wDYugKectVVV+Gqq65y+vgdO3YgPj4er7zyCgBgypQpOHnyJF577TUK2AdBAfulbrjB8/lt3b7/3rn7UM92QgghxCucH7APtxJ8S0sLSktLkZSU5FQ6rzezWCwoLCyEyWTC3LlzIRQKewWWNTU1EIlEbPAeFBTk1cF7e3s7CgoKkJiY6HJA6Gnn78l2VPV39CJnGIatLeAoWufoGd/d3Y2MjIwxH6x3d3cjNzcX8fHxiI2Ndem+ZWVlWL58OdatW4eNGzd69Wvw1KlTF/WCX7JkCdavXz86AxpDKGC/1LkSPHM4F6fJn9/WjXq2EzJ6qJUiIaQfg+1hd1SAH04l+JqaGtTW1mLmzJljPm3cUT3dx8cHmZmZ8PGxf1y+MLBsb2+HUqlEbm5ur2Jr/a0KjxalUoni4mIkJyd7/f7786v6O3qRn1+0TiKRwGQywWq1IiMjo8+e8WOJY4tCbGws4uLiXLrv2bNncc011+D222/Hli1bvDpYB+xFG+Vyea/b5HI5NBoN9Hr9mN/S4EkUsF/qnA2yX30VuPdeoL299/el0l//39Gz/brrLg7uHX9E+urZTggZHmqlSAgZIkfAPtT96jabDWVlZWhvb8esWbPGdO9rwF6QLTc3F8HBwZg2bVq/gff5AbqjUrdCoWBXhc/v9T6ae/ibm5tRVlaGlJQUyGSyURvHUHA4HIjFYojFYkyaNAnd3d0oKiqCwWCAzWZDYWEhmzrv5+c32sN1mSNYj4mJQXx8vEv3ra2txfLly3HDDTfgueee8/pgnQwPBeyXOmeDbABQqy++v1rdu13btdfa/7+v4GHbNgoeCHGGK6vl1EqREDIMPB4Per1+SMG62WxGYWEhzGYzZs+ePeZTkzUaDfLy8lwuyOao1C2VSnu1MisvL4fZbO7VLs6xWj8S6uvrUVVVhdTUVEjPX2AZg2w2G6qrq+Hj44MrrrgCVquVLVp39uxZ+Pv7sxdJAgMDvT6A1Wq1yMnJQVRUFBISEly6b2NjI5YtW4arr74ar776qldlcwwkPDwcCoWi120KhQJBQUG0uj4IDsO4Ugrc+2k0GgQHB6OrqwtBQUGjPZyxo68VupgYe5C9ciUQF9d/cTrHKnxNza9BBaXnEjI0rqyWW62uvzfJqKBzk/vRnDrParX22bqNYRi0traiqKgIvr6+kMlkkMvlTlXp1uv1yM/Ph1AoxIwZM0Y0EPUExx7vhIQExMbGuiXgYxgG3d3dUCqVUCqV0Ov1kEgk7Kqwu/qQ9/W4NTU1qK+vR1paGoKDgz3yOCPFarWioKAAFosFaWlp4PP5vb5vNpvZ7QltbW3g8/lsWn1ISIjXBbSOtnoREREuF2ZsaWnBkiVLsGDBArz99tte04GBw+Fg//79yM7O7veYxx57DAcPHkRRURF728033wy1Wo1Dhw6NwCg9z1PnJQrYya/6C7JPnACuvHLw+x8/Tu3aCBmO/lbLHSfzC1fL6b05ZtC5yf1oTp3XV8B+fiV4m83GBjwqlYotpiaXy/tcrXSsRMtkMiQlJXldQOQqR7G8qVOnIsKDhXG1Wi0bvHd3d0MsFrNp9e7KTmAYBpWVlWhtbUVGRgYCAgLc8nNHi9VqRV5eHhiGQVpa2qAXhmw2G9RqNftattlsbPAulUpH/cKSXq/HmTNnIJfLMWnSJJeCdaVSiauuugrp6en48MMPRz1Y7+npQVVVFQAgLS0Nr776Kq688kpIJBJMmDABmzZtQlNTEz788EMA9rZu06dPx/3334/bb78dx44dw5///Gf85z//GTdV4j11Xhrbl0OJe/F4fX+op3ZthHie1WpfWe/rGirD2IP29evtGS+OkzS9NwkhLmIYhg3SAXs6N4/HQ3h4OMLDw9liagqFAmfOnAGfz4dcLodMJkNwcDDa2tpQVFTk1pXo0VRXV4fq6uoRSRv39/dHfHw84uPjYTAY2OC9srISQUFBbEq3v7//kH6+o9VZR0cHZs2aNSb3dZ/PYrEgLy8PHA4H6enpTgWoXC4XoaGhCA0NBcMw0Gg0UCqVqK6uRnFxMSQSCRvAj3TBOkewLpPJXA7W29vbsWLFCkyfPh07d+4c9WAdAM6cOYMrz1s02LBhAwDg1ltvxc6dO9HS0oL6+nr2+/Hx8fjPf/6Dhx56CK+//jqio6Px7rvvjptg3ZNohZ0MjlbxCHG/CzNarFbggnYnfTr/fUbvzTGDzk3uR3PqPMcKu6uV4B0tthQKBVQqFXtbQkLCqPfxHi6GYXD27Fk0NzePetq4yWSCSqWCUqlEe3s7ux/b2e0JgH1luaioCFqtFunp6WO+noDZbGYr9c+cOdMtAaojw0GlUrF/PxzB+1AvkjjLYDDgzJkzkEqlSE5Odum909nZiWuuuQYxMTH47LPPPLaVggwfpcQ7iU7gHuDYJztYJXnaJ0uIc/rapy6R9F3Y8UK7dwM33WT/f3pvjhl0bnI/mlPn2Ww2thXWUIrLMQyDiooKNDc3IyQkBF1dXeBwOGzavLe1MRuMo493V1cX0tPTvWol2mKxsL3e29raIBAI2LT54ODgPn9vjj3eZrMZaWlpYz6gM5vNyM3NhUAgwIwZMzyymmw0GtmLJGq1Gn5+fmxtgaCgILdejHIE6xKJBFOmTHHpZ2s0GqxcuRISiQSff/75mG9jN95RSjwZPdSujRD36W+fujPBOmBfjXeg9ybxIm+99RZeeukltLa2YubMmXjzzTcxe/bsPo9955138OGHH6K4uBgAkJGRgeeee67f48nwtLW1sVWYXQ3WrVYriouL0dPTgzlz5sDPz49tY6ZUKtk2Zo7g3RuLfJ3PYrGwwe2sWbO8LgDy8fHptT3BsR87Pz+fvUgik8nYeXasRHO5XGRkZIz6Hu3hMplMyM3NhUgkwowZMzz2WhIKhYiOjkZ0dDR7kUSlUiE3N5ftBX/+PA+V0WhETk4OQkJCXA7WtVotrrvuOvj7+2Pfvn1e91olI4dW2InzBqokT22jCBncYFXdBzLQajm9N73eeD83ffLJJ1izZg127NiBrKwsbNu2DZ999hkqKir67P18yy234LLLLsO8efMgEonwwgsvYP/+/SgpKUFUVJRTjzne59SdfvOb36C2thYrV67Etddei7S0NKeCEKPRiPz8fHC5XKSmpl5UnRsA28ZMoVBAqVTCarWyQaVUKvWq4N1oNCIvLw98Ph8zZ84cU8GtzWZj28U55lkikUCj0cDf399taeOjyWg0Ijc3F/7+/pg+ffqovHbOvxilUqlgtVoRGhqKsLAwl9vyOYL1oKAgTJs2zaVgXa/X47rrroPVasXBgwfHfPHASwWlxDuJTuAeRu3aCBk6Z/ecX6i/KvHno/emVxvv56asrCzMmjUL27dvB2D/0BsTE4N169Zh48aNg97farUiJCQE27dvx5o1a/o8xmg0wmg0sv/WaDSIiYkZt3PqTjqdDgcPHsTevXvxn//8BxKJBCtWrMC1116LzMzMPgOjnp4e5OXlQSwWY9q0aU4FTwzDoKuriw3eLRYLu1IplUpHNaDU6XTIzc1FcHCw08/HWzEMA5VKhZKSEjAMA4ZhevV67+vCirczGAzIzc1FYGCg1/x+HEXrHKnzOp2uV1u+gVa8TSYTzpw5g8DAQEyfPt2lYN1gMOCmm26CRqPB119/TX/fxhBKiSfe4cJK8larPQgZrSCBghQyljhbrf3C/eyhocAtt9hvt1r7fo331+WBEA8zmUzIycnBpk2b2Nu4XC4WL16MU6dOOfUzdDodzGYzJBJJv8ds3boVTz311LDHeyny8/PDddddh+uuuw56vR5ff/019uzZg+zsbAQFBWHFihVYtWoVZs+eDR6PhxMnTsBisSAuLg4TJ050OtjgcDgQi8UQi8WYPHkyW6G7srISJpMJoaGhkMvlCA0NHdHgvaurC3l5eYiMjHS5Orc30ul0KC8vR3h4OJKSkqDT6aBQKFBXV4eSkhKng0pv4djjHRISgqlTp3rN74fD4SA4OBjBwcFITEyEVquFSqVCS0sLysvL+63s7/ibGBAQ4PLKuslkwq233oq2tjYcOXKEgnUCgFbYyXD0lYYbHW3fUzsSabij/fiEuMrZFfYjR+wB+IEDwEcfAW1tv36PXuNj0ng+NzU3NyMqKgo//vgj5s6dy97+6KOP4ttvv8Xp06cH/Rn33Xcfvv76a5SUlPRb3ZpW2N3PYDDg8OHD2LNnD7788kv4+voiIyMD33zzDd5//32sXLnSLY/DMAx6enqgUCigUChgMBjYFeGwsDCPpqa3tbWhsLAQCQkJiIuL89jjjBSNRoPc3FxER0f3eTFFp9OxafOOvzuOLQqOOgbeRK/XIycnZ0gF2UaT0WhkiwOq1Wr4+voiLCwMISEhOHv2LPz8/JCSkuJSpoDZbMbatWtRVVWFY8eOITQ01IPPgHgCpcQ7aTx/KPIq/RXOciZ1dzw8PiFD4UpV9wMH6DU+joznc9NwA/bnn38eL774Ik6cOIEZM2Y4/bjjeU5Hg9FoxNq1a7F3715MnDgRHR0dWL58Oa699lrMmzfPbUE1wzDQarVs2rwjzVgulyMsLMyt6dwtLS0oLS3F1KlTEXF+wc4xqqOjA/n5+YiPj3fq4oPRaGSD946ODgQEBLDBu7+//6gHxzqdDjk5OQgLC0NSUtKoj2eoLBYL2tvb2QtSXC4XERERkMlkkEgkTgXtFosF99xzDwoKCnD8+HHI5fIRGDlxN0qJJ97DarWvbPcVcDCMPaBYvx5YudIz6emj/fiEDJWzVd0Beo2TMcOR3qxQKHrdrlAoEB4ePuB9X375ZTz//PM4cuSIS8E6cb+nnnoKP/zwA3JycpCUlIRjx45hz549+OMf/wgOh8MG75dffvmwgmoOh4OAgAAEBARg4sSJbG/s+vp6lJaW9greh9qejGEY1NXV4dy5c0hNTYVUKh3yeL2FI1Ng8uTJiI6Oduo+QqEQMTExiImJgdlsZvdi19TUQCQSscG7u9uYOUOr1SInJwdyuRyTJ08es8E6YK/sL5VKUVdXB6lUigkTJqCtrQ1lZWUwm829itb19d6xWq3485//jJycHJw4cYKCdXIRWmEnrnM2rff4cc/sqR3txydkuAar6k6v8XFnvJ+bsrKyMHv2bLz55psA7EXnJkyYgAceeKDfonMvvvgi/va3v+Hrr7/GnDlzXH7M8T6nI+3s2bMICAi4aCXaYrHgxIkT2LNnD/bv3w+r1YprrrkG1157La644gq39vx2pHMrFAp0d3cjJCSEDd6d3YvNMAwqKyvR2tqKtLS0cfHaaG1tRUlJCaZNmzboRTBnWK3WXr3efXx8erUx83Tw3NPTg5ycHERGRiIxMXFMB+uA/T2Sm5sLHx8fpKamsivqDMOgu7ubrTiv1WohkUjY4N3X1xc2mw0bNmzAkSNHcOLECUyYMGGUnw0ZDlphJ97D2cJZzh431h6fkOG69lr76nh/BRPpNU7GmA0bNuDWW29FZmYmZs+ejW3btkGr1WLt2rUAgDVr1iAqKgpbt24FALzwwgvYvHkzdu/ejbi4OLS2tgIAu/JKRt6kSZP6vN3HxweLFy/G4sWLsX37dnz//ff47LPPcO+998JgMOCaa67BqlWrsHDhwmEXOPPz80NcXBzi4uKg1+uhVCrZAl9isZhdEe6vzoHNZkNxcTE0Gg1mzZoFPz+/YY3HGzQ2NqKyshIzZ850255mHo8HuVwOuVwOm83G9novKioCwzC9Kvu7u1p7d3c3cnJyEBMTg4SEhDEfrFutVuTl5YHH42HmzJm95ovD4SAoKAhBQUFITEyETqeDSqVCa2sr3nzzTRw9ehQTJkxAYWEhTp48ScE66RcF7MR1zu4D89R+sdF+fELcYaCq7vQaJ2PMDTfcAJVKhc2bN6O1tRWpqak4dOgQm9pZX1/f64PsP/7xD5hMJlx33XW9fs6WLVvw5JNPjuTQiQt8fHxw5ZVX4sorr8Sbb76JkydPYs+ePVi3bh16enpwzTXXYOXKlVi0aFG/QbWzfH19ERsbi9jYWBgMBnYvdmVlJYKCgiCXy3sVUrNYLCgoKIDFYsHs2bPduvI/Wmpra1FTU4O0tDSEhIR45DG4XC5CQ0MRGhoKhmHYXu/l5eVsOrdcLodUKh12HQNHwbzY2FjEx8e76RmMHkewzuFwkJqaOmjnAz8/P/Y1HRkZCZVKhW+//RadnZ246qqrkJ2djccee8zjWzjeeustvPTSS2htbcXMmTPx5ptvYvbs2X0eu3PnTvbCq4NQKITBYPDoGElvlBJPXOdK4SxP7WEfzccnxNPoNT7u0LnJ/WhOvYfVasWpU6fYtPmuri42AFm8eLFbq5MbjUaoVCooFAp0dHQgMDAQUqkUSqUSIpEIM2bM8GjV+ZHAMAyqqqrQ1NSE9PT0UXl9n5/OrVQqodfrIZVK2V7vrl4Q6erqQm5urtMF87yd1WpFfn4+bDYb0tPTXWpTyDAMtm7dinfeeQfHjx9HbGwsDh8+jC+++ALbt2/3aGbIJ598gjVr1mDHjh3IysrCtm3b8Nlnn6GiogIymeyi43fu3IkHH3wQFRUV7G0cDof22feDqsQ7iU7gI8RRpR3ou3DWSFWJd8fjUy934o1G+z1G3IrOTe5Hc+qdbDYbTp8+jT179mDfvn1ob2/H0qVLkZ2djd/97nduDUZMJhMaGxtRU1MDm82GwMBAduX9/L7YYwnDMCgvL4dKpUJGRobXPA9HcUClUsnWF3C05Rssm6KzsxN5eXmYOHHiuEj7tlqtKCgogNVqRVpamksXiBiGwauvvopt27bh2LFjmDlzpgdHerGsrCzMmjUL27dvB2B/v8bExGDdunV91hvZuXMn1q9fj87OzhEd51jlqfOSezemkEvHtdfaA4aoqN63R0ePTCDhrsfft8++knnllcDNN9v/Gxdnv52Q0TTa7zFCCBkCLpeLuXPn4pVXXkF1dTWOHDmCuLg4bN68GXFxcfjjH/+IvXv3oqenZ9iPpdfrUV9fjwkTJmDBggWYMGECOjs78dNPP+HUqVOorq5GT08PxsralGMPvlqtxqxZs7wmWAcAf39/xMfHIysrC5dddhnCwsKgUChw8uRJ/Pzzz6itrYVOp7vofmq1Grm5uUhMTBwXwbrNZkNhYSEsFsuQgvXt27fj1VdfxaFDh0Y8WDeZTMjJycHixYvZ27hcLhYvXoxTp071e7+enh7ExsYiJiYGK1euRElJyUgMl5yHVtjJ8Iz26vRwHp96uZOxYLTfY8Qt6NzkfjSnY4vNZkNeXh727NmDvXv3oqmpCb/97W+RnZ2Nq666CoGBgS79PEebs4kTJyI2NrbX9ywWC9vCrK2tDSKRiC2yFhAQ4JWFzqxWKwoLC2EwGJCenj7sAn4jxWQysVXQ29vb4e/vzxYHNBqNKCwsRFJSEqIuvPg8BjmCdaPRiPT0dJfaGzIMg3feeQdbtmzBf//7X8ybN8+DI+1bc3MzoqKi8OOPP2Lu3Lns7Y8++ii+/fZbnD59+qL7nDp1CmfPnsWMGTPQ1dWFl19+Gd999x1KSkqcbi94KaGUeCfRCZw4xbFH+Py2WuejPcKEEDeic5P70ZyOXY7AxxG819bWYvHixcjOzsayZcsG7Qve3NyMsrIyp9qcOVqYKRQKtLW1QSAQsGnzo9F/vC8Wi4XdD52WljasPvejyWw2o62tDSqVCiqVCjabDaGhoYiPj0dwcLBXzPVQ2Ww2FBUVQa/XIyMjw+Vg/cMPP8Rjjz2GL7/8EgsWLPDgSPs3lID9QmazGVOmTMFNN92EZ555xpPDHZOorRsh7vT99/0H64B91b2hwX4c9bkmhBBC3IbL5SI1NRWpqal45plnUFxcjD179uC1117D/fffj0WLFmHlypW4+uqrIRaL2UCPYRjU1taitrYWqampTlXTPr+FmdVqRXt7O5RKJds3WyaTQS6Xj1pAaTKZkJeXBz6fj7S0NJeKl3kbPp+PiIgI+Pj4QKlUIjY2ln1+XC6XXXkPCQlxe7s4T3JsVdDpdMjMzHQ5WP/444/xyCOP4MCBA6MWrANAaGgoeDweFApFr9sVCsWgF74cHK/TqqoqTwyR9IMCdnJpoj7XZLyh1HlCyBjE4XCQkpKClJQUPPnkkygrK8OePXvw1ltvYd26dbjyyivZtPnHH38cU6ZMwe233z6k1Ssej8cGjTabjQ3eHX20HcH7+RcJPMlgMCA3Nxf+/v5ISUkZU0FsfxQKBYqLi5GSksJWErfZbOjo6IBSqURxcTFsNluvXu/efJGCYRiUlJRAq9W6vLIOAPv378eDDz6ITz/9FIsWLfLQKJ0jEAiQkZGBo0ePIjs7G4D9d3P06FE88MADTv0Mq9WKoqIiLFu2zIMjJReigJ1cmqjPNRlP9u0DHnywd9ZIdDTw+utUh4EQMmZwOBxMnToVmzdvxhNPPIHKykrs3bsXO3bswCOPPAJ/f38kJSXBZDKBYZhhBdVcLhdhYWEICwvDlClT0NHRAYVCgYKCAnA4HI+vBut0OuTk5EAikWDq1KljOl3cobW1FSUlJZgxYwbCwsLY27lcLqRSKaRSKZKTk9HV1QWlUonKykoYjUaEhoay7eK8aTuAI1jv7u5GZmamy63svvrqK9xzzz3YtWuX1wS4GzZswK233orMzEzMnj0b27Ztg1arZXutr1mzBlFRUdi6dSsA4Omnn8acOXOQmJiIzs5OvPTSS6irq8Odd945mk/jkkMBO7k0zZ9vD2gG63M9f/7Ij40QV/RXPLGpyX47FU8khIxBHA4HSUlJeOCBB3D06FEwDIPly5fjwIEDeOqppzB//nxkZ2djxYoVCAsLG3bwfn5A2dnZya4UMwyDsLAwyOVySCQStwTvPT09yMnJQXh4OCZPnjwugvXm5maUl5dj5syZCA0N7fc4DocDsVgMsViMSZMmoaenB0qlErW1tSgpKYFEImEvlrgaILsTwzAoLS1FV1fXkIL1r7/+GmvXrsX777/PrmZ7gxtuuAEqlQqbN29Ga2srUlNTcejQITYbor6+vtdrvKOjA3fddRdaW1sREhKCjIwM/Pjjj5g6depoPYVLEhWdI5cu6nNNxjoqnjhm0LnJ/WhOLw27du3Crl278OmnnyIgIAAMw6CmpgZ79+7F3r17kZOTg3nz5iE7OxsrV66EXC53WwDMMAw6OzuhVCqhUChgtVp7Be9DSeXu6upCbm4uYmNjER8fPy6C9aamJlRUVGDmzJlO1RXoj06nY3u9O97fcrkcYWFh8PX1deOIB8YwDMrKytDR0YGMjIxB+8xf6MSJE7j++uuxY8cO3HLLLePid0ycQ1XinUQncOKSvlKJY2KAbdu8I1infclkICdOAFdeOfhxx49T8cRRRucm96M5vXTYbLY+V7YZhkF9fT0bvP/888+YM2cOVq5ciZUrVyIyMtKtwbsjlVuhUMBsNrP7sB3FvAbT3t6OgoKCcdOTHAAaGhpw9uxZpKamQiKRuO3nGgwGtjVfR0cHAgIC2Or+nuxPzzAMysvL0d7ejszMTJeD9ZMnT2L16tXYtm0bbr/9dgrWLzEUsDuJTuDEZd4aFNO+ZDKYf/8buPnmwY/bvRu46SbPj4f0i85N7kdzSs7HMAwaGxuxb98+7N27F6dOncKsWbOwcuVKZGdnIzo62q3Be3d3NxQKBRQKBYxGY6/g3cfn4h2njoJrycnJiIyMdMs4Rlt9fT2qq6uRlpYGsVjssccxm81s8N7e3g5fX182bT4wMNCtv9eKigqoVCpkZma6vKp/+vRpZGdn47nnnsN9991HwfoliAJ2J9EJnIwL/e1LpnR9cj5aYR8z6NzkfjSnpD8Mw6C5uRn79+/Hnj178MMPPyA9PR3Z2dnIzs7GhAkT3Brk9fT0QKFQQKlUQq/XQyqVQi6Xs0XUHPu7p0+fDplM5pbHHW21tbWoqalBeno6goODR+xxLRYLW91fpVKBz+ezwftwqvszDIPKykoolcohBeu5ublYvnw5Nm/ejPXr11OwfomigN1JdAInYx7tSybOcrxWBiueSK+VUUfnJvejOSXOYBgGCoWCDd6/++47zJw5kw3e3b2P3FFETaFQQKvVws/PDzqdrlebs7Hu3LlzqK+vR3p6+qi+92w2G9RqNbvvHQAbvLtSIJBhGFRVVaGlpQWZmZnw8/NzaRyONmePPPIIHnvsMQrWL2EUsDuJTuBkzKNVU+IKKp44JtC5yf1oTomrGIZBW1sbmzZ/4sQJTJs2jQ3eExMT3Z5e3dTUBJFIBL1e7zUV0IeKYRicO3cODQ0NyMjIQGBg4GgPicUwDDo6OtjUeYvFwraLk0qlfW5TcNyvuroaTU1NyMzMdHl/fFlZGa666ircd9992LJlCwXrlzgK2J1EJ3Ay5o3UvmRv3btPXOftxRMJnZs8gOaUDAfDMFCr1fj888+xZ88eHDt2DElJScjOzsaqVauG1W7NkV7d2tqKjIwMBAQEQK/Xs2nzGo0GISEhbPAuFArd/Ozcz7EK3dzczD4nb8UwDDQaDVQqFRQKBQwGA6RSKWQyGcLCwnr1eq+urkZjY+OQgvWzZ89i6dKluO222/Dcc89RsE4oYHcWncCJVxhOMDwSK+xU0G78oQswXo3OTe5Hc0rcxbE6e+DAAezduxdHjhxBYmIiVq5ciVWrVmHKlClOB2OO/t0dHR1IT0/vM73aYDCwafNdXV1s+zKZTOZyVfKR4LgAoVAokJGR4dEq7Z7g2KagVCrR09PDXizR6/Vobm5GZmamyxcgampqsHTpUlx33XV45ZVXnE6/J+MbBexOohP4JcjbApXhBsOe3pdMBe0IGXF0bnI/mlPiKZ2dnfjiiy+wd+9efPPNN4iLi8PKlStx7bXXYurUqf0GZzabDUVFRdBqtUhPT3cq+DYajWzw3tnZiaCgIMhkMsjl8hHtPd6f8yunZ2RkuLy/29vo9XoolUrU19fDYDAgICAAERERkMlkTj+3+vp6LF26FMuWLcP27dspWCcsCtidRCfwS4y3rRS7Kxj21L7kwQraAfZUaipSRohb0bnJ/WhOyUjQaDT48ssvsXfvXhw6dAjR0dFs2nxKSgobrJlMJhQXF8NsNiMtLW1Ie9RNJhO7EqxWq9ne43K5fFQCZYZhUFZWBrVajYyMDK+4gOAOtbW1qK2tRUpKChvAq9Vq+Pv7s9sUAgIC+syqaGlpwZIlS7Bw4UK8/fbbFKyTXihgdxKdwC8h3rZS7O7q7p7Yl0wF7S4N3pZ1Qujc5AE0p2SkdXd34z//+Q/27t2L//73v5DL5cjOzsZvfvMbbNy4EWvWrME999zTb4EzVzh6jysUCrS3t8Pf359Nmx+J/eOO1P7Ozk5kZGR4Zar+UDh6x2dkZPT6u2E2m9HW1galUom2tjYIhUI2eA8ODgaHw4FCocBVV12FWbNmYefOneDReZVcgAJ2J9EJ/BLhja3PPBEMuzvwcrag3fr1wGuvDf1xxquxEAh7W9YJAUDnJk+gOSWjSavV4uDBg9i1axcOHTqECRMmYOnSpVi9ejUyMjLcuvLqCCYdwbuvr2+v4N3dxc5sNhtKSkrQ3d2NjIyMMVEUzxkNDQ2oqqoatHe81Wrt1ev9qaeeQkxMDCoqKpCcnIyPP/7YLRdlyPjjqfMS5XGQsen77wdO62YYoKHBftxIaWlx73GeEBHh3HG7dtmDU29ltdovkPz73/b/jsRY9+2zXyS68kr7RY8rr7T/e98+zz+2sxxZJxe+N5qa7Ld701gJIR73t7/9DfPmzYOfnx/EYrFT92EYBps3b0ZERAR8fX2xePFinD171rMDHYP8/f0xe/ZslJaWIjs7G88++yza29uxYsUKTJs2DY899hh++uknWN1wfuLz+YiIiEBqaioWLFiAhIQE9PT04Oeff8aPP/6Is2fPQqPRwB1rcDabDcXFxejp6RlXwXpjYyOqqqqQlpY2YLAOADweDzKZDNOnT8eCBQtw9913o7a2FtXV1Th+/DjuuusufP311yMy7rfeegtxcXEQiUTIysrCzz//PODxn332GZKTkyESiZCSkoKDBw+OyDiJZ1HATsYmbwyOnQ2GnT3OEwHi/PlAaOjgx6lUI3uxwxWjETiPhUDYarWvrPf1gc1x2/r13n0hhhDiViaTCb///e/xpz/9yen7vPjii3jjjTewY8cOnD59Gv7+/liyZAkMBoMHRzo25eXlYcmSJdi9ezeuv/567Nq1C62trXjjjTfQ1dWF1atXY8qUKXjkkUfwww8/uCV49/HxQXh4OGbOnImFCxciMTERBoMBZ86cwcmTJ1FZWYmurq4hBe82mw2FhYXQ6XTjKlhvampCZWUl0tLSnL5w5dDT04O3334bMpkMarUaX375JaRSKQ4fPuyZwZ7nk08+wYYNG7Blyxbk5uZi5syZWLJkCZRKZZ/H//jjj7jppptwxx13IC8vD9nZ2cjOzkZxcbHHx0o8i1LiifcaKP3YG/diu7O6uyf35z/0kH0f/GCG2+fdE0ajboE3br/oize+JwiLzk3uR3PqvJ07d2L9+vXo7Owc8DiGYRAZGYmHH34Yf/nLXwAAXV1dkMvl2LlzJ2688cYRGO34YTAYcOTIEezduxcHDhyASCTCihUrkJ2djXnz5rk1rdpqtUKtVkOhUEClUsHHx4fdgy0WiwdNm7darSgsLITJZEJ6enqvXuVjWXNzM8rLy5GWloaQkBCX7tvT04NVq1ZBJBLhq6++GvGie1lZWZg1axa2b98OwH5BJSYmBuvWrcPGjRsvOv6GG26AVqvFV199xd42Z84cpKamYseOHSM27ksZpcSTS8tgq6jz59uDpP5OQByOvUDb/PkjNWJ7sPb6678+/oXjAeyB8mBBnadXSleudO44ZzMB3K2/dPfRWkH2xu0XffHGrBNCyJhSU1OD1tZWLF68mL0tODgYWVlZOHXq1CiObGwSiUS45ppr8P7776O1tRXvvfceLBYL/vCHP2Dy5Ml48MEHceLECZjN5mE/Fo/HQ1hYGJvGPWXKFFgsFhQUFOC7775DeXk51Go1bDbbRfe1Wq3Iz8+H2WweV8F6S0sLysvLkZqa6nKwrtPpcP3114PH4+HAgQMjHqybTCbk5OT0ei9yuVwsXry43/fiqVOneh0PAEuWLKH37jhAATvxPs6kH7srOHa3a6+1r/JGRfW+PTra+dVfTweI3nixw2GgCzWjFTiPlUDY3VsyCCGXnNbWVgCAXC7vdbtcLme/R4ZGIBBg6dKlePfdd9HS0oJ//etf4HK5WLt2LRITE/HAAw/g6NGjbgneuVwuQkNDMW3aNFxxxRWYPn06GIZBUVERvvvuO5SWlqK9vR02mw1WqxV5eXmw2WzjKlhvbW1FWVkZZs6cCYlE4tJ9DQYDbr75ZhiNRnz11VcjUpX/Qm1tbbBarS69F1tbW+m9O05RwE68iyurqO4Ijj3h2muB2lp76vHu3fb/1tQ4Px5PB4jeerFjsAs1Bw4493PcHTiPlUDYmy/EEELcZuPGjeBwOAN+lZeXj/YwyQD4fD5++9vf4p///CeamprwySefQCgU4u6770ZCQgLuu+8+fPPNNzCZTMN+LC6XC6lUiilTpuCKK67AjBkzwOVyUVJSgm+//RYnT56E2WxGamrquKl8rlAoUFpaihkzZkAqlbp0X5PJhDVr1kCtVuPgwYO03YZ4hfHxziTjhyurqAsX2oPglSu9r9UWjzf0fcIjESA6Lnb01f5rOH3eh2qwCzUcjr1yvTPcHTg7AuHBahOMdiDsuBBz3XX2MZ0/1tG8EEMIcauHH34Yt91224DHJCQkDOlnh4eHA7AHPBHn/S1VKBRITU0d0s8kA/Px8cFvfvMb/OY3v8H27dvx/fffY8+ePbj//vuh0+lwzTXXsL3eh1sEjsPhQCKRQCKRICEhAWfOnIHVaoXZbMbJkycRFhYGmUwGqVQ6ZnuMK5VKFBcXY8aMGQh1psjuecxmM9auXYuGhgYcO3bM5TR6dwoNDQWPx4NCoeh1u0KhYN+nFwoPD3fpeDJ2UMBOvMtQVpeHExx7o5EKEL3pYoczF2pUKnuF+/b2kQ2cx1Ig7G0XYgghbhcWFoawsDCP/Oz4+HiEh4fj6NGjbICu0Whw+vRplyrNk6Hh8XhYuHAhFi5ciNdffx0//vgj9uzZg4ceeggajQbLli1DdnY2Fi9eDJFINOTHMZvNyM3Nha+vL7virtFooFQqUVlZCZPJhNDQUMjlcjZwHAtUKhWKioqQkpLi8nvEYrHgnnvuQUVFBY4fP+7yyry7CQQCZGRk4OjRo8jOzgZgLzp39OhRPPDAA33eZ+7cuTh69CjWr1/P3nb48GHMnTt3BEZMPMljKfHU+5MMyVhJP/akkUxZd1zsuOkm+39H66Ts7IWaP/zB/t+RTuX31u0XfRnulgxCyLhRX1+P/Px81NfXs4XF8vPz0dPTwx6TnJyM/fv3A7CvwK5fvx7PPvssvvjiCxQVFWHNmjWIjIxkgwYyMng8HubPn4/XX38dtbW1OHjwIMLDw/Hoo48iLi4Oa9euxYEDB6DT6Vz6uSaTCWfOnIFIJMLMmTPB4/HA4XAQHByMSZMm4bLLLkNmZib8/PxQVVWFEydOoKCgAC0tLbBYLB56tsPX1taGwsJCTJ8+HTKZzKX7Wq1WrFu3Drm5uThy5MhF+8BHy4YNG/DOO+/ggw8+QFlZGf70pz9Bq9Vi7dq1AIA1a9Zg06ZN7PEPPvggDh06hFdeeQXl5eV48skncebMmX4DfDJ2eKyt25YtWyAWi9HY2Ij/9//+36CtRADghRdewNatW/HBBx8gPj4eTzzxBIqKilBaWur0lURq8zLGubM12li3b9/FK6UxMeNrpdTRuu/oUeDZZwc//vhxQK0evXkZqNUgIQOgc5P70ZwO7rbbbsMHH3xw0e3Hjx/Hwv9lpnE4HLz//vtsmj3DMNiyZQvefvttdHZ24vLLL8ff//53TJ48eQRHTvpjs9nwyy+/YM+ePdi3bx+USiWWLFmC7OxsLFmyBP7+/v3e12g0IicnBwEBAZg+fTq43IHX7RiGgVarhUKhgFKphE6ng1QqhUwmQ1hYmNcUqGtvb0dBQQGmTp3qcvq3zWbDQw89hKNHj+LEiROYMGGCh0Y5NNu3b8dLL72E1tZWpKam4o033kBWVhYAYOHChYiLi8POnTvZ4z/77DM8/vjjqK2txaRJk/Diiy9i2bJlozT6S4+nzkse78M+0r0/6QQ+DjiKjwF9px9724qmJ43nALGvCxL9ufBCzXieFzIu0bnJ/WhOyaXOZrMhNzeXDd6bmprwu9/9DtnZ2bjqqqt6VTc3GAzIzc1FYGAgpk2bNmiw3pfzg/eenh5IJBLI5XKEhYVBIBC486k5Ta1WIz8/H1OmTOlVd8EZNpsNGzduxBdffIETJ04MufYDIQ7jvg/7UHt/Go1GaDSaXl9kjBtL6cee5i0p6+7WX0X4vvSV7j5e54UQQghxEpfLRWZmJp5//nmUl5fj5MmTmDp1KrZu3Yq4uDjceOON+Pjjj1FQUIArr7wSJpPJqZX1/vj7+yMhIQFz5szBvHnzIJFI0NjYiO+++w45OTlobGyE0Wh087PsnyNYT05OHlKwvmXLFuzfvx9HjhyhYJ14Na8pOjfU3p9bt27FU0895dGxkVHgTQXRiHsNVBG+L1QwjRBCCBkQl8tFWloa0tLS8Oyzz6K4uBiffvoptm7diqamJqSkpKChoQFdXV0IDg4Gp78WoE7y8/NDXFwc4uLioNfroVQq0dzcjPLycojFYshkMshksmEVxxtIR0cH8vPzkZSUhMjISJfuyzAMtm7dio8++gjHjx+n7R7E67l0ic0be39u2rQJXV1d7FdDQ8OIPj7xIFpFHZ8Gqwjv8PjjVDCNEELGIbVajVtuuQVBQUEQi8W44447ehXC68vChQsv+sx57733jtCIxxYOh4OUlBTcdtttMBqNWLVqFZYuXYq33noL8fHxuO666/Dhhx+io6MD7tgZ6+vri9jYWMyePRuXX345ZDIZlEolTp48iV9++QV1dXXQ6/VueGZ2nZ2dyM/Px+TJkxF1YTbmIBiGwSuvvIJ//vOfOHz4MKZOneq2cRHiKS6tsHtj70+hUDjsvpSEOI32TvfP2blxtiL81Kne066Pfu+EEOI2t9xyC1paWnD48GG29/Xdd9+N3bt3D3i/u+66C08//TT7bz8/P08PdUx766238Pvf/x4vv/wyOBwOnnzySZSXl2PPnj345z//iT//+c9YuHAhsrOzsXz5ckgkkmGvvItEIkyYMAETJkyA0WiEUqmEUqnE2bNnERgYCLlcDplMNuTfXVdXF/Ly8pCYmIjo6GiX7sswDLZv345t27bhm2++wYwZM4Y0BkJGmksBO/X+JJe0voqkRUfbW7Bd6ivArszNWGvdR793Qghxm7KyMhw6dAi//PILMjMzAQBvvvkmli1bhpdffnnA9GY/Pz+Xq4Bfyl566SVwuVw2COdwOJgyZQqeeOIJPP744zh79iz27NmD9957Dw8++CCuuOIKZGdnY8WKFQgNDR128C4UChETE4OYmBiYTCaoVCooFApUVVUhICCADd4Hqmx/Po1Gg9zcXEycOBExMTEujYVhGLzzzjvYunUr/vvf/7KvPULGAo8VnaPen2Rc6a9IWlOT/fZ9+9z/mFYrcOIE8O9/2/9rtbr/MdzB1bmZP98e8Pb3QYDDsbdpmz/fM+N1xWj83gkhZBw7deoUxGJxr4Bp8eLF4HK5OH369ID33bVrF0JDQzF9+nRs2rTJ5R7klxpHj/W+cDgcTJ48GX/961/xyy+/oLy8HL/73e/w0UcfITExEVdffTXeeecdKBQKt6TNCwQCREVFIT09HQsWLMCECRPQ2dmJU6dO4dSpU6iurkZPT0+/j9Xd3Y2cnBwkJCS43HqNYRh88MEH2Lx5M7744gvMnTt32M+HkJHksaJzmzdv7tX7My0tDUDv3p8VFRXo6upij3n00Ueh1Wpx9913s70/Dx065LGCFYQ4ZaAiaQxjDzDXr7cXyXNXmrQ3rOo6kwY+lLnh8ezP47rr7N/vq3Xf+RXhPTn+we4/0r93QggZ51pbWyGTyXrd5uPjA4lEMmCR4ZtvvhmxsbGIjIxEYWEhHnvsMVRUVGAfXTgdNg6Hg4kTJ+Kxxx7Do48+itraWuzduxeffPIJ/vKXv2Du3LnsyntERMSwV975fD4iIyMRGRkJi8UClUoFpVKJ2tpa+Pr6QiaTQS6XIyAgABwOhw3W4+LiEBsb69JjMQyDjz/+GI899hgOHDiAK664YlhjJ2Q0eLwP+0ijvqzE7U6cAK68cvDjjh93z55rx6ruhW/NkexD7+wFg+HMTV+PERPjnorw7rjgMdK/dzKu0bnJ/WhOvcvGjRvxwgsvDHhMWVkZ9u3bhw8++AAVFRW9vieTyfDUU085vQ3y2LFjWLRoEaqqqjBx4sQhj5v0j2EYNDQ0YO/evdi3bx9OnTqFrKwsZGdnY+XKlYiKihp28H4+i8WC9vZ2KBQKtLW1QSAQICQkBAqFArGxsUP6Pe/duxd/+tOf8Nlnn+Gqq65y21gJ6Yunzkte09aNEK/lbJE0Z48biDes6vZ3wcCRBn7+BYPhzI2nWve5Mn5Xxzyc4wghZBxztjBxeHg4lEplr9stFgvUarVL+9OzsrIAgAJ2D+JwOJgwYQIeeughrF+/Hk1NTdi3bx/27t2Lv/71r8jIyEB2djays7MRExMz7ODdx8cHcrkccrkcVqsVTU1NOHv2LBiGQXNzMywWC+RyudNt6b788kvce++92L17NwXrZEyjgJ2QwYxkkbTBWp4xDNDQYD/OE6u6rl4wGO7cOFr3uYs7L3iMteJ4hBAyipwtTDx37lx0dnYiJycHGRkZAOyr5TabjQ3CnZGfnw8AvToLEc/hcDiIjo7Gn//8Z6xbtw4tLS3Yv38/9u7diyeeeAKpqalYtWoVVq5cibi4uGEH7waDATU1NYiNjUV8fDzUajWUSiXy8vLA4/HYtHmxWNznYx06dAi33347du7ciZUrVw5rLISMNo8VnSNk3BjJImmjvarrygUDwPsKyLk6/oF423MjhJBxYMqUKVi6dCnuuusu/Pzzz/jhhx/wwAMP4MYbb2QrxDc1NSE5ORk///wzAKC6uhrPPPMMcnJyUFtbiy+++AJr1qzBFVdcQa25RgGHw0FkZCTuv/9+HD16FA0NDbjjjjtw7NgxpKamYv78+XjllVdQXV09pIJ1Op0OOTk5iIyMxMSJE8Hj8RAWFoZp06ZhwYIFmDZtGmw2GwoKCvDdd9+hrKwM7e3tsFgsAOz1stasWYO3334b1113nbufPiEjjgJ2QgbjKJIGXBy8ubNIGjD6q7quXjAYyblxZVzuOM7bnhshhIwTu3btQnJyMhYtWoRly5bh8ssvx9tvv81+32w2o6Kigq0CLxAIcOTIEfzud79DcnIyHn74YaxevRpffvnlaD0F8j8cDgfh4eG49957cfjwYTQ3N+O+++7DyZMnkZGRgXnz5uHFF19EZWWlU8G7Xq9HTk4O5HI5EhMTL1o953K5kEqlmDp1Kq644gqkpKQAAL7//nvExsZi1apVuPHGG/Hqq6/i5ptvdusee1ep1WrccsstCAoKglgsxh133NGrW1ZfFi5cCA6H0+vr3nvvHaERE29FRecIcZYni6Q5WK1AXJx9v3Vfb00Ox77qW1PjmUBxqIXWRmJunOGJQnHe8tzImEbnJvejOSXEezEMA7VajQMHDmDPnj04evQoJk+ezO55T05OviiY1uv1OHPmDMLCwpCUlORSsG2xWPDuu+/i3XffRcv/LsqvXLkSd955Jy6//HK3PjdnXXXVVWhpacE///lPmM1mrF27FrNmzcLu3bv7vc/ChQsxefJkPP300+xtfn5+9DdujPDUeYkCdkJcMdxWYc5wFE0D+m555skq8SYT4Oc3cM93Hg/Q6QCBoPftIzE3g/HUBQ9veG5kTKNzk/vRnBIyNjAMg87OTnzxxRfYs2cPDh8+jISEBGRnZ2PVqlWYOnUqzp07hwMHDuCqq67qM5gfTG5uLpYvX44tW7Zg3bp1+OWXX7B3715MnToVa9eu9dAz619ZWRmmTp2KX375BZmZmQDs++qXLVuGxsZGdvvHhRYuXIjU1FRs27ZtBEdL3IUCdifRCZyMC6O1qjseWpmN5gUPQvpB5yb3ozklZGzq6urCl19+iT179uDrr79GVFQUenp62NVnnosXxIuKinDVVVexfeRHMw3e4b333sPDDz+Mjo4O9jaLxQKRSITPPvsMq1at6vN+CxcuRElJCRiGQXh4OJYvX44nnngCfn5+IzV0MgyeOi/RHnZCvNG11wK1tfbAePdu+39rajwfaI520Tt3uPZae1AeFdX79uhoCtYJIYT08tZbbyEuLg4ikQhZWVlsobv+fPbZZ0hOToZIJEJKSgoOHjw4QiMdP4KDg/GHP/wBn3/+OQoKCqDT6RAUFIRjx44hPT0dmzdvRl5eHmw226A/q7S0FMuXL8eDDz7oNcE6ALS2tkImk/W6zcfHBxKJBK2trf3e7+abb8ZHH32E48ePY9OmTfjXv/6FP/zhD54eLvFy1NaNEG/l7pZnzhjtonfu4qke74QQQsaNTz75BBs2bMCOHTuQlZWFbdu2YcmSJaioqLgo2AKAH3/8ETfddBO2bt2Ka665Brt370Z2djZyc3Mxffr0UXgGY5vRaMSqVavw29/+Fu+99x70ej0OHjyIPXv2YOnSpQgLC8PKlSuxatUqpKeng8vtvc5YWVmJ5cuX484778TmzZtHJFjfuHEjXnjhhQGPKSsrG/LPv/vuu9n/T0lJQUREBBYtWoTq6mpMnDhxyD+XjG2UEk8I+dVoF70jZJyic5P70ZyS4crKysKsWbOwfft2AIDNZkNMTAzWrVuHjRs3XnT8DTfcAK1Wi6+++oq9bc6cOUhNTcWOHTtGbNzjyZEjR3DllVdelAav1Wpx6NAh7NmzB//5z38gkUiwYsUKrFq1CrNmzUJtbS2WLl2K66+/Hi+//PJFwbynqFQqtLe3D3hMQkICPvrooyGlxF9Iq9UiICAAhw4dwpIlS4Y1duJ5njov0Qo7IeRXjlZm111nD8772gNOrcwIIYSMcSaTCTk5Odi0aRN7G5fLxeLFi3Hq1Kk+73Pq1Cls2LCh121LlizB559/7smhjmuLFy/u83Z/f3+sXr0aq1evhl6vx9dff409e/Zg1apV8PX1hU6nwy233DKiwToAhIWFISwsbNDj5s6di87OTuTk5CAjIwMAcOzYMdhsNmRlZTn9ePn5+QCACG/PbCQeRXvYCSG90R5wQggh41xbWxusVivkcnmv2+Vyeb97jFtbW106nriHr68vsrOz8dFHH6G1tRUvvPACmxkxksG6K6ZMmYKlS5firrvuws8//4wffvgBDzzwAG688Ua2QnxTUxOSk5PZugnV1dV45plnkJOTg9raWnzxxRdYs2YNrrjiCsyYMWM0nw4ZZbTCTgi5GO0BJ4QQQoiXEYlEWLNmDdasWTPaQxnUrl278MADD2DRokXgcrlYvXo13njjDfb7ZrMZFRUV0Ol0AACBQIAjR45g27Zt0Gq1iImJwerVq/H444+P1lMgXoICdkJI30aj6B0hhBAyAkJDQ8Hj8aBQKHrdrlAoEB4e3ud9wsPDXTqeXNokEgl2797d7/fj4uJwfimxmJgYfPvttyMxNDLGeGceCSGEEEIIIR4iEAiQkZGBo0ePsrfZbDYcPXoUc+fO7fM+c+fO7XU8ABw+fLjf4wkhxB1ohZ0QQgghhFxyNmzYgFtvvRWZmZmYPXs2m4q8du1aAMCaNWsQFRWFrVu3AgAefPBBLFiwAK+88gquvvpqfPzxxzhz5gzefvvt0XwahJBxjgJ2QgghhBByybnhhhugUqmwefNmtLa2IjU1FYcOHWILy9XX1/cqajZv3jzs3r0bjz/+OP76179i0qRJ+Pzzz6kHOyHEo6gPOyGEEOJhdG5yP5pTQggh3sRT5yXaw04IIYQQQgghhHghCtgJIYQQQgghhBAvRAE7IYQQQobtrbfeQlxcHEQiEbKysvDzzz8PePxnn32G5ORkiEQipKSk4ODBgyM0UkLGDlfeVzt37gSHw+n1JRKJRnC0hBBPoICdEEIIIcPyySefYMOGDdiyZQtyc3Mxc+ZMLFmyBEqlss/jf/zxR9x000244447kJeXh+zsbGRnZ6O4uHiER06I93L1fQUAQUFBaGlpYb/q6upGcMSEEE8Yd0Xnurq6IBaL0dDQQEVoCCGEeAWNRoOYmBh0dnYiODh4tIfjdllZWZg1axa2b98OwN7POiYmBuvWrcPGjRsvOv6GG26AVqvFV199xd42Z84cpKamYseOHX0+htFohNFoZP/d1dWFCRMmeNX53lvGQcYHV99XO3fuxPr169HZ2TnCIyVk9Gg0mtEeAstj53pmnGloaGAA0Bd90Rd90Rd9ed1XQ0PDaJ8m3c5oNDI8Ho/Zv39/r9vXrFnDrFixos/7xMTEMK+99lqv2zZv3szMmDGj38fZsmXLqP/+6Iu+6Iu+6Iu+Bvuqrq4e7qm1l3HXhz0yMhINDQ0IDAwEh8MZ7eF4BcfVHm9ahRhtNCd9o3npG81L32he+tbXvDAMg+7ubkRGRo7y6Nyvra0NVquV7V3tIJfLUV5e3ud9Wltb+zy+tbW138fZtGkTNmzYwP67s7MTsbGxqK+vH5dZCyON3s/uN5w5bWlpQXJyMg4fPozZs2eztz/xxBP44YcfcOzYsYvu8/PPP6O6uhrTpk2DRqPBm2++iR9//BE//fQToqKihv18Rhu9Rt2P5tS9HJlfEonErT933AXsXC4X0dHRoz0MrxQUFERvxgvQnPSN5qVvNC99o3np24XzQkHl8AiFQgiFwotuDw4OptefG9H72f2GMqc9PT0AAH9//173FQqF4PF4ff68xYsXY/Hixey/f/vb32LKlCnYvXs3nnnmmSGO3vvQa9T9aE7di8t1b5k4KjpHCCGEkCELDQ0Fj8eDQqHodbtCoUB4eHif9wkPD3fpeEIuNUN5X12Iz+cjLS0NVVVVnhgiIWSEUMBOCCGEkCETCATIyMjA0aNH2dtsNhuOHj2KuXPn9nmfuXPn9joeAA4fPtzv8YRcaobyvrqQ1WpFUVERIiIiPDXMceFvf/sb5s2bBz8/P4jFYqfuwzAMNm/ejIiICPj6+mLx4sU4e/asZwdKLlkUsF8ChEIhtmzZ0mcq4aWK5qRvNC99o3npG81L3y7FedmwYQPeeecdfPDBBygrK8Of/vQnaLVarF27FgCwZs0abNq0iT3+wQcfxKFDh/DKK6+gvLwcTz75JM6cOYMHHnjA6ce8FOfZk2g+3W+4c+rq++rpp5/GN998g3PnziE3Nxd/+MMfUFdXhzvvvNMtz2e0eeo1ajKZ8Pvf/x5/+tOfnL7Piy++iDfeeAM7duzA6dOn4e/vjyVLlsBgMLh1bJ5G73v38tR8jru2boQQQggZedu3b8dLL72E1tZWpKam4o033kBWVhYAYOHChYiLi8POnTvZ4z/77DM8/vjjqK2txaRJk/Diiy9i2bJlozR6QryTK++rhx56CPv27UNraytCQkKQkZGBZ599FmlpaaP4DMYOZ9viMQyDyMhIPPzww/jLX/4CwF5sTC6XY+fOnbjxxhtHYLTkUkIBOyGEEEIIIeSS5mzAfu7cOUycOBF5eXlITU1lb1+wYAFSU1Px+uuve3ag5JJDKfGEEEIIIYQQ4gRH+0lXW1MSMlQUsBNCCCGEEELGjY0bN4LD4Qz4VV5ePtrDJMQp464POyGEEEIIIeTS9fDDD+O2224b8JiEhIQh/WxHWz2FQtGrAr9CoeiVIk+Iu9AKOyGEEEIIIcQl3333HZYvX47IyEhwOBx8/vnng97nxIkTSE9Ph1AoRGJiYq9ClO4UFhaG5OTkAb8EAsGQfnZ8fDzCw8N7tdzTaDQ4ffo0taYkHkEB+zhE/ST7plarccsttyAoKAhisRh33HEHenp6BrzPwoULL0qhuvfee0doxJ7x1ltvIS4uDiKRCFlZWfj5558HPP6zzz5DcnIyRCIRUlJScPDgwREa6chyZV527tx50etCJBKN4GhHhjd/GBstrs7JiRMn+kzFpH2OzqG/V+7lyny+8847mD9/PkJCQhASEoLFixcPOv+XIldfow4ff/wxOBwOsrOzPTtAD9JqtZg5cybeeustp46vqanB1VdfjSuvvBL5+flYv3497rzzTnz99dfsMa7OZ2dnJ+6//35ERERAKBRi8uTJLr/v6+vrkZ+fj/r6elitVuTn5yM/P7/XZ8Tk5GTs378fAMDhcLB+/Xo8++yz+OKLL1BUVIQ1a9YgMjLSK3+frs7ptm3bkJSUBF9fX8TExOChhx4ac+3qPGXUPhcxZNzZvHkz8+qrrzIbNmxggoODnbrP888/zwQHBzOff/45U1BQwKxYsYKJj49n9Hq9Zwc7gpYuXcrMnDmT+emnn5jvv/+eSUxMZG666aYB77NgwQLmrrvuYlpaWtivrq6uERqx+3388ceMQCBg3nvvPaakpIS56667GLFYzCgUij6P/+GHHxgej8e8+OKLTGlpKfP4448zfD6fKSoqGuGRe5ar8/L+++8zQUFBvV4Xra2tIzxqzzt48CDzf//3f8y+ffsYAMz+/fsHPP7cuXOMn58fs2HDBqa0tJR58803GR6Pxxw6dGhkBjwCXJ2T48ePMwCYioqKXq8Xq9U6MgMew+jvlXu5Op8333wz89ZbbzF5eXlMWVHw+OYAAAoXSURBVFkZc9tttzHBwcFMY2PjCI/ce7k6pw41NTVMVFQUM3/+fGblypUjM1gPc+bv4aOPPspMmzat12033HADs2TJEoZhXJ9Po9HIZGZmMsuWLWNOnjzJ1NTUMCdOnGDy8/NdGvutt97KALjo6/jx472e3/vvv8/+22azMU888QQjl8sZoVDILFq0iKmoqHDpcUeCq3O6a9cuRigUMrt27WJqamqYr7/+momIiGAeeuihER65dxqtz0UUsI9j77//vlMBu81mY8LDw5mXXnqJva2zs5MRCoXMv//9bw+OcOSUlpYyAJhffvmFve2///0vw+FwmKampn7vt2DBAubBBx8cgRGOjNmzZzP3338/+2+r1cpERkYyW7du7fP466+/nrn66qt73ZaVlcXcc889Hh3nSHN1Xpx9b40n7vgwNt64ErB3dHSMyJjGE/p75V6uzueFLBYLExgYyHzwwQeeGuKYM5Q5tVgszLx585h3332XufXWWy+pgH3+/PkXfaZ67733mKCgIIZhXJ/Pf/zjH0xCQgJjMpmGNfbxzNU5vf/++5nf/OY3vW7bsGEDc9lll3l0nGPRSH4uopR4gpqaGrS2tmLx4sXsbcHBwcjKysKpU6dGcWTuc+rUKYjFYmRmZrK3LV68GFwuF6dPnx7wvrt27UJoaCimT5+OTZs2QafTeXq4HmEymZCTk9Pr98zlcrF48eJ+f8+nTp3qdTwALFmyZNy8LoChzQsA9PT0IDY2FjExMVi5ciVKSkpGYrhe7VJ4vQxVamoqIiIi8Nvf/hY//PDDaA/H69HfK/ca6t+58+l0OpjNZkgkEk8Nc0wZ6pw+/fTTkMlkuOOOO0ZimF6ltbW1z1ZoGo0GXV1dLs/nF198gblz5+L++++HXC7H9OnT8dxzz8FqtXr0eYwVQ3mNzps3Dzk5OWza/Llz53Dw4EEsW7ZsRMY83rjrvERV4skl0U+ytbUVMpms120+Pj6QSCQDPsebb74ZsbGxiIyMRGFhIR577DFUVFRg3759nh6y27W1tcFqtfb5e+6vtUl/J9fx8roAhjYvSUlJeO+99zBjxgx0dXXh5Zdfxrx581BSUoLo6OiRGLZXGujDmF6vh6+v7yiNbPRERERgx44dyMzMhNFoxLvvvouFCxfi9OnTSE9PH+3heS36e+VeQ5nPCz322GOIjIy86MPnpWooc3ry5En8v//3/5Cfnz8CIxxbhjKf586dw7Fjx3DLLbfg4MGDqKqqwn333Qez2YwtW7aMxLC92lDm9Oabb0ZbWxsuv/xyMAwDi8WCe++9F3/9619HYsjjjrs+F1HAPkZs3LgRL7zwwoDHlJWVITk5eYRG5B2cnZehuvvuu9n/T0lJQUREBBYtWoTq6mpMnDhxyD+XjG1z587tVQl23rx5mDJlCv75z3/imWeeGcWREW+TlJSEpKQk9t/z5s1DdXU1XnvtNfzrX/8axZER4rznn38eH3/8MU6cODEuC2yOhO7ubvzxj3/EO++8g9DQ0NEezqgIDw+HQqHodZtCoUBQUNCQLujabDbIZDK8/fbb4PF4yMjIQFNTE1566SUK2IfoxIkTeO655/D3v/8dWVlZqKqqwoMPPohnnnkGTzzxxGgP75JFAfsYQf0k++bsvISHh0OpVPa63WKxQK1Ws8/fGVlZWQCAqqqqMRewh4aGgsfj9Xmy7G8O+ju5ujJn3m4o83IhPp+PtLQ0VFVVeWKIY4a7P4yNV7Nnz8bJkydHexhejf5euddw/s69/PLLeP7553HkyBHMmDHDk8McU1yd0+rqatTW1mL58uXsbTabDYA946+iomLMfa5w1dy5cy+q4H748GHMnTt3SK/RiIgI8Pl88Hg89rYpU6agtbUVJpNpyG3bxouhzOkTTzyBP/7xj7jzzjsB2BertFot7r77bvzf//0fuFzaTe0Kd30uolkfI6ifZN+cnZe5c+eis7MTOTk57H2PHTsGm83GBuHOcKSxnX9hY6wQCATIyMjo9Xu22Ww4evRov7/nuXPn9joe+PXkOl4MZV4uZLVaUVRUNCZfF+50Kbxe3CE/P/+Sf60Mhv5euddQ/869+OKLeOaZZ3Do0KFeNWCI63OanJyMoqIitmVYfn4+VqxYwbY4i4mJGcnhu0VPTw/7XAB7TSRHezQA2LRpE9asWcMef++99+LcuXN49NFHUV5ejr///e/49NNP8dBDDw3pNXrZZZehqqqKvfABAJWVlYiIiLjkg3VgaO97nU53UVDuuCBir7NGXOG285Jr9fDIWFBXV8fk5eUxTz31FBMQEMDk5eUxeXl5THd3N3tMUlISs2/fPvbfzz//PCMWi5kDBw4whYWFzMqVK8dlW7e0tDTm9OnTzMmTJ5lJkyb1auvW2NjIJCUlMadPn2YYhmGqqqqYp59+mjlz5gxTU1PDHDhwgElISGCuuOKK0XoKw/bxxx8zQqGQ2blzJ1NaWsrcfffdjFgsZluS/fGPf2Q2btzIHv/DDz8wPj4+zMsvv8yUlZUxW7ZsGZdtklydl6eeeor5+uuvmerqaiYnJ4e58cYbGZFIxJSUlIzWU/CI7u5u9u8HAObVV19l8vLymLq6OoZhGGbjxo3MH//4R/Z4R/uSRx55hCkrK2PeeuutcdfWzdU5ee2115jPP/+cOXv2LFNUVMQ8+OCDDJfLZY4cOTJaT2HMoL9X7uXqfD7//POMQCBg9uzZ06sl4fmfJS51rs7phcZ6lXhHF4wLv2699VaGYezPb8GCBRfdJzU1lREIBExCQkKvVmmuzmd9fT0TGBjIPPDAA0xFRQXz1VdfMTKZjHn22Wc9/dTHDFfndMuWLUxgYCDz73//mzl37hzzzTffMBMnTmSuv/760XoKXmW0PhdRwD4Ojed+ksPR3t7O3HTTTUxAQAATFBTErF27ttcHj5qaml7zVF9fz1xxxRWMRCJhhEIhk5iYyDzyyCNjug87wzDMm2++yUyYMIERCATM7NmzmZ9++on93oIFC9gTrcOnn37KTJ48mREIBMy0adOY//znPyM84pHhyrysX7+ePVYulzPLli1jcnNzR2HUnuXuD2Pjgatz8sILLzATJ05kRCIRI5FImIULFzLHjh0bncGPQfT3yr1cmc/Y2Ng+X+tbtmwZ+YF7MVdfo+cb6wG7J7g6nz/++COTlZXFCIVCJiEhgfnb3/7GWCyWER61d3NlTs1mM/Pkk0+y562YmBjmvvvuo9ak/zNan4s4DEP5DYQQQgghhBBCiLehPeyEEEIIIYQQQogXooCdEEIIIYQQQgjxQhSwE0IIIYQQQgghXogCdkIIIYQQQgghxAtRwE4IIYQQQgghhHghCtgJIYQQQgghhBAvRAE7IYQQQgghhBDihShgJ4QQQgghhBBCvBAF7IQQQgghhBBCiBeigJ0QQgghhBBCCPFCFLATQgghhBBCCCFe6P8D/4nKb2B4tW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1708478"/>
            <a:ext cx="3630706" cy="294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7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Choix du noyau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fr-FR" sz="1800" dirty="0" smtClean="0"/>
                  <a:t>La question du bon choix du noyau est complexe, et représente une limitation de l’approche.</a:t>
                </a:r>
              </a:p>
              <a:p>
                <a:pPr marL="114300" indent="0">
                  <a:buNone/>
                </a:pPr>
                <a:endParaRPr lang="fr-FR" sz="1800" dirty="0" smtClean="0"/>
              </a:p>
              <a:p>
                <a:pPr marL="114300" indent="0">
                  <a:buNone/>
                </a:pPr>
                <a:r>
                  <a:rPr lang="fr-FR" sz="1800" b="1" dirty="0" smtClean="0"/>
                  <a:t>Les noyaux classiques :</a:t>
                </a:r>
              </a:p>
              <a:p>
                <a:r>
                  <a:rPr lang="fr-FR" sz="1800" dirty="0" smtClean="0"/>
                  <a:t>Polynomial : le plus simple (ordre 2 sans terme constant</a:t>
                </a:r>
                <a:r>
                  <a:rPr lang="fr-FR" sz="1800" dirty="0" smtClean="0"/>
                  <a:t>). Le noyau est défini par :</a:t>
                </a:r>
                <a:endParaRPr lang="fr-FR" sz="18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fr-F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fr-FR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800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fr-FR" sz="1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sz="18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 smtClean="0"/>
              </a:p>
              <a:p>
                <a:pPr marL="114300" indent="0">
                  <a:buNone/>
                </a:pPr>
                <a:endParaRPr lang="fr-FR" sz="1800" dirty="0" smtClean="0"/>
              </a:p>
              <a:p>
                <a:r>
                  <a:rPr lang="fr-FR" sz="1800" dirty="0" smtClean="0"/>
                  <a:t>Dans ce cas</a:t>
                </a:r>
                <a:r>
                  <a:rPr lang="fr-FR" sz="1800" dirty="0" smtClean="0"/>
                  <a:t>, si </a:t>
                </a:r>
                <a14:m>
                  <m:oMath xmlns:m="http://schemas.openxmlformats.org/officeDocument/2006/math">
                    <m:r>
                      <a:rPr lang="fr-FR" sz="1800" b="1">
                        <a:latin typeface="Cambria Math"/>
                      </a:rPr>
                      <m:t>𝐚</m:t>
                    </m:r>
                    <m:r>
                      <a:rPr lang="fr-FR" sz="18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800" dirty="0" smtClean="0"/>
                  <a:t>, la </a:t>
                </a:r>
                <a:r>
                  <a:rPr lang="fr-FR" sz="1800" dirty="0" smtClean="0"/>
                  <a:t>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fr-FR" sz="1800" dirty="0" smtClean="0"/>
                  <a:t> associée peut s’écrire exactement en dimension 3 </a:t>
                </a:r>
                <a:r>
                  <a:rPr lang="fr-FR" sz="1800" dirty="0" smtClean="0"/>
                  <a:t>si</a:t>
                </a:r>
                <a:endParaRPr lang="fr-FR" sz="18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fr-F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800" b="1" i="0" smtClean="0">
                              <a:latin typeface="Cambria Math"/>
                            </a:rPr>
                            <m:t>𝐚</m:t>
                          </m:r>
                        </m:e>
                      </m:d>
                      <m:r>
                        <a:rPr lang="fr-FR" sz="1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fr-FR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fr-FR" sz="1800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800" dirty="0" smtClean="0"/>
              </a:p>
              <a:p>
                <a:pPr marL="114300" indent="0">
                  <a:buNone/>
                </a:pPr>
                <a:endParaRPr lang="fr-FR" sz="1800" dirty="0" smtClean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536" r="-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algn="r"/>
            <a:fld id="{00000000-1234-1234-1234-123412341234}" type="slidenum">
              <a:rPr lang="fr-FR" smtClean="0"/>
              <a:pPr algn="r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Choix du noyau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592053"/>
              </a:xfrm>
            </p:spPr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fr-FR" sz="1800" dirty="0" smtClean="0"/>
                  <a:t>La question du bon choix du noyau est complexe, et représente une limitation de l’approche.</a:t>
                </a:r>
              </a:p>
              <a:p>
                <a:pPr marL="114300" indent="0">
                  <a:buNone/>
                </a:pPr>
                <a:endParaRPr lang="fr-FR" sz="1800" dirty="0" smtClean="0"/>
              </a:p>
              <a:p>
                <a:pPr marL="114300" indent="0">
                  <a:spcAft>
                    <a:spcPts val="600"/>
                  </a:spcAft>
                  <a:buNone/>
                </a:pPr>
                <a:r>
                  <a:rPr lang="fr-FR" sz="1800" b="1" dirty="0" smtClean="0"/>
                  <a:t>Les noyaux classiques :</a:t>
                </a:r>
              </a:p>
              <a:p>
                <a:pPr>
                  <a:spcAft>
                    <a:spcPts val="600"/>
                  </a:spcAft>
                </a:pPr>
                <a:r>
                  <a:rPr lang="fr-FR" sz="1800" dirty="0" smtClean="0"/>
                  <a:t>Gaussien (RBF): </a:t>
                </a:r>
              </a:p>
              <a:p>
                <a:pPr marL="1143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fr-FR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fr-FR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800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fr-FR" sz="1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sz="1800" b="0" i="1" smtClean="0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fr-FR" sz="1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fr-FR" sz="1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800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  <m:r>
                                        <a:rPr lang="fr-FR" sz="1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fr-FR" sz="1800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fr-FR" sz="1800" dirty="0" smtClean="0"/>
              </a:p>
              <a:p>
                <a:pPr marL="114300" indent="0">
                  <a:spcAft>
                    <a:spcPts val="600"/>
                  </a:spcAft>
                  <a:buNone/>
                </a:pPr>
                <a:endParaRPr lang="fr-FR" sz="1800" dirty="0" smtClean="0"/>
              </a:p>
              <a:p>
                <a:pPr>
                  <a:spcAft>
                    <a:spcPts val="600"/>
                  </a:spcAft>
                </a:pPr>
                <a:r>
                  <a:rPr lang="fr-FR" sz="1800" dirty="0" smtClean="0"/>
                  <a:t>Dans ce cas, la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fr-FR" sz="1800" dirty="0" smtClean="0"/>
                  <a:t> associée est de dimension infinie et ne peut donc pas s’écrire explicitement. </a:t>
                </a:r>
              </a:p>
              <a:p>
                <a:pPr>
                  <a:spcAft>
                    <a:spcPts val="600"/>
                  </a:spcAft>
                </a:pPr>
                <a:r>
                  <a:rPr lang="fr-FR" sz="1800" dirty="0" smtClean="0"/>
                  <a:t>Via le développement en série de l’exponentielle, on peut voir les composantes de 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/>
                      </a:rPr>
                      <m:t>𝜙</m:t>
                    </m:r>
                    <m:r>
                      <a:rPr lang="fr-FR" sz="1800" b="0" i="1" smtClean="0">
                        <a:latin typeface="Cambria Math"/>
                      </a:rPr>
                      <m:t>(</m:t>
                    </m:r>
                    <m:r>
                      <a:rPr lang="fr-FR" sz="1800" b="1" i="1" smtClean="0">
                        <a:latin typeface="Cambria Math"/>
                      </a:rPr>
                      <m:t>𝒙</m:t>
                    </m:r>
                    <m:r>
                      <a:rPr lang="fr-FR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800" dirty="0" smtClean="0"/>
                  <a:t> comme une infinité d’interactions polynomiales des composantes de 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fr-FR" sz="1800" dirty="0" smtClean="0"/>
                  <a:t>.</a:t>
                </a:r>
              </a:p>
              <a:p>
                <a:endParaRPr lang="fr-FR" sz="1800" dirty="0" smtClean="0">
                  <a:solidFill>
                    <a:srgbClr val="C00000"/>
                  </a:solidFill>
                </a:endParaRPr>
              </a:p>
              <a:p>
                <a:pPr marL="114300" indent="0" algn="ctr">
                  <a:buNone/>
                </a:pPr>
                <a:r>
                  <a:rPr lang="fr-FR" sz="1800" b="1" dirty="0" smtClean="0">
                    <a:solidFill>
                      <a:srgbClr val="C00000"/>
                    </a:solidFill>
                  </a:rPr>
                  <a:t>On définit la K-PCA en choisissant un noyau explicitement, et pas une fonction </a:t>
                </a:r>
                <a14:m>
                  <m:oMath xmlns:m="http://schemas.openxmlformats.org/officeDocument/2006/math">
                    <m:r>
                      <a:rPr lang="fr-FR" sz="1800" i="1" smtClean="0">
                        <a:solidFill>
                          <a:srgbClr val="C00000"/>
                        </a:solidFill>
                        <a:latin typeface="Cambria Math"/>
                      </a:rPr>
                      <m:t>𝜙</m:t>
                    </m:r>
                    <m:r>
                      <a:rPr lang="fr-FR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800" b="1" dirty="0" smtClean="0">
                    <a:solidFill>
                      <a:srgbClr val="C00000"/>
                    </a:solidFill>
                  </a:rPr>
                  <a:t>explicitement</a:t>
                </a:r>
                <a:endParaRPr lang="fr-FR" sz="1800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59205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algn="r"/>
            <a:fld id="{00000000-1234-1234-1234-123412341234}" type="slidenum">
              <a:rPr lang="fr-FR" smtClean="0"/>
              <a:pPr algn="r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1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K-PCA :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1800" b="1" dirty="0" smtClean="0"/>
              <a:t>Impact du choix du noyau </a:t>
            </a:r>
          </a:p>
          <a:p>
            <a:pPr marL="114300" indent="0">
              <a:buNone/>
            </a:pPr>
            <a:endParaRPr lang="fr-FR" sz="1800" b="1" dirty="0" smtClean="0"/>
          </a:p>
          <a:p>
            <a:pPr marL="114300" indent="0">
              <a:buNone/>
            </a:pPr>
            <a:r>
              <a:rPr lang="fr-FR" sz="1800" dirty="0" smtClean="0"/>
              <a:t>Exemple de données sur deux sphères 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algn="r"/>
            <a:fld id="{00000000-1234-1234-1234-123412341234}" type="slidenum">
              <a:rPr lang="fr-FR" smtClean="0"/>
              <a:pPr algn="r"/>
              <a:t>32</a:t>
            </a:fld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74" y="2407022"/>
            <a:ext cx="2659196" cy="230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69;p15"/>
          <p:cNvGrpSpPr/>
          <p:nvPr/>
        </p:nvGrpSpPr>
        <p:grpSpPr>
          <a:xfrm>
            <a:off x="5072474" y="3201662"/>
            <a:ext cx="1871508" cy="820916"/>
            <a:chOff x="4323913" y="3904763"/>
            <a:chExt cx="2214600" cy="1083300"/>
          </a:xfrm>
        </p:grpSpPr>
        <p:grpSp>
          <p:nvGrpSpPr>
            <p:cNvPr id="7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9" name="Google Shape;7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89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autres approches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800" b="1" dirty="0" smtClean="0"/>
              <a:t>Local </a:t>
            </a:r>
            <a:r>
              <a:rPr lang="fr-FR" sz="1800" b="1" dirty="0" err="1" smtClean="0"/>
              <a:t>Linear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Embedding</a:t>
            </a:r>
            <a:r>
              <a:rPr lang="fr-FR" sz="1800" b="1" dirty="0"/>
              <a:t> </a:t>
            </a:r>
            <a:r>
              <a:rPr lang="fr-FR" sz="1800" dirty="0"/>
              <a:t>: </a:t>
            </a:r>
            <a:r>
              <a:rPr lang="fr-FR" sz="1800" dirty="0" smtClean="0"/>
              <a:t>suppose </a:t>
            </a:r>
            <a:r>
              <a:rPr lang="fr-FR" sz="1800" dirty="0"/>
              <a:t>que chaque point de données et ses voisins sont linéairement </a:t>
            </a:r>
            <a:r>
              <a:rPr lang="fr-FR" sz="1800" dirty="0" smtClean="0"/>
              <a:t>corrélés</a:t>
            </a:r>
          </a:p>
          <a:p>
            <a:r>
              <a:rPr lang="en-US" sz="1800" b="1" dirty="0"/>
              <a:t>t-Distributed Stochastic Neighbor Embedding (t-SNE</a:t>
            </a:r>
            <a:r>
              <a:rPr lang="en-US" sz="1800" b="1" dirty="0" smtClean="0"/>
              <a:t>) </a:t>
            </a:r>
            <a:r>
              <a:rPr lang="en-US" sz="1800" dirty="0" smtClean="0"/>
              <a:t>: </a:t>
            </a:r>
            <a:r>
              <a:rPr lang="fr-FR" sz="1800" dirty="0"/>
              <a:t> t-SNE minimise la divergence entre les distributions de probabilité jointes dans l'espace d'origine et dans l'espace de dimension </a:t>
            </a:r>
            <a:r>
              <a:rPr lang="fr-FR" sz="1800" dirty="0" smtClean="0"/>
              <a:t>réduite</a:t>
            </a:r>
          </a:p>
          <a:p>
            <a:r>
              <a:rPr lang="fr-FR" sz="1800" b="1" dirty="0" smtClean="0"/>
              <a:t>Autoencodeurs</a:t>
            </a:r>
            <a:r>
              <a:rPr lang="fr-FR" sz="1800" dirty="0" smtClean="0"/>
              <a:t> (à venir)</a:t>
            </a:r>
          </a:p>
          <a:p>
            <a:r>
              <a:rPr lang="fr-FR" sz="1800" dirty="0" smtClean="0"/>
              <a:t>…</a:t>
            </a:r>
          </a:p>
          <a:p>
            <a:pPr marL="114300" indent="0">
              <a:buNone/>
            </a:pPr>
            <a:endParaRPr lang="fr-FR" sz="18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algn="r"/>
            <a:fld id="{00000000-1234-1234-1234-123412341234}" type="slidenum">
              <a:rPr lang="fr-FR" smtClean="0"/>
              <a:pPr algn="r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4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Cas physique : </a:t>
            </a:r>
            <a:r>
              <a:rPr lang="fr" dirty="0"/>
              <a:t>l’équation de la chaleur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b="1" dirty="0" smtClean="0">
                    <a:solidFill>
                      <a:schemeClr val="tx1"/>
                    </a:solidFill>
                  </a:rPr>
                  <a:t>Un exemple simple : l’équation de la chaleur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600" i="1" dirty="0" smtClean="0">
                  <a:latin typeface="Cambria Math"/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600" b="0" i="1" smtClean="0">
                          <a:latin typeface="Cambria Math"/>
                        </a:rPr>
                        <m:t> </m:t>
                      </m:r>
                      <m:r>
                        <a:rPr lang="fr-FR" sz="1600" i="1">
                          <a:latin typeface="Cambria Math"/>
                        </a:rPr>
                        <m:t>=</m:t>
                      </m:r>
                      <m:r>
                        <a:rPr lang="fr-FR" sz="160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6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dirty="0" smtClean="0"/>
                  <a:t>Les solutions sont </a:t>
                </a:r>
                <a:r>
                  <a:rPr lang="fr-FR" sz="1600" dirty="0"/>
                  <a:t>contenues dans un espace de dimension infini </a:t>
                </a:r>
                <a:r>
                  <a:rPr lang="fr-FR" sz="1600" dirty="0" smtClean="0"/>
                  <a:t>(fonctions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" sz="1600" dirty="0" smtClean="0"/>
                  <a:t>)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" sz="1800" dirty="0"/>
              </a:p>
              <a:p>
                <a:pPr marL="0" lvl="0" indent="0" algn="ctr">
                  <a:spcBef>
                    <a:spcPts val="1200"/>
                  </a:spcBef>
                  <a:buNone/>
                </a:pPr>
                <a:r>
                  <a:rPr lang="fr" sz="1800" b="1" dirty="0" smtClean="0">
                    <a:solidFill>
                      <a:srgbClr val="C00000"/>
                    </a:solidFill>
                  </a:rPr>
                  <a:t>Est-ce qu’il existe un espace de dimension plus faible qui contient toutes les solutions ?</a:t>
                </a:r>
                <a:endParaRPr lang="fr" sz="1800" b="1" dirty="0">
                  <a:solidFill>
                    <a:srgbClr val="C00000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fr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9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Clr>
                <a:schemeClr val="dk1"/>
              </a:buClr>
              <a:buSzPct val="39285"/>
            </a:pPr>
            <a:r>
              <a:rPr lang="fr" dirty="0"/>
              <a:t>Cas physique : l’équation de la chaleur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dirty="0" smtClean="0"/>
                  <a:t>On se restreint au cas où la solution initiale est une gaussienne centrée d’amplitude et d’écart-type quelconque :</a:t>
                </a:r>
                <a:endParaRPr lang="fr-FR" sz="18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sz="1800" i="1">
                          <a:latin typeface="Cambria Math"/>
                        </a:rPr>
                        <m:t>𝑢</m:t>
                      </m:r>
                      <m:r>
                        <a:rPr lang="fr" sz="1800" i="1">
                          <a:latin typeface="Cambria Math"/>
                        </a:rPr>
                        <m:t>(</m:t>
                      </m:r>
                      <m:r>
                        <a:rPr lang="fr" sz="1800" i="1">
                          <a:latin typeface="Cambria Math"/>
                        </a:rPr>
                        <m:t>𝑥</m:t>
                      </m:r>
                      <m:r>
                        <a:rPr lang="fr" sz="1800" i="1">
                          <a:latin typeface="Cambria Math"/>
                        </a:rPr>
                        <m:t>,</m:t>
                      </m:r>
                      <m:r>
                        <a:rPr lang="fr" sz="1800" i="1">
                          <a:latin typeface="Cambria Math"/>
                        </a:rPr>
                        <m:t>0</m:t>
                      </m:r>
                      <m:r>
                        <a:rPr lang="fr" sz="1800" i="1">
                          <a:latin typeface="Cambria Math"/>
                        </a:rPr>
                        <m:t>) = </m:t>
                      </m:r>
                      <m:r>
                        <a:rPr lang="fr" sz="1800" i="1">
                          <a:latin typeface="Cambria Math"/>
                        </a:rPr>
                        <m:t>𝐴</m:t>
                      </m:r>
                      <m:r>
                        <a:rPr lang="fr" sz="18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sz="18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fr-FR" sz="1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ar-AE" sz="18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fr-FR" sz="1800" dirty="0"/>
                  <a:t>On peut montrer que les solutions sont alors </a:t>
                </a:r>
                <a:r>
                  <a:rPr lang="fr-FR" sz="1800" dirty="0" smtClean="0"/>
                  <a:t>toujours des gaussiennes :</a:t>
                </a:r>
                <a:endParaRPr lang="fr-FR" sz="18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68" name="Google Shape;68;p15"/>
          <p:cNvSpPr txBox="1"/>
          <p:nvPr/>
        </p:nvSpPr>
        <p:spPr>
          <a:xfrm>
            <a:off x="3441750" y="2998175"/>
            <a:ext cx="22605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2"/>
                </a:solidFill>
              </a:rPr>
              <a:t>Voir Notebook Jupyter</a:t>
            </a:r>
            <a:endParaRPr sz="1500" dirty="0">
              <a:solidFill>
                <a:schemeClr val="dk2"/>
              </a:solidFill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3464700" y="3495929"/>
            <a:ext cx="2214600" cy="1083300"/>
            <a:chOff x="4323913" y="3904763"/>
            <a:chExt cx="2214600" cy="1083300"/>
          </a:xfrm>
        </p:grpSpPr>
        <p:grpSp>
          <p:nvGrpSpPr>
            <p:cNvPr id="70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71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Cas physique : l’équation de la chaleur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6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100" b="1" dirty="0" smtClean="0"/>
                  <a:t>Les </a:t>
                </a:r>
                <a:r>
                  <a:rPr lang="fr-FR" sz="2100" b="1" dirty="0"/>
                  <a:t>solutions </a:t>
                </a:r>
                <a:r>
                  <a:rPr lang="fr-FR" sz="2100" b="1" dirty="0" smtClean="0"/>
                  <a:t>numériques que nous avons calculées (approximations des fonctions continues de dimension </a:t>
                </a:r>
                <a14:m>
                  <m:oMath xmlns:m="http://schemas.openxmlformats.org/officeDocument/2006/math">
                    <m:r>
                      <a:rPr lang="fr-FR" sz="2100" b="1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fr-FR" sz="2100" b="1" dirty="0" smtClean="0"/>
                  <a:t>) sont de dimension </a:t>
                </a:r>
                <a14:m>
                  <m:oMath xmlns:m="http://schemas.openxmlformats.org/officeDocument/2006/math">
                    <m:r>
                      <a:rPr lang="fr-FR" sz="2100" b="1" i="1" dirty="0" smtClean="0">
                        <a:latin typeface="Cambria Math"/>
                      </a:rPr>
                      <m:t>𝑵</m:t>
                    </m:r>
                    <m:r>
                      <a:rPr lang="fr-FR" sz="2100" b="1" i="1" dirty="0" smtClean="0">
                        <a:latin typeface="Cambria Math"/>
                      </a:rPr>
                      <m:t>=</m:t>
                    </m:r>
                    <m:r>
                      <a:rPr lang="fr-FR" sz="2100" b="1" i="1" dirty="0" smtClean="0">
                        <a:latin typeface="Cambria Math"/>
                      </a:rPr>
                      <m:t>𝟐𝟎𝟎</m:t>
                    </m:r>
                    <m:r>
                      <a:rPr lang="fr-FR" sz="2100" b="1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fr-FR" sz="21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100" b="1" i="1" dirty="0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fr-FR" sz="2100" b="1" i="1" dirty="0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fr-FR" sz="2100" b="1" dirty="0" smtClean="0"/>
                  <a:t> </a:t>
                </a:r>
                <a:endParaRPr lang="fr-FR" sz="2100" b="1" dirty="0"/>
              </a:p>
              <a:p>
                <a:pPr>
                  <a:spcBef>
                    <a:spcPts val="1200"/>
                  </a:spcBef>
                </a:pPr>
                <a:r>
                  <a:rPr lang="fr-FR" sz="2100" dirty="0" smtClean="0"/>
                  <a:t>A-t-on </a:t>
                </a:r>
                <a:r>
                  <a:rPr lang="fr-FR" sz="2100" dirty="0"/>
                  <a:t>besoin d’autant de ddl pour décrire </a:t>
                </a:r>
                <a:r>
                  <a:rPr lang="fr-FR" sz="2100" dirty="0" smtClean="0"/>
                  <a:t>l’ensemble des solutions ? </a:t>
                </a:r>
                <a:endParaRPr lang="fr-FR" sz="2100" dirty="0"/>
              </a:p>
              <a:p>
                <a:r>
                  <a:rPr lang="fr-FR" sz="2100" dirty="0"/>
                  <a:t>Est ce que les solutions appartiennent à un espace plus petit ?</a:t>
                </a:r>
              </a:p>
              <a:p>
                <a:r>
                  <a:rPr lang="fr-FR" sz="2100" dirty="0"/>
                  <a:t>Intuitivement, quelle est la </a:t>
                </a:r>
                <a:r>
                  <a:rPr lang="fr-FR" sz="2100" dirty="0" smtClean="0"/>
                  <a:t>« vraie » dimensionnalité des données ?</a:t>
                </a:r>
                <a:endParaRPr lang="fr-FR" sz="21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9" name="Google Shape;79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572"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76" y="1242295"/>
            <a:ext cx="2983565" cy="18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Cas physique : l’équation de la chaleur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88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86;p17"/>
              <p:cNvSpPr/>
              <p:nvPr/>
            </p:nvSpPr>
            <p:spPr>
              <a:xfrm>
                <a:off x="2118400" y="1504700"/>
                <a:ext cx="425400" cy="131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i="1" dirty="0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" dirty="0"/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" dirty="0"/>
              </a:p>
              <a:p>
                <a:pPr lvl="0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i="1" dirty="0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fr" dirty="0"/>
              </a:p>
            </p:txBody>
          </p:sp>
        </mc:Choice>
        <mc:Fallback xmlns="">
          <p:sp>
            <p:nvSpPr>
              <p:cNvPr id="86" name="Google Shape;86;p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00" y="1504700"/>
                <a:ext cx="425400" cy="1316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17"/>
              <p:cNvSpPr txBox="1"/>
              <p:nvPr/>
            </p:nvSpPr>
            <p:spPr>
              <a:xfrm>
                <a:off x="2050300" y="2820800"/>
                <a:ext cx="561600" cy="52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dk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dk2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dk2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sz="18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87" name="Google Shape;87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00" y="2820800"/>
                <a:ext cx="561600" cy="521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Google Shape;88;p17"/>
          <p:cNvSpPr/>
          <p:nvPr/>
        </p:nvSpPr>
        <p:spPr>
          <a:xfrm>
            <a:off x="2709379" y="1633050"/>
            <a:ext cx="2832600" cy="57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7"/>
              <p:cNvSpPr/>
              <p:nvPr/>
            </p:nvSpPr>
            <p:spPr>
              <a:xfrm>
                <a:off x="5632950" y="1372250"/>
                <a:ext cx="2006100" cy="131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dirty="0"/>
                  <a:t>Fonction solution </a:t>
                </a:r>
                <a14:m>
                  <m:oMath xmlns:m="http://schemas.openxmlformats.org/officeDocument/2006/math">
                    <m:r>
                      <a:rPr lang="fr" i="1" dirty="0" smtClean="0">
                        <a:latin typeface="Cambria Math"/>
                      </a:rPr>
                      <m:t>𝑢</m:t>
                    </m:r>
                    <m:r>
                      <a:rPr lang="fr" i="1" dirty="0" smtClean="0">
                        <a:latin typeface="Cambria Math"/>
                      </a:rPr>
                      <m:t>(</m:t>
                    </m:r>
                    <m:r>
                      <a:rPr lang="fr" i="1" dirty="0" smtClean="0">
                        <a:latin typeface="Cambria Math"/>
                      </a:rPr>
                      <m:t>𝑥</m:t>
                    </m:r>
                    <m:r>
                      <a:rPr lang="fr" i="1" dirty="0" smtClean="0">
                        <a:latin typeface="Cambria Math"/>
                      </a:rPr>
                      <m:t>,</m:t>
                    </m:r>
                    <m:r>
                      <a:rPr lang="fr" i="1" dirty="0" smtClean="0">
                        <a:latin typeface="Cambria Math"/>
                      </a:rPr>
                      <m:t>𝑡</m:t>
                    </m:r>
                    <m:r>
                      <a:rPr lang="fr" i="1" dirty="0" smtClean="0">
                        <a:latin typeface="Cambria Math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89" name="Google Shape;89;p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50" y="1372250"/>
                <a:ext cx="2006100" cy="1316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0;p17"/>
              <p:cNvSpPr txBox="1"/>
              <p:nvPr/>
            </p:nvSpPr>
            <p:spPr>
              <a:xfrm>
                <a:off x="5632950" y="2710315"/>
                <a:ext cx="2006100" cy="742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chemeClr val="dk2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200</m:t>
                        </m:r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dk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dk2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dk2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fr-FR" sz="1600" dirty="0" smtClean="0">
                    <a:solidFill>
                      <a:schemeClr val="dk2"/>
                    </a:solidFill>
                  </a:rPr>
                  <a:t> (discret)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800" dirty="0" smtClean="0">
                    <a:solidFill>
                      <a:schemeClr val="dk2"/>
                    </a:solidFill>
                  </a:rPr>
                  <a:t> </a:t>
                </a:r>
                <a:r>
                  <a:rPr lang="fr-FR" sz="1600" dirty="0" smtClean="0">
                    <a:solidFill>
                      <a:schemeClr val="dk2"/>
                    </a:solidFill>
                  </a:rPr>
                  <a:t>(continu)</a:t>
                </a:r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2" name="Google Shape;90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50" y="2710315"/>
                <a:ext cx="2006100" cy="742670"/>
              </a:xfrm>
              <a:prstGeom prst="rect">
                <a:avLst/>
              </a:prstGeom>
              <a:blipFill rotWithShape="1">
                <a:blip r:embed="rId6"/>
                <a:stretch>
                  <a:fillRect b="-2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Cas physique : l’équation de la chaleur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88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17"/>
              <p:cNvSpPr txBox="1"/>
              <p:nvPr/>
            </p:nvSpPr>
            <p:spPr>
              <a:xfrm>
                <a:off x="2050300" y="2820800"/>
                <a:ext cx="561600" cy="52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dk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dk2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dk2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sz="18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87" name="Google Shape;87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00" y="2820800"/>
                <a:ext cx="561600" cy="5217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Google Shape;88;p17"/>
          <p:cNvSpPr/>
          <p:nvPr/>
        </p:nvSpPr>
        <p:spPr>
          <a:xfrm>
            <a:off x="2709379" y="1633050"/>
            <a:ext cx="2832600" cy="57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7"/>
              <p:cNvSpPr/>
              <p:nvPr/>
            </p:nvSpPr>
            <p:spPr>
              <a:xfrm>
                <a:off x="5632950" y="1372250"/>
                <a:ext cx="2006100" cy="131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dirty="0"/>
                  <a:t>Fonction solution </a:t>
                </a:r>
                <a14:m>
                  <m:oMath xmlns:m="http://schemas.openxmlformats.org/officeDocument/2006/math">
                    <m:r>
                      <a:rPr lang="fr" i="1" dirty="0" smtClean="0">
                        <a:latin typeface="Cambria Math"/>
                      </a:rPr>
                      <m:t>𝑢</m:t>
                    </m:r>
                    <m:r>
                      <a:rPr lang="fr" i="1" dirty="0" smtClean="0">
                        <a:latin typeface="Cambria Math"/>
                      </a:rPr>
                      <m:t>(</m:t>
                    </m:r>
                    <m:r>
                      <a:rPr lang="fr" i="1" dirty="0" smtClean="0">
                        <a:latin typeface="Cambria Math"/>
                      </a:rPr>
                      <m:t>𝑥</m:t>
                    </m:r>
                    <m:r>
                      <a:rPr lang="fr" i="1" dirty="0" smtClean="0">
                        <a:latin typeface="Cambria Math"/>
                      </a:rPr>
                      <m:t>,</m:t>
                    </m:r>
                    <m:r>
                      <a:rPr lang="fr" i="1" dirty="0" smtClean="0">
                        <a:latin typeface="Cambria Math"/>
                      </a:rPr>
                      <m:t>𝑡</m:t>
                    </m:r>
                    <m:r>
                      <a:rPr lang="fr" i="1" dirty="0" smtClean="0">
                        <a:latin typeface="Cambria Math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89" name="Google Shape;89;p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50" y="1372250"/>
                <a:ext cx="2006100" cy="1316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Google Shape;91;p17"/>
          <p:cNvSpPr/>
          <p:nvPr/>
        </p:nvSpPr>
        <p:spPr>
          <a:xfrm flipH="1">
            <a:off x="2709379" y="2335500"/>
            <a:ext cx="2832600" cy="28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0;p17"/>
              <p:cNvSpPr txBox="1"/>
              <p:nvPr/>
            </p:nvSpPr>
            <p:spPr>
              <a:xfrm>
                <a:off x="5632950" y="2710315"/>
                <a:ext cx="2006100" cy="742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chemeClr val="dk2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200</m:t>
                        </m:r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dk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dk2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dk2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fr-FR" sz="1600" dirty="0" smtClean="0">
                    <a:solidFill>
                      <a:schemeClr val="dk2"/>
                    </a:solidFill>
                  </a:rPr>
                  <a:t> (discret)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800" dirty="0" smtClean="0">
                    <a:solidFill>
                      <a:schemeClr val="dk2"/>
                    </a:solidFill>
                  </a:rPr>
                  <a:t> </a:t>
                </a:r>
                <a:r>
                  <a:rPr lang="fr-FR" sz="1600" dirty="0" smtClean="0">
                    <a:solidFill>
                      <a:schemeClr val="dk2"/>
                    </a:solidFill>
                  </a:rPr>
                  <a:t>(continu)</a:t>
                </a:r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2" name="Google Shape;90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50" y="2710315"/>
                <a:ext cx="2006100" cy="742670"/>
              </a:xfrm>
              <a:prstGeom prst="rect">
                <a:avLst/>
              </a:prstGeom>
              <a:blipFill rotWithShape="1">
                <a:blip r:embed="rId5"/>
                <a:stretch>
                  <a:fillRect b="-2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86;p17"/>
              <p:cNvSpPr/>
              <p:nvPr/>
            </p:nvSpPr>
            <p:spPr>
              <a:xfrm>
                <a:off x="2118400" y="1504700"/>
                <a:ext cx="425400" cy="131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i="1" dirty="0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" dirty="0"/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" dirty="0"/>
              </a:p>
              <a:p>
                <a:pPr lvl="0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i="1" dirty="0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fr" dirty="0"/>
              </a:p>
            </p:txBody>
          </p:sp>
        </mc:Choice>
        <mc:Fallback xmlns="">
          <p:sp>
            <p:nvSpPr>
              <p:cNvPr id="13" name="Google Shape;86;p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00" y="1504700"/>
                <a:ext cx="425400" cy="13161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4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Cas physique : l’équation de la chaleur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88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C00000"/>
                </a:solidFill>
              </a:rPr>
              <a:t>Question</a:t>
            </a:r>
            <a:r>
              <a:rPr lang="fr" dirty="0">
                <a:solidFill>
                  <a:srgbClr val="C00000"/>
                </a:solidFill>
              </a:rPr>
              <a:t> : est ce que l’espace des fonctions solutions est un espace vectoriel </a:t>
            </a:r>
            <a:r>
              <a:rPr lang="fr" dirty="0" smtClean="0">
                <a:solidFill>
                  <a:srgbClr val="C00000"/>
                </a:solidFill>
              </a:rPr>
              <a:t>?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17"/>
              <p:cNvSpPr txBox="1"/>
              <p:nvPr/>
            </p:nvSpPr>
            <p:spPr>
              <a:xfrm>
                <a:off x="2050300" y="2820800"/>
                <a:ext cx="561600" cy="52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dk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dk2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dk2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sz="18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87" name="Google Shape;87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00" y="2820800"/>
                <a:ext cx="561600" cy="5217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Google Shape;88;p17"/>
          <p:cNvSpPr/>
          <p:nvPr/>
        </p:nvSpPr>
        <p:spPr>
          <a:xfrm>
            <a:off x="2709379" y="1633050"/>
            <a:ext cx="2832600" cy="57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7"/>
              <p:cNvSpPr/>
              <p:nvPr/>
            </p:nvSpPr>
            <p:spPr>
              <a:xfrm>
                <a:off x="5632950" y="1372250"/>
                <a:ext cx="2006100" cy="131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dirty="0"/>
                  <a:t>Fonction solution </a:t>
                </a:r>
                <a14:m>
                  <m:oMath xmlns:m="http://schemas.openxmlformats.org/officeDocument/2006/math">
                    <m:r>
                      <a:rPr lang="fr" i="1" dirty="0" smtClean="0">
                        <a:latin typeface="Cambria Math"/>
                      </a:rPr>
                      <m:t>𝑢</m:t>
                    </m:r>
                    <m:r>
                      <a:rPr lang="fr" i="1" dirty="0" smtClean="0">
                        <a:latin typeface="Cambria Math"/>
                      </a:rPr>
                      <m:t>(</m:t>
                    </m:r>
                    <m:r>
                      <a:rPr lang="fr" i="1" dirty="0" smtClean="0">
                        <a:latin typeface="Cambria Math"/>
                      </a:rPr>
                      <m:t>𝑥</m:t>
                    </m:r>
                    <m:r>
                      <a:rPr lang="fr" i="1" dirty="0" smtClean="0">
                        <a:latin typeface="Cambria Math"/>
                      </a:rPr>
                      <m:t>,</m:t>
                    </m:r>
                    <m:r>
                      <a:rPr lang="fr" i="1" dirty="0" smtClean="0">
                        <a:latin typeface="Cambria Math"/>
                      </a:rPr>
                      <m:t>𝑡</m:t>
                    </m:r>
                    <m:r>
                      <a:rPr lang="fr" i="1" dirty="0" smtClean="0">
                        <a:latin typeface="Cambria Math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89" name="Google Shape;89;p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50" y="1372250"/>
                <a:ext cx="2006100" cy="1316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Google Shape;91;p17"/>
          <p:cNvSpPr/>
          <p:nvPr/>
        </p:nvSpPr>
        <p:spPr>
          <a:xfrm flipH="1">
            <a:off x="2709379" y="2335500"/>
            <a:ext cx="2832600" cy="28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86;p17"/>
              <p:cNvSpPr/>
              <p:nvPr/>
            </p:nvSpPr>
            <p:spPr>
              <a:xfrm>
                <a:off x="2118400" y="1504700"/>
                <a:ext cx="425400" cy="131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i="1" dirty="0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" dirty="0"/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" dirty="0"/>
              </a:p>
              <a:p>
                <a:pPr lvl="0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i="1" dirty="0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fr" dirty="0"/>
              </a:p>
            </p:txBody>
          </p:sp>
        </mc:Choice>
        <mc:Fallback xmlns="">
          <p:sp>
            <p:nvSpPr>
              <p:cNvPr id="10" name="Google Shape;86;p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00" y="1504700"/>
                <a:ext cx="425400" cy="1316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90;p17"/>
              <p:cNvSpPr txBox="1"/>
              <p:nvPr/>
            </p:nvSpPr>
            <p:spPr>
              <a:xfrm>
                <a:off x="5632950" y="2710315"/>
                <a:ext cx="2006100" cy="742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chemeClr val="dk2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200</m:t>
                        </m:r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dk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dk2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dk2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fr-FR" sz="1600" dirty="0" smtClean="0">
                    <a:solidFill>
                      <a:schemeClr val="dk2"/>
                    </a:solidFill>
                  </a:rPr>
                  <a:t> (discret)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dk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800" dirty="0" smtClean="0">
                    <a:solidFill>
                      <a:schemeClr val="dk2"/>
                    </a:solidFill>
                  </a:rPr>
                  <a:t> </a:t>
                </a:r>
                <a:r>
                  <a:rPr lang="fr-FR" sz="1600" dirty="0" smtClean="0">
                    <a:solidFill>
                      <a:schemeClr val="dk2"/>
                    </a:solidFill>
                  </a:rPr>
                  <a:t>(continu)</a:t>
                </a:r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1" name="Google Shape;90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50" y="2710315"/>
                <a:ext cx="2006100" cy="742670"/>
              </a:xfrm>
              <a:prstGeom prst="rect">
                <a:avLst/>
              </a:prstGeom>
              <a:blipFill rotWithShape="1">
                <a:blip r:embed="rId6"/>
                <a:stretch>
                  <a:fillRect b="-2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5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8157</TotalTime>
  <Words>2916</Words>
  <Application>Microsoft Office PowerPoint</Application>
  <PresentationFormat>Affichage à l'écran (16:9)</PresentationFormat>
  <Paragraphs>293</Paragraphs>
  <Slides>33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Clarté</vt:lpstr>
      <vt:lpstr>CSC217 : IA et Calcul Scientifique</vt:lpstr>
      <vt:lpstr>Réduction de dimension</vt:lpstr>
      <vt:lpstr>Quelques exemples</vt:lpstr>
      <vt:lpstr>Cas physique : l’équation de la chaleur</vt:lpstr>
      <vt:lpstr>Cas physique : l’équation de la chaleur</vt:lpstr>
      <vt:lpstr>Cas physique : l’équation de la chaleur</vt:lpstr>
      <vt:lpstr>Cas physique : l’équation de la chaleur</vt:lpstr>
      <vt:lpstr>Cas physique : l’équation de la chaleur</vt:lpstr>
      <vt:lpstr>Cas physique : l’équation de la chaleur</vt:lpstr>
      <vt:lpstr>Notion de manifold (variété)</vt:lpstr>
      <vt:lpstr>Notion de manifold (variété)</vt:lpstr>
      <vt:lpstr>Notion de manifold (variété)</vt:lpstr>
      <vt:lpstr>Travailler à partir de données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Singular Value Decomposition</vt:lpstr>
      <vt:lpstr>Quelques limites de la PCA</vt:lpstr>
      <vt:lpstr>Quelques limites de la PCA</vt:lpstr>
      <vt:lpstr>Equation de la chaleur</vt:lpstr>
      <vt:lpstr>Kernel-PCA</vt:lpstr>
      <vt:lpstr>Kernel-PCA</vt:lpstr>
      <vt:lpstr>Kernel-PCA</vt:lpstr>
      <vt:lpstr>Kernel-PCA</vt:lpstr>
      <vt:lpstr>Kernel-PCA</vt:lpstr>
      <vt:lpstr>Choix du noyau</vt:lpstr>
      <vt:lpstr>Choix du noyau</vt:lpstr>
      <vt:lpstr>K-PCA : clustering</vt:lpstr>
      <vt:lpstr>Quelques autres approches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CSC217 : IA et Calcul Scientifique</dc:title>
  <dc:creator>sbeneddi</dc:creator>
  <cp:lastModifiedBy>beneddine</cp:lastModifiedBy>
  <cp:revision>56</cp:revision>
  <dcterms:modified xsi:type="dcterms:W3CDTF">2024-04-26T15:01:42Z</dcterms:modified>
</cp:coreProperties>
</file>