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22" r:id="rId4"/>
    <p:sldId id="305" r:id="rId5"/>
    <p:sldId id="323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44" r:id="rId18"/>
    <p:sldId id="337" r:id="rId19"/>
    <p:sldId id="354" r:id="rId20"/>
    <p:sldId id="355" r:id="rId21"/>
    <p:sldId id="341" r:id="rId22"/>
    <p:sldId id="342" r:id="rId23"/>
    <p:sldId id="343" r:id="rId24"/>
    <p:sldId id="306" r:id="rId25"/>
    <p:sldId id="345" r:id="rId26"/>
    <p:sldId id="336" r:id="rId27"/>
    <p:sldId id="347" r:id="rId28"/>
    <p:sldId id="348" r:id="rId29"/>
    <p:sldId id="349" r:id="rId30"/>
    <p:sldId id="350" r:id="rId31"/>
    <p:sldId id="351" r:id="rId32"/>
    <p:sldId id="353" r:id="rId33"/>
    <p:sldId id="35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17C0-47BA-48CC-B943-08F9772B97E9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95A3-B21C-4FD9-A34F-402F7CFD11EB}" type="slidenum">
              <a:rPr lang="fr-FR" smtClean="0">
                <a:solidFill>
                  <a:schemeClr val="tx1"/>
                </a:solidFill>
              </a:rPr>
              <a:t>‹N°›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26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556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fr-FR" smtClean="0"/>
              <a:pPr algn="r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Sunday, April 21,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CSC217 : IA et Calcul Scientifique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44707" y="2655794"/>
            <a:ext cx="6400800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Réduction de modèle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32" dirty="0">
                <a:solidFill>
                  <a:srgbClr val="999999"/>
                </a:solidFill>
              </a:rPr>
              <a:t>Samir Beneddine - samir.beneddine@onera.fr</a:t>
            </a:r>
            <a:endParaRPr sz="1432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Plan du cours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600" dirty="0" smtClean="0"/>
              <a:t>Ce que le cours va aborder :</a:t>
            </a:r>
          </a:p>
          <a:p>
            <a:pPr marL="285750" indent="-285750">
              <a:spcAft>
                <a:spcPts val="600"/>
              </a:spcAft>
            </a:pPr>
            <a:r>
              <a:rPr lang="fr-FR" sz="1600" b="1" dirty="0" smtClean="0"/>
              <a:t>Modèle réduit lorsque l’on connait le FOM : Projection-</a:t>
            </a:r>
            <a:r>
              <a:rPr lang="fr-FR" sz="1600" b="1" dirty="0" err="1" smtClean="0"/>
              <a:t>based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approach</a:t>
            </a:r>
            <a:endParaRPr lang="fr-FR" sz="1600" b="1" dirty="0" smtClean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EDP linéaire : exemple sur l’équation de la chaleur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EDP quadratique : exemple sur l’équation de Fisher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Erreur de troncature et erreur d’intégration</a:t>
            </a:r>
          </a:p>
          <a:p>
            <a:pPr marL="285750" indent="-285750">
              <a:spcAft>
                <a:spcPts val="600"/>
              </a:spcAft>
            </a:pPr>
            <a:r>
              <a:rPr lang="fr-FR" sz="1600" b="1" dirty="0" smtClean="0"/>
              <a:t>Accélérer d’avantage le ROM : introduction à la DEIM pour traiter la non-linéarité</a:t>
            </a:r>
            <a:endParaRPr lang="fr-FR" sz="1600" dirty="0" smtClean="0"/>
          </a:p>
          <a:p>
            <a:pPr marL="285750" indent="-285750">
              <a:spcAft>
                <a:spcPts val="600"/>
              </a:spcAft>
            </a:pPr>
            <a:r>
              <a:rPr lang="fr-FR" sz="1600" b="1" dirty="0" smtClean="0"/>
              <a:t>Modèle réduit sans connaître le FOM 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Introduction à la théorie de </a:t>
            </a:r>
            <a:r>
              <a:rPr lang="fr-FR" sz="1400" dirty="0" err="1" smtClean="0"/>
              <a:t>Koopman</a:t>
            </a:r>
            <a:endParaRPr lang="fr-FR" sz="1400" dirty="0" smtClean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DMD et E-DMD</a:t>
            </a:r>
          </a:p>
          <a:p>
            <a:pPr marL="285750" indent="-285750">
              <a:spcAft>
                <a:spcPts val="600"/>
              </a:spcAft>
            </a:pPr>
            <a:r>
              <a:rPr lang="fr-FR" sz="1600" b="1" dirty="0" smtClean="0"/>
              <a:t>Comment apprendre le FOM à partir de données (si on a le temps…)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Introduction à l’optimisation éparse L1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Algorithme d’identification </a:t>
            </a:r>
            <a:r>
              <a:rPr lang="fr-FR" sz="1400" dirty="0" err="1" smtClean="0"/>
              <a:t>SynDy</a:t>
            </a:r>
            <a:endParaRPr lang="fr-FR" sz="1800" dirty="0" smtClean="0"/>
          </a:p>
          <a:p>
            <a:pPr marL="742950" lvl="1" indent="-285750">
              <a:spcAft>
                <a:spcPts val="600"/>
              </a:spcAft>
            </a:pPr>
            <a:endParaRPr sz="1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Projection-based ROM : cas linéaire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fr-FR" sz="1600" b="1" dirty="0" smtClean="0"/>
                  <a:t>Un exemple simple : l’équation de la chaleur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600" i="1" dirty="0">
                  <a:latin typeface="Cambria Math"/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 =</m:t>
                      </m:r>
                      <m:r>
                        <a:rPr lang="fr-FR" sz="16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sz="1400" i="1">
                          <a:latin typeface="Cambria Math"/>
                        </a:rPr>
                        <m:t>𝑢</m:t>
                      </m:r>
                      <m:r>
                        <a:rPr lang="fr" sz="1400" i="1">
                          <a:latin typeface="Cambria Math"/>
                        </a:rPr>
                        <m:t>(</m:t>
                      </m:r>
                      <m:r>
                        <a:rPr lang="fr" sz="1400" i="1">
                          <a:latin typeface="Cambria Math"/>
                        </a:rPr>
                        <m:t>𝑥</m:t>
                      </m:r>
                      <m:r>
                        <a:rPr lang="fr" sz="1400" i="1">
                          <a:latin typeface="Cambria Math"/>
                        </a:rPr>
                        <m:t>,0) = </m:t>
                      </m:r>
                      <m:r>
                        <a:rPr lang="fr" sz="1400" i="1">
                          <a:latin typeface="Cambria Math"/>
                        </a:rPr>
                        <m:t>𝐴</m:t>
                      </m:r>
                      <m:r>
                        <a:rPr lang="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sz="1400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fr-FR" sz="140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/>
                  <a:t>On sait (cours 10) que l’on peut représenter les solution à chaque instant avec une base réduite de quelques modes POD (PCA)</a:t>
                </a:r>
              </a:p>
              <a:p>
                <a:pPr marL="285750" indent="-285750">
                  <a:spcBef>
                    <a:spcPts val="1200"/>
                  </a:spcBef>
                </a:pPr>
                <a:endParaRPr lang="fr-FR" sz="14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sz="1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" sz="1400" i="1">
                              <a:latin typeface="Cambria Math"/>
                            </a:rPr>
                            <m:t>𝑥</m:t>
                          </m:r>
                          <m:r>
                            <a:rPr lang="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  <m:r>
                        <a:rPr lang="fr-FR" sz="1400" b="0" i="1" smtClean="0">
                          <a:latin typeface="Cambria Math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/>
                            </a:rPr>
                            <m:t>′(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Projection-based ROM : cas linéaire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fr-FR" sz="1600" b="1" dirty="0" smtClean="0"/>
                  <a:t>Un exemple simple : l’équation de la chaleur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dirty="0" smtClean="0"/>
                  <a:t>On obtient les équations qui régissent la dynamique des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(</m:t>
                    </m:r>
                    <m:r>
                      <a:rPr lang="fr-FR" sz="1600" i="1">
                        <a:latin typeface="Cambria Math"/>
                      </a:rPr>
                      <m:t>𝑡</m:t>
                    </m:r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 en projetant l’EDP du FOM sur les vecteurs de notre base réduite (sur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latin typeface="Cambria Math"/>
                      </a:rPr>
                      <m:t>′(</m:t>
                    </m:r>
                    <m:r>
                      <a:rPr lang="fr-FR" sz="1400" i="1">
                        <a:latin typeface="Cambria Math"/>
                      </a:rPr>
                      <m:t>𝑥</m:t>
                    </m:r>
                    <m:r>
                      <a:rPr lang="fr-FR" sz="1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)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400" b="1" dirty="0" smtClean="0"/>
                  <a:t>Méthode (projection de </a:t>
                </a:r>
                <a:r>
                  <a:rPr lang="fr-FR" sz="1400" b="1" dirty="0" err="1" smtClean="0"/>
                  <a:t>Galerkin</a:t>
                </a:r>
                <a:r>
                  <a:rPr lang="fr-FR" sz="1400" b="1" dirty="0" smtClean="0"/>
                  <a:t>) :</a:t>
                </a:r>
              </a:p>
              <a:p>
                <a:pPr marL="285750" lvl="0" indent="-285750">
                  <a:spcBef>
                    <a:spcPts val="1200"/>
                  </a:spcBef>
                </a:pPr>
                <a:r>
                  <a:rPr lang="fr-FR" sz="1400" dirty="0" smtClean="0"/>
                  <a:t>On injecte </a:t>
                </a:r>
                <a14:m>
                  <m:oMath xmlns:m="http://schemas.openxmlformats.org/officeDocument/2006/math">
                    <m:r>
                      <a:rPr lang="fr" sz="1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fr" sz="1400" i="1">
                            <a:latin typeface="Cambria Math"/>
                          </a:rPr>
                          <m:t>𝑥</m:t>
                        </m:r>
                        <m:r>
                          <a:rPr lang="fr" sz="1400" i="1">
                            <a:latin typeface="Cambria Math"/>
                          </a:rPr>
                          <m:t>,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latin typeface="Cambria Math"/>
                      </a:rPr>
                      <m:t>≈</m:t>
                    </m:r>
                    <m:acc>
                      <m:accPr>
                        <m:chr m:val="̅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fr-FR" sz="14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fr-FR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sz="1400" b="0" i="1" smtClean="0">
                            <a:latin typeface="Cambria Math"/>
                          </a:rPr>
                          <m:t>𝑗</m:t>
                        </m:r>
                        <m:r>
                          <a:rPr lang="fr-FR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fr-FR" sz="1400" i="1">
                            <a:latin typeface="Cambria Math"/>
                          </a:rPr>
                          <m:t>′(</m:t>
                        </m:r>
                        <m:r>
                          <a:rPr lang="fr-FR" sz="1400" i="1">
                            <a:latin typeface="Cambria Math"/>
                          </a:rPr>
                          <m:t>𝑥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sz="1400" dirty="0" smtClean="0"/>
                  <a:t> dans les équations</a:t>
                </a:r>
              </a:p>
              <a:p>
                <a:pPr marL="285750" lvl="0" indent="-285750">
                  <a:spcBef>
                    <a:spcPts val="1200"/>
                  </a:spcBef>
                </a:pPr>
                <a:r>
                  <a:rPr lang="fr-FR" sz="1400" dirty="0" smtClean="0"/>
                  <a:t>On multiplie à gauche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latin typeface="Cambria Math"/>
                      </a:rPr>
                      <m:t>′(</m:t>
                    </m:r>
                    <m:r>
                      <a:rPr lang="fr-FR" sz="1400" i="1">
                        <a:latin typeface="Cambria Math"/>
                      </a:rPr>
                      <m:t>𝑥</m:t>
                    </m:r>
                    <m:r>
                      <a:rPr lang="fr-FR" sz="140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pour exploiter l’orthogonalité des modes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latin typeface="Cambria Math"/>
                      </a:rPr>
                      <m:t>′(</m:t>
                    </m:r>
                    <m:r>
                      <a:rPr lang="fr-FR" sz="1400" i="1">
                        <a:latin typeface="Cambria Math"/>
                      </a:rPr>
                      <m:t>𝑥</m:t>
                    </m:r>
                    <m:r>
                      <a:rPr lang="fr-FR" sz="1400">
                        <a:latin typeface="Cambria Math"/>
                      </a:rPr>
                      <m:t>)</m:t>
                    </m:r>
                  </m:oMath>
                </a14:m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400" b="1" dirty="0" smtClean="0"/>
                  <a:t>Au final, on obtient une équation du type :</a:t>
                </a:r>
              </a:p>
              <a:p>
                <a:pPr marL="0" lv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/>
                          </a:rPr>
                          <m:t>𝜕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fr-FR" sz="1400" i="1">
                            <a:latin typeface="Cambria Math"/>
                          </a:rPr>
                          <m:t>𝜕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fr-FR" sz="1400" i="1">
                        <a:latin typeface="Cambria Math"/>
                      </a:rPr>
                      <m:t> =</m:t>
                    </m:r>
                    <m:r>
                      <a:rPr lang="fr-FR" sz="1400" i="1">
                        <a:latin typeface="Cambria Math"/>
                      </a:rPr>
                      <m:t>𝛼</m:t>
                    </m:r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𝑙</m:t>
                    </m:r>
                    <m:r>
                      <a:rPr lang="fr-FR" sz="1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a</m:t>
                    </m:r>
                    <m:r>
                      <a:rPr lang="fr-FR" sz="1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, 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a</m:t>
                    </m:r>
                    <m:r>
                      <a:rPr lang="fr-FR" sz="1400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 smtClean="0"/>
                  <a:t>,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r</m:t>
                        </m:r>
                      </m:sub>
                    </m:sSub>
                  </m:oMath>
                </a14:m>
                <a:r>
                  <a:rPr lang="fr-FR" sz="1400" dirty="0" smtClean="0"/>
                  <a:t> une matrice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𝑟</m:t>
                    </m:r>
                    <m:r>
                      <a:rPr lang="fr-FR" sz="1400" b="0" i="1" smtClean="0">
                        <a:latin typeface="Cambria Math"/>
                      </a:rPr>
                      <m:t>×</m:t>
                    </m:r>
                    <m:r>
                      <a:rPr lang="fr-FR" sz="1400" b="0" i="1" smtClean="0">
                        <a:latin typeface="Cambria Math"/>
                      </a:rPr>
                      <m:t>𝑟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et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𝑙</m:t>
                    </m:r>
                    <m:r>
                      <a:rPr lang="fr-FR" sz="1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285750" indent="-285750">
                  <a:spcBef>
                    <a:spcPts val="1200"/>
                  </a:spcBef>
                </a:pPr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Projection-based ROM : cas linéaire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fr-FR" sz="1600" b="1" dirty="0" smtClean="0"/>
                  <a:t>Le détail des calculs :</a:t>
                </a:r>
              </a:p>
              <a:p>
                <a:pPr marL="0" lvl="0" indent="0">
                  <a:buNone/>
                </a:pPr>
                <a:endParaRPr lang="fr-FR" sz="1600" b="1" dirty="0" smtClean="0"/>
              </a:p>
              <a:p>
                <a:pPr marL="285750" indent="-285750"/>
                <a:r>
                  <a:rPr lang="fr-FR" sz="1600" dirty="0" smtClean="0"/>
                  <a:t>Etape 1</a:t>
                </a:r>
                <a:endParaRPr lang="fr-FR" sz="16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f>
                            <m:f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400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4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fr-FR" sz="1400" i="1">
                          <a:latin typeface="Cambria Math"/>
                        </a:rPr>
                        <m:t> =</m:t>
                      </m:r>
                      <m:r>
                        <a:rPr lang="fr-FR" sz="14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fr-FR" sz="14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4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 smtClean="0"/>
              </a:p>
              <a:p>
                <a:pPr marL="285750" indent="-285750"/>
                <a:r>
                  <a:rPr lang="fr-FR" sz="1600" dirty="0" smtClean="0"/>
                  <a:t>Etape 2</a:t>
                </a:r>
                <a:endParaRPr lang="fr-FR" sz="16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fr-F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f>
                            <m:f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400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4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fr-FR" sz="1400" i="1">
                          <a:latin typeface="Cambria Math"/>
                        </a:rPr>
                        <m:t> =</m:t>
                      </m:r>
                      <m:r>
                        <a:rPr lang="fr-FR" sz="1400" i="1">
                          <a:latin typeface="Cambria Math"/>
                        </a:rPr>
                        <m:t>𝛼</m:t>
                      </m:r>
                      <m:sSubSup>
                        <m:sSub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fr-FR" sz="14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4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700" dirty="0" smtClean="0"/>
                  <a:t>Simplification par orthogonalité des modes</a:t>
                </a:r>
                <a:endParaRPr lang="fr-FR" sz="17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r>
                            <a:rPr lang="fr-FR" sz="14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′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f>
                            <m:f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fr-FR" sz="14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r>
                            <a:rPr lang="fr-FR" sz="14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 t="-1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oogle Shape;69;p15"/>
          <p:cNvGrpSpPr/>
          <p:nvPr/>
        </p:nvGrpSpPr>
        <p:grpSpPr>
          <a:xfrm>
            <a:off x="6864603" y="4128470"/>
            <a:ext cx="1446731" cy="707687"/>
            <a:chOff x="4323913" y="3904763"/>
            <a:chExt cx="2214600" cy="1083300"/>
          </a:xfrm>
        </p:grpSpPr>
        <p:grpSp>
          <p:nvGrpSpPr>
            <p:cNvPr id="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8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80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Cas non-linéaire (quadratique)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fr-FR" sz="1600" b="1" dirty="0" smtClean="0"/>
                  <a:t>Un exemple 1D de réaction-diffusion : équation de Fisher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600" i="1" dirty="0">
                  <a:latin typeface="Cambria Math"/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 =</m:t>
                      </m:r>
                      <m:r>
                        <a:rPr lang="fr-FR" sz="16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</a:rPr>
                        <m:t>𝑠𝑢</m:t>
                      </m:r>
                      <m:r>
                        <a:rPr lang="fr-FR" sz="1600" b="0" i="1" smtClean="0">
                          <a:latin typeface="Cambria Math"/>
                        </a:rPr>
                        <m:t>(1−</m:t>
                      </m:r>
                      <m:r>
                        <a:rPr lang="fr-FR" sz="1600" b="0" i="1" smtClean="0">
                          <a:latin typeface="Cambria Math"/>
                        </a:rPr>
                        <m:t>𝑢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/>
                  <a:t>On sait (cours 10) que l’on peut représenter les solution à chaque instant avec une base réduite de quelques modes POD (PCA)</a:t>
                </a:r>
              </a:p>
              <a:p>
                <a:pPr marL="285750" indent="-285750">
                  <a:spcBef>
                    <a:spcPts val="1200"/>
                  </a:spcBef>
                </a:pPr>
                <a:endParaRPr lang="fr-FR" sz="14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" sz="1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" sz="1400" i="1">
                              <a:latin typeface="Cambria Math"/>
                            </a:rPr>
                            <m:t>𝑥</m:t>
                          </m:r>
                          <m:r>
                            <a:rPr lang="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  <m:r>
                        <a:rPr lang="fr-FR" sz="1400" b="0" i="1" smtClean="0">
                          <a:latin typeface="Cambria Math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/>
                            </a:rPr>
                            <m:t>′(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Cas non-linéaire (quadratique)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fr-FR" sz="1500" b="1" dirty="0" smtClean="0"/>
                  <a:t>Le détail des calculs :</a:t>
                </a:r>
                <a:endParaRPr lang="fr-FR" sz="1500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i="1">
                              <a:latin typeface="Cambria Math"/>
                            </a:rPr>
                            <m:t>𝑗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500" i="1">
                              <a:latin typeface="Cambria Math"/>
                            </a:rPr>
                            <m:t>′</m:t>
                          </m:r>
                          <m:f>
                            <m:f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500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5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fr-FR" sz="1500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fr-FR" sz="1500" i="1">
                          <a:latin typeface="Cambria Math"/>
                        </a:rPr>
                        <m:t> =</m:t>
                      </m:r>
                      <m:r>
                        <a:rPr lang="fr-FR" sz="15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5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fr-FR" sz="15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5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sz="15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5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5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fr-FR" sz="15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5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fr-FR" sz="15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FR" sz="1500" i="1">
                          <a:latin typeface="Cambria Math"/>
                        </a:rPr>
                        <m:t>+</m:t>
                      </m:r>
                      <m:r>
                        <a:rPr lang="fr-FR" sz="1500" i="1">
                          <a:latin typeface="Cambria Math"/>
                        </a:rPr>
                        <m:t>𝑠</m:t>
                      </m:r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5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5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500" i="1">
                              <a:latin typeface="Cambria Math"/>
                            </a:rPr>
                            <m:t>′</m:t>
                          </m:r>
                        </m:e>
                      </m:nary>
                      <m:r>
                        <a:rPr lang="fr-FR" sz="1500" i="1">
                          <a:latin typeface="Cambria Math"/>
                        </a:rPr>
                        <m:t> −</m:t>
                      </m:r>
                      <m:r>
                        <a:rPr lang="fr-FR" sz="1500" i="1">
                          <a:latin typeface="Cambria Math"/>
                        </a:rPr>
                        <m:t>𝑠</m:t>
                      </m:r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i="1">
                              <a:latin typeface="Cambria Math"/>
                            </a:rPr>
                            <m:t>𝑗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r-FR" sz="15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5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sz="15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fr-FR" sz="1500" i="1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fr-FR" sz="1500" b="0" i="1" smtClean="0">
                          <a:latin typeface="Cambria Math"/>
                        </a:rPr>
                        <m:t>+</m:t>
                      </m:r>
                      <m:r>
                        <a:rPr lang="fr-FR" sz="1500" b="0" i="1" smtClean="0">
                          <a:latin typeface="Cambria Math"/>
                        </a:rPr>
                        <m:t>𝑠</m:t>
                      </m:r>
                      <m:acc>
                        <m:accPr>
                          <m:chr m:val="̅"/>
                          <m:ctrlPr>
                            <a:rPr lang="fr-FR" sz="15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5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fr-FR" sz="1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500" b="0" i="1" smtClean="0"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̅"/>
                              <m:ctrlPr>
                                <a:rPr lang="fr-FR" sz="15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5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fr-FR" sz="1500" b="0" i="1" smtClean="0">
                          <a:latin typeface="Cambria Math"/>
                        </a:rPr>
                        <m:t>−2</m:t>
                      </m:r>
                      <m:r>
                        <a:rPr lang="fr-FR" sz="1500" b="0" i="1" smtClean="0">
                          <a:latin typeface="Cambria Math"/>
                        </a:rPr>
                        <m:t>𝑠</m:t>
                      </m:r>
                      <m:acc>
                        <m:accPr>
                          <m:chr m:val="̅"/>
                          <m:ctrlPr>
                            <a:rPr lang="fr-FR" sz="15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5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i="1">
                              <a:latin typeface="Cambria Math"/>
                            </a:rPr>
                            <m:t>𝑗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500" i="1">
                              <a:latin typeface="Cambria Math"/>
                            </a:rPr>
                            <m:t>′(</m:t>
                          </m:r>
                          <m:r>
                            <a:rPr lang="fr-FR" sz="1500" i="1">
                              <a:latin typeface="Cambria Math"/>
                            </a:rPr>
                            <m:t>𝑥</m:t>
                          </m:r>
                          <m:r>
                            <a:rPr lang="fr-FR" sz="15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fr-FR" sz="15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500" b="1" dirty="0"/>
              </a:p>
              <a:p>
                <a:pPr marL="0" indent="0">
                  <a:buNone/>
                </a:pPr>
                <a:endParaRPr lang="fr-FR" sz="15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5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5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5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′</m:t>
                          </m:r>
                          <m:r>
                            <a:rPr lang="fr-FR" sz="15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i="1">
                              <a:latin typeface="Cambria Math"/>
                            </a:rPr>
                            <m:t>𝑗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500" i="1">
                              <a:latin typeface="Cambria Math"/>
                            </a:rPr>
                            <m:t>′</m:t>
                          </m:r>
                          <m:f>
                            <m:f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500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5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fr-FR" sz="1500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fr-FR" sz="1500" i="1">
                          <a:latin typeface="Cambria Math"/>
                        </a:rPr>
                        <m:t> =</m:t>
                      </m:r>
                      <m:r>
                        <a:rPr lang="fr-FR" sz="15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5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500" i="1">
                                  <a:latin typeface="Cambria Math"/>
                                </a:rPr>
                                <m:t>′</m:t>
                              </m:r>
                              <m:r>
                                <a:rPr lang="fr-FR" sz="1500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f>
                            <m:f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fr-FR" sz="15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5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sz="15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5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fr-FR" sz="15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5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fr-FR" sz="15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5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fr-FR" sz="15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FR" sz="1500" i="1">
                          <a:latin typeface="Cambria Math"/>
                        </a:rPr>
                        <m:t>+</m:t>
                      </m:r>
                      <m:r>
                        <a:rPr lang="fr-FR" sz="1500" i="1">
                          <a:latin typeface="Cambria Math"/>
                        </a:rPr>
                        <m:t>𝑠</m:t>
                      </m:r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i="1">
                              <a:latin typeface="Cambria Math"/>
                            </a:rPr>
                            <m:t>𝑗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fr-FR" sz="15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fr-FR" sz="15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500" i="1">
                              <a:latin typeface="Cambria Math"/>
                            </a:rPr>
                            <m:t>′</m:t>
                          </m:r>
                        </m:e>
                      </m:nary>
                      <m:r>
                        <a:rPr lang="fr-FR" sz="1500" i="1">
                          <a:latin typeface="Cambria Math"/>
                        </a:rPr>
                        <m:t> −</m:t>
                      </m:r>
                      <m:r>
                        <a:rPr lang="fr-FR" sz="1500" i="1">
                          <a:latin typeface="Cambria Math"/>
                        </a:rPr>
                        <m:t>𝑠</m:t>
                      </m:r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i="1">
                              <a:latin typeface="Cambria Math"/>
                            </a:rPr>
                            <m:t>𝑗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r-FR" sz="15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5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sz="15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fr-FR" sz="15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′</m:t>
                                      </m:r>
                                      <m:r>
                                        <a:rPr lang="fr-FR" sz="15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fr-FR" sz="1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fr-FR" sz="1500" i="1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fr-FR" sz="1500" b="0" i="1" smtClean="0">
                          <a:latin typeface="Cambria Math"/>
                        </a:rPr>
                        <m:t>+</m:t>
                      </m:r>
                      <m:r>
                        <a:rPr lang="fr-FR" sz="1500" i="1">
                          <a:latin typeface="Cambria Math"/>
                        </a:rPr>
                        <m:t>𝑠</m:t>
                      </m:r>
                      <m:sSubSup>
                        <m:sSubSupPr>
                          <m:ctrlPr>
                            <a:rPr lang="fr-FR" sz="15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5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5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′</m:t>
                          </m:r>
                          <m:r>
                            <a:rPr lang="fr-FR" sz="15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fr-FR" sz="15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500" i="1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fr-FR" sz="1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500" i="1"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̅"/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fr-FR" sz="1500" i="1">
                          <a:latin typeface="Cambria Math"/>
                        </a:rPr>
                        <m:t>−2</m:t>
                      </m:r>
                      <m:r>
                        <a:rPr lang="fr-FR" sz="1500" i="1">
                          <a:latin typeface="Cambria Math"/>
                        </a:rPr>
                        <m:t>𝑠</m:t>
                      </m:r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i="1">
                              <a:latin typeface="Cambria Math"/>
                            </a:rPr>
                            <m:t>𝑗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sz="1500" i="1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fr-FR" sz="15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acc>
                                <m:accPr>
                                  <m:chr m:val="̅"/>
                                  <m:ctrlPr>
                                    <a:rPr lang="fr-FR" sz="15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5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fr-FR" sz="15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5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fr-FR" sz="1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5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500" b="1" dirty="0"/>
              </a:p>
              <a:p>
                <a:pPr marL="0" indent="0">
                  <a:buNone/>
                </a:pPr>
                <a:endParaRPr lang="fr-FR" sz="150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500" dirty="0" smtClean="0"/>
                  <a:t>Simplification par orthogonalité des modes :</a:t>
                </a:r>
                <a:endParaRPr lang="fr-FR" sz="15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5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500" i="1">
                              <a:latin typeface="Cambria Math"/>
                            </a:rPr>
                            <m:t>𝜕</m:t>
                          </m:r>
                          <m:r>
                            <a:rPr lang="fr-FR" sz="15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500" i="1">
                          <a:latin typeface="Cambria Math"/>
                        </a:rPr>
                        <m:t>=</m:t>
                      </m:r>
                      <m:r>
                        <a:rPr lang="fr-FR" sz="15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fr-FR" sz="1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5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5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5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5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5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5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FR" sz="1500" b="0" i="1" smtClean="0">
                          <a:latin typeface="Cambria Math"/>
                        </a:rPr>
                        <m:t>+</m:t>
                      </m:r>
                      <m:r>
                        <a:rPr lang="fr-FR" sz="1500" b="0" i="1" smtClean="0">
                          <a:latin typeface="Cambria Math"/>
                        </a:rPr>
                        <m:t>𝑠</m:t>
                      </m:r>
                      <m:r>
                        <a:rPr lang="fr-FR" sz="15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5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5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i="1">
                              <a:latin typeface="Cambria Math"/>
                            </a:rPr>
                            <m:t>𝑖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5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fr-FR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5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fr-FR" sz="15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fr-FR" sz="1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5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5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fr-FR" sz="1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5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fr-FR" sz="15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500" i="1">
                              <a:latin typeface="Cambria Math"/>
                            </a:rPr>
                            <m:t>𝑗</m:t>
                          </m:r>
                          <m:r>
                            <a:rPr lang="fr-FR" sz="15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5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15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5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fr-FR" sz="15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500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sz="15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5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fr-FR" sz="1500" b="0" i="1" smtClean="0">
                                          <a:latin typeface="Cambria Math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5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5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sz="1500" i="1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fr-FR" sz="15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5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5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fr-FR" sz="1500" b="1" dirty="0" smtClean="0">
                    <a:solidFill>
                      <a:srgbClr val="C00000"/>
                    </a:solidFill>
                  </a:rPr>
                  <a:t>Dans le cas d’une non-linéarité polynomiale, la complexité du ROM augmente rapidement avec l’ordre de la non linéarité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" name="Google Shape;69;p15"/>
          <p:cNvGrpSpPr/>
          <p:nvPr/>
        </p:nvGrpSpPr>
        <p:grpSpPr>
          <a:xfrm>
            <a:off x="7294112" y="3090245"/>
            <a:ext cx="1446731" cy="707687"/>
            <a:chOff x="4323913" y="3904763"/>
            <a:chExt cx="2214600" cy="1083300"/>
          </a:xfrm>
        </p:grpSpPr>
        <p:grpSp>
          <p:nvGrpSpPr>
            <p:cNvPr id="11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3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34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Linéarités plus complexes : méthodes de lifting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704975"/>
                <a:ext cx="8520600" cy="32194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A Noter qu’il est souvent possible d’opérer un changement de variable pour rendre des EDP quadratiquement non linéaire (méthode de Lifting)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r>
                            <a:rPr lang="fr-FR" sz="14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r>
                            <a:rPr lang="fr-FR" sz="14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𝑠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,   </m:t>
                      </m:r>
                      <m:r>
                        <m:rPr>
                          <m:lit/>
                        </m:rP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𝑇</m:t>
                      </m:r>
                      <m:r>
                        <a:rPr lang="fr-FR" sz="1400" i="1">
                          <a:latin typeface="Cambria Math"/>
                        </a:rPr>
                        <m:t>:</m:t>
                      </m:r>
                      <m:r>
                        <a:rPr lang="fr-FR" sz="1400" i="1">
                          <a:latin typeface="Cambria Math"/>
                        </a:rPr>
                        <m:t>𝑠</m:t>
                      </m:r>
                      <m:r>
                        <a:rPr lang="fr-FR" sz="1400" i="1"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err="1" smtClean="0"/>
                  <a:t>FitzHugh-Nagumo</a:t>
                </a:r>
                <a:r>
                  <a:rPr lang="fr-FR" sz="1400" dirty="0" smtClean="0"/>
                  <a:t> (modélisation de neurones ou cardiaque, dynamique oscillatoire)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fr-FR" sz="1400" i="1">
                                <a:latin typeface="Cambria Math"/>
                              </a:rPr>
                              <m:t>𝛾</m:t>
                            </m:r>
                            <m:f>
                              <m:f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14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fr-FR" sz="1400" i="1"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fr-FR" sz="1400" i="1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fr-FR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1400" i="1">
                                    <a:latin typeface="Cambria Math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fr-FR" sz="14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fr-FR" sz="1400" i="1">
                                <a:latin typeface="Cambria Math"/>
                              </a:rPr>
                              <m:t>+1,1</m:t>
                            </m:r>
                            <m:sSubSup>
                              <m:sSubSup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fr-FR" sz="1400" i="1">
                                <a:latin typeface="Cambria Math"/>
                              </a:rPr>
                              <m:t> −0,1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1400" i="1">
                                <a:latin typeface="Cambria Math"/>
                              </a:rPr>
                              <m:t>+0,05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400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14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fr-FR" sz="1400" i="1"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fr-FR" sz="1400" i="1">
                                <a:latin typeface="Cambria Math"/>
                              </a:rPr>
                              <m:t>=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0,5</m:t>
                            </m:r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400" b="0" i="1" smtClean="0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1400" b="0" i="1" smtClean="0">
                                <a:latin typeface="Cambria Math"/>
                              </a:rPr>
                              <m:t>+0,05</m:t>
                            </m:r>
                          </m:e>
                        </m:mr>
                      </m:m>
                      <m:r>
                        <m:rPr>
                          <m:lit/>
                        </m:rPr>
                        <a:rPr lang="fr-FR" sz="1400" b="0" i="1" smtClean="0">
                          <a:latin typeface="Cambria Math"/>
                        </a:rPr>
                        <m:t> </m:t>
                      </m:r>
                      <m:r>
                        <a:rPr lang="fr-FR" sz="1400" b="0" i="1" smtClean="0">
                          <a:latin typeface="Cambria Math"/>
                        </a:rPr>
                        <m:t>, </m:t>
                      </m:r>
                      <m:r>
                        <m:rPr>
                          <m:lit/>
                        </m:rPr>
                        <a:rPr lang="fr-FR" sz="1400" b="0" i="1" smtClean="0">
                          <a:latin typeface="Cambria Math"/>
                        </a:rPr>
                        <m:t> </m:t>
                      </m:r>
                      <m:r>
                        <a:rPr lang="fr-FR" sz="1400" b="0" i="1" smtClean="0">
                          <a:latin typeface="Cambria Math"/>
                        </a:rPr>
                        <m:t>𝑇</m:t>
                      </m:r>
                      <m:r>
                        <a:rPr lang="fr-FR" sz="1400" b="0" i="1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b="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/>
                  <a:t>Equation d’Euler 1D (écoulement fluide non visqueux)</a:t>
                </a:r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r>
                            <a:rPr lang="fr-FR" sz="14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14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𝜌</m:t>
                                    </m:r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,   </m:t>
                      </m:r>
                      <m:r>
                        <m:rPr>
                          <m:lit/>
                        </m:rP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𝑇</m:t>
                      </m:r>
                      <m:r>
                        <a:rPr lang="fr-FR" sz="1400" i="1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fr-FR" sz="1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fr-FR" sz="1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1400" i="1"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1/</m:t>
                                </m:r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704975"/>
                <a:ext cx="8520600" cy="32194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Nature de l’erreur du ROM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fr-FR" sz="1800" b="1" dirty="0" smtClean="0"/>
              <a:t>On peut distinguer 2 type d’erreurs du ROM :</a:t>
            </a:r>
          </a:p>
          <a:p>
            <a:pPr marL="342900">
              <a:spcBef>
                <a:spcPts val="1200"/>
              </a:spcBef>
            </a:pPr>
            <a:r>
              <a:rPr lang="fr-FR" sz="1800" b="1" dirty="0" smtClean="0"/>
              <a:t>Erreur de troncature : </a:t>
            </a:r>
            <a:r>
              <a:rPr lang="fr-FR" sz="1800" dirty="0" smtClean="0"/>
              <a:t>une erreur apparait en projetant une solution à un instant quelconque dans l’espace POD réduit</a:t>
            </a:r>
          </a:p>
          <a:p>
            <a:pPr marL="342900">
              <a:spcBef>
                <a:spcPts val="1200"/>
              </a:spcBef>
            </a:pPr>
            <a:r>
              <a:rPr lang="fr-FR" sz="1800" b="1" dirty="0" smtClean="0"/>
              <a:t>Erreur d’intégration (erreur de modèle)  : </a:t>
            </a:r>
            <a:r>
              <a:rPr lang="fr-FR" sz="1800" dirty="0" smtClean="0"/>
              <a:t>une non-linéarité induit nécessairement un couplage entre l’état projeté dans l’espace réduit et son complément, qui induit à son tour une erreur lors de l’intégration temporelle</a:t>
            </a:r>
          </a:p>
          <a:p>
            <a:pPr marL="0" lvl="0" indent="0">
              <a:spcBef>
                <a:spcPts val="1200"/>
              </a:spcBef>
              <a:buNone/>
            </a:pPr>
            <a:endParaRPr lang="fr-FR" dirty="0"/>
          </a:p>
          <a:p>
            <a:pPr marL="0" lvl="0" indent="0">
              <a:spcBef>
                <a:spcPts val="1200"/>
              </a:spcBef>
              <a:buNone/>
            </a:pPr>
            <a:endParaRPr lang="fr-FR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Calcul rapide de la non-linéarité : DEIM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fr-FR" sz="1800" dirty="0" smtClean="0"/>
              <a:t>On a vu que la non-linéarité peut rendre la projection sur l’espace réduit coûteuse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 sz="1800" b="1" dirty="0" smtClean="0"/>
              <a:t>DEIM (</a:t>
            </a:r>
            <a:r>
              <a:rPr lang="fr-FR" sz="1800" b="1" dirty="0" err="1" smtClean="0"/>
              <a:t>Discrete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Empirical</a:t>
            </a:r>
            <a:r>
              <a:rPr lang="fr-FR" sz="1800" b="1" dirty="0" smtClean="0"/>
              <a:t> Interpolation Method) : </a:t>
            </a:r>
            <a:r>
              <a:rPr lang="fr-FR" sz="1800" dirty="0" smtClean="0"/>
              <a:t>permet de réduire fortement le coût d’évaluation du terme non-linéaire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 sz="1800" b="1" dirty="0" smtClean="0"/>
              <a:t>La méthode repose sur 2 idées principales :</a:t>
            </a:r>
          </a:p>
          <a:p>
            <a:pPr marL="285750" indent="-285750">
              <a:spcBef>
                <a:spcPts val="1200"/>
              </a:spcBef>
            </a:pPr>
            <a:r>
              <a:rPr lang="fr-FR" sz="1800" dirty="0" smtClean="0"/>
              <a:t>Opérer une POD (PCA) sur le terme non-linéaire</a:t>
            </a:r>
          </a:p>
          <a:p>
            <a:pPr marL="285750" indent="-285750">
              <a:spcBef>
                <a:spcPts val="1200"/>
              </a:spcBef>
            </a:pPr>
            <a:r>
              <a:rPr lang="fr-FR" sz="1800" dirty="0" smtClean="0"/>
              <a:t>Remplacer l’évaluation exacte et complète du terme non-linéaire par une évaluation en quelques points bien choisis</a:t>
            </a:r>
          </a:p>
          <a:p>
            <a:pPr marL="0" lvl="0" indent="0">
              <a:spcBef>
                <a:spcPts val="1200"/>
              </a:spcBef>
              <a:buNone/>
            </a:pPr>
            <a:endParaRPr lang="fr-FR" dirty="0"/>
          </a:p>
          <a:p>
            <a:pPr marL="0" lvl="0" indent="0">
              <a:spcBef>
                <a:spcPts val="1200"/>
              </a:spcBef>
              <a:buNone/>
            </a:pPr>
            <a:endParaRPr lang="fr-FR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Calcul rapide de la non-linéarité : DEIM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 =</m:t>
                      </m:r>
                      <m:r>
                        <a:rPr lang="fr-FR" sz="1600" b="0" i="1" smtClean="0">
                          <a:latin typeface="Cambria Math"/>
                        </a:rPr>
                        <m:t>𝐿𝑢</m:t>
                      </m:r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, </m:t>
                      </m:r>
                      <m:r>
                        <m:rPr>
                          <m:lit/>
                        </m:rPr>
                        <a:rPr lang="fr-FR" sz="1600" b="0" i="1" smtClean="0">
                          <a:latin typeface="Cambria Math"/>
                        </a:rPr>
                        <m:t> </m:t>
                      </m:r>
                      <m:r>
                        <a:rPr lang="fr" sz="1600" i="1">
                          <a:latin typeface="Cambria Math"/>
                        </a:rPr>
                        <m:t>𝑢</m:t>
                      </m:r>
                      <m:r>
                        <a:rPr lang="fr-FR" sz="1600" b="0" i="1" smtClean="0">
                          <a:latin typeface="Cambria Math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fr-FR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fr-FR" sz="16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600" i="1">
                              <a:latin typeface="Cambria Math"/>
                            </a:rPr>
                            <m:t>𝑗</m:t>
                          </m:r>
                          <m:r>
                            <a:rPr lang="fr-F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</m:e>
                      </m:nary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600" dirty="0"/>
                        <m:t> </m:t>
                      </m:r>
                      <m:acc>
                        <m:accPr>
                          <m:chr m:val="̅"/>
                          <m:ctrlPr>
                            <a:rPr lang="fr-FR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fr-FR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16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b="1" dirty="0" smtClean="0"/>
                  <a:t>Etape 1 : </a:t>
                </a:r>
                <a:r>
                  <a:rPr lang="fr-FR" sz="1600" dirty="0" smtClean="0"/>
                  <a:t>calcul d’une base POD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600" dirty="0" smtClean="0"/>
                  <a:t> pour les termes non linéaires en collectant des </a:t>
                </a:r>
                <a:r>
                  <a:rPr lang="fr-FR" sz="1600" dirty="0" err="1" smtClean="0"/>
                  <a:t>snapshots</a:t>
                </a:r>
                <a:r>
                  <a:rPr lang="fr-FR" sz="1600" dirty="0" smtClean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/>
                          </a:rPr>
                          <m:t>u</m:t>
                        </m:r>
                      </m:sub>
                    </m:sSub>
                    <m:r>
                      <a:rPr lang="fr-FR" sz="1600" b="0" i="0" smtClean="0"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/>
                          </a:rPr>
                          <m:t>𝑢</m:t>
                        </m:r>
                        <m:r>
                          <a:rPr lang="fr-FR" sz="1600" i="1">
                            <a:latin typeface="Cambria Math"/>
                          </a:rPr>
                          <m:t>,</m:t>
                        </m:r>
                        <m:r>
                          <a:rPr lang="fr-FR" sz="16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1600" dirty="0" smtClean="0"/>
                  <a:t>à partir du FOM (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fr-FR" sz="1600" dirty="0" smtClean="0"/>
                  <a:t> modes)</a:t>
                </a:r>
                <a:endParaRPr lang="fr-FR" sz="16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≈</m:t>
                    </m:r>
                    <m:acc>
                      <m:accPr>
                        <m:chr m:val="̅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fr-FR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fr-FR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′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 (car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′</m:t>
                        </m:r>
                        <m:r>
                          <a:rPr lang="fr-FR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600" dirty="0" smtClean="0"/>
                  <a:t>)</a:t>
                </a:r>
                <a:endParaRPr lang="fr-FR" sz="16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𝐼</m:t>
                      </m:r>
                      <m:r>
                        <a:rPr lang="fr-FR" sz="16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fr-FR" sz="16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fr-FR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𝑎</m:t>
                          </m:r>
                          <m:r>
                            <a:rPr lang="fr-FR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fr-FR" sz="1600" i="1">
                          <a:latin typeface="Cambria Math"/>
                        </a:rPr>
                        <m:t>+2</m:t>
                      </m:r>
                      <m:r>
                        <a:rPr lang="fr-F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𝑎</m:t>
                          </m:r>
                          <m:r>
                            <a:rPr lang="fr-FR" sz="16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fr-FR" sz="1600" i="1">
                          <a:latin typeface="Cambria Math"/>
                        </a:rPr>
                        <m:t>+</m:t>
                      </m:r>
                      <m:r>
                        <a:rPr lang="fr-F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  <m:r>
                            <a:rPr lang="fr-FR" sz="16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dirty="0" smtClean="0"/>
                  <a:t>Le ROM est alors </a:t>
                </a:r>
                <a:r>
                  <a:rPr lang="fr-FR" sz="1600" dirty="0" smtClean="0"/>
                  <a:t>(en projetant sur les modes POD, i.e. en multipliant par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′</m:t>
                        </m:r>
                        <m:r>
                          <a:rPr lang="fr-FR" sz="16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1600" dirty="0" smtClean="0"/>
                  <a:t> à gauche)</a:t>
                </a:r>
                <a:endParaRPr lang="fr-FR" sz="16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𝜕</m:t>
                          </m:r>
                          <m:r>
                            <a:rPr lang="fr-FR" sz="16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 =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′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i="1">
                          <a:latin typeface="Cambria Math"/>
                        </a:rPr>
                        <m:t>𝐿</m:t>
                      </m:r>
                      <m:acc>
                        <m:accPr>
                          <m:chr m:val="̅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𝐿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𝑎</m:t>
                      </m:r>
                      <m:r>
                        <a:rPr lang="fr-FR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i="1">
                          <a:latin typeface="Cambria Math"/>
                        </a:rPr>
                        <m:t>𝐼</m:t>
                      </m:r>
                      <m:r>
                        <a:rPr lang="fr-FR" sz="16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i="1">
                          <a:latin typeface="Cambria Math"/>
                        </a:rPr>
                        <m:t>)</m:t>
                      </m:r>
                      <m:r>
                        <a:rPr lang="fr-FR" sz="160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fr-FR" sz="16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fr-FR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6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  <m: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i="1">
                          <a:solidFill>
                            <a:srgbClr val="C00000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fr-FR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600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i="1">
                              <a:latin typeface="Cambria Math"/>
                            </a:rPr>
                            <m:t>𝑎</m:t>
                          </m:r>
                          <m:r>
                            <a:rPr lang="fr-FR" sz="16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fr-FR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′</m:t>
                          </m:r>
                          <m:r>
                            <a:rPr lang="fr-FR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  <m:r>
                            <a:rPr lang="fr-FR" sz="16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Réduction de dimension : rappels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7156" y="1099459"/>
                <a:ext cx="8520600" cy="31089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>
                  <a:spcAft>
                    <a:spcPts val="600"/>
                  </a:spcAft>
                </a:pPr>
                <a:r>
                  <a:rPr lang="fr-FR" sz="1250" b="1" dirty="0" smtClean="0"/>
                  <a:t>Technique standard linéaire : PCA/POD</a:t>
                </a:r>
              </a:p>
              <a:p>
                <a:pPr marL="800100" lvl="1">
                  <a:spcAft>
                    <a:spcPts val="600"/>
                  </a:spcAft>
                </a:pPr>
                <a:r>
                  <a:rPr lang="fr-FR" sz="1250" dirty="0" smtClean="0"/>
                  <a:t>Calcul des directions qui maximisent la variance</a:t>
                </a:r>
              </a:p>
              <a:p>
                <a:pPr marL="800100" lvl="1">
                  <a:spcAft>
                    <a:spcPts val="600"/>
                  </a:spcAft>
                </a:pPr>
                <a:r>
                  <a:rPr lang="fr-FR" sz="1250" dirty="0" smtClean="0"/>
                  <a:t>Ces </a:t>
                </a:r>
                <a:r>
                  <a:rPr lang="fr-FR" sz="1250" dirty="0"/>
                  <a:t>directions </a:t>
                </a:r>
                <a:r>
                  <a:rPr lang="fr-FR" sz="1250" dirty="0" smtClean="0"/>
                  <a:t>correspondent à des vecteurs singuliers dominants de la matrice de données X, et les valeurs singulières associées donnent la variance correspondante (</a:t>
                </a:r>
                <a:r>
                  <a:rPr lang="fr-FR" sz="1250" b="1" dirty="0" smtClean="0"/>
                  <a:t>à connaître : </a:t>
                </a:r>
                <a:r>
                  <a:rPr lang="fr-FR" sz="1250" dirty="0" smtClean="0"/>
                  <a:t>définition de la SVD)</a:t>
                </a:r>
              </a:p>
              <a:p>
                <a:pPr marL="800100" lvl="1">
                  <a:spcAft>
                    <a:spcPts val="600"/>
                  </a:spcAft>
                </a:pPr>
                <a:r>
                  <a:rPr lang="fr-FR" sz="1250" dirty="0" smtClean="0"/>
                  <a:t>La réduction marche souvent mal sur des problèmes hyperboliques (advection) et multi-échelle</a:t>
                </a:r>
                <a:endParaRPr lang="fr-FR" sz="1250" dirty="0"/>
              </a:p>
              <a:p>
                <a:pPr marL="800100" lvl="1">
                  <a:spcAft>
                    <a:spcPts val="600"/>
                  </a:spcAft>
                </a:pPr>
                <a:r>
                  <a:rPr lang="fr-FR" sz="1250" b="1" dirty="0"/>
                  <a:t>A savoir faire : </a:t>
                </a:r>
                <a:r>
                  <a:rPr lang="fr-FR" sz="1250" dirty="0"/>
                  <a:t>travailler à partir de </a:t>
                </a:r>
                <a14:m>
                  <m:oMath xmlns:m="http://schemas.openxmlformats.org/officeDocument/2006/math">
                    <m:r>
                      <a:rPr lang="fr-FR" sz="1250" i="1" dirty="0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fr-FR" sz="125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50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250" i="1" dirty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1250" dirty="0"/>
                  <a:t> 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5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50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250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250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fr-FR" sz="1250" dirty="0"/>
                  <a:t> (voir TD) indifféremment, et favoriser l’utilisation de la plus petite de ces deux </a:t>
                </a:r>
                <a:r>
                  <a:rPr lang="fr-FR" sz="1250" dirty="0" smtClean="0"/>
                  <a:t>matrices. Penser à travailler sur des données centrées.</a:t>
                </a:r>
              </a:p>
              <a:p>
                <a:pPr marL="342900">
                  <a:spcAft>
                    <a:spcPts val="600"/>
                  </a:spcAft>
                </a:pPr>
                <a:r>
                  <a:rPr lang="fr-FR" sz="1250" b="1" dirty="0" smtClean="0"/>
                  <a:t>Extension non-linéaire : K-PCA</a:t>
                </a:r>
              </a:p>
              <a:p>
                <a:pPr marL="800100" lvl="1">
                  <a:spcAft>
                    <a:spcPts val="600"/>
                  </a:spcAft>
                </a:pPr>
                <a:r>
                  <a:rPr lang="fr-FR" sz="1250" dirty="0" smtClean="0"/>
                  <a:t>Même concept, mais la PCA est opérée dans le </a:t>
                </a:r>
                <a:r>
                  <a:rPr lang="fr-FR" sz="1250" i="1" dirty="0" err="1" smtClean="0"/>
                  <a:t>feature</a:t>
                </a:r>
                <a:r>
                  <a:rPr lang="fr-FR" sz="1250" i="1" dirty="0" smtClean="0"/>
                  <a:t> </a:t>
                </a:r>
                <a:r>
                  <a:rPr lang="fr-FR" sz="1250" i="1" dirty="0" err="1" smtClean="0"/>
                  <a:t>space</a:t>
                </a:r>
                <a:r>
                  <a:rPr lang="fr-FR" sz="1250" i="1" dirty="0" smtClean="0"/>
                  <a:t> </a:t>
                </a:r>
                <a:r>
                  <a:rPr lang="fr-FR" sz="1250" dirty="0" smtClean="0"/>
                  <a:t>définit par une transformation </a:t>
                </a:r>
                <a14:m>
                  <m:oMath xmlns:m="http://schemas.openxmlformats.org/officeDocument/2006/math">
                    <m:r>
                      <a:rPr lang="fr-FR" sz="1250" i="1" dirty="0" smtClean="0">
                        <a:latin typeface="Cambria Math"/>
                      </a:rPr>
                      <m:t>𝜙</m:t>
                    </m:r>
                  </m:oMath>
                </a14:m>
                <a:r>
                  <a:rPr lang="fr-FR" sz="1250" dirty="0" smtClean="0"/>
                  <a:t> </a:t>
                </a:r>
              </a:p>
              <a:p>
                <a:pPr marL="800100" lvl="1">
                  <a:spcAft>
                    <a:spcPts val="600"/>
                  </a:spcAft>
                </a:pPr>
                <a:r>
                  <a:rPr lang="fr-FR" sz="1250" dirty="0" smtClean="0"/>
                  <a:t>On ne calcul jamais </a:t>
                </a:r>
                <a14:m>
                  <m:oMath xmlns:m="http://schemas.openxmlformats.org/officeDocument/2006/math">
                    <m:r>
                      <a:rPr lang="fr-FR" sz="1250" i="1" dirty="0">
                        <a:latin typeface="Cambria Math"/>
                      </a:rPr>
                      <m:t>𝜙</m:t>
                    </m:r>
                    <m:r>
                      <a:rPr lang="fr-FR" sz="125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fr-FR" sz="1250" dirty="0" smtClean="0"/>
                  <a:t>explicitement, on travaille à la place avec le noyau définit par </a:t>
                </a:r>
                <a14:m>
                  <m:oMath xmlns:m="http://schemas.openxmlformats.org/officeDocument/2006/math">
                    <m:r>
                      <a:rPr lang="fr-FR" sz="1250" i="1" dirty="0">
                        <a:latin typeface="Cambria Math"/>
                      </a:rPr>
                      <m:t>𝜙</m:t>
                    </m:r>
                  </m:oMath>
                </a14:m>
                <a:endParaRPr lang="fr-FR" sz="1250" dirty="0" smtClean="0"/>
              </a:p>
              <a:p>
                <a:pPr marL="800100" lvl="1">
                  <a:spcAft>
                    <a:spcPts val="600"/>
                  </a:spcAft>
                </a:pPr>
                <a:r>
                  <a:rPr lang="fr-FR" sz="1250" dirty="0" smtClean="0"/>
                  <a:t>Le choix d’un bon noyau est</a:t>
                </a:r>
                <a:r>
                  <a:rPr lang="fr-FR" sz="1250" i="1" dirty="0" smtClean="0"/>
                  <a:t> </a:t>
                </a:r>
                <a:r>
                  <a:rPr lang="fr-FR" sz="1250" i="1" dirty="0" err="1" smtClean="0"/>
                  <a:t>problem-specific</a:t>
                </a:r>
                <a:r>
                  <a:rPr lang="fr-FR" sz="1250" dirty="0" smtClean="0"/>
                  <a:t>, un choix classique : RBF</a:t>
                </a:r>
              </a:p>
              <a:p>
                <a:pPr marL="800100" lvl="1">
                  <a:spcAft>
                    <a:spcPts val="600"/>
                  </a:spcAft>
                </a:pPr>
                <a:r>
                  <a:rPr lang="fr-FR" sz="1250" dirty="0" smtClean="0"/>
                  <a:t>La K-PCA est souvent utilisée pour analyser des données visuellement et repérer des clusters</a:t>
                </a:r>
              </a:p>
              <a:p>
                <a:pPr marL="800100" lvl="1">
                  <a:spcAft>
                    <a:spcPts val="600"/>
                  </a:spcAft>
                </a:pPr>
                <a:r>
                  <a:rPr lang="fr-FR" sz="1250" b="1" dirty="0" smtClean="0"/>
                  <a:t>A savoir faire : </a:t>
                </a:r>
                <a:r>
                  <a:rPr lang="fr-FR" sz="1250" dirty="0" smtClean="0"/>
                  <a:t>définir la </a:t>
                </a:r>
                <a:r>
                  <a:rPr lang="fr-FR" sz="1250" i="1" dirty="0" err="1" smtClean="0"/>
                  <a:t>kernel</a:t>
                </a:r>
                <a:r>
                  <a:rPr lang="fr-FR" sz="1250" i="1" dirty="0" smtClean="0"/>
                  <a:t> matrix </a:t>
                </a:r>
                <a:r>
                  <a:rPr lang="fr-FR" sz="1250" dirty="0" smtClean="0"/>
                  <a:t>K’ telle que les données sont centrées dans le </a:t>
                </a:r>
                <a:r>
                  <a:rPr lang="fr-FR" sz="1250" i="1" dirty="0" err="1" smtClean="0"/>
                  <a:t>feature</a:t>
                </a:r>
                <a:r>
                  <a:rPr lang="fr-FR" sz="1250" i="1" dirty="0" smtClean="0"/>
                  <a:t> </a:t>
                </a:r>
                <a:r>
                  <a:rPr lang="fr-FR" sz="1250" i="1" dirty="0" err="1" smtClean="0"/>
                  <a:t>space</a:t>
                </a:r>
                <a:r>
                  <a:rPr lang="fr-FR" sz="1250" dirty="0" smtClean="0"/>
                  <a:t>, connaître l’expression du noyau RBF</a:t>
                </a:r>
                <a:endParaRPr sz="125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7156" y="1099459"/>
                <a:ext cx="8520600" cy="3108974"/>
              </a:xfrm>
              <a:prstGeom prst="rect">
                <a:avLst/>
              </a:prstGeom>
              <a:blipFill rotWithShape="1">
                <a:blip r:embed="rId3"/>
                <a:stretch>
                  <a:fillRect l="-501" t="-588" r="-501" b="-225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Calcul rapide de la non-linéarité : DEIM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𝜕</m:t>
                          </m:r>
                          <m:r>
                            <a:rPr lang="fr-FR" sz="14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 =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𝐿</m:t>
                      </m:r>
                      <m:acc>
                        <m:accPr>
                          <m:chr m:val="̅"/>
                          <m:ctrlPr>
                            <a:rPr lang="fr-F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fr-FR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𝐿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𝑎</m:t>
                      </m:r>
                      <m:r>
                        <a:rPr lang="fr-FR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(</m:t>
                      </m:r>
                      <m:r>
                        <a:rPr lang="fr-FR" sz="1400" i="1">
                          <a:latin typeface="Cambria Math"/>
                        </a:rPr>
                        <m:t>𝐼</m:t>
                      </m:r>
                      <m:r>
                        <a:rPr lang="fr-FR" sz="14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)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fr-FR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  <m: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400" i="1">
                          <a:solidFill>
                            <a:srgbClr val="C00000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fr-FR" sz="1400" i="1">
                          <a:latin typeface="Cambria Math"/>
                        </a:rPr>
                        <m:t>+</m:t>
                      </m:r>
                      <m:r>
                        <a:rPr lang="fr-FR" sz="1400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fr-FR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  <m:r>
                            <a:rPr lang="fr-F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sz="1400" b="1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400" b="1" dirty="0" smtClean="0"/>
                  <a:t>Etape 2 : </a:t>
                </a:r>
                <a:r>
                  <a:rPr lang="fr-FR" sz="1400" dirty="0" smtClean="0"/>
                  <a:t>calculer le terme non linéaire sans évaluer </a:t>
                </a:r>
                <a14:m>
                  <m:oMath xmlns:m="http://schemas.openxmlformats.org/officeDocument/2006/math">
                    <m:r>
                      <a:rPr lang="fr-FR" sz="1400" b="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fr-FR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400" b="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fr-FR" sz="1400" b="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4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fr-FR" sz="14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400" b="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fr-FR" sz="1400" b="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4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fr-FR" sz="1400" dirty="0" smtClean="0"/>
                  <a:t> en tout point. Illustration en dimension 100 avec 3 modes retenus dans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/>
                      </a:rPr>
                      <m:t>𝑄</m:t>
                    </m:r>
                    <m:r>
                      <a:rPr lang="fr-FR" sz="1400" i="1" dirty="0" smtClean="0">
                        <a:latin typeface="Cambria Math"/>
                      </a:rPr>
                      <m:t>’</m:t>
                    </m:r>
                  </m:oMath>
                </a14:m>
                <a:endParaRPr lang="fr-FR" sz="14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C00000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fr-FR" sz="1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fr-FR" sz="12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sz="12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𝑏</m:t>
                      </m:r>
                      <m:r>
                        <a:rPr lang="fr-FR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1,1</m:t>
                                          </m:r>
                                        </m:sub>
                                        <m:sup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2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2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1,</m:t>
                                          </m:r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1,</m:t>
                                          </m:r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fr-FR" sz="1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2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2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00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100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100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fr-FR" sz="12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2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3 inconnues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1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sz="14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14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fr-FR" sz="1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sz="1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4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fr-FR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sz="1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 sz="1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, 100 équations, système sur contraint, on peut exploiter uniquement 3 points (3 valeurs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 smtClean="0"/>
                  <a:t>) pour trouver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40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fr-FR" sz="1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4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i="1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fr-FR" sz="1400" b="0" i="0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fr-FR" sz="1400" dirty="0" smtClean="0"/>
                  <a:t> On peut donc se donner une matrice de projection sur ces 3 points pour réécrire les expression en évitant de faire intervenir des évaluations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 smtClean="0"/>
                  <a:t> inutiles.</a:t>
                </a:r>
                <a:endParaRPr lang="fr-FR" sz="14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Calcul rapide de la non-linéarité : DEIM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b="1" i="0" dirty="0" smtClean="0">
                    <a:latin typeface="+mj-lt"/>
                  </a:rPr>
                  <a:t>Exemple : </a:t>
                </a:r>
                <a:r>
                  <a:rPr lang="fr-FR" sz="1600" b="0" i="0" dirty="0" smtClean="0">
                    <a:latin typeface="+mj-lt"/>
                  </a:rPr>
                  <a:t>avec les points 1, 3 et 100</a:t>
                </a:r>
                <a:endParaRPr lang="fr-FR" sz="16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600" dirty="0" smtClean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dirty="0" smtClean="0"/>
                  <a:t>On peut donc trouver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fr-FR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6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6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600" i="1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dirty="0" smtClean="0"/>
                  <a:t> en inversant un système 3x3 en ayant besoin de calculer N en uniquement 3 points</a:t>
                </a:r>
              </a:p>
              <a:p>
                <a:pPr marL="0" lvl="0" indent="0" algn="ctr">
                  <a:spcBef>
                    <a:spcPts val="1200"/>
                  </a:spcBef>
                  <a:buNone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fr-FR" sz="1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fr-FR" sz="1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100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fr-FR" sz="1600" dirty="0" smtClean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dirty="0" smtClean="0"/>
                  <a:t>On a ensuite une estimation du terme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′</m:t>
                            </m:r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60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fr-FR" sz="1600" dirty="0" smtClean="0"/>
                  <a:t> simplement par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′</m:t>
                            </m:r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Calcul rapide de la non-linéarité : DEIM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i="0" dirty="0" smtClean="0">
                    <a:latin typeface="+mj-lt"/>
                  </a:rPr>
                  <a:t>On ne peut pas choisir n’importe quel point :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>
                    <a:latin typeface="+mj-lt"/>
                  </a:rPr>
                  <a:t>Il faut que la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dirty="0" smtClean="0"/>
                  <a:t>soit inversible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/>
                  <a:t>La méthode repose sur une approximation de rang p (3 dans l’exemple) des termes non-linéaires, il y a donc des choix de points </a:t>
                </a:r>
                <a:r>
                  <a:rPr lang="fr-FR" sz="1600" dirty="0" err="1" smtClean="0"/>
                  <a:t>suboptimaux</a:t>
                </a:r>
                <a:endParaRPr lang="fr-FR" sz="160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/>
                  <a:t>L’algorithme utilisé habituellement pour la DEIM repose sur un processus itératif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fr-FR" sz="1200" dirty="0" smtClean="0"/>
                  <a:t>on commence par choisir le premier point là où </a:t>
                </a:r>
                <a14:m>
                  <m:oMath xmlns:m="http://schemas.openxmlformats.org/officeDocument/2006/math">
                    <m:r>
                      <a:rPr lang="fr-FR" sz="1200" i="1" dirty="0" smtClean="0">
                        <a:latin typeface="Cambria Math"/>
                      </a:rPr>
                      <m:t>𝑞</m:t>
                    </m:r>
                    <m:sSub>
                      <m:sSubPr>
                        <m:ctrlPr>
                          <a:rPr lang="fr-FR" sz="1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 dirty="0" smtClean="0">
                            <a:latin typeface="Cambria Math"/>
                          </a:rPr>
                          <m:t>’</m:t>
                        </m:r>
                      </m:e>
                      <m:sub>
                        <m:r>
                          <a:rPr lang="fr-FR" sz="12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1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1200" dirty="0" smtClean="0"/>
                  <a:t>est le plus grand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fr-FR" sz="1200" dirty="0" smtClean="0"/>
                  <a:t>Puis on choisit le second point de sorte que « ça se passe le mieux possible » pour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/>
                      </a:rPr>
                      <m:t>𝑞</m:t>
                    </m:r>
                    <m:sSub>
                      <m:sSubPr>
                        <m:ctrlPr>
                          <a:rPr lang="fr-FR" sz="1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 dirty="0">
                            <a:latin typeface="Cambria Math"/>
                          </a:rPr>
                          <m:t>’</m:t>
                        </m:r>
                      </m:e>
                      <m:sub>
                        <m:r>
                          <a:rPr lang="fr-FR" sz="12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/>
                      </a:rPr>
                      <m:t>𝑞</m:t>
                    </m:r>
                    <m:sSub>
                      <m:sSubPr>
                        <m:ctrlPr>
                          <a:rPr lang="fr-FR" sz="1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 dirty="0">
                            <a:latin typeface="Cambria Math"/>
                          </a:rPr>
                          <m:t>’</m:t>
                        </m:r>
                      </m:e>
                      <m:sub>
                        <m:r>
                          <a:rPr lang="fr-FR" sz="12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 smtClean="0"/>
                  <a:t> ensemble 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fr-FR" sz="1200" dirty="0" smtClean="0"/>
                  <a:t>Etc…</a:t>
                </a:r>
                <a:endParaRPr lang="fr-FR" sz="12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oogle Shape;69;p15"/>
          <p:cNvGrpSpPr/>
          <p:nvPr/>
        </p:nvGrpSpPr>
        <p:grpSpPr>
          <a:xfrm>
            <a:off x="3969887" y="4214195"/>
            <a:ext cx="1446731" cy="707687"/>
            <a:chOff x="4323913" y="3904763"/>
            <a:chExt cx="2214600" cy="1083300"/>
          </a:xfrm>
        </p:grpSpPr>
        <p:grpSp>
          <p:nvGrpSpPr>
            <p:cNvPr id="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8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53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Calcul rapide de la non-linéarité : DEIM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i="0" dirty="0" smtClean="0">
                    <a:latin typeface="+mj-lt"/>
                  </a:rPr>
                  <a:t>On ne peut pas choisir n’importe quel point :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>
                    <a:latin typeface="+mj-lt"/>
                  </a:rPr>
                  <a:t>Il faut que la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dirty="0" smtClean="0"/>
                  <a:t>soit inversible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/>
                  <a:t>La méthode repose sur une approximation de rang p (3 dans l’exemple) des termes non-linéaires, il y a donc des choix de points </a:t>
                </a:r>
                <a:r>
                  <a:rPr lang="fr-FR" sz="1600" dirty="0" err="1" smtClean="0"/>
                  <a:t>suboptimaux</a:t>
                </a:r>
                <a:endParaRPr lang="fr-FR" sz="160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/>
                  <a:t>L’algorithme utilisé habituellement pour la DEIM repose sur un processus itératif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fr-FR" sz="1200" dirty="0" smtClean="0"/>
                  <a:t>on commence par choisir le premier point là où </a:t>
                </a:r>
                <a14:m>
                  <m:oMath xmlns:m="http://schemas.openxmlformats.org/officeDocument/2006/math">
                    <m:r>
                      <a:rPr lang="fr-FR" sz="1200" i="1" dirty="0" smtClean="0">
                        <a:latin typeface="Cambria Math"/>
                      </a:rPr>
                      <m:t>𝑞</m:t>
                    </m:r>
                    <m:sSub>
                      <m:sSubPr>
                        <m:ctrlPr>
                          <a:rPr lang="fr-FR" sz="1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 dirty="0" smtClean="0">
                            <a:latin typeface="Cambria Math"/>
                          </a:rPr>
                          <m:t>’</m:t>
                        </m:r>
                      </m:e>
                      <m:sub>
                        <m:r>
                          <a:rPr lang="fr-FR" sz="12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1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1200" dirty="0" smtClean="0"/>
                  <a:t>est le plus grand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fr-FR" sz="1200" dirty="0" smtClean="0"/>
                  <a:t>Puis on choisit le second point de sorte que « ça se passe le mieux possible » pour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/>
                      </a:rPr>
                      <m:t>𝑞</m:t>
                    </m:r>
                    <m:sSub>
                      <m:sSubPr>
                        <m:ctrlPr>
                          <a:rPr lang="fr-FR" sz="1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 dirty="0">
                            <a:latin typeface="Cambria Math"/>
                          </a:rPr>
                          <m:t>’</m:t>
                        </m:r>
                      </m:e>
                      <m:sub>
                        <m:r>
                          <a:rPr lang="fr-FR" sz="12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/>
                      </a:rPr>
                      <m:t>𝑞</m:t>
                    </m:r>
                    <m:sSub>
                      <m:sSubPr>
                        <m:ctrlPr>
                          <a:rPr lang="fr-FR" sz="1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 dirty="0">
                            <a:latin typeface="Cambria Math"/>
                          </a:rPr>
                          <m:t>’</m:t>
                        </m:r>
                      </m:e>
                      <m:sub>
                        <m:r>
                          <a:rPr lang="fr-FR" sz="12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 smtClean="0"/>
                  <a:t> ensemble </a:t>
                </a:r>
              </a:p>
              <a:p>
                <a:pPr marL="742950" lvl="1" indent="-285750">
                  <a:spcBef>
                    <a:spcPts val="1200"/>
                  </a:spcBef>
                </a:pPr>
                <a:r>
                  <a:rPr lang="fr-FR" sz="1200" dirty="0" smtClean="0"/>
                  <a:t>Etape k : </a:t>
                </a:r>
              </a:p>
              <a:p>
                <a:pPr marL="1200150" lvl="2" indent="-285750">
                  <a:spcBef>
                    <a:spcPts val="1200"/>
                  </a:spcBef>
                </a:pPr>
                <a:r>
                  <a:rPr lang="fr-FR" sz="1000" dirty="0" smtClean="0"/>
                  <a:t>On forme la matrice partielle </a:t>
                </a:r>
                <a14:m>
                  <m:oMath xmlns:m="http://schemas.openxmlformats.org/officeDocument/2006/math">
                    <m:r>
                      <a:rPr lang="fr-FR" sz="1000" i="1" dirty="0" smtClean="0">
                        <a:latin typeface="Cambria Math"/>
                      </a:rPr>
                      <m:t>𝑄</m:t>
                    </m:r>
                    <m:sSub>
                      <m:sSubPr>
                        <m:ctrlPr>
                          <a:rPr lang="fr-FR" sz="1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latin typeface="Cambria Math"/>
                          </a:rPr>
                          <m:t>’</m:t>
                        </m:r>
                      </m:e>
                      <m:sub>
                        <m:r>
                          <a:rPr lang="fr-FR" sz="10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1000" dirty="0" smtClean="0"/>
                  <a:t>, et on calcul l’approximation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10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fr-FR" sz="1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/>
                  <a:t>de </a:t>
                </a:r>
                <a14:m>
                  <m:oMath xmlns:m="http://schemas.openxmlformats.org/officeDocument/2006/math">
                    <m:r>
                      <a:rPr lang="fr-FR" sz="1000" i="1" dirty="0">
                        <a:latin typeface="Cambria Math"/>
                      </a:rPr>
                      <m:t>𝑞</m:t>
                    </m:r>
                    <m:sSub>
                      <m:sSubPr>
                        <m:ctrlPr>
                          <a:rPr lang="fr-FR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latin typeface="Cambria Math"/>
                          </a:rPr>
                          <m:t>’</m:t>
                        </m:r>
                      </m:e>
                      <m:sub>
                        <m:r>
                          <a:rPr lang="fr-FR" sz="10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fr-FR" sz="10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1000" dirty="0" smtClean="0"/>
                  <a:t> à partir de </a:t>
                </a:r>
                <a14:m>
                  <m:oMath xmlns:m="http://schemas.openxmlformats.org/officeDocument/2006/math">
                    <m:r>
                      <a:rPr lang="fr-FR" sz="1000" i="1" dirty="0">
                        <a:latin typeface="Cambria Math"/>
                      </a:rPr>
                      <m:t>𝑄</m:t>
                    </m:r>
                    <m:sSub>
                      <m:sSubPr>
                        <m:ctrlPr>
                          <a:rPr lang="fr-FR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latin typeface="Cambria Math"/>
                          </a:rPr>
                          <m:t>’</m:t>
                        </m:r>
                      </m:e>
                      <m:sub>
                        <m:r>
                          <a:rPr lang="fr-FR" sz="1000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1000" dirty="0"/>
                  <a:t>, </a:t>
                </a:r>
                <a:r>
                  <a:rPr lang="fr-FR" sz="1000" dirty="0" smtClean="0"/>
                  <a:t>en exploitant les points choisis jusque là (définis par la matrice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fr-FR" sz="1000" b="0" i="1" smtClean="0">
                            <a:latin typeface="Cambria Math"/>
                          </a:rPr>
                          <m:t>(</m:t>
                        </m:r>
                        <m:r>
                          <a:rPr lang="fr-FR" sz="1000" b="0" i="1" smtClean="0">
                            <a:latin typeface="Cambria Math"/>
                          </a:rPr>
                          <m:t>𝑘</m:t>
                        </m:r>
                        <m:r>
                          <a:rPr lang="fr-FR" sz="1000" b="0" i="1" smtClean="0">
                            <a:latin typeface="Cambria Math"/>
                          </a:rPr>
                          <m:t>)</m:t>
                        </m:r>
                      </m:sub>
                      <m:sup>
                        <m:r>
                          <a:rPr lang="fr-FR" sz="1000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fr-FR" sz="1000" dirty="0" smtClean="0"/>
                  <a:t>)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1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fr-FR" sz="1000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fr-FR" sz="10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000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fr-FR" sz="1000" b="0" i="1" dirty="0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fr-FR" sz="10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fr-FR" sz="1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sz="10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1000" dirty="0" smtClean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fr-FR" sz="1000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fr-FR" sz="10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0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sz="1000" b="0" i="1" dirty="0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FR" sz="1000" b="0" i="1" dirty="0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fr-FR" sz="1000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fr-FR" sz="10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dirty="0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fr-FR" sz="1000" b="0" i="1" dirty="0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0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fr-FR" sz="10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000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fr-FR" sz="1000" b="0" i="1" dirty="0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fr-FR" sz="1000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fr-FR" sz="10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000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fr-FR" sz="10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fr-FR" sz="1000" b="0" i="1" dirty="0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fr-FR" sz="10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fr-FR" sz="1000" dirty="0" smtClean="0"/>
              </a:p>
              <a:p>
                <a:pPr marL="1200150" lvl="2" indent="-285750">
                  <a:spcBef>
                    <a:spcPts val="1200"/>
                  </a:spcBef>
                </a:pPr>
                <a:r>
                  <a:rPr lang="fr-FR" sz="1000" dirty="0" smtClean="0"/>
                  <a:t>On choisit le point où le résidu </a:t>
                </a:r>
                <a14:m>
                  <m:oMath xmlns:m="http://schemas.openxmlformats.org/officeDocument/2006/math">
                    <m:r>
                      <a:rPr lang="fr-FR" sz="1000" b="0" i="0" dirty="0" smtClean="0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fr-FR" sz="10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1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fr-FR" sz="1000" i="1" dirty="0">
                            <a:latin typeface="Cambria Math"/>
                          </a:rPr>
                          <m:t>𝑘</m:t>
                        </m:r>
                        <m:r>
                          <a:rPr lang="fr-FR" sz="1000" i="1" dirty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fr-FR" sz="1000" i="1" dirty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fr-FR" sz="1000" b="0" i="0" dirty="0" smtClean="0">
                        <a:latin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fr-FR" sz="1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fr-FR" sz="1000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fr-FR" sz="1000" dirty="0" smtClean="0"/>
                  <a:t> est maximal</a:t>
                </a:r>
                <a:endParaRPr lang="fr-FR" sz="10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 à la théorie de Koopman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2000" dirty="0" smtClean="0"/>
                  <a:t>Soit un système dynamique non-linéaire discret de la forme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 =</m:t>
                      </m:r>
                      <m:r>
                        <a:rPr lang="fr-FR" sz="2000" b="0" i="1" smtClean="0">
                          <a:latin typeface="Cambria Math"/>
                        </a:rPr>
                        <m:t>𝐹</m:t>
                      </m:r>
                      <m:r>
                        <a:rPr lang="fr-F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sz="2000" b="0" i="1" smtClean="0">
                          <a:latin typeface="Cambria Math"/>
                        </a:rPr>
                        <m:t>)</m:t>
                      </m:r>
                      <m:r>
                        <a:rPr lang="fr-FR" sz="20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fr-FR" sz="20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2000" dirty="0" smtClean="0"/>
                  <a:t>La théorie de </a:t>
                </a:r>
                <a:r>
                  <a:rPr lang="fr-FR" sz="2000" dirty="0" err="1" smtClean="0"/>
                  <a:t>Koopman</a:t>
                </a:r>
                <a:r>
                  <a:rPr lang="fr-FR" sz="2000" dirty="0" smtClean="0"/>
                  <a:t> repose sur l’opérateur de </a:t>
                </a:r>
                <a:r>
                  <a:rPr lang="fr-FR" sz="2000" dirty="0" err="1" smtClean="0"/>
                  <a:t>Koopman</a:t>
                </a:r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2000" dirty="0" smtClean="0"/>
                  <a:t>, qui contrairement à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fr-FR" sz="2000" dirty="0" smtClean="0"/>
                  <a:t> qui décrit la dynamique dans l’espace des états du système, décrit la dynamique dans l’espace (infini) des observables.</a:t>
                </a:r>
                <a:endParaRPr lang="fr-FR" sz="20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715" r="-7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 à la théorie de Koopman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600" dirty="0" smtClean="0"/>
                  <a:t>Un observable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</a:rPr>
                      <m:t>𝑔</m:t>
                    </m:r>
                  </m:oMath>
                </a14:m>
                <a:r>
                  <a:rPr lang="fr-FR" sz="1600" dirty="0" smtClean="0"/>
                  <a:t> est une transformation(presque) quelconque de l’état </a:t>
                </a:r>
                <a14:m>
                  <m:oMath xmlns:m="http://schemas.openxmlformats.org/officeDocument/2006/math">
                    <m:r>
                      <a:rPr lang="fr-FR" sz="1600" b="1" i="1">
                        <a:latin typeface="Cambria Math"/>
                      </a:rPr>
                      <m:t>𝒒</m:t>
                    </m:r>
                  </m:oMath>
                </a14:m>
                <a:r>
                  <a:rPr lang="fr-FR" sz="1600" dirty="0" smtClean="0"/>
                  <a:t> (moyennant quelques propriétés mathématiques : mesurabilité, intégrabilité,…), i.e. un changement de variable ou un </a:t>
                </a:r>
                <a:r>
                  <a:rPr lang="fr-FR" sz="1600" dirty="0" err="1" smtClean="0"/>
                  <a:t>embedding</a:t>
                </a:r>
                <a:endParaRPr lang="fr-FR" sz="160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600" dirty="0" smtClean="0"/>
                  <a:t>Par exemple, si </a:t>
                </a:r>
                <a14:m>
                  <m:oMath xmlns:m="http://schemas.openxmlformats.org/officeDocument/2006/math">
                    <m:r>
                      <a:rPr lang="fr-FR" sz="1600" b="1" i="1">
                        <a:latin typeface="Cambria Math"/>
                      </a:rPr>
                      <m:t>𝒒</m:t>
                    </m:r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dirty="0" smtClean="0"/>
                  <a:t>, alors </a:t>
                </a:r>
                <a14:m>
                  <m:oMath xmlns:m="http://schemas.openxmlformats.org/officeDocument/2006/math">
                    <m:r>
                      <a:rPr lang="fr-FR" sz="1600" i="1" dirty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1" i="1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fr-FR" sz="16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r>
                      <a:rPr lang="fr-FR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fr-FR" sz="1600" dirty="0" smtClean="0"/>
                  <a:t> est un observable, </a:t>
                </a:r>
                <a14:m>
                  <m:oMath xmlns:m="http://schemas.openxmlformats.org/officeDocument/2006/math">
                    <m:r>
                      <a:rPr lang="fr-FR" sz="1600" i="1" dirty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1" i="1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dirty="0" smtClean="0"/>
                  <a:t> en est un autre, …</a:t>
                </a:r>
                <a:endParaRPr lang="fr-FR" sz="1600" dirty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600" dirty="0" smtClean="0"/>
                  <a:t>L’opérateur de </a:t>
                </a:r>
                <a:r>
                  <a:rPr lang="fr-FR" sz="1600" dirty="0" err="1" smtClean="0"/>
                  <a:t>Koopman</a:t>
                </a: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600" dirty="0" smtClean="0"/>
                  <a:t> transforme un observable quelconque </a:t>
                </a:r>
                <a14:m>
                  <m:oMath xmlns:m="http://schemas.openxmlformats.org/officeDocument/2006/math">
                    <m:r>
                      <a:rPr lang="fr-FR" sz="1600" i="1" dirty="0">
                        <a:latin typeface="Cambria Math"/>
                      </a:rPr>
                      <m:t>𝑔</m:t>
                    </m:r>
                  </m:oMath>
                </a14:m>
                <a:r>
                  <a:rPr lang="fr-FR" sz="1600" dirty="0" smtClean="0"/>
                  <a:t> en un autre observable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 dirty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600" dirty="0" smtClean="0"/>
                  <a:t> qui vérifie 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 dirty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fr-FR" sz="16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6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b="0" i="1" smtClean="0">
                          <a:latin typeface="Cambria Math"/>
                        </a:rPr>
                        <m:t>𝑔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𝑛</m:t>
                          </m:r>
                          <m:r>
                            <a:rPr lang="fr-FR" sz="16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fr-FR" sz="16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 smtClean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FR" sz="1600" dirty="0" smtClean="0"/>
                  <a:t>Cet opérateur est linéaire :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fr-FR" sz="16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0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𝑔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𝛽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fr-FR" sz="16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i="1" dirty="0">
                          <a:latin typeface="Cambria Math"/>
                        </a:rPr>
                        <m:t>𝛼</m:t>
                      </m:r>
                      <m:r>
                        <a:rPr lang="fr-FR" sz="1600" i="1" dirty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sz="16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i="1" dirty="0">
                          <a:latin typeface="Cambria Math"/>
                        </a:rPr>
                        <m:t>𝛽</m:t>
                      </m:r>
                      <m:r>
                        <a:rPr lang="fr-FR" sz="1600" i="1" dirty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16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r>
                        <a:rPr lang="fr-FR" sz="1600" i="1" dirty="0">
                          <a:latin typeface="Cambria Math"/>
                        </a:rPr>
                        <m:t>𝛼</m:t>
                      </m:r>
                      <m:r>
                        <a:rPr lang="fr-FR" sz="1600" i="1" dirty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fr-FR" sz="16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i="1" dirty="0">
                              <a:latin typeface="Cambria Math"/>
                            </a:rPr>
                            <m:t>𝑔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  <m:r>
                            <a:rPr lang="fr-FR" sz="1600" i="1" dirty="0">
                              <a:latin typeface="Cambria Math"/>
                            </a:rPr>
                            <m:t>+</m:t>
                          </m:r>
                          <m:r>
                            <a:rPr lang="fr-FR" sz="1600" i="1" dirty="0">
                              <a:latin typeface="Cambria Math"/>
                            </a:rPr>
                            <m:t>𝛽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𝐾</m:t>
                          </m:r>
                          <m:r>
                            <a:rPr lang="fr-FR" sz="16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i="1" dirty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fr-FR" sz="1600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endParaRPr sz="16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Introduction à la théorie de Koopman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700" b="0" dirty="0" smtClean="0">
                    <a:latin typeface="+mj-lt"/>
                  </a:rPr>
                  <a:t>Une visualisation de l’opérateur </a:t>
                </a:r>
                <a14:m>
                  <m:oMath xmlns:m="http://schemas.openxmlformats.org/officeDocument/2006/math">
                    <m:r>
                      <a:rPr lang="fr-FR" sz="1700" i="1">
                        <a:latin typeface="Cambria Math"/>
                      </a:rPr>
                      <m:t>𝐾</m:t>
                    </m:r>
                  </m:oMath>
                </a14:m>
                <a:r>
                  <a:rPr lang="fr-FR" sz="1700" b="0" dirty="0" smtClean="0">
                    <a:latin typeface="+mj-lt"/>
                  </a:rPr>
                  <a:t> :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700" b="0" dirty="0" smtClean="0">
                  <a:latin typeface="Cambria Math"/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7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7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7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7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7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7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7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7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7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7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fr-FR" sz="1700" b="0" i="1" smtClean="0">
                                          <a:latin typeface="Cambria Math"/>
                                        </a:rPr>
                                        <m:t>/(1+</m:t>
                                      </m:r>
                                      <m:sSubSup>
                                        <m:sSubSupPr>
                                          <m:ctrlPr>
                                            <a:rPr lang="fr-FR" sz="17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fr-FR" sz="17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17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fr-FR" sz="17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7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7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7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7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7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7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7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/(1+</m:t>
                                      </m:r>
                                      <m:sSubSup>
                                        <m:sSubSupPr>
                                          <m:ctrlPr>
                                            <a:rPr lang="fr-FR" sz="17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7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fr-FR" sz="17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1700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700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700" dirty="0" smtClean="0"/>
                  <a:t>Les vecteurs propres (des observables)/valeurs propres de </a:t>
                </a:r>
                <a14:m>
                  <m:oMath xmlns:m="http://schemas.openxmlformats.org/officeDocument/2006/math">
                    <m:r>
                      <a:rPr lang="fr-FR" sz="1700" i="1">
                        <a:latin typeface="Cambria Math"/>
                      </a:rPr>
                      <m:t>𝐾</m:t>
                    </m:r>
                  </m:oMath>
                </a14:m>
                <a:r>
                  <a:rPr lang="fr-FR" sz="1700" dirty="0" smtClean="0"/>
                  <a:t> sont très intéressants car la dynamique associées à ces derniers est extrêmement simple, du type </a:t>
                </a:r>
                <a14:m>
                  <m:oMath xmlns:m="http://schemas.openxmlformats.org/officeDocument/2006/math">
                    <m:r>
                      <a:rPr lang="fr-FR" sz="17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7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7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fr-FR" sz="1700" i="1">
                                <a:latin typeface="Cambria Math"/>
                              </a:rPr>
                              <m:t>𝑛</m:t>
                            </m:r>
                            <m:r>
                              <a:rPr lang="fr-FR" sz="17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fr-FR" sz="1700" b="0" i="0" smtClean="0">
                        <a:latin typeface="Cambria Math"/>
                      </a:rPr>
                      <m:t>=</m:t>
                    </m:r>
                    <m:r>
                      <a:rPr lang="fr-FR" sz="1700" b="0" i="1" smtClean="0">
                        <a:latin typeface="Cambria Math"/>
                      </a:rPr>
                      <m:t>𝜆</m:t>
                    </m:r>
                    <m:r>
                      <a:rPr lang="fr-FR" sz="17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7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700" b="1" i="1" smtClean="0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fr-FR" sz="17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fr-FR" sz="1700" dirty="0" smtClean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 r="-8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Introduction à la théorie de Koopman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fr-FR" sz="1400" b="0" dirty="0" smtClean="0">
                    <a:latin typeface="+mj-lt"/>
                  </a:rPr>
                  <a:t>Un exemple :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endParaRPr lang="fr-FR" sz="1400" b="0" dirty="0" smtClean="0">
                  <a:latin typeface="Cambria Math"/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400" dirty="0" smtClean="0"/>
                  <a:t>Dans ce cas particulier, on peut trouver une expression de dimension finie de K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/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sz="1400" dirty="0" smtClean="0"/>
                  <a:t>Une décomposition en vecteurs propres de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r>
                      <a:rPr lang="fr-FR" sz="1400" b="0" i="0" dirty="0" smtClean="0">
                        <a:latin typeface="Cambria Math"/>
                      </a:rPr>
                      <m:t>(</m:t>
                    </m:r>
                    <m:r>
                      <a:rPr lang="fr-FR" sz="1400" i="1" dirty="0" smtClean="0">
                        <a:latin typeface="Cambria Math"/>
                      </a:rPr>
                      <m:t>𝐾</m:t>
                    </m:r>
                    <m:r>
                      <a:rPr lang="fr-FR" sz="1400" i="1" dirty="0" smtClean="0">
                        <a:latin typeface="Cambria Math"/>
                      </a:rPr>
                      <m:t>=</m:t>
                    </m:r>
                    <m:r>
                      <a:rPr lang="fr-FR" sz="1400" b="0" i="1" dirty="0" smtClean="0">
                        <a:latin typeface="Cambria Math"/>
                      </a:rPr>
                      <m:t>𝑉</m:t>
                    </m:r>
                    <m:r>
                      <m:rPr>
                        <m:sty m:val="p"/>
                      </m:rPr>
                      <a:rPr lang="fr-FR" sz="1400" b="0" i="0" dirty="0" smtClean="0">
                        <a:latin typeface="Cambria Math"/>
                      </a:rPr>
                      <m:t>Λ</m:t>
                    </m:r>
                    <m:sSup>
                      <m:sSupPr>
                        <m:ctrlPr>
                          <a:rPr lang="fr-FR" sz="1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fr-FR" sz="14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fr-FR" sz="1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, permet d’obtenir un modèle dynamique </a:t>
                </a:r>
                <a:r>
                  <a:rPr lang="fr-FR" sz="1400" dirty="0" err="1" smtClean="0"/>
                  <a:t>trsè</a:t>
                </a:r>
                <a:r>
                  <a:rPr lang="fr-FR" sz="1400" dirty="0" smtClean="0"/>
                  <a:t> peu coûteux du système, surtout si on est dans une situation où l’on ne considère que quelques valeurs propres dominantes</a:t>
                </a:r>
                <a:endParaRPr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143" r="-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b="0" dirty="0" smtClean="0">
                    <a:latin typeface="+mj-lt"/>
                  </a:rPr>
                  <a:t>La DMD consiste à se restreinte comme seuls observables à l’état du système décrit par notre FOM, et supposer qu’on peut décrire dans ce sous espace (très) restreint d’observables la dynamique dans le cadre de la théorie de </a:t>
                </a:r>
                <a:r>
                  <a:rPr lang="fr-FR" sz="1400" b="0" dirty="0" err="1" smtClean="0">
                    <a:latin typeface="+mj-lt"/>
                  </a:rPr>
                  <a:t>Koopman</a:t>
                </a:r>
                <a:endParaRPr lang="fr-FR" sz="1400" b="0" dirty="0" smtClean="0">
                  <a:latin typeface="+mj-lt"/>
                </a:endParaRP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>
                    <a:latin typeface="+mj-lt"/>
                  </a:rPr>
                  <a:t>On exploite des </a:t>
                </a:r>
                <a:r>
                  <a:rPr lang="fr-FR" sz="1400" dirty="0" err="1" smtClean="0">
                    <a:latin typeface="+mj-lt"/>
                  </a:rPr>
                  <a:t>snapshots</a:t>
                </a:r>
                <a:r>
                  <a:rPr lang="fr-FR" sz="1400" dirty="0" smtClean="0">
                    <a:latin typeface="+mj-lt"/>
                  </a:rPr>
                  <a:t> pour construire deux matrices de données:</a:t>
                </a:r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𝑋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fr-FR" sz="14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𝑋</m:t>
                      </m:r>
                      <m:r>
                        <a:rPr lang="fr-FR" sz="1400" b="0" i="1" smtClean="0">
                          <a:latin typeface="Cambria Math"/>
                        </a:rPr>
                        <m:t>′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fr-FR" sz="14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s’intéresse à la matrice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qui approxime au mieux (de façon linéaire) la relation entre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dirty="0" smtClean="0"/>
                  <a:t> et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  <m:r>
                      <a:rPr lang="fr-FR" sz="14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400" dirty="0" smtClean="0"/>
                  <a:t>. On veut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b="0" i="1" smtClean="0">
                        <a:latin typeface="Cambria Math"/>
                      </a:rPr>
                      <m:t>≈</m:t>
                    </m:r>
                    <m:r>
                      <a:rPr lang="fr-FR" sz="1400" b="0" i="1" smtClean="0">
                        <a:latin typeface="Cambria Math"/>
                      </a:rPr>
                      <m:t>𝐾𝑋</m:t>
                    </m:r>
                  </m:oMath>
                </a14:m>
                <a:endParaRPr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 r="-35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b="0" dirty="0" smtClean="0">
                    <a:latin typeface="+mj-lt"/>
                  </a:rPr>
                  <a:t>On cherche à estimer des valeurs propres/vecteur  propres de cet opérateur, qui sont des approximations de vecteurs propres de </a:t>
                </a:r>
                <a:r>
                  <a:rPr lang="fr-FR" sz="1400" b="0" dirty="0" err="1" smtClean="0">
                    <a:latin typeface="+mj-lt"/>
                  </a:rPr>
                  <a:t>Koopman</a:t>
                </a:r>
                <a:endParaRPr lang="fr-FR" sz="1400" b="0" dirty="0" smtClean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>
                    <a:latin typeface="+mj-lt"/>
                  </a:rPr>
                  <a:t>La meilleur approximation de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peut s’obtenir grâce à la SVD, qui donne le best fit au sens des moindre carrés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dirty="0" smtClean="0"/>
                  <a:t>On cherche le meilleur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tel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fr-FR" sz="1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b="0" i="1" smtClean="0">
                        <a:latin typeface="Cambria Math"/>
                      </a:rPr>
                      <m:t>≈</m:t>
                    </m:r>
                    <m:r>
                      <a:rPr lang="fr-FR" sz="1400" i="1">
                        <a:latin typeface="Cambria Math"/>
                      </a:rPr>
                      <m:t>𝐾</m:t>
                    </m:r>
                    <m:r>
                      <a:rPr lang="fr-FR" sz="1400" b="0" i="1" smtClean="0">
                        <a:latin typeface="Cambria Math"/>
                      </a:rPr>
                      <m:t>𝑋</m:t>
                    </m:r>
                  </m:oMath>
                </a14:m>
                <a:endParaRPr lang="fr-FR" sz="1400" b="0" dirty="0" smtClean="0"/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400" b="0" dirty="0" smtClean="0"/>
                  <a:t>On considère la SVD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b="0" dirty="0" smtClean="0"/>
                  <a:t> 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𝑋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b="0" i="1" smtClean="0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1400" b="0" dirty="0" smtClean="0"/>
                  <a:t>, on a 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K</m:t>
                        </m:r>
                        <m:r>
                          <a:rPr lang="fr-FR" sz="14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1400" i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fr-FR" sz="1400" i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V</m:t>
                    </m:r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b="0" i="0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fr-FR" sz="1400" b="0" dirty="0" smtClean="0"/>
                  <a:t> (pseudo-inverse de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b="0" dirty="0" smtClean="0"/>
                  <a:t>)</a:t>
                </a:r>
              </a:p>
              <a:p>
                <a:pPr marL="285750" indent="-285750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b="0" dirty="0" smtClean="0"/>
                  <a:t> est de dimension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𝑁</m:t>
                    </m:r>
                    <m:r>
                      <a:rPr lang="fr-FR" sz="1400" b="0" i="1" smtClean="0">
                        <a:latin typeface="Cambria Math"/>
                      </a:rPr>
                      <m:t>×</m:t>
                    </m:r>
                    <m:r>
                      <a:rPr lang="fr-FR" sz="1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fr-FR" sz="1400" b="0" dirty="0" smtClean="0"/>
                  <a:t>, on veut travailler avec une matrice plus petite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  <m:r>
                      <a:rPr lang="fr-FR" sz="1400" b="0" i="0" smtClean="0">
                        <a:latin typeface="Cambria Math"/>
                      </a:rPr>
                      <m:t>′</m:t>
                    </m:r>
                  </m:oMath>
                </a14:m>
                <a:endParaRPr lang="fr-FR" sz="1400" b="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𝐾𝑈</m:t>
                      </m:r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Σ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1400" i="1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peut montrer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400" dirty="0" smtClean="0"/>
                  <a:t> a les mêmes valeurs propres que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, et qu’on peut facilement remonter aux vecteurs propres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Retour sur le TD du cours 10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88" y="1918133"/>
            <a:ext cx="2676632" cy="176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31" y="1924945"/>
            <a:ext cx="2628956" cy="175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dirty="0" smtClean="0"/>
              <a:t>Parabolique vs Hyperbolique</a:t>
            </a:r>
            <a:endParaRPr lang="fr-FR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9" name="Google Shape;69;p15"/>
          <p:cNvGrpSpPr/>
          <p:nvPr/>
        </p:nvGrpSpPr>
        <p:grpSpPr>
          <a:xfrm>
            <a:off x="3778503" y="4000005"/>
            <a:ext cx="1446731" cy="707687"/>
            <a:chOff x="4323913" y="3904763"/>
            <a:chExt cx="2214600" cy="1083300"/>
          </a:xfrm>
        </p:grpSpPr>
        <p:grpSp>
          <p:nvGrpSpPr>
            <p:cNvPr id="10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2" name="Google Shape;71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68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K</m:t>
                        </m:r>
                        <m:r>
                          <a:rPr lang="fr-FR" sz="140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fr-FR" sz="140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V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fr-FR" sz="1400" dirty="0" smtClean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pose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𝐵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1400" dirty="0" smtClean="0"/>
                  <a:t>, on a donc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fr-FR" sz="14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F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4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4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Montrons qu’une valeur propre non nulle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400" dirty="0" smtClean="0"/>
                  <a:t> est aussi une valeur propre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1400" b="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On considère une valeur propre non nulle :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</a:rPr>
                        <m:t>𝑞</m:t>
                      </m:r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b="0" i="1" smtClean="0">
                          <a:latin typeface="Cambria Math"/>
                        </a:rPr>
                        <m:t>𝜆</m:t>
                      </m:r>
                      <m:r>
                        <a:rPr lang="fr-FR" sz="14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fr-FR" sz="1400" b="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/>
                  <a:t>Alors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𝜙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b="0" i="1" smtClean="0">
                        <a:latin typeface="Cambria Math"/>
                      </a:rPr>
                      <m:t>𝐵𝑞</m:t>
                    </m:r>
                  </m:oMath>
                </a14:m>
                <a:r>
                  <a:rPr lang="fr-FR" sz="1400" dirty="0" smtClean="0"/>
                  <a:t> est un vecteur propre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/>
                  <a:t> associé à la </a:t>
                </a:r>
                <a:r>
                  <a:rPr lang="fr-FR" sz="1400" dirty="0" err="1" smtClean="0"/>
                  <a:t>v.p</a:t>
                </a:r>
                <a:r>
                  <a:rPr lang="fr-FR" sz="1400" dirty="0" smtClean="0"/>
                  <a:t>.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</m:oMath>
                </a14:m>
                <a:endParaRPr lang="fr-FR" sz="1400" dirty="0" smtClean="0"/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𝐾</m:t>
                    </m:r>
                    <m:r>
                      <a:rPr lang="fr-FR" sz="1400" i="1">
                        <a:latin typeface="Cambria Math"/>
                      </a:rPr>
                      <m:t>𝜙</m:t>
                    </m:r>
                    <m:r>
                      <a:rPr lang="fr-FR" sz="14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KBq</m:t>
                    </m:r>
                    <m:r>
                      <a:rPr lang="fr-FR" sz="1400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Bq</m:t>
                    </m:r>
                    <m:r>
                      <a:rPr lang="fr-FR" sz="1400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𝑞</m:t>
                    </m:r>
                    <m:r>
                      <a:rPr lang="fr-FR" sz="1400" i="1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𝜆</m:t>
                    </m:r>
                    <m:r>
                      <a:rPr lang="fr-FR" sz="1400" i="1">
                        <a:latin typeface="Cambria Math"/>
                      </a:rPr>
                      <m:t>𝐵𝑞</m:t>
                    </m:r>
                    <m:r>
                      <a:rPr lang="fr-FR" sz="1400" i="1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𝜆𝜙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(par définition de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𝜙</m:t>
                    </m:r>
                  </m:oMath>
                </a14:m>
                <a:r>
                  <a:rPr lang="fr-FR" sz="1400" dirty="0" smtClean="0"/>
                  <a:t>)</a:t>
                </a:r>
                <a:endParaRPr lang="fr-FR" sz="1400"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30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400" dirty="0" smtClean="0">
                    <a:latin typeface="+mj-lt"/>
                  </a:rPr>
                  <a:t>Algorithme DMD :</a:t>
                </a: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Former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  <m:r>
                      <a:rPr lang="fr-FR" sz="1400" b="0" i="1" smtClean="0">
                        <a:latin typeface="Cambria Math"/>
                      </a:rPr>
                      <m:t>′</m:t>
                    </m:r>
                  </m:oMath>
                </a14:m>
                <a:endParaRPr lang="fr-FR" sz="1400" dirty="0" smtClean="0">
                  <a:latin typeface="+mj-lt"/>
                </a:endParaRP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SVD de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 :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𝑋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fr-FR" sz="1400" dirty="0" smtClean="0">
                  <a:latin typeface="+mj-lt"/>
                </a:endParaRP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Former la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fr-FR" sz="1400" dirty="0" smtClean="0">
                  <a:latin typeface="+mj-lt"/>
                </a:endParaRP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Calcul du spectre propre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400" dirty="0" smtClean="0">
                    <a:latin typeface="+mj-lt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Q</m:t>
                    </m:r>
                    <m:r>
                      <a:rPr lang="fr-FR" sz="14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/>
                      </a:rPr>
                      <m:t>QΛ</m:t>
                    </m:r>
                  </m:oMath>
                </a14:m>
                <a:endParaRPr lang="fr-FR" sz="1400" dirty="0" smtClean="0">
                  <a:latin typeface="+mj-lt"/>
                </a:endParaRPr>
              </a:p>
              <a:p>
                <a:pPr marL="3429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fr-FR" sz="1400" dirty="0" smtClean="0">
                    <a:latin typeface="+mj-lt"/>
                  </a:rPr>
                  <a:t>Reconstruction des vecteurs propres de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fr-FR" sz="1400" dirty="0" smtClean="0">
                    <a:latin typeface="+mj-lt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40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Q</m:t>
                    </m:r>
                  </m:oMath>
                </a14:m>
                <a:endParaRPr lang="fr-FR" sz="1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31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oogle Shape;69;p15"/>
          <p:cNvGrpSpPr/>
          <p:nvPr/>
        </p:nvGrpSpPr>
        <p:grpSpPr>
          <a:xfrm>
            <a:off x="3807962" y="3747501"/>
            <a:ext cx="1446731" cy="707687"/>
            <a:chOff x="4323913" y="3904763"/>
            <a:chExt cx="2214600" cy="1083300"/>
          </a:xfrm>
        </p:grpSpPr>
        <p:grpSp>
          <p:nvGrpSpPr>
            <p:cNvPr id="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8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Dynamic Mode Decomposition (DMD)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200" dirty="0" smtClean="0">
                    <a:latin typeface="+mj-lt"/>
                  </a:rPr>
                  <a:t>La DMD permet de prédire l’évolution d’un système dynamique sans rien connaitre du FOM. Elle fonctionne très bien pour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200" dirty="0" smtClean="0">
                    <a:latin typeface="+mj-lt"/>
                  </a:rPr>
                  <a:t>Des cas périodiques en régime stationnaire (la DMD correspond alors à une décomposition en modes de Fourier)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200" dirty="0" smtClean="0">
                    <a:latin typeface="+mj-lt"/>
                  </a:rPr>
                  <a:t>Des cas liés à des ondes qui se propagent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200" dirty="0" smtClean="0">
                    <a:latin typeface="+mj-lt"/>
                  </a:rPr>
                  <a:t>Plus généralement, dès que les solutions contiennent des termes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𝜎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r>
                          <a:rPr lang="fr-FR" sz="12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fr-FR" sz="1200" dirty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200" dirty="0" smtClean="0">
                    <a:latin typeface="+mj-lt"/>
                  </a:rPr>
                  <a:t>La DMD à été introduite dans la communauté Fluide par P. Schmidt en 2010, elle est aujourd’hui utilisés dans des domaines variés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200" dirty="0" smtClean="0">
                    <a:latin typeface="+mj-lt"/>
                  </a:rPr>
                  <a:t>Neurosciences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200" dirty="0" smtClean="0">
                    <a:latin typeface="+mj-lt"/>
                  </a:rPr>
                  <a:t>Robotique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200" dirty="0" smtClean="0">
                    <a:latin typeface="+mj-lt"/>
                  </a:rPr>
                  <a:t>Finance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fr-FR" sz="1200" dirty="0" smtClean="0">
                    <a:latin typeface="+mj-lt"/>
                  </a:rPr>
                  <a:t>…</a:t>
                </a:r>
              </a:p>
              <a:p>
                <a:pPr marL="285750" indent="-285750">
                  <a:spcBef>
                    <a:spcPts val="1200"/>
                  </a:spcBef>
                </a:pPr>
                <a:endParaRPr lang="fr-FR" sz="1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3"/>
                <a:stretch>
                  <a:fillRect l="-429" b="-117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32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Extended DMD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1400" b="1" dirty="0" smtClean="0">
                <a:latin typeface="+mj-lt"/>
              </a:rPr>
              <a:t>Concept : enrichir l’espace des observables</a:t>
            </a:r>
          </a:p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Il s’agit de refaire la DMD mais avec des </a:t>
            </a:r>
            <a:r>
              <a:rPr lang="fr-FR" sz="1400" dirty="0" err="1" smtClean="0">
                <a:latin typeface="+mj-lt"/>
              </a:rPr>
              <a:t>snapshots</a:t>
            </a:r>
            <a:r>
              <a:rPr lang="fr-FR" sz="1400" dirty="0" smtClean="0">
                <a:latin typeface="+mj-lt"/>
              </a:rPr>
              <a:t> de données plus riches, qui contiennent plus d’observables</a:t>
            </a:r>
          </a:p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Le choix des observables est crucial pour améliorer les résultats de la DMD classique, c’est un problème ouvert </a:t>
            </a:r>
            <a:r>
              <a:rPr lang="fr-FR" sz="1400" smtClean="0">
                <a:latin typeface="+mj-lt"/>
              </a:rPr>
              <a:t>et cas-spécifique</a:t>
            </a:r>
            <a:endParaRPr lang="fr-FR" sz="1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</a:pPr>
            <a:r>
              <a:rPr lang="fr-FR" sz="1400" dirty="0" smtClean="0">
                <a:latin typeface="+mj-lt"/>
              </a:rPr>
              <a:t>Des travaux proposent des approches où ces observables supplémentaires sont appris par </a:t>
            </a:r>
            <a:r>
              <a:rPr lang="fr-FR" sz="1400" dirty="0" err="1" smtClean="0">
                <a:latin typeface="+mj-lt"/>
              </a:rPr>
              <a:t>Deep</a:t>
            </a:r>
            <a:r>
              <a:rPr lang="fr-FR" sz="1400" dirty="0" smtClean="0">
                <a:latin typeface="+mj-lt"/>
              </a:rPr>
              <a:t> Learning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33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 dirty="0" smtClean="0"/>
              <a:t>Modèle Réduit (ROM) : </a:t>
            </a:r>
            <a:r>
              <a:rPr lang="fr-FR" sz="1800" dirty="0" smtClean="0"/>
              <a:t>système dynamique de faible dimension qui approxime le comportement d’un système complexe de grande dimension (FOM), en exploitant le fait que les solutions appartiennent à une variété de faible dimension.</a:t>
            </a:r>
            <a:endParaRPr sz="1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733" y="2907101"/>
            <a:ext cx="2009954" cy="767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FOM : équations générales 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1414733" y="3861759"/>
            <a:ext cx="2009954" cy="767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Configurations particulières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4088919" y="2907101"/>
            <a:ext cx="3502505" cy="1722409"/>
          </a:xfrm>
          <a:prstGeom prst="rect">
            <a:avLst/>
          </a:prstGeom>
          <a:solidFill>
            <a:srgbClr val="FB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ROM : </a:t>
            </a:r>
            <a:r>
              <a:rPr lang="fr-FR" dirty="0" smtClean="0"/>
              <a:t>modèle spécifique de faible dimension qui approxime le comportement du FOM dans les configurations particulières considérées</a:t>
            </a:r>
            <a:endParaRPr lang="fr-FR" dirty="0"/>
          </a:p>
        </p:txBody>
      </p:sp>
      <p:sp>
        <p:nvSpPr>
          <p:cNvPr id="4" name="Accolade fermante 3"/>
          <p:cNvSpPr/>
          <p:nvPr/>
        </p:nvSpPr>
        <p:spPr>
          <a:xfrm>
            <a:off x="3588588" y="3017806"/>
            <a:ext cx="323491" cy="15009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dirty="0" smtClean="0"/>
              <a:t>Les techniques de réduction de modèle sont utilisées dans de très nombreux domaines</a:t>
            </a:r>
            <a:endParaRPr sz="1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050" name="Picture 2" descr="fig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9" y="2615821"/>
            <a:ext cx="2464010" cy="17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ymmetry 12 00863 g0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425" y="2585846"/>
            <a:ext cx="2524072" cy="18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teorology 03 00001 g00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041" y="2012922"/>
            <a:ext cx="2898475" cy="15228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30" y="3633086"/>
            <a:ext cx="2305095" cy="144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6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 dirty="0" smtClean="0"/>
              <a:t>Les enjeux principaux de la réduction de modèle :</a:t>
            </a:r>
          </a:p>
          <a:p>
            <a:pPr marL="285750" indent="-285750">
              <a:spcBef>
                <a:spcPts val="1200"/>
              </a:spcBef>
            </a:pPr>
            <a:r>
              <a:rPr lang="fr-FR" sz="1800" dirty="0" smtClean="0"/>
              <a:t>La simulation rapide</a:t>
            </a:r>
          </a:p>
          <a:p>
            <a:pPr marL="285750" indent="-285750">
              <a:spcBef>
                <a:spcPts val="1200"/>
              </a:spcBef>
            </a:pPr>
            <a:r>
              <a:rPr lang="fr-FR" sz="1800" dirty="0" smtClean="0"/>
              <a:t>L’optimisation</a:t>
            </a:r>
          </a:p>
          <a:p>
            <a:pPr marL="285750" indent="-285750">
              <a:spcBef>
                <a:spcPts val="1200"/>
              </a:spcBef>
            </a:pPr>
            <a:r>
              <a:rPr lang="fr-FR" sz="1800" dirty="0" smtClean="0"/>
              <a:t>Le contrôle</a:t>
            </a:r>
          </a:p>
          <a:p>
            <a:pPr marL="285750" indent="-285750">
              <a:spcBef>
                <a:spcPts val="1200"/>
              </a:spcBef>
            </a:pPr>
            <a:r>
              <a:rPr lang="fr-FR" sz="1800" dirty="0" smtClean="0"/>
              <a:t>La reconstruction d’état (assimilation de données)</a:t>
            </a:r>
            <a:endParaRPr sz="1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 dirty="0" smtClean="0"/>
              <a:t>Exemple : </a:t>
            </a:r>
            <a:r>
              <a:rPr lang="fr-FR" sz="1800" dirty="0" smtClean="0"/>
              <a:t>contrôle d’écoulement par Renforcement Profond</a:t>
            </a:r>
            <a:endParaRPr sz="1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2" y="2175324"/>
            <a:ext cx="3705101" cy="168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463113"/>
            <a:ext cx="3757613" cy="13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3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 dirty="0" smtClean="0"/>
              <a:t>Exemple : </a:t>
            </a:r>
            <a:r>
              <a:rPr lang="fr-FR" sz="1800" dirty="0" smtClean="0"/>
              <a:t>contrôle d’écoulement par Renforcement Profond</a:t>
            </a:r>
            <a:endParaRPr sz="1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7" y="2257421"/>
            <a:ext cx="378831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7420"/>
            <a:ext cx="4801081" cy="166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463113"/>
            <a:ext cx="3757613" cy="13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2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 dirty="0" smtClean="0"/>
              <a:t>Exemple : </a:t>
            </a:r>
            <a:r>
              <a:rPr lang="fr-FR" sz="1800" dirty="0" smtClean="0"/>
              <a:t>contrôle d’écoulement par Renforcement Profond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sz="1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sz="1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sz="1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sz="18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sz="18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rgbClr val="C00000"/>
                </a:solidFill>
              </a:rPr>
              <a:t>Utiliser le FOM pour apprendre une loi de contrôle n’est pas viable dans ce cas pour un écoulement 3D complexe </a:t>
            </a:r>
            <a:endParaRPr sz="1800" b="1" dirty="0">
              <a:solidFill>
                <a:srgbClr val="C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81235"/>
            <a:ext cx="4391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938806"/>
            <a:ext cx="3024188" cy="231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7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13722</TotalTime>
  <Words>4132</Words>
  <Application>Microsoft Office PowerPoint</Application>
  <PresentationFormat>Affichage à l'écran (16:9)</PresentationFormat>
  <Paragraphs>268</Paragraphs>
  <Slides>33</Slides>
  <Notes>33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Clarté</vt:lpstr>
      <vt:lpstr>CSC217 : IA et Calcul Scientifique</vt:lpstr>
      <vt:lpstr>Réduction de dimension : rappels</vt:lpstr>
      <vt:lpstr>Retour sur le TD du cours 10</vt:lpstr>
      <vt:lpstr>Introduction</vt:lpstr>
      <vt:lpstr>Introduction</vt:lpstr>
      <vt:lpstr>Introduction</vt:lpstr>
      <vt:lpstr>Introduction</vt:lpstr>
      <vt:lpstr>Introduction</vt:lpstr>
      <vt:lpstr>Introduction</vt:lpstr>
      <vt:lpstr>Plan du cours</vt:lpstr>
      <vt:lpstr>Projection-based ROM : cas linéaire</vt:lpstr>
      <vt:lpstr>Projection-based ROM : cas linéaire</vt:lpstr>
      <vt:lpstr>Projection-based ROM : cas linéaire</vt:lpstr>
      <vt:lpstr>Cas non-linéaire (quadratique)</vt:lpstr>
      <vt:lpstr>Cas non-linéaire (quadratique)</vt:lpstr>
      <vt:lpstr>Linéarités plus complexes : méthodes de lifting</vt:lpstr>
      <vt:lpstr>Nature de l’erreur du ROM</vt:lpstr>
      <vt:lpstr>Calcul rapide de la non-linéarité : DEIM</vt:lpstr>
      <vt:lpstr>Calcul rapide de la non-linéarité : DEIM</vt:lpstr>
      <vt:lpstr>Calcul rapide de la non-linéarité : DEIM</vt:lpstr>
      <vt:lpstr>Calcul rapide de la non-linéarité : DEIM</vt:lpstr>
      <vt:lpstr>Calcul rapide de la non-linéarité : DEIM</vt:lpstr>
      <vt:lpstr>Calcul rapide de la non-linéarité : DEIM</vt:lpstr>
      <vt:lpstr>Introduction à la théorie de Koopman</vt:lpstr>
      <vt:lpstr>Introduction à la théorie de Koopman</vt:lpstr>
      <vt:lpstr>Introduction à la théorie de Koopman</vt:lpstr>
      <vt:lpstr>Introduction à la théorie de Koopman</vt:lpstr>
      <vt:lpstr>Dynamic Mode Decomposition (DMD)</vt:lpstr>
      <vt:lpstr>Dynamic Mode Decomposition (DMD)</vt:lpstr>
      <vt:lpstr>Dynamic Mode Decomposition (DMD)</vt:lpstr>
      <vt:lpstr>Dynamic Mode Decomposition (DMD)</vt:lpstr>
      <vt:lpstr>Dynamic Mode Decomposition (DMD)</vt:lpstr>
      <vt:lpstr>Extended DMD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CSC217 : IA et Calcul Scientifique</dc:title>
  <dc:creator>sbeneddi</dc:creator>
  <cp:lastModifiedBy>beneddine</cp:lastModifiedBy>
  <cp:revision>114</cp:revision>
  <dcterms:modified xsi:type="dcterms:W3CDTF">2024-05-21T19:14:38Z</dcterms:modified>
</cp:coreProperties>
</file>