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29" r:id="rId4"/>
    <p:sldId id="369" r:id="rId5"/>
    <p:sldId id="306" r:id="rId6"/>
    <p:sldId id="345" r:id="rId7"/>
    <p:sldId id="354" r:id="rId8"/>
    <p:sldId id="336" r:id="rId9"/>
    <p:sldId id="355" r:id="rId10"/>
    <p:sldId id="347" r:id="rId11"/>
    <p:sldId id="356" r:id="rId12"/>
    <p:sldId id="357" r:id="rId13"/>
    <p:sldId id="348" r:id="rId14"/>
    <p:sldId id="349" r:id="rId15"/>
    <p:sldId id="350" r:id="rId16"/>
    <p:sldId id="351" r:id="rId17"/>
    <p:sldId id="353" r:id="rId18"/>
    <p:sldId id="359" r:id="rId19"/>
    <p:sldId id="358" r:id="rId20"/>
    <p:sldId id="360" r:id="rId21"/>
    <p:sldId id="352" r:id="rId22"/>
    <p:sldId id="370" r:id="rId23"/>
    <p:sldId id="362" r:id="rId24"/>
    <p:sldId id="363" r:id="rId25"/>
    <p:sldId id="367" r:id="rId26"/>
    <p:sldId id="361" r:id="rId27"/>
    <p:sldId id="364" r:id="rId28"/>
    <p:sldId id="365" r:id="rId29"/>
    <p:sldId id="36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17C0-47BA-48CC-B943-08F9772B97E9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95A3-B21C-4FD9-A34F-402F7CFD11EB}" type="slidenum">
              <a:rPr lang="fr-FR" smtClean="0">
                <a:solidFill>
                  <a:schemeClr val="tx1"/>
                </a:solidFill>
              </a:rPr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2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556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fr-FR" smtClean="0"/>
              <a:pPr algn="r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Sunday, April 21,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CSC217 : IA et Calcul Scientifique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44707" y="2655794"/>
            <a:ext cx="6400800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Réduction de modèle (2/2) et </a:t>
            </a:r>
            <a:r>
              <a:rPr lang="fr-FR" dirty="0" smtClean="0"/>
              <a:t>identification </a:t>
            </a:r>
            <a:r>
              <a:rPr lang="fr-FR" smtClean="0"/>
              <a:t>de systèmes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32" dirty="0">
                <a:solidFill>
                  <a:srgbClr val="999999"/>
                </a:solidFill>
              </a:rPr>
              <a:t>Samir Beneddine - samir.beneddine@onera.fr</a:t>
            </a:r>
            <a:endParaRPr sz="1432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Introduction à la théorie de Koopman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10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200" dirty="0" smtClean="0"/>
                  <a:t>Dans </a:t>
                </a:r>
                <a:r>
                  <a:rPr lang="fr-FR" sz="1200" dirty="0" smtClean="0"/>
                  <a:t>ce cas particulier, on </a:t>
                </a:r>
                <a:r>
                  <a:rPr lang="fr-FR" sz="1200" dirty="0"/>
                  <a:t>a</a:t>
                </a:r>
                <a:endParaRPr lang="fr-FR" sz="12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200" dirty="0"/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200" dirty="0" smtClean="0"/>
                  <a:t>C’est-à-dire :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2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fr-FR" sz="1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fr-FR" sz="12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12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1200" b="0" i="1" smtClean="0">
                                    <a:latin typeface="Cambria Math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12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2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fr-FR" sz="12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12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1200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12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200" dirty="0" smtClean="0"/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200" dirty="0" smtClean="0"/>
                  <a:t>Ou encore :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10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Introduction à la théorie de Koopman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10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200" dirty="0" smtClean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200" dirty="0" smtClean="0"/>
                  <a:t>L’espace vectoriel décrit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12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200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2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2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 sz="1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200" dirty="0" smtClean="0"/>
                  <a:t> est un </a:t>
                </a:r>
                <a:r>
                  <a:rPr lang="fr-FR" sz="1200" b="1" dirty="0" smtClean="0"/>
                  <a:t>sous-espace invariant de </a:t>
                </a:r>
                <a:r>
                  <a:rPr lang="fr-FR" sz="1200" b="1" dirty="0" err="1" smtClean="0"/>
                  <a:t>Koopman</a:t>
                </a:r>
                <a:endParaRPr lang="fr-FR" sz="1200" b="1" dirty="0" smtClean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200" dirty="0" smtClean="0"/>
                  <a:t>L’opérateur de </a:t>
                </a:r>
                <a:r>
                  <a:rPr lang="fr-FR" sz="1200" dirty="0" err="1" smtClean="0"/>
                  <a:t>Koopman</a:t>
                </a:r>
                <a:r>
                  <a:rPr lang="fr-FR" sz="1200" dirty="0" smtClean="0"/>
                  <a:t> dans ce sous espace peut s’écrire explicitement comme une matrice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3×3 </m:t>
                    </m:r>
                  </m:oMath>
                </a14:m>
                <a:endParaRPr lang="fr-FR" sz="1200" dirty="0" smtClean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200" dirty="0" smtClean="0"/>
                  <a:t>Les vecteurs/valeurs propres de cette matrice de </a:t>
                </a:r>
                <a:r>
                  <a:rPr lang="fr-FR" sz="1200" dirty="0" err="1" smtClean="0"/>
                  <a:t>Koopman</a:t>
                </a:r>
                <a:r>
                  <a:rPr lang="fr-FR" sz="1200" dirty="0" smtClean="0"/>
                  <a:t> sont très intéressants car ils sont associés à des dynamiques très simples 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200" dirty="0" smtClean="0"/>
                  <a:t>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est un vecteur propre de </a:t>
                </a:r>
                <a:r>
                  <a:rPr lang="fr-FR" sz="1200" dirty="0" err="1" smtClean="0"/>
                  <a:t>Koopman</a:t>
                </a:r>
                <a:r>
                  <a:rPr lang="fr-FR" sz="1200" dirty="0" smtClean="0"/>
                  <a:t> associé à la valeur propre 2, donc pour </a:t>
                </a:r>
                <a14:m>
                  <m:oMath xmlns:m="http://schemas.openxmlformats.org/officeDocument/2006/math">
                    <m:r>
                      <a:rPr lang="fr-FR" sz="1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fr-FR" sz="1200" dirty="0" smtClean="0"/>
                  <a:t> quelconque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fr-F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fr-F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10025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Introduction à la théorie de Koopman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2175" y="1076274"/>
                <a:ext cx="8520600" cy="3610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400" dirty="0" smtClean="0"/>
                  <a:t>Un autre exemple où l’on ne peut pas opérer une telle clôture :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b="0" i="1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 smtClean="0"/>
              </a:p>
              <a:p>
                <a:pPr marL="171450" indent="-1714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400" dirty="0" smtClean="0"/>
                  <a:t>Si on considère l’observable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sz="14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400" dirty="0" smtClean="0"/>
                  <a:t> on s’aperçoit que l’équation qui donne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𝑛</m:t>
                        </m:r>
                        <m:r>
                          <a:rPr lang="fr-FR" sz="1400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400" dirty="0" smtClean="0"/>
                  <a:t> fait intervenir un terme cubique et quadratique.</a:t>
                </a:r>
              </a:p>
              <a:p>
                <a:pPr marL="171450" indent="-1714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400" dirty="0" smtClean="0"/>
                  <a:t>Si on inclut dans notre sous espace d’observable les fonctions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sz="14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fr-F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fr-FR" sz="14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sz="14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fr-F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fr-FR" sz="1400" dirty="0" smtClean="0"/>
                  <a:t>, on peut fermer l’</a:t>
                </a:r>
                <a:r>
                  <a:rPr lang="fr-FR" sz="1400" dirty="0"/>
                  <a:t>é</a:t>
                </a:r>
                <a:r>
                  <a:rPr lang="fr-FR" sz="1400" dirty="0" smtClean="0"/>
                  <a:t>quation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 smtClean="0"/>
                  <a:t>, mais on fait apparaître des termes d’ordres supérieurs</a:t>
                </a:r>
              </a:p>
              <a:p>
                <a:pPr marL="171450" indent="-1714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400" dirty="0" smtClean="0"/>
                  <a:t>Il s’agit d’une illustration simple d’un cas plus réaliste où l’on ne peut pas facilement trouver un sous espace invariant et calculer des vecteurs propres</a:t>
                </a:r>
              </a:p>
              <a:p>
                <a:pPr marL="171450" indent="-1714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400" dirty="0" smtClean="0"/>
                  <a:t>La DMD est une technique approchée pour estimer ces vecteurs propres et valeurs propres associées 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sz="12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175" y="1076274"/>
                <a:ext cx="8520600" cy="3610025"/>
              </a:xfrm>
              <a:prstGeom prst="rect">
                <a:avLst/>
              </a:prstGeom>
              <a:blipFill rotWithShape="1">
                <a:blip r:embed="rId3"/>
                <a:stretch>
                  <a:fillRect l="-501" r="-72" b="-67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671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b="0" dirty="0" smtClean="0">
                    <a:latin typeface="+mj-lt"/>
                  </a:rPr>
                  <a:t>La DMD consiste à se restreinte comme seuls observables à l’état du système décrit par notre </a:t>
                </a:r>
                <a:r>
                  <a:rPr lang="fr-FR" sz="1400" b="0" dirty="0" smtClean="0">
                    <a:latin typeface="+mj-lt"/>
                  </a:rPr>
                  <a:t>FOM (ou des fonctions linéaires de cet état), </a:t>
                </a:r>
                <a:r>
                  <a:rPr lang="fr-FR" sz="1400" b="0" dirty="0" smtClean="0">
                    <a:latin typeface="+mj-lt"/>
                  </a:rPr>
                  <a:t>et supposer qu’on peut décrire dans ce sous espace (très) restreint d’observables la dynamique dans le cadre de la théorie de </a:t>
                </a:r>
                <a:r>
                  <a:rPr lang="fr-FR" sz="1400" b="0" dirty="0" err="1" smtClean="0">
                    <a:latin typeface="+mj-lt"/>
                  </a:rPr>
                  <a:t>Koopman</a:t>
                </a:r>
                <a:endParaRPr lang="fr-FR" sz="1400" b="0" dirty="0" smtClean="0">
                  <a:latin typeface="+mj-lt"/>
                </a:endParaRP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On exploite des </a:t>
                </a:r>
                <a:r>
                  <a:rPr lang="fr-FR" sz="1400" dirty="0" err="1" smtClean="0">
                    <a:latin typeface="+mj-lt"/>
                  </a:rPr>
                  <a:t>snapshots</a:t>
                </a:r>
                <a:r>
                  <a:rPr lang="fr-FR" sz="1400" dirty="0" smtClean="0">
                    <a:latin typeface="+mj-lt"/>
                  </a:rPr>
                  <a:t> pour construire deux matrices de données:</a:t>
                </a: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𝑋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𝑋</m:t>
                      </m:r>
                      <m:r>
                        <a:rPr lang="fr-FR" sz="1400" b="0" i="1" smtClean="0">
                          <a:latin typeface="Cambria Math"/>
                        </a:rPr>
                        <m:t>′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s’intéresse à la matrice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qui approxime au mieux (de façon linéaire) la relation entre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dirty="0" smtClean="0"/>
                  <a:t>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  <m:r>
                      <a:rPr lang="fr-FR" sz="14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400" dirty="0" smtClean="0"/>
                  <a:t>. On veut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b="0" i="1" smtClean="0">
                        <a:latin typeface="Cambria Math"/>
                      </a:rPr>
                      <m:t>≈</m:t>
                    </m:r>
                    <m:r>
                      <a:rPr lang="fr-FR" sz="1400" b="0" i="1" smtClean="0">
                        <a:latin typeface="Cambria Math"/>
                      </a:rPr>
                      <m:t>𝐾𝑋</m:t>
                    </m:r>
                  </m:oMath>
                </a14:m>
                <a:endParaRPr sz="14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67175"/>
              </a:xfrm>
              <a:prstGeom prst="rect">
                <a:avLst/>
              </a:prstGeom>
              <a:blipFill rotWithShape="1">
                <a:blip r:embed="rId3"/>
                <a:stretch>
                  <a:fillRect l="-429" r="-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b="0" dirty="0" smtClean="0">
                    <a:latin typeface="+mj-lt"/>
                  </a:rPr>
                  <a:t>On cherche à estimer des valeurs propres/vecteur  propres de cet opérateur, qui sont des approximations de vecteurs propres de </a:t>
                </a:r>
                <a:r>
                  <a:rPr lang="fr-FR" sz="1400" b="0" dirty="0" err="1" smtClean="0">
                    <a:latin typeface="+mj-lt"/>
                  </a:rPr>
                  <a:t>Koopman</a:t>
                </a:r>
                <a:endParaRPr lang="fr-FR" sz="1400" b="0" dirty="0" smtClean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>
                    <a:latin typeface="+mj-lt"/>
                  </a:rPr>
                  <a:t>La meilleur approximation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peut s’obtenir grâce à la SVD, qui donne le best fit au sens des moindre carrés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/>
                  <a:t>On cherche le meilleur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tel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FR" sz="1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b="0" i="1" smtClean="0">
                        <a:latin typeface="Cambria Math"/>
                      </a:rPr>
                      <m:t>≈</m:t>
                    </m:r>
                    <m:r>
                      <a:rPr lang="fr-FR" sz="1400" i="1">
                        <a:latin typeface="Cambria Math"/>
                      </a:rPr>
                      <m:t>𝐾</m:t>
                    </m:r>
                    <m:r>
                      <a:rPr lang="fr-FR" sz="1400" b="0" i="1" smtClean="0">
                        <a:latin typeface="Cambria Math"/>
                      </a:rPr>
                      <m:t>𝑋</m:t>
                    </m:r>
                  </m:oMath>
                </a14:m>
                <a:endParaRPr lang="fr-FR" sz="1400" b="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b="0" dirty="0" smtClean="0"/>
                  <a:t>On considère la SVD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b="0" dirty="0" smtClean="0"/>
                  <a:t> 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𝑋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b="0" i="1" smtClean="0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1400" b="0" dirty="0" smtClean="0"/>
                  <a:t>, on a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K</m:t>
                        </m:r>
                        <m:r>
                          <a:rPr lang="fr-FR" sz="14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1400" i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FR" sz="1400" i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V</m:t>
                    </m:r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b="0" i="0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fr-FR" sz="1400" b="0" dirty="0" smtClean="0"/>
                  <a:t> (pseudo-inverse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b="0" dirty="0" smtClean="0"/>
                  <a:t>)</a:t>
                </a:r>
              </a:p>
              <a:p>
                <a:pPr marL="285750" indent="-285750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b="0" dirty="0" smtClean="0"/>
                  <a:t> est de dimension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𝑁</m:t>
                    </m:r>
                    <m:r>
                      <a:rPr lang="fr-FR" sz="1400" b="0" i="1" smtClean="0">
                        <a:latin typeface="Cambria Math"/>
                      </a:rPr>
                      <m:t>×</m:t>
                    </m:r>
                    <m:r>
                      <a:rPr lang="fr-FR" sz="1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fr-FR" sz="1400" b="0" dirty="0" smtClean="0"/>
                  <a:t>, on veut travailler avec une matrice plus petite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  <m:r>
                      <a:rPr lang="fr-FR" sz="1400" b="0" i="0" smtClean="0">
                        <a:latin typeface="Cambria Math"/>
                      </a:rPr>
                      <m:t>′</m:t>
                    </m:r>
                  </m:oMath>
                </a14:m>
                <a:endParaRPr lang="fr-FR" sz="14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𝐾𝑈</m:t>
                      </m:r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Σ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1400" i="1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peut montrer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400" dirty="0" smtClean="0"/>
                  <a:t> a les mêmes valeurs propres que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, et qu’on peut facilement remonter aux vecteurs propres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K</m:t>
                        </m:r>
                        <m:r>
                          <a:rPr lang="fr-FR" sz="140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FR" sz="140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V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fr-FR" sz="1400" dirty="0" smtClean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pose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𝐵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1400" dirty="0" smtClean="0"/>
                  <a:t>, on a donc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fr-FR" sz="14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4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Montrons qu’une valeur propre non nulle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400" dirty="0" smtClean="0"/>
                  <a:t> est aussi une valeur propre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14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considère une valeur propre non nulle :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𝑞</m:t>
                      </m:r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latin typeface="Cambria Math"/>
                        </a:rPr>
                        <m:t>𝜆</m:t>
                      </m:r>
                      <m:r>
                        <a:rPr lang="fr-FR" sz="14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fr-FR" sz="14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Alors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𝜙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b="0" i="1" smtClean="0">
                        <a:latin typeface="Cambria Math"/>
                      </a:rPr>
                      <m:t>𝐵𝑞</m:t>
                    </m:r>
                  </m:oMath>
                </a14:m>
                <a:r>
                  <a:rPr lang="fr-FR" sz="1400" dirty="0" smtClean="0"/>
                  <a:t> est un vecteur propre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associé à la </a:t>
                </a:r>
                <a:r>
                  <a:rPr lang="fr-FR" sz="1400" dirty="0" err="1" smtClean="0"/>
                  <a:t>v.p</a:t>
                </a:r>
                <a:r>
                  <a:rPr lang="fr-FR" sz="1400" dirty="0" smtClean="0"/>
                  <a:t>.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</m:oMath>
                </a14:m>
                <a:endParaRPr lang="fr-FR" sz="1400" dirty="0" smtClean="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  <m:r>
                      <a:rPr lang="fr-FR" sz="1400" i="1">
                        <a:latin typeface="Cambria Math"/>
                      </a:rPr>
                      <m:t>𝜙</m:t>
                    </m:r>
                    <m:r>
                      <a:rPr lang="fr-FR" sz="1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KBq</m:t>
                    </m:r>
                    <m:r>
                      <a:rPr lang="fr-FR" sz="1400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Bq</m:t>
                    </m:r>
                    <m:r>
                      <a:rPr lang="fr-FR" sz="1400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𝑞</m:t>
                    </m:r>
                    <m:r>
                      <a:rPr lang="fr-FR" sz="1400" i="1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𝜆</m:t>
                    </m:r>
                    <m:r>
                      <a:rPr lang="fr-FR" sz="1400" i="1">
                        <a:latin typeface="Cambria Math"/>
                      </a:rPr>
                      <m:t>𝐵𝑞</m:t>
                    </m:r>
                    <m:r>
                      <a:rPr lang="fr-FR" sz="1400" i="1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𝜆𝜙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(par définition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𝜙</m:t>
                    </m:r>
                  </m:oMath>
                </a14:m>
                <a:r>
                  <a:rPr lang="fr-FR" sz="1400" dirty="0" smtClean="0"/>
                  <a:t>)</a:t>
                </a:r>
                <a:endParaRPr lang="fr-FR"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>
                    <a:latin typeface="+mj-lt"/>
                  </a:rPr>
                  <a:t>Algorithme DMD :</a:t>
                </a: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Former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  <m:r>
                      <a:rPr lang="fr-FR" sz="1400" b="0" i="1" smtClean="0">
                        <a:latin typeface="Cambria Math"/>
                      </a:rPr>
                      <m:t>′</m:t>
                    </m:r>
                  </m:oMath>
                </a14:m>
                <a:endParaRPr lang="fr-FR" sz="1400" dirty="0" smtClean="0">
                  <a:latin typeface="+mj-lt"/>
                </a:endParaRP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SVD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fr-FR" sz="1400" dirty="0" smtClean="0">
                  <a:latin typeface="+mj-lt"/>
                </a:endParaRP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Former la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fr-FR" sz="1400" dirty="0" smtClean="0">
                  <a:latin typeface="+mj-lt"/>
                </a:endParaRP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Calcul du spectre propre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400" dirty="0" smtClean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Q</m:t>
                    </m:r>
                    <m:r>
                      <a:rPr lang="fr-FR" sz="14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QΛ</m:t>
                    </m:r>
                  </m:oMath>
                </a14:m>
                <a:endParaRPr lang="fr-FR" sz="1400" dirty="0" smtClean="0">
                  <a:latin typeface="+mj-lt"/>
                </a:endParaRP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Reconstruction des vecteurs propres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Q</m:t>
                    </m:r>
                  </m:oMath>
                </a14:m>
                <a:endParaRPr lang="fr-FR" sz="1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3807962" y="3747501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2175" y="9619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600" dirty="0" smtClean="0">
                    <a:latin typeface="+mj-lt"/>
                  </a:rPr>
                  <a:t>La DMD permet de </a:t>
                </a:r>
                <a:r>
                  <a:rPr lang="fr-FR" sz="1600" b="1" dirty="0" smtClean="0">
                    <a:latin typeface="+mj-lt"/>
                  </a:rPr>
                  <a:t>prédire l’évolution d’un système dynamique sans rien connaitre du FOM</a:t>
                </a:r>
                <a:r>
                  <a:rPr lang="fr-FR" sz="1600" dirty="0" smtClean="0">
                    <a:latin typeface="+mj-lt"/>
                  </a:rPr>
                  <a:t>. </a:t>
                </a:r>
                <a:endParaRPr lang="fr-FR" sz="1600" dirty="0" smtClean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600" dirty="0" smtClean="0">
                    <a:latin typeface="+mj-lt"/>
                  </a:rPr>
                  <a:t>Elle </a:t>
                </a:r>
                <a:r>
                  <a:rPr lang="fr-FR" sz="1600" dirty="0" smtClean="0">
                    <a:latin typeface="+mj-lt"/>
                  </a:rPr>
                  <a:t>fonctionne très bien pour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>
                    <a:latin typeface="+mj-lt"/>
                  </a:rPr>
                  <a:t>Des cas périodiques </a:t>
                </a:r>
                <a:r>
                  <a:rPr lang="fr-FR" sz="1600" dirty="0" smtClean="0">
                    <a:latin typeface="+mj-lt"/>
                  </a:rPr>
                  <a:t>(</a:t>
                </a:r>
                <a:r>
                  <a:rPr lang="fr-FR" sz="1600" dirty="0" smtClean="0">
                    <a:latin typeface="+mj-lt"/>
                  </a:rPr>
                  <a:t>la DMD correspond alors à une décomposition en modes de Fourier)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>
                    <a:latin typeface="+mj-lt"/>
                  </a:rPr>
                  <a:t>Des cas liés à des ondes qui se propagent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>
                    <a:latin typeface="+mj-lt"/>
                  </a:rPr>
                  <a:t>Plus généralement, dès que les solutions </a:t>
                </a:r>
                <a:r>
                  <a:rPr lang="fr-FR" sz="1600" dirty="0" smtClean="0">
                    <a:latin typeface="+mj-lt"/>
                  </a:rPr>
                  <a:t>sont </a:t>
                </a:r>
                <a:r>
                  <a:rPr lang="fr-FR" sz="1600" dirty="0" smtClean="0">
                    <a:latin typeface="+mj-lt"/>
                  </a:rPr>
                  <a:t>des </a:t>
                </a:r>
                <a:r>
                  <a:rPr lang="fr-FR" sz="1600" dirty="0" err="1" smtClean="0">
                    <a:latin typeface="+mj-lt"/>
                  </a:rPr>
                  <a:t>combnaisons</a:t>
                </a:r>
                <a:r>
                  <a:rPr lang="fr-FR" sz="1600" dirty="0" smtClean="0">
                    <a:latin typeface="+mj-lt"/>
                  </a:rPr>
                  <a:t> </a:t>
                </a:r>
                <a:r>
                  <a:rPr lang="fr-FR" sz="1600" dirty="0" smtClean="0">
                    <a:latin typeface="+mj-lt"/>
                  </a:rPr>
                  <a:t>de </a:t>
                </a:r>
                <a:r>
                  <a:rPr lang="fr-FR" sz="1600" dirty="0" smtClean="0">
                    <a:latin typeface="+mj-lt"/>
                  </a:rPr>
                  <a:t>termes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𝜎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fr-FR" sz="1600" dirty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fr-FR" sz="1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175" y="9619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02175" y="961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1600" dirty="0" smtClean="0">
                <a:latin typeface="+mj-lt"/>
              </a:rPr>
              <a:t>La </a:t>
            </a:r>
            <a:r>
              <a:rPr lang="fr-FR" sz="1600" dirty="0" smtClean="0">
                <a:latin typeface="+mj-lt"/>
              </a:rPr>
              <a:t>DMD à été introduite dans la communauté Fluide par P. Schmidt en 2010, elle est aujourd’hui utilisés dans des domaines variés</a:t>
            </a:r>
          </a:p>
          <a:p>
            <a:pPr marL="285750" indent="-285750">
              <a:spcBef>
                <a:spcPts val="1200"/>
              </a:spcBef>
            </a:pPr>
            <a:r>
              <a:rPr lang="fr-FR" sz="1600" dirty="0" smtClean="0">
                <a:latin typeface="+mj-lt"/>
              </a:rPr>
              <a:t>Neurosciences</a:t>
            </a:r>
          </a:p>
          <a:p>
            <a:pPr marL="285750" indent="-285750">
              <a:spcBef>
                <a:spcPts val="1200"/>
              </a:spcBef>
            </a:pPr>
            <a:r>
              <a:rPr lang="fr-FR" sz="1600" dirty="0" smtClean="0">
                <a:latin typeface="+mj-lt"/>
              </a:rPr>
              <a:t>Robotique</a:t>
            </a:r>
          </a:p>
          <a:p>
            <a:pPr marL="285750" indent="-285750">
              <a:spcBef>
                <a:spcPts val="1200"/>
              </a:spcBef>
            </a:pPr>
            <a:r>
              <a:rPr lang="fr-FR" sz="1600" dirty="0" smtClean="0">
                <a:latin typeface="+mj-lt"/>
              </a:rPr>
              <a:t>Finance</a:t>
            </a:r>
          </a:p>
          <a:p>
            <a:pPr marL="285750" indent="-285750">
              <a:spcBef>
                <a:spcPts val="1200"/>
              </a:spcBef>
            </a:pPr>
            <a:r>
              <a:rPr lang="fr-FR" sz="1600" dirty="0" smtClean="0">
                <a:latin typeface="+mj-lt"/>
              </a:rPr>
              <a:t>…</a:t>
            </a:r>
          </a:p>
          <a:p>
            <a:pPr marL="285750" indent="-285750">
              <a:spcBef>
                <a:spcPts val="1200"/>
              </a:spcBef>
            </a:pPr>
            <a:endParaRPr lang="fr-FR" sz="1400" dirty="0" smtClean="0">
              <a:latin typeface="+mj-l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DMD pour l’analyse des données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Comme pour la POD, les modes DMD peuvent être visualisés et permettent d’analyser la nature des données</a:t>
            </a: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Les modes POD et les modes DMD sont différents et donnent donc un angle différent pour l’analyse de données</a:t>
            </a:r>
          </a:p>
          <a:p>
            <a:pPr marL="285750" indent="-285750">
              <a:spcBef>
                <a:spcPts val="1200"/>
              </a:spcBef>
            </a:pPr>
            <a:endParaRPr lang="fr-FR" sz="1400" dirty="0">
              <a:latin typeface="+mj-lt"/>
            </a:endParaRPr>
          </a:p>
          <a:p>
            <a:pPr marL="285750" indent="-285750">
              <a:spcBef>
                <a:spcPts val="1200"/>
              </a:spcBef>
            </a:pPr>
            <a:endParaRPr lang="fr-FR" sz="1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</a:pPr>
            <a:endParaRPr lang="fr-FR" sz="1400" dirty="0">
              <a:latin typeface="+mj-lt"/>
            </a:endParaRPr>
          </a:p>
          <a:p>
            <a:pPr marL="285750" indent="-285750">
              <a:spcBef>
                <a:spcPts val="1200"/>
              </a:spcBef>
            </a:pPr>
            <a:endParaRPr lang="fr-FR" sz="1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Tous comme les modes POD, les modes DMD forment une base orthogonale, qui peut donc être utilisée pour construire un ROM par projection si l’on connait les équations du FOM</a:t>
            </a:r>
            <a:endParaRPr lang="fr-FR" sz="1400" dirty="0" smtClean="0">
              <a:latin typeface="+mj-l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3588887" y="2890251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83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Réduction de modèle : rappels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7156" y="1099459"/>
            <a:ext cx="8520600" cy="3520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600"/>
              </a:spcAft>
            </a:pPr>
            <a:r>
              <a:rPr lang="fr-FR" sz="1250" b="1" dirty="0" smtClean="0"/>
              <a:t>Modèle réduit par projection :</a:t>
            </a:r>
          </a:p>
          <a:p>
            <a:pPr marL="800100" lvl="1">
              <a:spcAft>
                <a:spcPts val="600"/>
              </a:spcAft>
            </a:pPr>
            <a:r>
              <a:rPr lang="fr-FR" sz="1250" b="1" dirty="0" smtClean="0"/>
              <a:t>A savoir : </a:t>
            </a:r>
            <a:r>
              <a:rPr lang="fr-FR" sz="1250" dirty="0" smtClean="0"/>
              <a:t>méthode générale (projection de </a:t>
            </a:r>
            <a:r>
              <a:rPr lang="fr-FR" sz="1250" dirty="0" err="1" smtClean="0"/>
              <a:t>Galerkin</a:t>
            </a:r>
            <a:r>
              <a:rPr lang="fr-FR" sz="1250" dirty="0" smtClean="0"/>
              <a:t>), application à des cas linéaires et quadratiques</a:t>
            </a:r>
          </a:p>
          <a:p>
            <a:pPr marL="800100" lvl="1">
              <a:spcAft>
                <a:spcPts val="600"/>
              </a:spcAft>
            </a:pPr>
            <a:r>
              <a:rPr lang="fr-FR" sz="1250" dirty="0" smtClean="0"/>
              <a:t>On peut dans de nombreux cas se ramener à une équation quadratique avec un changement de variable adéquat </a:t>
            </a:r>
            <a:endParaRPr lang="fr-FR" sz="1250" dirty="0" smtClean="0"/>
          </a:p>
          <a:p>
            <a:pPr marL="800100" lvl="1">
              <a:spcAft>
                <a:spcPts val="600"/>
              </a:spcAft>
            </a:pPr>
            <a:r>
              <a:rPr lang="fr-FR" sz="1250" dirty="0" smtClean="0"/>
              <a:t>Le terme non-linéaire est coûteux à estimer, même pour un modèle réduit avec peu de modes</a:t>
            </a:r>
            <a:endParaRPr lang="fr-FR" sz="1250" dirty="0" smtClean="0"/>
          </a:p>
          <a:p>
            <a:pPr marL="342900">
              <a:spcAft>
                <a:spcPts val="600"/>
              </a:spcAft>
            </a:pPr>
            <a:r>
              <a:rPr lang="fr-FR" sz="1250" b="1" dirty="0" smtClean="0"/>
              <a:t>Hyper-réduction : </a:t>
            </a:r>
            <a:r>
              <a:rPr lang="fr-FR" sz="1250" b="1" dirty="0" smtClean="0"/>
              <a:t>DEIM (connaitre le procédé général)</a:t>
            </a:r>
            <a:endParaRPr lang="fr-FR" sz="1250" b="1" dirty="0" smtClean="0"/>
          </a:p>
          <a:p>
            <a:pPr marL="800100" lvl="1">
              <a:spcAft>
                <a:spcPts val="600"/>
              </a:spcAft>
            </a:pPr>
            <a:r>
              <a:rPr lang="fr-FR" sz="1250" dirty="0" smtClean="0"/>
              <a:t>Permet d’alléger le calcul du terme non-linéaire</a:t>
            </a:r>
          </a:p>
          <a:p>
            <a:pPr marL="800100" lvl="1">
              <a:spcAft>
                <a:spcPts val="600"/>
              </a:spcAft>
            </a:pPr>
            <a:r>
              <a:rPr lang="fr-FR" sz="1250" dirty="0" smtClean="0"/>
              <a:t>Repose sur une approximation de faible dimension du terme non-linéaire : POD appliquée à ce dernier, et approximé avec r modes dominants</a:t>
            </a:r>
          </a:p>
          <a:p>
            <a:pPr marL="800100" lvl="1">
              <a:spcAft>
                <a:spcPts val="600"/>
              </a:spcAft>
            </a:pPr>
            <a:r>
              <a:rPr lang="fr-FR" sz="1250" dirty="0" smtClean="0"/>
              <a:t>Il n’y a besoin que de déterminer les r coefficients associés aux modes retenus pour estimer la non-lin</a:t>
            </a:r>
            <a:r>
              <a:rPr lang="fr-FR" sz="1250" dirty="0" smtClean="0"/>
              <a:t>éarité</a:t>
            </a:r>
          </a:p>
          <a:p>
            <a:pPr marL="800100" lvl="1">
              <a:spcAft>
                <a:spcPts val="600"/>
              </a:spcAft>
            </a:pPr>
            <a:r>
              <a:rPr lang="fr-FR" sz="1250" dirty="0" smtClean="0"/>
              <a:t>L’algorithme DEIM propose une méthode de sélection de r points pour évaluer ces coefficients </a:t>
            </a:r>
            <a:endParaRPr sz="125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02175" y="961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1600" dirty="0" smtClean="0">
                <a:latin typeface="+mj-lt"/>
              </a:rPr>
              <a:t>Dans le cadre de données provenant d’un système inconnu, le succès de l’approche va être lié aux variables considérée pour décrire l’état</a:t>
            </a:r>
          </a:p>
          <a:p>
            <a:pPr marL="0" indent="0">
              <a:spcBef>
                <a:spcPts val="1200"/>
              </a:spcBef>
              <a:buNone/>
            </a:pPr>
            <a:endParaRPr lang="fr-FR" sz="1600" dirty="0">
              <a:latin typeface="+mj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fr-FR" sz="1600" b="1" dirty="0" smtClean="0">
                <a:latin typeface="+mj-lt"/>
              </a:rPr>
              <a:t>Exemple : </a:t>
            </a:r>
            <a:r>
              <a:rPr lang="fr-FR" sz="1600" dirty="0" smtClean="0">
                <a:latin typeface="+mj-lt"/>
              </a:rPr>
              <a:t>pe</a:t>
            </a:r>
            <a:r>
              <a:rPr lang="fr-FR" sz="1600" dirty="0" smtClean="0">
                <a:latin typeface="+mj-lt"/>
              </a:rPr>
              <a:t>ndule non-linéaire avec frottement</a:t>
            </a:r>
            <a:endParaRPr lang="fr-FR" sz="16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</a:pPr>
            <a:endParaRPr lang="fr-FR" sz="1400" dirty="0" smtClean="0">
              <a:latin typeface="+mj-l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3515124" y="2956926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46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Extended DMD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1400" b="1" dirty="0" smtClean="0">
                <a:latin typeface="+mj-lt"/>
              </a:rPr>
              <a:t>Concept : enrichir l’espace des observables</a:t>
            </a: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Il s’agit de refaire la DMD mais avec des </a:t>
            </a:r>
            <a:r>
              <a:rPr lang="fr-FR" sz="1400" dirty="0" err="1" smtClean="0">
                <a:latin typeface="+mj-lt"/>
              </a:rPr>
              <a:t>snapshots</a:t>
            </a:r>
            <a:r>
              <a:rPr lang="fr-FR" sz="1400" dirty="0" smtClean="0">
                <a:latin typeface="+mj-lt"/>
              </a:rPr>
              <a:t> de données plus riches, qui contiennent plus d’observables</a:t>
            </a: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Le choix des observables est crucial pour améliorer les résultats de la DMD classique, c’est un problème ouvert et </a:t>
            </a:r>
            <a:r>
              <a:rPr lang="fr-FR" sz="1400" dirty="0" smtClean="0">
                <a:latin typeface="+mj-lt"/>
              </a:rPr>
              <a:t>cas-spécifique</a:t>
            </a: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Utiliser des observables retardés peut être un choix intéressant (voir TD)</a:t>
            </a:r>
            <a:endParaRPr lang="fr-FR" sz="1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Des travaux proposent des approches où </a:t>
            </a:r>
            <a:r>
              <a:rPr lang="fr-FR" sz="1400" dirty="0" smtClean="0">
                <a:latin typeface="+mj-lt"/>
              </a:rPr>
              <a:t>le dictionnaire d’observables est appris par optimisation (par exemple par </a:t>
            </a:r>
            <a:r>
              <a:rPr lang="fr-FR" sz="1400" dirty="0" err="1" smtClean="0">
                <a:latin typeface="+mj-lt"/>
              </a:rPr>
              <a:t>Deep</a:t>
            </a:r>
            <a:r>
              <a:rPr lang="fr-FR" sz="1400" dirty="0" smtClean="0">
                <a:latin typeface="+mj-lt"/>
              </a:rPr>
              <a:t> Learning)</a:t>
            </a:r>
            <a:endParaRPr lang="fr-FR" sz="1400" dirty="0" smtClean="0">
              <a:latin typeface="+mj-l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 : </a:t>
            </a:r>
            <a:r>
              <a:rPr lang="fr-FR" dirty="0" err="1" smtClean="0"/>
              <a:t>SINDy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Découvrir des équations sous-jacentes à un modèle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Apprendre des equations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1400" dirty="0" smtClean="0">
                <a:latin typeface="+mj-lt"/>
              </a:rPr>
              <a:t>On considère le système de Lorenz : modèle mathématique chaotique introduit initialement pour la météorologie, utilisé dans des domaines diverses (physique, biologie, économie, etc.)</a:t>
            </a:r>
            <a:endParaRPr lang="fr-FR" sz="1400" dirty="0" smtClean="0">
              <a:latin typeface="+mj-l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1971674"/>
            <a:ext cx="256652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4657726" y="2329854"/>
                <a:ext cx="1790700" cy="1488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𝑦</m:t>
                        </m:r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b="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𝑑</m:t>
                        </m:r>
                        <m:r>
                          <a:rPr lang="fr-FR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𝜌</m:t>
                        </m:r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fr-FR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𝑑</m:t>
                        </m:r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𝑥𝑦</m:t>
                    </m:r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𝛽</m:t>
                    </m:r>
                    <m:r>
                      <a:rPr lang="fr-FR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726" y="2329854"/>
                <a:ext cx="1790700" cy="14886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oogle Shape;69;p15"/>
          <p:cNvGrpSpPr/>
          <p:nvPr/>
        </p:nvGrpSpPr>
        <p:grpSpPr>
          <a:xfrm>
            <a:off x="3876805" y="4290426"/>
            <a:ext cx="1446731" cy="707687"/>
            <a:chOff x="4323913" y="3904763"/>
            <a:chExt cx="2214600" cy="1083300"/>
          </a:xfrm>
        </p:grpSpPr>
        <p:grpSp>
          <p:nvGrpSpPr>
            <p:cNvPr id="8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0" name="Google Shape;71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2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Apprentissage par optimisation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On imagine qu’on a des données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(</m:t>
                    </m:r>
                    <m:r>
                      <a:rPr lang="fr-FR" sz="1400" i="1" dirty="0" smtClean="0">
                        <a:latin typeface="Cambria Math"/>
                      </a:rPr>
                      <m:t>𝑥</m:t>
                    </m:r>
                    <m:r>
                      <a:rPr lang="fr-FR" sz="1400" i="1" dirty="0" smtClean="0">
                        <a:latin typeface="Cambria Math"/>
                      </a:rPr>
                      <m:t>, </m:t>
                    </m:r>
                    <m:r>
                      <a:rPr lang="fr-FR" sz="1400" i="1" dirty="0" smtClean="0">
                        <a:latin typeface="Cambria Math"/>
                      </a:rPr>
                      <m:t>𝑦</m:t>
                    </m:r>
                    <m:r>
                      <a:rPr lang="fr-FR" sz="1400" i="1" dirty="0" smtClean="0">
                        <a:latin typeface="Cambria Math"/>
                      </a:rPr>
                      <m:t>, </m:t>
                    </m:r>
                    <m:r>
                      <a:rPr lang="fr-FR" sz="1400" i="1" dirty="0" smtClean="0">
                        <a:latin typeface="Cambria Math"/>
                      </a:rPr>
                      <m:t>𝑧</m:t>
                    </m:r>
                    <m:r>
                      <a:rPr lang="fr-FR" sz="1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qui décrivent une trajectoire du système, mais on ne connais pas les équations sous-jacentes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On cherche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400" dirty="0" smtClean="0">
                    <a:latin typeface="+mj-lt"/>
                  </a:rPr>
                  <a:t> telles que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/>
                            </a:rPr>
                            <m:t>𝑥</m:t>
                          </m:r>
                          <m:r>
                            <a:rPr lang="fr-FR" sz="1400" i="1">
                              <a:latin typeface="Cambria Math"/>
                            </a:rPr>
                            <m:t>, </m:t>
                          </m:r>
                          <m:r>
                            <a:rPr lang="fr-FR" sz="1400" i="1">
                              <a:latin typeface="Cambria Math"/>
                            </a:rPr>
                            <m:t>𝑦</m:t>
                          </m:r>
                          <m:r>
                            <a:rPr lang="fr-FR" sz="1400" i="1">
                              <a:latin typeface="Cambria Math"/>
                            </a:rPr>
                            <m:t>, </m:t>
                          </m:r>
                          <m:r>
                            <a:rPr lang="fr-FR" sz="1400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fr-FR" sz="1400" i="1" dirty="0">
                  <a:latin typeface="Cambria Math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r>
                            <a:rPr lang="fr-FR" sz="1400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(</m:t>
                      </m:r>
                      <m:r>
                        <a:rPr lang="fr-FR" sz="1400" i="1">
                          <a:latin typeface="Cambria Math"/>
                        </a:rPr>
                        <m:t>𝑥</m:t>
                      </m:r>
                      <m:r>
                        <a:rPr lang="fr-FR" sz="1400" i="1">
                          <a:latin typeface="Cambria Math"/>
                        </a:rPr>
                        <m:t>,</m:t>
                      </m:r>
                      <m:r>
                        <a:rPr lang="fr-FR" sz="1400" i="1">
                          <a:latin typeface="Cambria Math"/>
                        </a:rPr>
                        <m:t>𝑦</m:t>
                      </m:r>
                      <m:r>
                        <a:rPr lang="fr-FR" sz="1400" i="1">
                          <a:latin typeface="Cambria Math"/>
                        </a:rPr>
                        <m:t>,</m:t>
                      </m:r>
                      <m:r>
                        <a:rPr lang="fr-FR" sz="1400" i="1">
                          <a:latin typeface="Cambria Math"/>
                        </a:rPr>
                        <m:t>𝑧</m:t>
                      </m:r>
                      <m:r>
                        <a:rPr lang="fr-F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r>
                            <a:rPr lang="fr-FR" sz="14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(</m:t>
                      </m:r>
                      <m:r>
                        <a:rPr lang="fr-FR" sz="1400" i="1">
                          <a:latin typeface="Cambria Math"/>
                        </a:rPr>
                        <m:t>𝑥</m:t>
                      </m:r>
                      <m:r>
                        <a:rPr lang="fr-FR" sz="1400" i="1">
                          <a:latin typeface="Cambria Math"/>
                        </a:rPr>
                        <m:t>, </m:t>
                      </m:r>
                      <m:r>
                        <a:rPr lang="fr-FR" sz="1400" i="1">
                          <a:latin typeface="Cambria Math"/>
                        </a:rPr>
                        <m:t>𝑦</m:t>
                      </m:r>
                      <m:r>
                        <a:rPr lang="fr-FR" sz="1400" i="1">
                          <a:latin typeface="Cambria Math"/>
                        </a:rPr>
                        <m:t>, </m:t>
                      </m:r>
                      <m:r>
                        <a:rPr lang="fr-FR" sz="1400" i="1">
                          <a:latin typeface="Cambria Math"/>
                        </a:rPr>
                        <m:t>𝑧</m:t>
                      </m:r>
                      <m:r>
                        <a:rPr lang="fr-F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i="1" dirty="0">
                  <a:latin typeface="Cambria Math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Apprentissage par optimisation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peut construire un dictionnaire de fonctions « candidates », par exemple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𝑥</m:t>
                      </m:r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r>
                        <a:rPr lang="fr-FR" sz="1400" b="0" i="1" smtClean="0">
                          <a:latin typeface="Cambria Math"/>
                        </a:rPr>
                        <m:t>𝑥𝑦</m:t>
                      </m:r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r>
                        <a:rPr lang="fr-FR" sz="1400" b="0" i="1" smtClean="0">
                          <a:latin typeface="Cambria Math"/>
                        </a:rPr>
                        <m:t>𝑦𝑧</m:t>
                      </m:r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r>
                        <a:rPr lang="fr-FR" sz="1400" b="0" i="1" smtClean="0">
                          <a:latin typeface="Cambria Math"/>
                        </a:rPr>
                        <m:t>𝑥𝑧</m:t>
                      </m:r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r>
                        <a:rPr lang="fr-FR" sz="1400" b="0" i="1" smtClean="0">
                          <a:latin typeface="Cambria Math"/>
                        </a:rPr>
                        <m:t>𝑥𝑦𝑧</m:t>
                      </m:r>
                      <m:r>
                        <a:rPr lang="fr-FR" sz="1400" b="0" i="1" smtClean="0">
                          <a:latin typeface="Cambria Math"/>
                        </a:rPr>
                        <m:t>,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sz="1400" b="0" i="1" smtClean="0">
                          <a:latin typeface="Cambria Math"/>
                        </a:rPr>
                        <m:t>,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fr-FR" sz="1400" b="0" i="1" smtClean="0">
                          <a:latin typeface="Cambria Math"/>
                        </a:rPr>
                        <m:t>,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fr-FR" sz="1400" b="0" i="1" smtClean="0">
                          <a:latin typeface="Cambria Math"/>
                        </a:rPr>
                        <m:t>,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sz="1400" b="0" i="1" smtClean="0">
                          <a:latin typeface="Cambria Math"/>
                        </a:rPr>
                        <m:t>,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fr-FR" sz="1400" b="0" i="1" smtClean="0">
                          <a:latin typeface="Cambria Math"/>
                        </a:rPr>
                        <m:t>,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1400" b="0" dirty="0" smtClean="0">
                  <a:latin typeface="Cambria Math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peut construire une matrice de données qui contient toutes ces </a:t>
                </a:r>
                <a:r>
                  <a:rPr lang="fr-FR" sz="1400" dirty="0" err="1" smtClean="0"/>
                  <a:t>features</a:t>
                </a:r>
                <a:r>
                  <a:rPr lang="fr-FR" sz="1400" dirty="0" smtClean="0"/>
                  <a:t>, puis trouver la combinaison linéaire par moindre carrée qui approxime le mieux 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𝑥𝑦</m:t>
                                      </m:r>
                                    </m:e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𝑥𝑦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𝑥𝑦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>
                  <a:latin typeface="Cambria Math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25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3676780" y="4065048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1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Introduction à l’optimisation sparse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On sait que la plupart des coefficients de 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fr-FR" sz="1400" dirty="0" smtClean="0">
                    <a:latin typeface="+mj-lt"/>
                  </a:rPr>
                  <a:t> sont nuls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On veut rajouter un terme de pénalisation à l’optimisation pour promouvoir la </a:t>
                </a:r>
                <a:r>
                  <a:rPr lang="fr-FR" sz="1400" dirty="0" err="1" smtClean="0">
                    <a:latin typeface="+mj-lt"/>
                  </a:rPr>
                  <a:t>sparsité</a:t>
                </a:r>
                <a:r>
                  <a:rPr lang="fr-FR" sz="1400" dirty="0" smtClean="0">
                    <a:latin typeface="+mj-lt"/>
                  </a:rPr>
                  <a:t> de la matrice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On veut trouver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𝐴</m:t>
                    </m:r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qui minimise 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𝐿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  <m:r>
                        <a:rPr lang="fr-FR" sz="1400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𝑑𝑡</m:t>
                                                </m:r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𝑑𝑡</m:t>
                                                </m:r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𝑑𝑡</m:t>
                                                </m:r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fr-FR" sz="1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fr-FR" sz="1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1400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 smtClean="0">
                  <a:solidFill>
                    <a:srgbClr val="FF0000"/>
                  </a:solidFill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>
                    <a:latin typeface="+mj-lt"/>
                  </a:rPr>
                  <a:t>Avec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fr-FR" sz="1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fr-FR" sz="1400" i="1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fr-FR" sz="1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 un terme de régularisation qui promeut la </a:t>
                </a:r>
                <a:r>
                  <a:rPr lang="fr-FR" sz="1400" dirty="0" err="1" smtClean="0">
                    <a:latin typeface="+mj-lt"/>
                  </a:rPr>
                  <a:t>sparsité</a:t>
                </a:r>
                <a:endParaRPr lang="fr-FR" sz="1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Optimisation L1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650" y="1085800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La régularisation qui permet de faire cela tout en étant utilisable dans le cadre d’une optimisation convexe est un terme de pénalisation qui fait intervenir la norme L1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On rajoute à la fonction de cout à minimiser un terme </a:t>
                </a:r>
                <a:endParaRPr lang="fr-FR" sz="14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∑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Ce terme « pousse » la solution à contenir le plus possible de coefficients proches de </a:t>
                </a:r>
                <a:r>
                  <a:rPr lang="fr-FR" sz="1400" dirty="0" err="1" smtClean="0">
                    <a:latin typeface="+mj-lt"/>
                  </a:rPr>
                  <a:t>zeros</a:t>
                </a:r>
                <a:endParaRPr lang="fr-FR" sz="1400" dirty="0" smtClean="0">
                  <a:latin typeface="+mj-lt"/>
                </a:endParaRP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Cette façon d’identifier les </a:t>
                </a:r>
                <a:r>
                  <a:rPr lang="fr-FR" sz="1400" dirty="0" err="1" smtClean="0">
                    <a:latin typeface="+mj-lt"/>
                  </a:rPr>
                  <a:t>equations</a:t>
                </a:r>
                <a:r>
                  <a:rPr lang="fr-FR" sz="1400" dirty="0" smtClean="0">
                    <a:latin typeface="+mj-lt"/>
                  </a:rPr>
                  <a:t> d’un système (avec pénalisation L1) constitue l’algorithme </a:t>
                </a:r>
                <a:r>
                  <a:rPr lang="fr-FR" sz="1400" dirty="0" err="1" smtClean="0">
                    <a:latin typeface="+mj-lt"/>
                  </a:rPr>
                  <a:t>SINDy</a:t>
                </a:r>
                <a:r>
                  <a:rPr lang="fr-FR" sz="1400" dirty="0" smtClean="0">
                    <a:latin typeface="+mj-lt"/>
                  </a:rPr>
                  <a:t> (</a:t>
                </a:r>
                <a:r>
                  <a:rPr lang="fr-FR" sz="1400" dirty="0" err="1" smtClean="0">
                    <a:latin typeface="+mj-lt"/>
                  </a:rPr>
                  <a:t>Brunton</a:t>
                </a:r>
                <a:r>
                  <a:rPr lang="fr-FR" sz="1400" dirty="0" smtClean="0">
                    <a:latin typeface="+mj-lt"/>
                  </a:rPr>
                  <a:t> et al. 2016)</a:t>
                </a:r>
              </a:p>
              <a:p>
                <a:pPr marL="285750" indent="-285750">
                  <a:spcBef>
                    <a:spcPts val="1200"/>
                  </a:spcBef>
                </a:pPr>
                <a:endParaRPr lang="fr-FR" sz="1400" dirty="0" smtClean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fr-FR" sz="1400" dirty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fr-FR" sz="1400" dirty="0" smtClean="0">
                  <a:latin typeface="+mj-lt"/>
                </a:endParaRP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Des variantes ont depuis été proposées (</a:t>
                </a:r>
                <a:r>
                  <a:rPr lang="fr-FR" sz="1400" dirty="0" err="1" smtClean="0">
                    <a:latin typeface="+mj-lt"/>
                  </a:rPr>
                  <a:t>SINDy</a:t>
                </a:r>
                <a:r>
                  <a:rPr lang="fr-FR" sz="1400" dirty="0" smtClean="0">
                    <a:latin typeface="+mj-lt"/>
                  </a:rPr>
                  <a:t>-PI, </a:t>
                </a:r>
                <a:r>
                  <a:rPr lang="fr-FR" sz="1400" dirty="0" err="1" smtClean="0">
                    <a:latin typeface="+mj-lt"/>
                  </a:rPr>
                  <a:t>SINDyC</a:t>
                </a:r>
                <a:r>
                  <a:rPr lang="fr-FR" sz="1400" dirty="0" smtClean="0">
                    <a:latin typeface="+mj-lt"/>
                  </a:rPr>
                  <a:t>, …)</a:t>
                </a:r>
                <a:endParaRPr lang="fr-FR" sz="1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50" y="1085800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429" b="-12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27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3572255" y="3622013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05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Optimisation L1: un peu d’intuition</a:t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Supposons qu’on veuille optimiser dans un espace 2D la fonction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𝑦</m:t>
                    </m:r>
                    <m:r>
                      <a:rPr lang="fr-FR" sz="1400" i="1" dirty="0" smtClean="0">
                        <a:latin typeface="Cambria Math"/>
                      </a:rPr>
                      <m:t> +2</m:t>
                    </m:r>
                    <m:r>
                      <a:rPr lang="fr-FR" sz="1400" i="1" dirty="0" smtClean="0">
                        <a:latin typeface="Cambria Math"/>
                      </a:rPr>
                      <m:t>𝑥</m:t>
                    </m:r>
                    <m:r>
                      <a:rPr lang="fr-FR" sz="1400" i="1" dirty="0" smtClean="0">
                        <a:latin typeface="Cambria Math"/>
                      </a:rPr>
                      <m:t>−5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, il y a une infinité de solutions le long d’une droite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Que va nous donner une optimisation où l’on cherche le point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(</m:t>
                    </m:r>
                    <m:r>
                      <a:rPr lang="fr-FR" sz="1400" i="1" dirty="0" err="1" smtClean="0">
                        <a:latin typeface="Cambria Math"/>
                      </a:rPr>
                      <m:t>𝑥</m:t>
                    </m:r>
                    <m:r>
                      <a:rPr lang="fr-FR" sz="1400" i="1" dirty="0" err="1" smtClean="0">
                        <a:latin typeface="Cambria Math"/>
                      </a:rPr>
                      <m:t>,</m:t>
                    </m:r>
                    <m:r>
                      <a:rPr lang="fr-FR" sz="1400" i="1" dirty="0" err="1" smtClean="0">
                        <a:latin typeface="Cambria Math"/>
                      </a:rPr>
                      <m:t>𝑦</m:t>
                    </m:r>
                    <m:r>
                      <a:rPr lang="fr-FR" sz="1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de plus petite norme L2 qui minimise cette fonction ?</a:t>
                </a:r>
                <a:endParaRPr lang="fr-FR" sz="1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2327140"/>
            <a:ext cx="3076574" cy="269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5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Optimisation L1: un peu d’intuition</a:t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r>
              <a:rPr lang="fr" dirty="0" smtClean="0"/>
              <a:t/>
            </a:r>
            <a:br>
              <a:rPr lang="fr" dirty="0" smtClean="0"/>
            </a:br>
            <a:r>
              <a:rPr lang="fr" dirty="0"/>
              <a:t/>
            </a:r>
            <a:br>
              <a:rPr lang="fr" dirty="0"/>
            </a:b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Supposons qu’on veuille optimiser dans un espace 2D la fonction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𝑦</m:t>
                    </m:r>
                    <m:r>
                      <a:rPr lang="fr-FR" sz="1400" i="1" dirty="0" smtClean="0">
                        <a:latin typeface="Cambria Math"/>
                      </a:rPr>
                      <m:t> +2</m:t>
                    </m:r>
                    <m:r>
                      <a:rPr lang="fr-FR" sz="1400" i="1" dirty="0" smtClean="0">
                        <a:latin typeface="Cambria Math"/>
                      </a:rPr>
                      <m:t>𝑥</m:t>
                    </m:r>
                    <m:r>
                      <a:rPr lang="fr-FR" sz="1400" i="1" dirty="0" smtClean="0">
                        <a:latin typeface="Cambria Math"/>
                      </a:rPr>
                      <m:t>−5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, il y a une infinité de solutions le long d’une droite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Et maintenant en minimisant la norme L1 ?</a:t>
                </a:r>
                <a:endParaRPr lang="fr-FR" sz="1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29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333624"/>
            <a:ext cx="3097961" cy="269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4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Plan du cours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600" dirty="0" smtClean="0"/>
              <a:t>Ce que le cours va aborder :</a:t>
            </a:r>
          </a:p>
          <a:p>
            <a:pPr marL="285750" indent="-285750">
              <a:spcAft>
                <a:spcPts val="600"/>
              </a:spcAft>
            </a:pPr>
            <a:r>
              <a:rPr lang="fr-FR" sz="1600" b="1" dirty="0" smtClean="0"/>
              <a:t>Modèle réduit sans connaître le </a:t>
            </a:r>
            <a:r>
              <a:rPr lang="fr-FR" sz="1600" b="1" dirty="0" smtClean="0"/>
              <a:t>Full </a:t>
            </a:r>
            <a:r>
              <a:rPr lang="fr-FR" sz="1600" b="1" dirty="0" err="1" smtClean="0"/>
              <a:t>Order</a:t>
            </a:r>
            <a:r>
              <a:rPr lang="fr-FR" sz="1600" b="1" dirty="0" smtClean="0"/>
              <a:t> Model (FOM)</a:t>
            </a:r>
            <a:endParaRPr lang="fr-FR" sz="1600" b="1" dirty="0" smtClean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Introduction à la théorie de </a:t>
            </a:r>
            <a:r>
              <a:rPr lang="fr-FR" sz="1400" dirty="0" err="1" smtClean="0"/>
              <a:t>Koopman</a:t>
            </a:r>
            <a:endParaRPr lang="fr-FR" sz="1400" dirty="0" smtClean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DMD et E-DMD</a:t>
            </a:r>
          </a:p>
          <a:p>
            <a:pPr marL="285750" indent="-285750">
              <a:spcAft>
                <a:spcPts val="600"/>
              </a:spcAft>
            </a:pPr>
            <a:r>
              <a:rPr lang="fr-FR" sz="1600" b="1" dirty="0" smtClean="0"/>
              <a:t>Comment apprendre le FOM à partir de </a:t>
            </a:r>
            <a:r>
              <a:rPr lang="fr-FR" sz="1600" b="1" dirty="0" smtClean="0"/>
              <a:t>données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Introduction à l’optimisation </a:t>
            </a:r>
            <a:r>
              <a:rPr lang="fr-FR" sz="1400" dirty="0" err="1" smtClean="0"/>
              <a:t>sparse</a:t>
            </a:r>
            <a:r>
              <a:rPr lang="fr-FR" sz="1400" dirty="0" smtClean="0"/>
              <a:t> 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Algorithme </a:t>
            </a:r>
            <a:r>
              <a:rPr lang="fr-FR" sz="1400" dirty="0" smtClean="0"/>
              <a:t>d’identification </a:t>
            </a:r>
            <a:r>
              <a:rPr lang="fr-FR" sz="1400" dirty="0" err="1" smtClean="0"/>
              <a:t>SINDy</a:t>
            </a:r>
            <a:r>
              <a:rPr lang="fr-FR" sz="1400" dirty="0" smtClean="0"/>
              <a:t> (System Identification of </a:t>
            </a:r>
            <a:r>
              <a:rPr lang="fr-FR" sz="1400" dirty="0" err="1" smtClean="0"/>
              <a:t>Nonlinear</a:t>
            </a:r>
            <a:r>
              <a:rPr lang="fr-FR" sz="1400" dirty="0" smtClean="0"/>
              <a:t> Dynamics)</a:t>
            </a:r>
            <a:endParaRPr lang="fr-FR" sz="1800" dirty="0" smtClean="0"/>
          </a:p>
          <a:p>
            <a:pPr marL="742950" lvl="1" indent="-285750">
              <a:spcAft>
                <a:spcPts val="600"/>
              </a:spcAft>
            </a:pPr>
            <a:endParaRPr sz="1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 : DMD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Créer un modèle purement basé données, sans aucune équation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0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 à la théorie de Koopman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2000" dirty="0" smtClean="0"/>
                  <a:t>Soit un système dynamique non-linéaire discret de la forme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 =</m:t>
                      </m:r>
                      <m:r>
                        <a:rPr lang="fr-FR" sz="2000" b="0" i="1" smtClean="0">
                          <a:latin typeface="Cambria Math"/>
                        </a:rPr>
                        <m:t>𝐹</m:t>
                      </m:r>
                      <m:r>
                        <a:rPr lang="fr-F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sz="2000" b="0" i="1" smtClean="0">
                          <a:latin typeface="Cambria Math"/>
                        </a:rPr>
                        <m:t>)</m:t>
                      </m:r>
                      <m:r>
                        <a:rPr lang="fr-FR" sz="20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fr-FR" sz="2000" dirty="0"/>
              </a:p>
              <a:p>
                <a:pPr marL="342900">
                  <a:spcBef>
                    <a:spcPts val="1200"/>
                  </a:spcBef>
                </a:pPr>
                <a:r>
                  <a:rPr lang="fr-FR" sz="2000" dirty="0" smtClean="0"/>
                  <a:t>L’opérateur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/>
                      </a:rPr>
                      <m:t>𝐹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smtClean="0"/>
                  <a:t>décrit </a:t>
                </a:r>
                <a:r>
                  <a:rPr lang="fr-FR" sz="2000" dirty="0"/>
                  <a:t>la dynamique dans </a:t>
                </a:r>
                <a:r>
                  <a:rPr lang="fr-FR" sz="2000" b="1" dirty="0"/>
                  <a:t>l’espace des états</a:t>
                </a:r>
                <a:r>
                  <a:rPr lang="fr-FR" sz="2000" dirty="0"/>
                  <a:t> du </a:t>
                </a:r>
                <a:r>
                  <a:rPr lang="fr-FR" sz="2000" dirty="0" smtClean="0"/>
                  <a:t>système</a:t>
                </a:r>
                <a:endParaRPr lang="fr-FR" sz="2000" dirty="0"/>
              </a:p>
              <a:p>
                <a:pPr marL="342900">
                  <a:spcBef>
                    <a:spcPts val="1200"/>
                  </a:spcBef>
                </a:pPr>
                <a:r>
                  <a:rPr lang="fr-FR" sz="2000" dirty="0" smtClean="0"/>
                  <a:t>La théorie de </a:t>
                </a:r>
                <a:r>
                  <a:rPr lang="fr-FR" sz="2000" dirty="0" err="1" smtClean="0"/>
                  <a:t>Koopman</a:t>
                </a:r>
                <a:r>
                  <a:rPr lang="fr-FR" sz="2000" dirty="0" smtClean="0"/>
                  <a:t> repose sur l’opérateur de </a:t>
                </a:r>
                <a:r>
                  <a:rPr lang="fr-FR" sz="2000" dirty="0" err="1" smtClean="0"/>
                  <a:t>Koopman</a:t>
                </a: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2000" dirty="0" smtClean="0"/>
                  <a:t>, qui contrairement à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fr-FR" sz="2000" dirty="0" smtClean="0"/>
                  <a:t>, décrit la dynamique dans l’</a:t>
                </a:r>
                <a:r>
                  <a:rPr lang="fr-FR" sz="2000" b="1" dirty="0" smtClean="0"/>
                  <a:t>espace des observables </a:t>
                </a:r>
                <a:r>
                  <a:rPr lang="fr-FR" sz="2000" dirty="0" smtClean="0"/>
                  <a:t>(espace de dimension infinie).</a:t>
                </a:r>
                <a:endParaRPr lang="fr-FR" sz="20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7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 à la théorie de Koopman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4325" y="1123899"/>
                <a:ext cx="8670375" cy="36671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Un observable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/>
                      </a:rPr>
                      <m:t>𝜙</m:t>
                    </m:r>
                  </m:oMath>
                </a14:m>
                <a:r>
                  <a:rPr lang="fr-FR" sz="1400" dirty="0" smtClean="0"/>
                  <a:t> </a:t>
                </a:r>
                <a:r>
                  <a:rPr lang="fr-FR" sz="1400" dirty="0" smtClean="0"/>
                  <a:t>est une transformation(presque) quelconque de l’état </a:t>
                </a:r>
                <a14:m>
                  <m:oMath xmlns:m="http://schemas.openxmlformats.org/officeDocument/2006/math">
                    <m:r>
                      <a:rPr lang="fr-FR" sz="1400" b="1" i="1">
                        <a:latin typeface="Cambria Math"/>
                      </a:rPr>
                      <m:t>𝒒</m:t>
                    </m:r>
                  </m:oMath>
                </a14:m>
                <a:r>
                  <a:rPr lang="fr-FR" sz="1400" dirty="0" smtClean="0"/>
                  <a:t> (moyennant quelques propriétés mathématiques : mesurabilité, intégrabilité,…). </a:t>
                </a:r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</a:t>
                </a:r>
                <a:r>
                  <a:rPr lang="fr-FR" sz="1400" dirty="0" smtClean="0"/>
                  <a:t>peut voir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/>
                      </a:rPr>
                      <m:t>𝜙</m:t>
                    </m:r>
                  </m:oMath>
                </a14:m>
                <a:r>
                  <a:rPr lang="fr-FR" sz="1400" dirty="0" smtClean="0"/>
                  <a:t> </a:t>
                </a:r>
                <a:r>
                  <a:rPr lang="fr-FR" sz="1400" dirty="0" smtClean="0"/>
                  <a:t>comme un changement de variable ou un </a:t>
                </a:r>
                <a:r>
                  <a:rPr lang="fr-FR" sz="1400" dirty="0" err="1" smtClean="0"/>
                  <a:t>embedding</a:t>
                </a:r>
                <a:r>
                  <a:rPr lang="fr-FR" sz="1400" dirty="0" smtClean="0"/>
                  <a:t> de l’état du système.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/>
                  <a:t>Par exemple, si </a:t>
                </a:r>
                <a14:m>
                  <m:oMath xmlns:m="http://schemas.openxmlformats.org/officeDocument/2006/math">
                    <m:r>
                      <a:rPr lang="fr-FR" sz="1400" b="1" i="1">
                        <a:latin typeface="Cambria Math"/>
                      </a:rPr>
                      <m:t>𝒒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 smtClean="0"/>
                  <a:t>, alors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sz="1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fr-FR" sz="1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sz="1400" b="0" i="1" smtClean="0">
                        <a:latin typeface="Cambria Math"/>
                      </a:rPr>
                      <m:t>+</m:t>
                    </m:r>
                    <m:r>
                      <a:rPr lang="fr-FR" sz="1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fr-FR" sz="1400" dirty="0" smtClean="0"/>
                  <a:t> est un observable,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fr-FR" sz="1400" dirty="0" smtClean="0"/>
                  <a:t> </a:t>
                </a:r>
                <a:r>
                  <a:rPr lang="fr-FR" sz="1400" dirty="0" smtClean="0"/>
                  <a:t>en est un autre, …</a:t>
                </a:r>
                <a:endParaRPr lang="fr-FR" sz="1400" dirty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400" dirty="0" smtClean="0"/>
                  <a:t>L’opérateur de </a:t>
                </a:r>
                <a:r>
                  <a:rPr lang="fr-FR" sz="1400" dirty="0" err="1" smtClean="0"/>
                  <a:t>Koopman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transforme un observable quelconque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/>
                      </a:rPr>
                      <m:t>𝜙</m:t>
                    </m:r>
                  </m:oMath>
                </a14:m>
                <a:r>
                  <a:rPr lang="fr-FR" sz="1400" dirty="0" smtClean="0"/>
                  <a:t> </a:t>
                </a:r>
                <a:r>
                  <a:rPr lang="fr-FR" sz="1400" dirty="0" smtClean="0"/>
                  <a:t>en un autre observable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 dirty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fr-FR" sz="1400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400" dirty="0" smtClean="0"/>
                  <a:t> 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/>
                        </a:rPr>
                        <m:t>𝐾</m:t>
                      </m:r>
                      <m:r>
                        <a:rPr lang="fr-FR" sz="1400" b="0" i="1" dirty="0" smtClean="0">
                          <a:latin typeface="Cambria Math"/>
                        </a:rPr>
                        <m:t>(</m:t>
                      </m:r>
                      <m:r>
                        <a:rPr lang="fr-FR" sz="1400" i="1" dirty="0">
                          <a:latin typeface="Cambria Math"/>
                        </a:rPr>
                        <m:t>𝜙</m:t>
                      </m:r>
                      <m:r>
                        <a:rPr lang="fr-FR" sz="1400" b="0" i="1" dirty="0" smtClean="0">
                          <a:latin typeface="Cambria Math"/>
                        </a:rPr>
                        <m:t>)=</m:t>
                      </m:r>
                      <m:r>
                        <a:rPr lang="fr-FR" sz="1400" i="1" dirty="0">
                          <a:latin typeface="Cambria Math"/>
                        </a:rPr>
                        <m:t>𝜙</m:t>
                      </m:r>
                      <m:r>
                        <a:rPr lang="fr-FR" sz="1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400" dirty="0" smtClean="0"/>
                  <a:t>tel que 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 dirty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fr-FR" sz="1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4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i="1" dirty="0">
                          <a:latin typeface="Cambria Math"/>
                        </a:rPr>
                        <m:t>𝜙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𝑛</m:t>
                          </m:r>
                          <m:r>
                            <a:rPr lang="fr-FR" sz="1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fr-FR" sz="14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 smtClean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25" y="1123899"/>
                <a:ext cx="8670375" cy="3667175"/>
              </a:xfrm>
              <a:prstGeom prst="rect">
                <a:avLst/>
              </a:prstGeom>
              <a:blipFill rotWithShape="1">
                <a:blip r:embed="rId3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 à la théorie de Koopman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600" dirty="0" smtClean="0"/>
                  <a:t>Cet opérateur est, par définition, linéaire :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fr-FR" sz="16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0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fr-FR" sz="1600" i="1" dirty="0">
                              <a:latin typeface="Cambria Math"/>
                            </a:rPr>
                            <m:t>𝜙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𝛽𝜓</m:t>
                          </m:r>
                        </m:e>
                      </m:d>
                      <m:d>
                        <m:dPr>
                          <m:ctrlPr>
                            <a:rPr lang="fr-FR" sz="1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i="1" dirty="0">
                          <a:latin typeface="Cambria Math"/>
                        </a:rPr>
                        <m:t>𝛼</m:t>
                      </m:r>
                      <m:r>
                        <a:rPr lang="fr-FR" sz="1600" i="1" dirty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fr-FR" sz="1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i="1" dirty="0">
                          <a:latin typeface="Cambria Math"/>
                        </a:rPr>
                        <m:t>𝛽</m:t>
                      </m:r>
                      <m:r>
                        <a:rPr lang="fr-FR" sz="1600" i="1" dirty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fr-FR" sz="16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i="1" dirty="0">
                          <a:latin typeface="Cambria Math"/>
                        </a:rPr>
                        <m:t>𝛼</m:t>
                      </m:r>
                      <m:r>
                        <a:rPr lang="fr-FR" sz="1600" i="1" dirty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fr-FR" sz="16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i="1" dirty="0">
                              <a:latin typeface="Cambria Math"/>
                            </a:rPr>
                            <m:t>𝜙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  <m:r>
                            <a:rPr lang="fr-FR" sz="1600" i="1" dirty="0">
                              <a:latin typeface="Cambria Math"/>
                            </a:rPr>
                            <m:t>+</m:t>
                          </m:r>
                          <m:r>
                            <a:rPr lang="fr-FR" sz="1600" i="1" dirty="0">
                              <a:latin typeface="Cambria Math"/>
                            </a:rPr>
                            <m:t>𝛽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𝐾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i="1" dirty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fr-FR" sz="1600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i="1" dirty="0" smtClean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600" dirty="0" smtClean="0"/>
                  <a:t>Il est par contre définit dans l’espace des observables, qui est un espace de dimension infinie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600" dirty="0" smtClean="0"/>
                  <a:t>L’idée centrale de la théorie de </a:t>
                </a:r>
                <a:r>
                  <a:rPr lang="fr-FR" sz="1600" dirty="0" err="1" smtClean="0"/>
                  <a:t>Koopman</a:t>
                </a:r>
                <a:r>
                  <a:rPr lang="fr-FR" sz="1600" dirty="0" smtClean="0"/>
                  <a:t> est qu’un système décrit par un opérateur </a:t>
                </a:r>
                <a:r>
                  <a:rPr lang="fr-FR" sz="1600" b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non-linéaire</a:t>
                </a:r>
                <a:r>
                  <a:rPr lang="fr-F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fr-F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en </a:t>
                </a:r>
                <a:r>
                  <a:rPr lang="fr-FR" sz="1600" b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dimension finie</a:t>
                </a:r>
                <a:r>
                  <a:rPr lang="fr-FR" sz="1600" b="1" dirty="0" smtClean="0"/>
                  <a:t> </a:t>
                </a:r>
                <a:r>
                  <a:rPr lang="fr-FR" sz="1600" dirty="0" smtClean="0"/>
                  <a:t>peut être également décrit par un 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opérateur linéaire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0070C0"/>
                        </a:solidFill>
                        <a:latin typeface="Cambria Math"/>
                      </a:rPr>
                      <m:t>𝐾</m:t>
                    </m:r>
                  </m:oMath>
                </a14:m>
                <a:r>
                  <a:rPr lang="fr-FR" sz="1600" dirty="0" smtClean="0">
                    <a:solidFill>
                      <a:srgbClr val="0070C0"/>
                    </a:solidFill>
                  </a:rPr>
                  <a:t> mais 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en dimension infinie</a:t>
                </a:r>
                <a:endParaRPr lang="fr-FR" sz="1600" b="1" dirty="0">
                  <a:solidFill>
                    <a:srgbClr val="0070C0"/>
                  </a:solidFill>
                </a:endParaRP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endParaRPr sz="16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Introduction à la théorie de Koopman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700" b="0" dirty="0" smtClean="0">
                    <a:latin typeface="+mj-lt"/>
                  </a:rPr>
                  <a:t>Si on note l’état de notre système 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/>
                      </a:rPr>
                      <m:t>𝒒</m:t>
                    </m:r>
                    <m:r>
                      <a:rPr lang="fr-FR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1700" b="0" dirty="0" smtClean="0">
                    <a:latin typeface="+mj-lt"/>
                  </a:rPr>
                  <a:t>, et qu’on décrit l’ensemble des observables par une base (infinie) de fonction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7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700" b="0" i="1" smtClean="0">
                            <a:latin typeface="Cambria Math"/>
                          </a:rPr>
                          <m:t>{</m:t>
                        </m:r>
                        <m:r>
                          <a:rPr lang="fr-FR" sz="17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fr-FR" sz="17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7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fr-FR" sz="1700" b="0" dirty="0" smtClean="0">
                    <a:latin typeface="+mj-lt"/>
                  </a:rPr>
                  <a:t>, l’opérateur de </a:t>
                </a:r>
                <a:r>
                  <a:rPr lang="fr-FR" sz="1700" b="0" dirty="0" err="1" smtClean="0">
                    <a:latin typeface="+mj-lt"/>
                  </a:rPr>
                  <a:t>Koopman</a:t>
                </a:r>
                <a:r>
                  <a:rPr lang="fr-FR" sz="1700" b="0" dirty="0" smtClean="0">
                    <a:latin typeface="+mj-lt"/>
                  </a:rPr>
                  <a:t> vérifie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700" b="0" dirty="0" smtClean="0">
                  <a:latin typeface="Cambria Math"/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7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700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7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fr-FR" sz="17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fr-FR" sz="17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1700" b="0" i="1" smtClean="0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7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fr-FR" sz="17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700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fr-FR" sz="170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7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7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7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7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7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fr-FR" sz="17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sz="17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7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7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7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fr-FR" sz="17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sz="17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7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700" i="1">
                                                  <a:latin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7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fr-FR" sz="1700" b="1" i="1">
                                              <a:latin typeface="Cambria Math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7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700" i="1">
                                                  <a:latin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700" i="1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fr-FR" sz="1700" b="1" i="1">
                                              <a:latin typeface="Cambria Math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fr-FR" sz="17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7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7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7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7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fr-FR" sz="17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sz="17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7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7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7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fr-FR" sz="17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+2</m:t>
                                    </m:r>
                                  </m:sub>
                                </m:sSub>
                                <m:r>
                                  <a:rPr lang="fr-FR" sz="17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7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700" i="1">
                                                  <a:latin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7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fr-FR" sz="1700" b="1" i="1">
                                              <a:latin typeface="Cambria Math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+3</m:t>
                                          </m:r>
                                        </m:sub>
                                      </m:sSub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7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700" i="1">
                                                  <a:latin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700" i="1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fr-FR" sz="1700" b="1" i="1">
                                              <a:latin typeface="Cambria Math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7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+4</m:t>
                                          </m:r>
                                        </m:sub>
                                      </m:sSub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7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7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Introduction à la théorie de Koopman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10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400" b="0" dirty="0" smtClean="0">
                    <a:latin typeface="+mj-lt"/>
                  </a:rPr>
                  <a:t>Un exemple (</a:t>
                </a:r>
                <a:r>
                  <a:rPr lang="fr-FR" sz="1400" b="1" dirty="0" smtClean="0">
                    <a:latin typeface="+mj-lt"/>
                  </a:rPr>
                  <a:t>cas très particulier </a:t>
                </a:r>
                <a:r>
                  <a:rPr lang="fr-FR" sz="1400" b="0" dirty="0" smtClean="0">
                    <a:latin typeface="+mj-lt"/>
                  </a:rPr>
                  <a:t>on l’on peut </a:t>
                </a:r>
                <a:r>
                  <a:rPr lang="fr-FR" sz="1400" b="0" dirty="0" smtClean="0">
                    <a:latin typeface="+mj-lt"/>
                  </a:rPr>
                  <a:t>facilement écrire </a:t>
                </a:r>
                <a:r>
                  <a:rPr lang="fr-FR" sz="1400" b="0" dirty="0" smtClean="0">
                    <a:latin typeface="+mj-lt"/>
                  </a:rPr>
                  <a:t>l’opérateur de </a:t>
                </a:r>
                <a:r>
                  <a:rPr lang="fr-FR" sz="1400" b="0" dirty="0" err="1" smtClean="0">
                    <a:latin typeface="+mj-lt"/>
                  </a:rPr>
                  <a:t>Koopman</a:t>
                </a:r>
                <a:r>
                  <a:rPr lang="fr-FR" sz="1400" b="0" dirty="0" smtClean="0">
                    <a:latin typeface="+mj-lt"/>
                  </a:rPr>
                  <a:t> en dimension </a:t>
                </a:r>
                <a:r>
                  <a:rPr lang="fr-FR" sz="1400" b="0" dirty="0" smtClean="0">
                    <a:latin typeface="+mj-lt"/>
                  </a:rPr>
                  <a:t>finie dans un sous espace invariant) </a:t>
                </a:r>
                <a:r>
                  <a:rPr lang="fr-FR" sz="1400" b="0" dirty="0" smtClean="0">
                    <a:latin typeface="+mj-lt"/>
                  </a:rPr>
                  <a:t>: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b="0" dirty="0" smtClean="0">
                  <a:latin typeface="Cambria Math"/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400" dirty="0" smtClean="0"/>
                  <a:t>Si on se donne les 3 observables suivants, on peut obtenir une description linéaire du système 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1400" b="0" dirty="0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4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10025"/>
              </a:xfrm>
              <a:prstGeom prst="rect">
                <a:avLst/>
              </a:prstGeom>
              <a:blipFill rotWithShape="1"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12878</TotalTime>
  <Words>2746</Words>
  <Application>Microsoft Office PowerPoint</Application>
  <PresentationFormat>Affichage à l'écran (16:9)</PresentationFormat>
  <Paragraphs>205</Paragraphs>
  <Slides>29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Clarté</vt:lpstr>
      <vt:lpstr>CSC217 : IA et Calcul Scientifique</vt:lpstr>
      <vt:lpstr>Réduction de modèle : rappels</vt:lpstr>
      <vt:lpstr>Plan du cours</vt:lpstr>
      <vt:lpstr>PARTIE 1 : DMD</vt:lpstr>
      <vt:lpstr>Introduction à la théorie de Koopman</vt:lpstr>
      <vt:lpstr>Introduction à la théorie de Koopman</vt:lpstr>
      <vt:lpstr>Introduction à la théorie de Koopman</vt:lpstr>
      <vt:lpstr>Introduction à la théorie de Koopman</vt:lpstr>
      <vt:lpstr>Introduction à la théorie de Koopman</vt:lpstr>
      <vt:lpstr>Introduction à la théorie de Koopman</vt:lpstr>
      <vt:lpstr>Introduction à la théorie de Koopman</vt:lpstr>
      <vt:lpstr>Introduction à la théorie de Koopman</vt:lpstr>
      <vt:lpstr>Dynamic Mode Decomposition (DMD)</vt:lpstr>
      <vt:lpstr>Dynamic Mode Decomposition (DMD)</vt:lpstr>
      <vt:lpstr>Dynamic Mode Decomposition (DMD)</vt:lpstr>
      <vt:lpstr>Dynamic Mode Decomposition (DMD)</vt:lpstr>
      <vt:lpstr>Dynamic Mode Decomposition (DMD)</vt:lpstr>
      <vt:lpstr>Dynamic Mode Decomposition (DMD)</vt:lpstr>
      <vt:lpstr>DMD pour l’analyse des données</vt:lpstr>
      <vt:lpstr>Dynamic Mode Decomposition (DMD)</vt:lpstr>
      <vt:lpstr>Extended DMD</vt:lpstr>
      <vt:lpstr>PARTIE 2 : SINDy</vt:lpstr>
      <vt:lpstr>Apprendre des equations</vt:lpstr>
      <vt:lpstr>Apprentissage par optimisation</vt:lpstr>
      <vt:lpstr>Apprentissage par optimisation</vt:lpstr>
      <vt:lpstr>Introduction à l’optimisation sparse</vt:lpstr>
      <vt:lpstr>Optimisation L1</vt:lpstr>
      <vt:lpstr>Optimisation L1: un peu d’intuition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Optimisation L1: un peu d’intuition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CSC217 : IA et Calcul Scientifique</dc:title>
  <dc:creator>sbeneddi</dc:creator>
  <cp:lastModifiedBy>beneddine</cp:lastModifiedBy>
  <cp:revision>146</cp:revision>
  <dcterms:modified xsi:type="dcterms:W3CDTF">2024-05-06T23:13:35Z</dcterms:modified>
</cp:coreProperties>
</file>