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29" r:id="rId4"/>
    <p:sldId id="341" r:id="rId5"/>
    <p:sldId id="330" r:id="rId6"/>
    <p:sldId id="331" r:id="rId7"/>
    <p:sldId id="332" r:id="rId8"/>
    <p:sldId id="333" r:id="rId9"/>
    <p:sldId id="334" r:id="rId10"/>
    <p:sldId id="335" r:id="rId11"/>
    <p:sldId id="338" r:id="rId12"/>
    <p:sldId id="337" r:id="rId13"/>
    <p:sldId id="340" r:id="rId14"/>
    <p:sldId id="339" r:id="rId15"/>
    <p:sldId id="342" r:id="rId16"/>
    <p:sldId id="350" r:id="rId17"/>
    <p:sldId id="343" r:id="rId18"/>
    <p:sldId id="344" r:id="rId19"/>
    <p:sldId id="345" r:id="rId20"/>
    <p:sldId id="336" r:id="rId21"/>
    <p:sldId id="346" r:id="rId22"/>
    <p:sldId id="347" r:id="rId23"/>
    <p:sldId id="349" r:id="rId24"/>
    <p:sldId id="348" r:id="rId25"/>
    <p:sldId id="351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FFC"/>
    <a:srgbClr val="ECF5FE"/>
    <a:srgbClr val="54AE16"/>
    <a:srgbClr val="FBC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17C0-47BA-48CC-B943-08F9772B97E9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795A3-B21C-4FD9-A34F-402F7CFD11EB}" type="slidenum">
              <a:rPr lang="fr-FR" smtClean="0">
                <a:solidFill>
                  <a:schemeClr val="tx1"/>
                </a:solidFill>
              </a:rPr>
              <a:t>‹N°›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26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556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cbe03a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cbe03a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fr-FR" smtClean="0"/>
              <a:pPr algn="r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Sunday, April 21,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Sunday, April 21,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CSC217 : IA et Calcul Scientifique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44707" y="2655794"/>
            <a:ext cx="6400800" cy="131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Reduction</a:t>
            </a:r>
            <a:r>
              <a:rPr lang="fr-FR" dirty="0" smtClean="0"/>
              <a:t> de dimension/modèle par </a:t>
            </a:r>
            <a:r>
              <a:rPr lang="fr-FR" dirty="0" err="1" smtClean="0"/>
              <a:t>Deep</a:t>
            </a:r>
            <a:r>
              <a:rPr lang="fr-FR" dirty="0" smtClean="0"/>
              <a:t> Learning : </a:t>
            </a:r>
            <a:r>
              <a:rPr lang="fr-FR" dirty="0" smtClean="0"/>
              <a:t>AE et VAE</a:t>
            </a:r>
            <a:endParaRPr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32" dirty="0" smtClean="0">
                <a:solidFill>
                  <a:srgbClr val="999999"/>
                </a:solidFill>
              </a:rPr>
              <a:t>Samir Beneddine - samir.beneddine@onera.fr</a:t>
            </a:r>
            <a:endParaRPr sz="1432" dirty="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Structure de l’espace latent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/>
              <a:t>Cours 10 : </a:t>
            </a:r>
          </a:p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dirty="0" smtClean="0"/>
              <a:t>On veut idéalement réduire la dimension par une transformation qui respecte la structure de l’espace originale</a:t>
            </a: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>
                <a:solidFill>
                  <a:srgbClr val="FF0000"/>
                </a:solidFill>
              </a:rPr>
              <a:t>Peut-on interpoler dans l’espace latent ? Extrapoler ?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6" name="Google Shape;69;p15"/>
          <p:cNvGrpSpPr/>
          <p:nvPr/>
        </p:nvGrpSpPr>
        <p:grpSpPr>
          <a:xfrm>
            <a:off x="5530451" y="3264660"/>
            <a:ext cx="1446731" cy="707687"/>
            <a:chOff x="4323913" y="3904763"/>
            <a:chExt cx="2214600" cy="1083300"/>
          </a:xfrm>
        </p:grpSpPr>
        <p:grpSp>
          <p:nvGrpSpPr>
            <p:cNvPr id="17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20" name="Google Shape;7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88" y="2715450"/>
            <a:ext cx="2591113" cy="180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6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Structure de l’espace latent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/>
              <a:t>Cours 10 : </a:t>
            </a:r>
          </a:p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dirty="0" smtClean="0"/>
              <a:t>On veut idéalement réduire la dimension par une transformation qui respecte la structure de l’espace originale</a:t>
            </a: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>
                <a:solidFill>
                  <a:srgbClr val="FF0000"/>
                </a:solidFill>
              </a:rPr>
              <a:t>Peut-on interpoler dans l’espace latent ? Extrapoler ?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6" name="Google Shape;69;p15"/>
          <p:cNvGrpSpPr/>
          <p:nvPr/>
        </p:nvGrpSpPr>
        <p:grpSpPr>
          <a:xfrm>
            <a:off x="5530451" y="3264660"/>
            <a:ext cx="1446731" cy="707687"/>
            <a:chOff x="4323913" y="3904763"/>
            <a:chExt cx="2214600" cy="1083300"/>
          </a:xfrm>
        </p:grpSpPr>
        <p:grpSp>
          <p:nvGrpSpPr>
            <p:cNvPr id="17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20" name="Google Shape;7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88" y="2715450"/>
            <a:ext cx="2591113" cy="180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276350" y="4580036"/>
            <a:ext cx="6303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L’espace latent n’encode pas vraiment le manifold associé aux données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Vision probabiliste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dirty="0" smtClean="0"/>
              <a:t>Un manifold associé à des données peut être décrit par une </a:t>
            </a:r>
            <a:r>
              <a:rPr lang="fr-FR" sz="1200" dirty="0" err="1" smtClean="0"/>
              <a:t>p.d.f</a:t>
            </a:r>
            <a:r>
              <a:rPr lang="fr-FR" sz="1200" dirty="0" smtClean="0"/>
              <a:t>. </a:t>
            </a:r>
            <a:endParaRPr lang="fr-FR" sz="1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8" y="1826125"/>
            <a:ext cx="2891502" cy="21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076" y="1758308"/>
            <a:ext cx="2860824" cy="227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42925" y="4029824"/>
            <a:ext cx="799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Si on pouvait représenter cette </a:t>
            </a:r>
            <a:r>
              <a:rPr lang="fr-FR" b="1" dirty="0" err="1" smtClean="0">
                <a:solidFill>
                  <a:srgbClr val="FF0000"/>
                </a:solidFill>
              </a:rPr>
              <a:t>pdf</a:t>
            </a:r>
            <a:r>
              <a:rPr lang="fr-FR" b="1" dirty="0" smtClean="0">
                <a:solidFill>
                  <a:srgbClr val="FF0000"/>
                </a:solidFill>
              </a:rPr>
              <a:t> avec un </a:t>
            </a:r>
            <a:r>
              <a:rPr lang="fr-FR" b="1" dirty="0" err="1" smtClean="0">
                <a:solidFill>
                  <a:srgbClr val="FF0000"/>
                </a:solidFill>
              </a:rPr>
              <a:t>autoencodeur</a:t>
            </a:r>
            <a:r>
              <a:rPr lang="fr-FR" b="1" dirty="0" smtClean="0">
                <a:solidFill>
                  <a:srgbClr val="FF0000"/>
                </a:solidFill>
              </a:rPr>
              <a:t> et l’</a:t>
            </a:r>
            <a:r>
              <a:rPr lang="fr-FR" b="1" dirty="0" err="1" smtClean="0">
                <a:solidFill>
                  <a:srgbClr val="FF0000"/>
                </a:solidFill>
              </a:rPr>
              <a:t>échantilloner</a:t>
            </a:r>
            <a:r>
              <a:rPr lang="fr-FR" b="1" dirty="0" smtClean="0">
                <a:solidFill>
                  <a:srgbClr val="FF0000"/>
                </a:solidFill>
              </a:rPr>
              <a:t> directement, on aurait une </a:t>
            </a:r>
            <a:r>
              <a:rPr lang="fr-FR" b="1" dirty="0" err="1" smtClean="0">
                <a:solidFill>
                  <a:srgbClr val="FF0000"/>
                </a:solidFill>
              </a:rPr>
              <a:t>paramétrisation</a:t>
            </a:r>
            <a:r>
              <a:rPr lang="fr-FR" b="1" dirty="0" smtClean="0">
                <a:solidFill>
                  <a:srgbClr val="FF0000"/>
                </a:solidFill>
              </a:rPr>
              <a:t> réduite du manifold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Notions mathématiques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Théorème de Bayes – Divergence KL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6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Théorème de Bayes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b="1" dirty="0" smtClean="0"/>
              <a:t>Le théorème de Bayes est un théorème central en probabilité</a:t>
            </a:r>
          </a:p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b="1" dirty="0" smtClean="0"/>
              <a:t>Il s’agit d’un théorème qui permet de savoir comment mettre à jour une probabilité par rapport à une nouvelle information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dirty="0" smtClean="0"/>
              <a:t>Un exemple emblématique (et contre-intuitif) :</a:t>
            </a:r>
          </a:p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dirty="0" smtClean="0"/>
              <a:t>Une société développe un test permettant de détecter les personnes atteintes d’un cancer rare qui touche 0,01% de la population</a:t>
            </a:r>
          </a:p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dirty="0" smtClean="0"/>
              <a:t>Le test à une sensibilité de 99% (99% des malades ont un test positifs) et une spécificité de 99% (99% des non malades ont un test négatifs)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/>
              <a:t>Une personne tirée au hasard fait le test et est positive, quelle est la probabilité qu’elle ait ce cancer ?</a:t>
            </a:r>
            <a:endParaRPr lang="fr-FR" sz="12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Théorème de Bayes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b="1" dirty="0" smtClean="0"/>
              <a:t>Le théorème de Bayes est un théorème central en probabilité</a:t>
            </a:r>
          </a:p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b="1" dirty="0" smtClean="0"/>
              <a:t>Il s’agit d’un théorème qui permet de savoir comment mettre à jour une probabilité par rapport à une nouvelle information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dirty="0" smtClean="0"/>
              <a:t>Un exemple emblématique (et contre-intuitif) :</a:t>
            </a:r>
          </a:p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dirty="0" smtClean="0"/>
              <a:t>Une société développe un test permettant de détecter les personnes atteintes d’un cancer rare qui touche 0,01% de la population</a:t>
            </a:r>
          </a:p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dirty="0" smtClean="0"/>
              <a:t>Le test à une sensibilité de 99% (99% des malades ont un test positifs) et une spécificité de 99% (99% des non malades ont un test négatifs)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/>
              <a:t>Une personne tirée au hasard fait le test et est positive, quelle est la probabilité qu’elle ait ce cancer ?</a:t>
            </a: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>
                <a:solidFill>
                  <a:srgbClr val="FF0000"/>
                </a:solidFill>
              </a:rPr>
              <a:t>Réponse : moins d’1% (0,98%) de chance d’avoir le cancer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3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Théorème de Bayes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/>
              <a:t>Une personne tirée au hasard fait le test et est positive, quelle est la probabilité qu’elle ait ce cancer ?</a:t>
            </a: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>
                <a:solidFill>
                  <a:srgbClr val="FF0000"/>
                </a:solidFill>
              </a:rPr>
              <a:t>Réponse : 0,98% de chance d’avoir le cancer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6625" y="2386012"/>
            <a:ext cx="1752600" cy="18002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229225" y="2386012"/>
            <a:ext cx="257175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476625" y="4186237"/>
            <a:ext cx="1752600" cy="3143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229225" y="4186237"/>
            <a:ext cx="257175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219450" y="2386012"/>
            <a:ext cx="0" cy="18002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3219450" y="4186238"/>
            <a:ext cx="0" cy="314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5475" y="3024514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Non malade</a:t>
            </a:r>
          </a:p>
          <a:p>
            <a:pPr algn="ctr"/>
            <a:r>
              <a:rPr lang="fr-FR" dirty="0"/>
              <a:t> </a:t>
            </a:r>
            <a:r>
              <a:rPr lang="fr-FR" dirty="0" smtClean="0"/>
              <a:t>= 99,99%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022112" y="4081790"/>
            <a:ext cx="89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Malade</a:t>
            </a:r>
          </a:p>
          <a:p>
            <a:pPr algn="ctr"/>
            <a:r>
              <a:rPr lang="fr-FR" dirty="0"/>
              <a:t> </a:t>
            </a:r>
            <a:r>
              <a:rPr lang="fr-FR" dirty="0" smtClean="0"/>
              <a:t>= 0,01%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476625" y="4686300"/>
            <a:ext cx="1752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229225" y="4686300"/>
            <a:ext cx="2571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371375" y="4707670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Test correct = 99% 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244920" y="4707670"/>
            <a:ext cx="1781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Test incorrect = 1% 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270152" y="3620474"/>
            <a:ext cx="369634" cy="3143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278816" y="2128687"/>
            <a:ext cx="2739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 positif, soit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Test correct et malade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Test incorrect et non malade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910160" y="3616684"/>
            <a:ext cx="338489" cy="31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>
            <a:off x="7105650" y="3547734"/>
            <a:ext cx="124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44720" y="3128961"/>
            <a:ext cx="369634" cy="3143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/>
              <a:t>Théorème de Bayes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400" b="1" dirty="0" smtClean="0"/>
                  <a:t>Bayes : </a:t>
                </a:r>
                <a:r>
                  <a:rPr lang="fr-FR" sz="1400" dirty="0" smtClean="0"/>
                  <a:t>mettre à jour une probabilité a priori (</a:t>
                </a:r>
                <a:r>
                  <a:rPr lang="fr-FR" sz="1400" b="1" dirty="0" smtClean="0"/>
                  <a:t>prior</a:t>
                </a:r>
                <a:r>
                  <a:rPr lang="fr-FR" sz="1400" dirty="0" smtClean="0"/>
                  <a:t>) pour calculer une probabilité a posteriori (</a:t>
                </a:r>
                <a:r>
                  <a:rPr lang="fr-FR" sz="1400" b="1" dirty="0" err="1" smtClean="0"/>
                  <a:t>posterior</a:t>
                </a:r>
                <a:r>
                  <a:rPr lang="fr-FR" sz="1400" dirty="0" smtClean="0"/>
                  <a:t>) après avoir eu une information nouvelle (</a:t>
                </a:r>
                <a:r>
                  <a:rPr lang="fr-FR" sz="1400" b="1" dirty="0" err="1" smtClean="0"/>
                  <a:t>evidence</a:t>
                </a:r>
                <a:r>
                  <a:rPr lang="fr-FR" sz="1400" dirty="0" smtClean="0"/>
                  <a:t>)</a:t>
                </a:r>
              </a:p>
              <a:p>
                <a:pPr marL="171450" indent="-1714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400" b="1" dirty="0" smtClean="0"/>
                  <a:t>Prior : </a:t>
                </a:r>
                <a:r>
                  <a:rPr lang="fr-FR" sz="1400" dirty="0" smtClean="0"/>
                  <a:t>probabilité d’avoir un cancer 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fr-FR" sz="1400" b="0" i="1" smtClean="0">
                        <a:latin typeface="Cambria Math"/>
                      </a:rPr>
                      <m:t>=0,0001</m:t>
                    </m:r>
                  </m:oMath>
                </a14:m>
                <a:endParaRPr lang="fr-FR" sz="1400" dirty="0" smtClean="0"/>
              </a:p>
              <a:p>
                <a:pPr marL="171450" indent="-1714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400" b="1" dirty="0" smtClean="0"/>
                  <a:t>Evidence : </a:t>
                </a:r>
                <a:r>
                  <a:rPr lang="fr-FR" sz="1400" dirty="0" smtClean="0"/>
                  <a:t>test positif :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/>
                          </a:rPr>
                          <m:t>+</m:t>
                        </m:r>
                      </m:e>
                    </m:d>
                    <m:r>
                      <a:rPr lang="fr-FR" sz="1400" i="1">
                        <a:latin typeface="Cambria Math"/>
                      </a:rPr>
                      <m:t>=</m:t>
                    </m:r>
                    <m:r>
                      <a:rPr lang="fr-FR" sz="1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/>
                          </a:rPr>
                          <m:t>+</m:t>
                        </m:r>
                      </m:e>
                      <m:e>
                        <m:r>
                          <a:rPr lang="fr-FR" sz="1400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fr-FR" sz="1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fr-FR" sz="1400" b="0" i="1" smtClean="0">
                        <a:latin typeface="Cambria Math"/>
                      </a:rPr>
                      <m:t>+</m:t>
                    </m:r>
                    <m:r>
                      <a:rPr lang="fr-FR" sz="1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/>
                          </a:rPr>
                          <m:t>+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14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/>
                      </a:rPr>
                      <m:t>=0,99×0,0001+0,01×0,9999=0,010098</m:t>
                    </m:r>
                  </m:oMath>
                </a14:m>
                <a:endParaRPr lang="fr-FR" sz="1400" dirty="0" smtClean="0"/>
              </a:p>
              <a:p>
                <a:pPr marL="171450" indent="-1714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400" b="1" dirty="0" smtClean="0"/>
                  <a:t>Probabilité recherchée (</a:t>
                </a:r>
                <a:r>
                  <a:rPr lang="fr-FR" sz="1400" b="1" dirty="0" err="1" smtClean="0"/>
                  <a:t>posterior</a:t>
                </a:r>
                <a:r>
                  <a:rPr lang="fr-FR" sz="1400" b="1" dirty="0" smtClean="0"/>
                  <a:t>) :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/>
                            </a:rPr>
                            <m:t>𝐶</m:t>
                          </m:r>
                          <m:r>
                            <a:rPr lang="fr-FR" sz="1400" i="1">
                              <a:latin typeface="Cambria Math"/>
                            </a:rPr>
                            <m:t>|+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×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" dirty="0" smtClean="0"/>
              <a:t>Divergence KL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400" b="1" dirty="0" smtClean="0"/>
                  <a:t>Divergence KL (</a:t>
                </a:r>
                <a:r>
                  <a:rPr lang="fr-FR" sz="1400" b="1" dirty="0" err="1" smtClean="0"/>
                  <a:t>Kullback-Leibler</a:t>
                </a:r>
                <a:r>
                  <a:rPr lang="fr-FR" sz="1400" b="1" dirty="0" smtClean="0"/>
                  <a:t>) : </a:t>
                </a:r>
                <a:r>
                  <a:rPr lang="fr-FR" sz="1400" dirty="0" smtClean="0"/>
                  <a:t>mesure de la </a:t>
                </a:r>
                <a:r>
                  <a:rPr lang="fr-FR" sz="1400" dirty="0" err="1" smtClean="0"/>
                  <a:t>dissimilarité</a:t>
                </a:r>
                <a:r>
                  <a:rPr lang="fr-FR" sz="1400" dirty="0" smtClean="0"/>
                  <a:t> de deux </a:t>
                </a:r>
                <a:r>
                  <a:rPr lang="fr-FR" sz="1400" dirty="0" err="1" smtClean="0"/>
                  <a:t>p.d.f</a:t>
                </a:r>
                <a:r>
                  <a:rPr lang="fr-FR" sz="1400" dirty="0" smtClean="0"/>
                  <a:t> définies sur un ensemble X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4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fr-FR" sz="14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fr-FR" sz="14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fr-FR" sz="14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fr-FR" sz="1400" dirty="0"/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/>
                          </a:rPr>
                          <m:t>𝑝</m:t>
                        </m:r>
                        <m:r>
                          <a:rPr lang="fr-FR" sz="1400" i="1">
                            <a:latin typeface="Cambria Math"/>
                          </a:rPr>
                          <m:t>,</m:t>
                        </m:r>
                        <m:r>
                          <a:rPr lang="fr-FR" sz="14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fr-FR" sz="1400" i="1">
                        <a:latin typeface="Cambria Math"/>
                      </a:rPr>
                      <m:t>≥0</m:t>
                    </m:r>
                  </m:oMath>
                </a14:m>
                <a:endParaRPr lang="fr-FR" sz="1400" dirty="0"/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/>
                          </a:rPr>
                          <m:t>𝑝</m:t>
                        </m:r>
                        <m:r>
                          <a:rPr lang="fr-FR" sz="1400" i="1">
                            <a:latin typeface="Cambria Math"/>
                          </a:rPr>
                          <m:t>,</m:t>
                        </m:r>
                        <m:r>
                          <a:rPr lang="fr-FR" sz="14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r>
                      <a:rPr lang="fr-FR" sz="1400" i="1">
                        <a:latin typeface="Cambria Math"/>
                      </a:rPr>
                      <m:t>0</m:t>
                    </m:r>
                    <m:r>
                      <a:rPr lang="fr-FR" sz="1400" b="0" i="1" smtClean="0">
                        <a:latin typeface="Cambria Math"/>
                      </a:rPr>
                      <m:t> </m:t>
                    </m:r>
                    <m:r>
                      <a:rPr lang="fr-FR" sz="1400" b="0" i="1" smtClean="0">
                        <a:latin typeface="Cambria Math"/>
                      </a:rPr>
                      <m:t>𝑠𝑠𝑖</m:t>
                    </m:r>
                    <m:r>
                      <a:rPr lang="fr-FR" sz="1400" b="0" i="1" smtClean="0">
                        <a:latin typeface="Cambria Math"/>
                      </a:rPr>
                      <m:t> </m:t>
                    </m:r>
                    <m:r>
                      <a:rPr lang="fr-FR" sz="1400" b="0" i="1" smtClean="0">
                        <a:latin typeface="Cambria Math"/>
                      </a:rPr>
                      <m:t>𝑝</m:t>
                    </m:r>
                    <m:r>
                      <a:rPr lang="fr-FR" sz="1400" b="0" i="1" smtClean="0">
                        <a:latin typeface="Cambria Math"/>
                      </a:rPr>
                      <m:t>=</m:t>
                    </m:r>
                    <m:r>
                      <a:rPr lang="fr-FR" sz="1400" b="0" i="1" smtClean="0">
                        <a:latin typeface="Cambria Math"/>
                      </a:rPr>
                      <m:t>𝑞</m:t>
                    </m:r>
                  </m:oMath>
                </a14:m>
                <a:endParaRPr lang="fr-FR" sz="1400" dirty="0"/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400" dirty="0" smtClean="0"/>
                  <a:t>Attention, ça n’est pas une distance (pas symétrique, ne respecte pas l’inégalité triangulaire).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5" name="Google Shape;69;p15"/>
          <p:cNvGrpSpPr/>
          <p:nvPr/>
        </p:nvGrpSpPr>
        <p:grpSpPr>
          <a:xfrm>
            <a:off x="3749276" y="4207635"/>
            <a:ext cx="1446731" cy="707687"/>
            <a:chOff x="4323913" y="3904763"/>
            <a:chExt cx="2214600" cy="1083300"/>
          </a:xfrm>
        </p:grpSpPr>
        <p:grpSp>
          <p:nvGrpSpPr>
            <p:cNvPr id="6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8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96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VARIATIONAL AE (VAE)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Théorie et applications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67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Cours précédent : rappels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27156" y="1099459"/>
            <a:ext cx="8520600" cy="3520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fr-FR" sz="1600" b="1" dirty="0" smtClean="0"/>
              <a:t>Introduction </a:t>
            </a:r>
            <a:r>
              <a:rPr lang="fr-FR" sz="1600" b="1" dirty="0"/>
              <a:t>au </a:t>
            </a:r>
            <a:r>
              <a:rPr lang="fr-FR" sz="1600" b="1" dirty="0" err="1"/>
              <a:t>Deep</a:t>
            </a:r>
            <a:r>
              <a:rPr lang="fr-FR" sz="1600" b="1" dirty="0"/>
              <a:t> </a:t>
            </a:r>
            <a:r>
              <a:rPr lang="fr-FR" sz="1600" b="1" dirty="0" smtClean="0"/>
              <a:t>Learning</a:t>
            </a:r>
            <a:endParaRPr lang="fr-FR" sz="1400" dirty="0"/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Perceptron = classificateur linéaire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Universal Approximation </a:t>
            </a:r>
            <a:r>
              <a:rPr lang="fr-FR" sz="1400" dirty="0" err="1" smtClean="0"/>
              <a:t>Theroem</a:t>
            </a:r>
            <a:r>
              <a:rPr lang="fr-FR" sz="1400" dirty="0" smtClean="0"/>
              <a:t> : présentation intuitive par un exemple</a:t>
            </a:r>
            <a:endParaRPr lang="fr-FR" sz="1400" dirty="0"/>
          </a:p>
          <a:p>
            <a:pPr marL="742950" lvl="1" indent="-285750">
              <a:spcAft>
                <a:spcPts val="600"/>
              </a:spcAft>
            </a:pPr>
            <a:r>
              <a:rPr lang="fr-FR" sz="1400" dirty="0"/>
              <a:t>Entrainement d’un </a:t>
            </a:r>
            <a:r>
              <a:rPr lang="fr-FR" sz="1400" dirty="0" smtClean="0"/>
              <a:t>NN = optimisation d’une fonction de coût par descente de gradient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Méthode de calcul des gradients : Reverse Mode AD et </a:t>
            </a:r>
            <a:r>
              <a:rPr lang="fr-FR" sz="1400" dirty="0" err="1" smtClean="0"/>
              <a:t>Backpropagation</a:t>
            </a:r>
            <a:endParaRPr lang="fr-FR" sz="1400" dirty="0"/>
          </a:p>
          <a:p>
            <a:pPr marL="742950" lvl="1" indent="-285750">
              <a:spcAft>
                <a:spcPts val="600"/>
              </a:spcAft>
            </a:pPr>
            <a:r>
              <a:rPr lang="fr-FR" sz="1400" dirty="0"/>
              <a:t>Limitations et problèmes </a:t>
            </a:r>
            <a:r>
              <a:rPr lang="fr-FR" sz="1400" dirty="0" smtClean="0"/>
              <a:t>connus</a:t>
            </a:r>
          </a:p>
          <a:p>
            <a:pPr marL="1200150" lvl="2" indent="-285750">
              <a:spcAft>
                <a:spcPts val="600"/>
              </a:spcAft>
            </a:pPr>
            <a:r>
              <a:rPr lang="fr-FR" sz="1200" dirty="0" err="1" smtClean="0"/>
              <a:t>Overfiiting</a:t>
            </a:r>
            <a:r>
              <a:rPr lang="fr-FR" sz="1200" dirty="0" smtClean="0"/>
              <a:t> : définition et solutions classiques</a:t>
            </a:r>
          </a:p>
          <a:p>
            <a:pPr marL="1200150" lvl="2" indent="-285750">
              <a:spcAft>
                <a:spcPts val="600"/>
              </a:spcAft>
            </a:pPr>
            <a:r>
              <a:rPr lang="fr-FR" sz="1200" dirty="0" err="1" smtClean="0"/>
              <a:t>Vanishing</a:t>
            </a:r>
            <a:r>
              <a:rPr lang="fr-FR" sz="1200" dirty="0" smtClean="0"/>
              <a:t>/</a:t>
            </a:r>
            <a:r>
              <a:rPr lang="fr-FR" sz="1200" dirty="0" err="1" smtClean="0"/>
              <a:t>exploding</a:t>
            </a:r>
            <a:r>
              <a:rPr lang="fr-FR" sz="1200" dirty="0" smtClean="0"/>
              <a:t> gradient : définition et solutions classiques</a:t>
            </a:r>
          </a:p>
          <a:p>
            <a:pPr marL="1200150" lvl="2" indent="-285750">
              <a:spcAft>
                <a:spcPts val="600"/>
              </a:spcAft>
            </a:pPr>
            <a:r>
              <a:rPr lang="fr-FR" sz="1200" dirty="0" smtClean="0"/>
              <a:t>Spectral </a:t>
            </a:r>
            <a:r>
              <a:rPr lang="fr-FR" sz="1200" dirty="0" err="1" smtClean="0"/>
              <a:t>Bias</a:t>
            </a:r>
            <a:r>
              <a:rPr lang="fr-FR" sz="1200" dirty="0" smtClean="0"/>
              <a:t> : illustration sur un exemple simple</a:t>
            </a:r>
            <a:endParaRPr lang="fr-FR" sz="1200" dirty="0"/>
          </a:p>
          <a:p>
            <a:pPr marL="742950" lvl="1" indent="-285750">
              <a:spcAft>
                <a:spcPts val="600"/>
              </a:spcAft>
            </a:pPr>
            <a:r>
              <a:rPr lang="fr-FR" sz="1400" dirty="0"/>
              <a:t>Architectures de réseaux classiques : CNN et RNN</a:t>
            </a:r>
          </a:p>
          <a:p>
            <a:pPr marL="285750" indent="-285750">
              <a:spcAft>
                <a:spcPts val="600"/>
              </a:spcAft>
            </a:pPr>
            <a:r>
              <a:rPr lang="fr-FR" sz="1600" b="1" dirty="0"/>
              <a:t>Introduction à </a:t>
            </a:r>
            <a:r>
              <a:rPr lang="fr-FR" sz="1600" b="1" dirty="0" err="1"/>
              <a:t>PyTorch</a:t>
            </a:r>
            <a:r>
              <a:rPr lang="fr-FR" sz="1600" b="1" dirty="0"/>
              <a:t> (TD</a:t>
            </a:r>
            <a:r>
              <a:rPr lang="fr-FR" sz="1600" b="1" dirty="0" smtClean="0"/>
              <a:t>) (et très rapidement à </a:t>
            </a:r>
            <a:r>
              <a:rPr lang="fr-FR" sz="1600" b="1" dirty="0" err="1" smtClean="0"/>
              <a:t>pyTorch</a:t>
            </a:r>
            <a:r>
              <a:rPr lang="fr-FR" sz="1600" b="1" dirty="0" smtClean="0"/>
              <a:t> Lightning)</a:t>
            </a:r>
            <a:endParaRPr lang="fr-FR" sz="16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VAE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171450" indent="-1714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200" dirty="0" smtClean="0"/>
                  <a:t>Contrairement à l’AE, cette fois-ci on se place dans un </a:t>
                </a:r>
                <a:r>
                  <a:rPr lang="fr-FR" sz="1200" b="1" dirty="0" smtClean="0"/>
                  <a:t>cadre probabiliste </a:t>
                </a:r>
                <a:r>
                  <a:rPr lang="fr-FR" sz="1200" dirty="0" smtClean="0"/>
                  <a:t>et on s’</a:t>
                </a:r>
                <a:r>
                  <a:rPr lang="fr-FR" sz="1200" dirty="0" err="1" smtClean="0"/>
                  <a:t>interesse</a:t>
                </a:r>
                <a:r>
                  <a:rPr lang="fr-FR" sz="1200" dirty="0" smtClean="0"/>
                  <a:t> à la </a:t>
                </a:r>
                <a:r>
                  <a:rPr lang="fr-FR" sz="1200" dirty="0" err="1" smtClean="0"/>
                  <a:t>p.d.f</a:t>
                </a:r>
                <a:r>
                  <a:rPr lang="fr-FR" sz="1200" dirty="0" smtClean="0"/>
                  <a:t>. liée à des données (</a:t>
                </a:r>
                <a:r>
                  <a:rPr lang="fr-FR" sz="1200" dirty="0" err="1" smtClean="0"/>
                  <a:t>snapshots</a:t>
                </a:r>
                <a:r>
                  <a:rPr lang="fr-FR" sz="1200" dirty="0" smtClean="0"/>
                  <a:t>, images, etc.)</a:t>
                </a:r>
              </a:p>
              <a:p>
                <a:pPr marL="171450" indent="-1714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200" dirty="0" smtClean="0"/>
                  <a:t>On veut modéliser cette </a:t>
                </a:r>
                <a:r>
                  <a:rPr lang="fr-FR" sz="1200" dirty="0" err="1" smtClean="0"/>
                  <a:t>p.d.f</a:t>
                </a:r>
                <a:r>
                  <a:rPr lang="fr-FR" sz="1200" dirty="0" smtClean="0"/>
                  <a:t> afin de pouvoir l’</a:t>
                </a:r>
                <a:r>
                  <a:rPr lang="fr-FR" sz="1200" dirty="0" err="1" smtClean="0"/>
                  <a:t>échantilloner</a:t>
                </a:r>
                <a:r>
                  <a:rPr lang="fr-FR" sz="1200" dirty="0" smtClean="0"/>
                  <a:t> à notre guise (génération)</a:t>
                </a:r>
              </a:p>
              <a:p>
                <a:pPr marL="628650" lvl="1" indent="-1714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200" dirty="0" smtClean="0"/>
                  <a:t>On introduit un espace latent associé à une variable aléatoire </a:t>
                </a:r>
                <a14:m>
                  <m:oMath xmlns:m="http://schemas.openxmlformats.org/officeDocument/2006/math">
                    <m:r>
                      <a:rPr lang="fr-FR" sz="1200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fr-FR" sz="1200" dirty="0" smtClean="0"/>
                  <a:t> et une </a:t>
                </a:r>
                <a:r>
                  <a:rPr lang="fr-FR" sz="1200" dirty="0" err="1" smtClean="0"/>
                  <a:t>p.d.f</a:t>
                </a:r>
                <a:r>
                  <a:rPr lang="fr-FR" sz="1200" dirty="0" smtClean="0"/>
                  <a:t>. donnée (gaussienne), notre décodeur définit </a:t>
                </a:r>
                <a14:m>
                  <m:oMath xmlns:m="http://schemas.openxmlformats.org/officeDocument/2006/math">
                    <m:r>
                      <a:rPr lang="fr-FR" sz="1200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fr-FR" sz="1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200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fr-FR" sz="1200" i="1" dirty="0">
                        <a:latin typeface="Cambria Math"/>
                      </a:rPr>
                      <m:t>(</m:t>
                    </m:r>
                    <m:r>
                      <a:rPr lang="fr-FR" sz="1200" b="0" i="1" dirty="0" smtClean="0">
                        <a:latin typeface="Cambria Math"/>
                      </a:rPr>
                      <m:t>𝑥</m:t>
                    </m:r>
                    <m:r>
                      <a:rPr lang="fr-FR" sz="1200" b="0" i="1" dirty="0" smtClean="0">
                        <a:latin typeface="Cambria Math"/>
                      </a:rPr>
                      <m:t>|</m:t>
                    </m:r>
                    <m:r>
                      <a:rPr lang="fr-FR" sz="1200" b="0" i="1" dirty="0" smtClean="0">
                        <a:latin typeface="Cambria Math"/>
                      </a:rPr>
                      <m:t>𝑧</m:t>
                    </m:r>
                    <m:r>
                      <a:rPr lang="fr-FR" sz="12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fr-FR" sz="1200" dirty="0" smtClean="0"/>
              </a:p>
              <a:p>
                <a:pPr marL="628650" lvl="1" indent="-1714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200" dirty="0"/>
                  <a:t>On veut que notre modèle définisse une </a:t>
                </a:r>
                <a:r>
                  <a:rPr lang="fr-FR" sz="1200" dirty="0" err="1"/>
                  <a:t>p.d.f</a:t>
                </a:r>
                <a:r>
                  <a:rPr lang="fr-FR" sz="1200" dirty="0"/>
                  <a:t> qui maximise la </a:t>
                </a:r>
                <a:r>
                  <a:rPr lang="fr-FR" sz="1200" b="1" dirty="0"/>
                  <a:t>log-vraisemblance</a:t>
                </a:r>
                <a:r>
                  <a:rPr lang="fr-FR" sz="1200" dirty="0"/>
                  <a:t> des données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i="1" dirty="0">
                        <a:latin typeface="Cambria Math"/>
                      </a:rPr>
                      <m:t>log</m:t>
                    </m:r>
                    <m:r>
                      <a:rPr lang="fr-FR" sz="1200" i="1" dirty="0">
                        <a:latin typeface="Cambria Math"/>
                      </a:rPr>
                      <m:t>⁡(</m:t>
                    </m:r>
                    <m:r>
                      <a:rPr lang="fr-FR" sz="1200" i="1" dirty="0">
                        <a:latin typeface="Cambria Math"/>
                      </a:rPr>
                      <m:t>𝑝</m:t>
                    </m:r>
                    <m:r>
                      <a:rPr lang="fr-FR" sz="1200" i="1" dirty="0">
                        <a:latin typeface="Cambria Math"/>
                      </a:rPr>
                      <m:t>(</m:t>
                    </m:r>
                    <m:r>
                      <a:rPr lang="fr-FR" sz="1200" i="1" dirty="0">
                        <a:latin typeface="Cambria Math"/>
                      </a:rPr>
                      <m:t>𝑥</m:t>
                    </m:r>
                    <m:r>
                      <a:rPr lang="fr-FR" sz="1200" i="1" dirty="0">
                        <a:latin typeface="Cambria Math"/>
                      </a:rPr>
                      <m:t>))</m:t>
                    </m:r>
                  </m:oMath>
                </a14:m>
                <a:endParaRPr lang="fr-FR" sz="1200" dirty="0" smtClean="0"/>
              </a:p>
              <a:p>
                <a:pPr marL="628650" lvl="1" indent="-1714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200" dirty="0" smtClean="0"/>
                  <a:t>D’après Bayes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200" i="1" dirty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200" i="1" dirty="0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fr-FR" sz="1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200" i="1" dirty="0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𝑧</m:t>
                        </m:r>
                        <m:r>
                          <a:rPr lang="fr-FR" sz="1200" b="0" i="1" smtClean="0">
                            <a:latin typeface="Cambria Math"/>
                          </a:rPr>
                          <m:t>|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𝑥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fr-FR" sz="1200" dirty="0"/>
                  <a:t>. </a:t>
                </a:r>
                <a:r>
                  <a:rPr lang="fr-FR" sz="1200" dirty="0" smtClean="0"/>
                  <a:t>Il nous faudrait donc </a:t>
                </a:r>
                <a:r>
                  <a:rPr lang="fr-FR" sz="1200" b="1" dirty="0" smtClean="0"/>
                  <a:t>avoir accès 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1" i="1" dirty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fr-FR" sz="1200" b="1" i="1" dirty="0">
                            <a:latin typeface="Cambria Math"/>
                          </a:rPr>
                          <m:t>𝜽</m:t>
                        </m:r>
                      </m:sub>
                    </m:sSub>
                    <m:r>
                      <a:rPr lang="fr-FR" sz="1200" b="1" i="1">
                        <a:latin typeface="Cambria Math"/>
                      </a:rPr>
                      <m:t>(</m:t>
                    </m:r>
                    <m:r>
                      <a:rPr lang="fr-FR" sz="1200" b="1" i="1">
                        <a:latin typeface="Cambria Math"/>
                      </a:rPr>
                      <m:t>𝒛</m:t>
                    </m:r>
                    <m:r>
                      <a:rPr lang="fr-FR" sz="1200" b="1" i="1">
                        <a:latin typeface="Cambria Math"/>
                      </a:rPr>
                      <m:t>|</m:t>
                    </m:r>
                    <m:r>
                      <a:rPr lang="fr-FR" sz="1200" b="1" i="1">
                        <a:latin typeface="Cambria Math"/>
                      </a:rPr>
                      <m:t>𝒙</m:t>
                    </m:r>
                    <m:r>
                      <a:rPr lang="fr-FR" sz="12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200" b="1" dirty="0" smtClean="0"/>
                  <a:t> </a:t>
                </a:r>
                <a:r>
                  <a:rPr lang="fr-FR" sz="1200" dirty="0" smtClean="0"/>
                  <a:t>pour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200" i="1" dirty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fr-FR" sz="1200" b="0" i="1" dirty="0" smtClean="0">
                        <a:latin typeface="Cambria Math"/>
                      </a:rPr>
                      <m:t>(</m:t>
                    </m:r>
                    <m:r>
                      <a:rPr lang="fr-FR" sz="1200" b="0" i="1" dirty="0" smtClean="0">
                        <a:latin typeface="Cambria Math"/>
                      </a:rPr>
                      <m:t>𝑥</m:t>
                    </m:r>
                    <m:r>
                      <a:rPr lang="fr-FR" sz="12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200" dirty="0" smtClean="0"/>
                  <a:t> sur nos échantillon et trouver les poids qui maximise la vraisemblance</a:t>
                </a:r>
              </a:p>
              <a:p>
                <a:pPr marL="628650" lvl="1" indent="-1714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200" dirty="0" smtClean="0"/>
                  <a:t>On a cependant </a:t>
                </a:r>
                <a:r>
                  <a:rPr lang="fr-FR" sz="1200" b="1" dirty="0" smtClean="0"/>
                  <a:t>aucun moyen simple d’exprimer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1" i="1" dirty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fr-FR" sz="1200" b="1" i="1" dirty="0">
                            <a:latin typeface="Cambria Math"/>
                          </a:rPr>
                          <m:t>𝜽</m:t>
                        </m:r>
                      </m:sub>
                    </m:sSub>
                    <m:r>
                      <a:rPr lang="fr-FR" sz="1200" b="1" i="1">
                        <a:latin typeface="Cambria Math"/>
                      </a:rPr>
                      <m:t>(</m:t>
                    </m:r>
                    <m:r>
                      <a:rPr lang="fr-FR" sz="1200" b="1" i="1">
                        <a:latin typeface="Cambria Math"/>
                      </a:rPr>
                      <m:t>𝒛</m:t>
                    </m:r>
                    <m:r>
                      <a:rPr lang="fr-FR" sz="1200" b="1" i="1">
                        <a:latin typeface="Cambria Math"/>
                      </a:rPr>
                      <m:t>|</m:t>
                    </m:r>
                    <m:r>
                      <a:rPr lang="fr-FR" sz="1200" b="1" i="1">
                        <a:latin typeface="Cambria Math"/>
                      </a:rPr>
                      <m:t>𝒙</m:t>
                    </m:r>
                    <m:r>
                      <a:rPr lang="fr-FR" sz="1200" b="1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200" b="1" dirty="0"/>
                  <a:t> </a:t>
                </a:r>
                <a:endParaRPr lang="fr-FR" sz="1200" b="1" dirty="0" smtClean="0"/>
              </a:p>
              <a:p>
                <a:pPr marL="628650" lvl="1" indent="-1714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200" dirty="0" smtClean="0"/>
                  <a:t>On introduit via l’</a:t>
                </a:r>
                <a:r>
                  <a:rPr lang="fr-FR" sz="1200" dirty="0" err="1" smtClean="0"/>
                  <a:t>autoencodeur</a:t>
                </a:r>
                <a:r>
                  <a:rPr lang="fr-FR" sz="1200" dirty="0" smtClean="0"/>
                  <a:t> </a:t>
                </a:r>
                <a:r>
                  <a:rPr lang="fr-FR" sz="1200" b="1" dirty="0" smtClean="0"/>
                  <a:t>une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1" i="1" dirty="0"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fr-FR" sz="1200" b="1" i="1" dirty="0">
                            <a:latin typeface="Cambria Math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fr-FR" sz="12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1" i="1" dirty="0">
                            <a:latin typeface="Cambria Math"/>
                          </a:rPr>
                          <m:t>𝒛</m:t>
                        </m:r>
                      </m:e>
                      <m:e>
                        <m:r>
                          <a:rPr lang="fr-FR" sz="1200" b="1" i="1" dirty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fr-FR" sz="1200" b="1" dirty="0" smtClean="0"/>
                  <a:t> (par exemple </a:t>
                </a:r>
                <a:r>
                  <a:rPr lang="fr-FR" sz="1200" b="1" dirty="0" err="1" smtClean="0"/>
                  <a:t>guaussienne</a:t>
                </a:r>
                <a:r>
                  <a:rPr lang="fr-FR" sz="1200" b="1" dirty="0" smtClean="0"/>
                  <a:t>) pour approximer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1" i="1" dirty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fr-FR" sz="1200" b="1" i="1" dirty="0">
                            <a:latin typeface="Cambria Math"/>
                          </a:rPr>
                          <m:t>𝜽</m:t>
                        </m:r>
                      </m:sub>
                    </m:sSub>
                    <m:r>
                      <a:rPr lang="fr-FR" sz="1200" b="1" i="1">
                        <a:latin typeface="Cambria Math"/>
                      </a:rPr>
                      <m:t>(</m:t>
                    </m:r>
                    <m:r>
                      <a:rPr lang="fr-FR" sz="1200" b="1" i="1">
                        <a:latin typeface="Cambria Math"/>
                      </a:rPr>
                      <m:t>𝒛</m:t>
                    </m:r>
                    <m:r>
                      <a:rPr lang="fr-FR" sz="1200" b="1" i="1">
                        <a:latin typeface="Cambria Math"/>
                      </a:rPr>
                      <m:t>|</m:t>
                    </m:r>
                    <m:r>
                      <a:rPr lang="fr-FR" sz="1200" b="1" i="1">
                        <a:latin typeface="Cambria Math"/>
                      </a:rPr>
                      <m:t>𝒙</m:t>
                    </m:r>
                    <m:r>
                      <a:rPr lang="fr-FR" sz="1200" b="1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200" b="1" dirty="0"/>
                  <a:t> </a:t>
                </a:r>
                <a:endParaRPr lang="fr-FR" sz="1200" b="1" dirty="0"/>
              </a:p>
              <a:p>
                <a:pPr marL="628650" lvl="1" indent="-171450">
                  <a:spcBef>
                    <a:spcPts val="1200"/>
                  </a:spcBef>
                  <a:spcAft>
                    <a:spcPts val="600"/>
                  </a:spcAft>
                </a:pPr>
                <a:endParaRPr lang="fr-FR" sz="1200" dirty="0"/>
              </a:p>
              <a:p>
                <a:pPr marL="628650" lvl="1" indent="-171450">
                  <a:spcBef>
                    <a:spcPts val="1200"/>
                  </a:spcBef>
                  <a:spcAft>
                    <a:spcPts val="600"/>
                  </a:spcAft>
                </a:pPr>
                <a:endParaRPr lang="fr-FR" sz="800"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 l="-429" r="-5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VAE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10000"/>
              </a:bodyPr>
              <a:lstStyle/>
              <a:p>
                <a:pPr marL="171450" lvl="1" indent="-171450">
                  <a:spcBef>
                    <a:spcPts val="1200"/>
                  </a:spcBef>
                  <a:spcAft>
                    <a:spcPts val="600"/>
                  </a:spcAft>
                  <a:buSzPts val="1800"/>
                  <a:buFont typeface="Arial" pitchFamily="34" charset="0"/>
                  <a:buChar char="●"/>
                </a:pPr>
                <a:r>
                  <a:rPr lang="fr-FR" sz="1300" dirty="0" smtClean="0"/>
                  <a:t>Écrivons la divergence KL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3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3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fr-FR" sz="1300" i="1" dirty="0">
                            <a:latin typeface="Cambria Math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fr-FR" sz="13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300" i="1" dirty="0">
                            <a:latin typeface="Cambria Math"/>
                          </a:rPr>
                          <m:t>𝑧</m:t>
                        </m:r>
                      </m:e>
                      <m:e>
                        <m:r>
                          <a:rPr lang="fr-FR" sz="1300" i="1" dirty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13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3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3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300" i="1" dirty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fr-FR" sz="1300" i="1">
                        <a:latin typeface="Cambria Math"/>
                      </a:rPr>
                      <m:t>(</m:t>
                    </m:r>
                    <m:r>
                      <a:rPr lang="fr-FR" sz="1300" i="1">
                        <a:latin typeface="Cambria Math"/>
                      </a:rPr>
                      <m:t>𝑧</m:t>
                    </m:r>
                    <m:r>
                      <a:rPr lang="fr-FR" sz="1300" i="1">
                        <a:latin typeface="Cambria Math"/>
                      </a:rPr>
                      <m:t>|</m:t>
                    </m:r>
                    <m:r>
                      <a:rPr lang="fr-FR" sz="1300" i="1">
                        <a:latin typeface="Cambria Math"/>
                      </a:rPr>
                      <m:t>𝑥</m:t>
                    </m:r>
                    <m:r>
                      <a:rPr lang="fr-FR" sz="1300" i="1">
                        <a:latin typeface="Cambria Math"/>
                      </a:rPr>
                      <m:t>)</m:t>
                    </m:r>
                  </m:oMath>
                </a14:m>
                <a:r>
                  <a:rPr lang="fr-FR" sz="1300" dirty="0"/>
                  <a:t> </a:t>
                </a:r>
                <a:endParaRPr lang="fr-FR" sz="13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3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3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sz="1300" b="0" i="1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fr-FR" sz="13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sz="13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fr-FR" sz="13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300" b="0" i="1" smtClean="0">
                              <a:latin typeface="Cambria Math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fr-FR" sz="13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3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3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fr-FR" sz="1300" i="1">
                              <a:latin typeface="Cambria Math"/>
                            </a:rPr>
                            <m:t>𝑑</m:t>
                          </m:r>
                          <m:r>
                            <a:rPr lang="fr-FR" sz="1300" b="0" i="1" smtClean="0">
                              <a:latin typeface="Cambria Math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fr-FR" sz="13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300" dirty="0" smtClean="0"/>
                  <a:t>Théorème de Bayes : </a:t>
                </a:r>
                <a:endParaRPr lang="fr-FR" sz="13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3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sz="1300" i="1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fr-FR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sz="1300" i="1">
                          <a:latin typeface="Cambria Math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fr-FR" sz="1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300" i="1">
                              <a:latin typeface="Cambria Math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fr-FR" sz="13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3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3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1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fr-FR" sz="1300" i="1">
                              <a:latin typeface="Cambria Math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fr-FR" sz="13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3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sz="1300" i="1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fr-FR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sz="1300" i="1">
                          <a:latin typeface="Cambria Math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fr-FR" sz="1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300" i="1">
                              <a:latin typeface="Cambria Math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fr-FR" sz="13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fr-FR" sz="1300" i="1">
                                  <a:latin typeface="Cambria Math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3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3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fr-FR" sz="1300" i="1" dirty="0">
                                  <a:latin typeface="Cambria Math"/>
                                </a:rPr>
                                <m:t>−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fr-FR" sz="1300">
                              <a:latin typeface="Cambria Math"/>
                            </a:rPr>
                            <m:t>log</m:t>
                          </m:r>
                          <m:r>
                            <a:rPr lang="fr-FR" sz="1300" i="1" dirty="0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fr-FR" sz="1300" i="1" dirty="0">
                              <a:latin typeface="Cambria Math"/>
                            </a:rPr>
                            <m:t>(</m:t>
                          </m:r>
                          <m:r>
                            <a:rPr lang="fr-FR" sz="1300" i="1" dirty="0">
                              <a:latin typeface="Cambria Math"/>
                            </a:rPr>
                            <m:t>𝑥</m:t>
                          </m:r>
                          <m:r>
                            <a:rPr lang="fr-FR" sz="1300" i="1" dirty="0">
                              <a:latin typeface="Cambria Math"/>
                            </a:rPr>
                            <m:t>))</m:t>
                          </m:r>
                          <m:r>
                            <a:rPr lang="fr-FR" sz="1300" i="1">
                              <a:latin typeface="Cambria Math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fr-FR" sz="13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3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sz="1300" i="1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fr-FR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sz="1300" i="1">
                          <a:latin typeface="Cambria Math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fr-FR" sz="1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300" i="1">
                              <a:latin typeface="Cambria Math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fr-FR" sz="13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3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3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fr-FR" sz="1300" b="0" i="1" dirty="0" smtClean="0">
                                  <a:latin typeface="Cambria Math"/>
                                </a:rPr>
                                <m:t>𝑑𝑧</m:t>
                              </m:r>
                              <m:r>
                                <a:rPr lang="fr-FR" sz="1300" b="0" i="1" dirty="0" smtClean="0">
                                  <a:latin typeface="Cambria Math"/>
                                </a:rPr>
                                <m:t>+</m:t>
                              </m:r>
                            </m:e>
                          </m:func>
                          <m:func>
                            <m:func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3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3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3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300" i="1" dirty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fr-FR" sz="13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3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300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nary>
                            <m:naryPr>
                              <m:supHide m:val="on"/>
                              <m:ctrlPr>
                                <a:rPr lang="fr-FR" sz="1300" b="0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300" b="0" i="1" dirty="0" smtClean="0">
                                  <a:latin typeface="Cambria Math"/>
                                </a:rPr>
                                <m:t>𝑍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1300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3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sz="1300" b="0" i="1" dirty="0" smtClean="0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fr-FR" sz="13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sz="1300" b="0" i="1" dirty="0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fr-FR" sz="1300" b="0" i="1" dirty="0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fr-FR" sz="13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sz="1300" b="0" i="1" dirty="0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fr-FR" sz="1300" i="1">
                              <a:latin typeface="Cambria Math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fr-FR" sz="13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300" dirty="0" smtClean="0"/>
                  <a:t>Comme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fr-FR" sz="1300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fr-FR" sz="1300" i="1" dirty="0">
                            <a:latin typeface="Cambria Math"/>
                          </a:rPr>
                          <m:t>𝑍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13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300" i="1" dirty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300" i="1" dirty="0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r>
                          <a:rPr lang="fr-FR" sz="1300" i="1" dirty="0">
                            <a:latin typeface="Cambria Math"/>
                          </a:rPr>
                          <m:t>(</m:t>
                        </m:r>
                        <m:r>
                          <a:rPr lang="fr-FR" sz="1300" i="1" dirty="0">
                            <a:latin typeface="Cambria Math"/>
                          </a:rPr>
                          <m:t>𝑧</m:t>
                        </m:r>
                        <m:r>
                          <a:rPr lang="fr-FR" sz="1300" i="1" dirty="0">
                            <a:latin typeface="Cambria Math"/>
                          </a:rPr>
                          <m:t>|</m:t>
                        </m:r>
                        <m:r>
                          <a:rPr lang="fr-FR" sz="1300" i="1" dirty="0">
                            <a:latin typeface="Cambria Math"/>
                          </a:rPr>
                          <m:t>𝑥</m:t>
                        </m:r>
                        <m:r>
                          <a:rPr lang="fr-FR" sz="1300" i="1" dirty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fr-FR" sz="1300" i="1">
                        <a:latin typeface="Cambria Math"/>
                      </a:rPr>
                      <m:t>𝑑𝑧</m:t>
                    </m:r>
                    <m:r>
                      <a:rPr lang="fr-FR" sz="13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fr-FR" sz="1300" dirty="0" smtClean="0"/>
                  <a:t> (définition d’une </a:t>
                </a:r>
                <a:r>
                  <a:rPr lang="fr-FR" sz="1300" dirty="0" err="1" smtClean="0"/>
                  <a:t>pdf</a:t>
                </a:r>
                <a:r>
                  <a:rPr lang="fr-FR" sz="1300" dirty="0" smtClean="0"/>
                  <a:t>), on a </a:t>
                </a:r>
                <a:endParaRPr lang="fr-FR" sz="1300" i="1" dirty="0" smtClean="0">
                  <a:latin typeface="Cambria Math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3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fr-FR" sz="1300" i="1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fr-FR" sz="13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sz="1300" i="1">
                          <a:latin typeface="Cambria Math"/>
                        </a:rPr>
                        <m:t>=</m:t>
                      </m:r>
                      <m:r>
                        <a:rPr lang="fr-FR" sz="1300" i="1">
                          <a:latin typeface="Cambria Math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fr-FR" sz="1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300" i="1">
                              <a:latin typeface="Cambria Math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fr-FR" sz="13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3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3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fr-FR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fr-FR" sz="1300" i="1" dirty="0">
                                  <a:latin typeface="Cambria Math"/>
                                </a:rPr>
                                <m:t>𝑑𝑧</m:t>
                              </m:r>
                              <m:r>
                                <a:rPr lang="fr-FR" sz="1300" i="1" dirty="0">
                                  <a:latin typeface="Cambria Math"/>
                                </a:rPr>
                                <m:t>+</m:t>
                              </m:r>
                            </m:e>
                          </m:func>
                          <m:func>
                            <m:func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3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3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3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300" i="1" dirty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fr-FR" sz="13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3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300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fr-FR" sz="1300" b="0" i="1" smtClean="0">
                          <a:latin typeface="Cambria Math"/>
                        </a:rPr>
                        <m:t>≥0 </m:t>
                      </m:r>
                    </m:oMath>
                  </m:oMathPara>
                </a14:m>
                <a:endParaRPr lang="fr-FR" sz="1300" dirty="0"/>
              </a:p>
              <a:p>
                <a:pPr marL="628650" lvl="1" indent="-171450">
                  <a:spcBef>
                    <a:spcPts val="1200"/>
                  </a:spcBef>
                  <a:spcAft>
                    <a:spcPts val="600"/>
                  </a:spcAft>
                </a:pPr>
                <a:endParaRPr lang="fr-FR" sz="800"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VAE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300" smtClean="0">
                          <a:latin typeface="Cambria Math"/>
                        </a:rPr>
                        <m:t>log</m:t>
                      </m:r>
                      <m:r>
                        <a:rPr lang="fr-FR" sz="13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fr-FR" sz="13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3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300" i="1">
                              <a:latin typeface="Cambria Math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fr-FR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3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sz="1300" i="1">
                          <a:latin typeface="Cambria Math"/>
                        </a:rPr>
                        <m:t>)≥</m:t>
                      </m:r>
                      <m:nary>
                        <m:naryPr>
                          <m:supHide m:val="on"/>
                          <m:ctrlPr>
                            <a:rPr lang="fr-FR" sz="1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300" i="1">
                              <a:latin typeface="Cambria Math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fr-FR" sz="13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3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3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fr-FR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fr-FR" sz="1300" i="1" dirty="0">
                                  <a:latin typeface="Cambria Math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fr-FR" sz="13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3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3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3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3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300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3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fr-FR" sz="1300" i="1">
                          <a:latin typeface="Cambria Math"/>
                        </a:rPr>
                        <m:t>≥</m:t>
                      </m:r>
                      <m:nary>
                        <m:naryPr>
                          <m:supHide m:val="on"/>
                          <m:ctrlPr>
                            <a:rPr lang="fr-FR" sz="1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300" i="1">
                              <a:latin typeface="Cambria Math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FR" sz="1300" i="1" dirty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300" dirty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13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300" i="1" dirty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fr-FR" sz="1300" i="1" dirty="0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fr-FR" sz="13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fr-FR" sz="1300" i="1" dirty="0">
                              <a:latin typeface="Cambria Math"/>
                            </a:rPr>
                            <m:t>𝑑𝑧</m:t>
                          </m:r>
                        </m:e>
                      </m:nary>
                      <m:r>
                        <a:rPr lang="fr-FR" sz="1300" i="1" dirty="0">
                          <a:latin typeface="Cambria Math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fr-FR" sz="1300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fr-FR" sz="1300" i="1" dirty="0">
                              <a:latin typeface="Cambria Math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300" i="1" dirty="0">
                                  <a:latin typeface="Cambria Math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fr-FR" sz="13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fr-FR" sz="13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3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3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300" i="1" dirty="0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fr-FR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3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e>
                                          <m:r>
                                            <a:rPr lang="fr-FR" sz="1300" i="1" dirty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fr-FR" sz="1300" i="1" dirty="0">
                                  <a:latin typeface="Cambria Math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fr-FR" sz="13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3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fr-FR" sz="13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3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3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3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3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300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3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3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fr-FR" sz="13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fr-FR" sz="13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3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fr-FR" sz="13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fr-FR" sz="13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fr-FR" sz="13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3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3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3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3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  <m:e>
                              <m:r>
                                <a:rPr lang="fr-FR" sz="13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1300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3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fr-FR" sz="13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fr-FR" sz="13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𝒍𝒐𝒈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fr-FR" sz="13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3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fr-FR" sz="13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3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3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e>
                                  <m:r>
                                    <a:rPr lang="fr-FR" sz="13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fr-FR" sz="13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3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3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fr-FR" sz="13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fr-FR" sz="13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fr-FR" sz="1300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300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b>
                          <m:r>
                            <a:rPr lang="fr-FR" sz="1300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fr-FR" sz="1300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300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e>
                          <m:r>
                            <a:rPr lang="fr-FR" sz="1300" b="1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fr-FR" sz="13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||</m:t>
                      </m:r>
                      <m:r>
                        <a:rPr lang="fr-FR" sz="13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fr-FR" sz="13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3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fr-FR" sz="13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3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300" dirty="0"/>
                  <a:t>On maximise en pratique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3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3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13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3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300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300" i="1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3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3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fr-FR" sz="1300" dirty="0"/>
                  <a:t> en </a:t>
                </a:r>
                <a:r>
                  <a:rPr lang="fr-FR" sz="1300" dirty="0" smtClean="0"/>
                  <a:t>minimisant la </a:t>
                </a:r>
                <a:r>
                  <a:rPr lang="fr-FR" sz="1300" b="1" dirty="0" smtClean="0">
                    <a:solidFill>
                      <a:srgbClr val="FF0000"/>
                    </a:solidFill>
                  </a:rPr>
                  <a:t>négative </a:t>
                </a:r>
                <a:r>
                  <a:rPr lang="fr-FR" sz="1300" b="1" dirty="0">
                    <a:solidFill>
                      <a:srgbClr val="FF0000"/>
                    </a:solidFill>
                  </a:rPr>
                  <a:t>ELBO </a:t>
                </a:r>
                <a:r>
                  <a:rPr lang="fr-FR" sz="1300" dirty="0"/>
                  <a:t>(Evidence </a:t>
                </a:r>
                <a:r>
                  <a:rPr lang="fr-FR" sz="1300" dirty="0" err="1"/>
                  <a:t>Lower</a:t>
                </a:r>
                <a:r>
                  <a:rPr lang="fr-FR" sz="1300" dirty="0"/>
                  <a:t> </a:t>
                </a:r>
                <a:r>
                  <a:rPr lang="fr-FR" sz="1300" dirty="0" err="1"/>
                  <a:t>Bound</a:t>
                </a:r>
                <a:r>
                  <a:rPr lang="fr-FR" sz="1300" dirty="0" smtClean="0"/>
                  <a:t>)</a:t>
                </a:r>
                <a:endParaRPr lang="fr-FR" sz="1300" dirty="0"/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3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3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fr-FR" sz="1300" i="1" dirty="0">
                            <a:latin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FR" sz="13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300" i="1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fr-FR" sz="13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fr-FR" sz="1300" dirty="0" smtClean="0"/>
                  <a:t> est donné par le décodeur 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3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3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fr-FR" sz="1300" i="1" dirty="0">
                            <a:latin typeface="Cambria Math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fr-FR" sz="13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300" i="1" dirty="0">
                            <a:latin typeface="Cambria Math"/>
                          </a:rPr>
                          <m:t>𝑧</m:t>
                        </m:r>
                      </m:e>
                      <m:e>
                        <m:r>
                          <a:rPr lang="fr-FR" sz="1300" i="1" dirty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1300" dirty="0" smtClean="0"/>
                  <a:t> est donné par l’encodeur 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fr-FR" sz="13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13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300" i="1" dirty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fr-FR" sz="1300" dirty="0" smtClean="0"/>
                  <a:t> est imposé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300" b="1" dirty="0" smtClean="0"/>
                  <a:t>On suppose classiquement ces distributions comme gaussiennes avec une matrice de covariance diagonale </a:t>
                </a: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VAE : reparametrization trick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300" dirty="0" smtClean="0"/>
                  <a:t>Il faut évaluer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3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3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sz="1300" i="1">
                            <a:latin typeface="Cambria Math"/>
                          </a:rPr>
                          <m:t>𝑧</m:t>
                        </m:r>
                        <m:r>
                          <a:rPr lang="fr-FR" sz="1300" i="1">
                            <a:latin typeface="Cambria Math"/>
                          </a:rPr>
                          <m:t>~</m:t>
                        </m:r>
                        <m:sSub>
                          <m:sSubPr>
                            <m:ctrlPr>
                              <a:rPr lang="fr-FR" sz="13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300" i="1" dirty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300" i="1" dirty="0">
                                <a:latin typeface="Cambria Math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fr-FR" sz="13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300" i="1" dirty="0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fr-FR" sz="1300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13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300" i="1" dirty="0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fr-FR" sz="1300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300" dirty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3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300" i="1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300" i="1" dirty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3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3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fr-FR" sz="1300" i="1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fr-FR" sz="1300" dirty="0" smtClean="0"/>
                  <a:t> pour évaluer la </a:t>
                </a:r>
                <a:r>
                  <a:rPr lang="fr-FR" sz="1300" dirty="0" err="1" smtClean="0"/>
                  <a:t>loss</a:t>
                </a:r>
                <a:endParaRPr lang="fr-FR" sz="1300" dirty="0" smtClean="0"/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300" dirty="0" smtClean="0"/>
                  <a:t>Ce terme nécessite d’</a:t>
                </a:r>
                <a:r>
                  <a:rPr lang="fr-FR" sz="1300" dirty="0" err="1" smtClean="0"/>
                  <a:t>échantilloner</a:t>
                </a:r>
                <a:r>
                  <a:rPr lang="fr-FR" sz="1300" dirty="0" smtClean="0"/>
                  <a:t> z à partir d’une distribution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300" dirty="0" smtClean="0"/>
                  <a:t>Cet échantillonnage pose un problème de </a:t>
                </a:r>
                <a:r>
                  <a:rPr lang="fr-FR" sz="1300" dirty="0" err="1" smtClean="0"/>
                  <a:t>différentiabilité</a:t>
                </a:r>
                <a:r>
                  <a:rPr lang="fr-FR" sz="1300" dirty="0" smtClean="0"/>
                  <a:t> : problème pour évaluer les gradients pour la </a:t>
                </a:r>
                <a:r>
                  <a:rPr lang="fr-FR" sz="1300" dirty="0" err="1" smtClean="0"/>
                  <a:t>backpropaagtion</a:t>
                </a:r>
                <a:endParaRPr lang="fr-FR" sz="13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300" b="1" dirty="0" err="1" smtClean="0"/>
                  <a:t>Reparametrization</a:t>
                </a:r>
                <a:r>
                  <a:rPr lang="fr-FR" sz="1300" b="1" dirty="0" smtClean="0"/>
                  <a:t> trick :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300" dirty="0" smtClean="0"/>
                  <a:t>AU lieu d’échantillonner z, on échantillonne une variable </a:t>
                </a:r>
                <a14:m>
                  <m:oMath xmlns:m="http://schemas.openxmlformats.org/officeDocument/2006/math">
                    <m:r>
                      <a:rPr lang="fr-FR" sz="1300" b="0" i="1" smtClean="0">
                        <a:latin typeface="Cambria Math"/>
                      </a:rPr>
                      <m:t>𝜖</m:t>
                    </m:r>
                    <m:r>
                      <a:rPr lang="fr-FR" sz="1300" b="0" i="1" smtClean="0">
                        <a:latin typeface="Cambria Math"/>
                      </a:rPr>
                      <m:t>~</m:t>
                    </m:r>
                    <m:r>
                      <a:rPr lang="fr-FR" sz="1300" b="0" i="1" smtClean="0">
                        <a:latin typeface="Cambria Math"/>
                      </a:rPr>
                      <m:t>𝑁</m:t>
                    </m:r>
                    <m:r>
                      <a:rPr lang="fr-FR" sz="1300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fr-FR" sz="1300" dirty="0" smtClean="0"/>
                  <a:t>, puis on évalue </a:t>
                </a:r>
                <a14:m>
                  <m:oMath xmlns:m="http://schemas.openxmlformats.org/officeDocument/2006/math">
                    <m:r>
                      <a:rPr lang="fr-FR" sz="1300" b="0" i="1" smtClean="0">
                        <a:latin typeface="Cambria Math"/>
                      </a:rPr>
                      <m:t>𝑧</m:t>
                    </m:r>
                    <m:r>
                      <a:rPr lang="fr-FR" sz="13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1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3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fr-FR" sz="13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300" b="0" i="1" smtClean="0">
                        <a:latin typeface="Cambria Math"/>
                      </a:rPr>
                      <m:t>+</m:t>
                    </m:r>
                    <m:r>
                      <a:rPr lang="fr-FR" sz="1300" b="0" i="1" smtClean="0">
                        <a:latin typeface="Cambria Math"/>
                      </a:rPr>
                      <m:t>𝜖</m:t>
                    </m:r>
                    <m:sSub>
                      <m:sSubPr>
                        <m:ctrlPr>
                          <a:rPr lang="fr-FR" sz="1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3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sz="13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endParaRPr lang="fr-FR" sz="1300" dirty="0" smtClean="0"/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fr-FR" sz="1300" dirty="0" smtClean="0"/>
                  <a:t>Cela rend les termes qui dépendent de z différentiables par </a:t>
                </a:r>
                <a:r>
                  <a:rPr lang="fr-FR" sz="1300" dirty="0" err="1" smtClean="0"/>
                  <a:t>backpropagation</a:t>
                </a:r>
                <a:endParaRPr lang="fr-FR" sz="13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300" b="1" dirty="0"/>
                  <a:t>Illustration : </a:t>
                </a:r>
                <a:r>
                  <a:rPr lang="fr-FR" sz="1300" u="sng" dirty="0">
                    <a:solidFill>
                      <a:srgbClr val="0070C0"/>
                    </a:solidFill>
                  </a:rPr>
                  <a:t>https://nbviewer.org/github/gokererdogan/Notebooks/blob/master/Reparameterization%20Trick.ipynb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fr-FR" sz="13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fr-FR" sz="1300" dirty="0" smtClean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VAE : latent gaussien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3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3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fr-FR" sz="1300" i="1" dirty="0">
                            <a:latin typeface="Cambria Math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fr-FR" sz="13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300" i="1" dirty="0">
                            <a:latin typeface="Cambria Math"/>
                          </a:rPr>
                          <m:t>𝑧</m:t>
                        </m:r>
                      </m:e>
                      <m:e>
                        <m:r>
                          <a:rPr lang="fr-FR" sz="1300" i="1" dirty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1300" dirty="0" smtClean="0"/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3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3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3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sz="13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fr-FR" sz="1300" b="0" i="1" smtClean="0">
                                <a:latin typeface="Cambria Math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fr-FR" sz="13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sz="1300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sz="1300" b="0" i="1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fr-FR" sz="13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sSup>
                      <m:sSupPr>
                        <m:ctrlPr>
                          <a:rPr lang="fr-FR" sz="1300" b="0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300" b="0" i="0" smtClean="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fr-FR" sz="13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13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13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13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3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fr-FR" sz="13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13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300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fr-FR" sz="13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fr-FR" sz="13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sz="1300" b="0" i="1" smtClean="0">
                                <a:latin typeface="Cambria Math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fr-FR" sz="13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sz="1300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FR" sz="1300" b="0" i="1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fr-FR" sz="13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endParaRPr lang="fr-FR" sz="1300" dirty="0" smtClean="0"/>
              </a:p>
              <a:p>
                <a:pPr marL="285750" indent="-285750"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fr-FR" sz="13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FR" sz="13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300" i="1" dirty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fr-FR" sz="1300" dirty="0" smtClean="0"/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3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3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3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sz="13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300" i="1">
                                <a:latin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fr-FR" sz="13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30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fr-FR" sz="13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13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13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13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3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fr-FR" sz="13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sz="130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sz="13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fr-FR" sz="13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fr-FR" sz="13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300" dirty="0" smtClean="0"/>
                  <a:t>On peut montrer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3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300" b="0" i="1" dirty="0" smtClean="0">
                            <a:latin typeface="Cambria Math"/>
                          </a:rPr>
                          <m:t>−</m:t>
                        </m:r>
                        <m:r>
                          <a:rPr lang="fr-FR" sz="13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fr-FR" sz="1300" i="1" dirty="0">
                            <a:latin typeface="Cambria Math"/>
                          </a:rPr>
                          <m:t>𝐾𝐿</m:t>
                        </m:r>
                      </m:sub>
                    </m:sSub>
                    <m:r>
                      <a:rPr lang="fr-FR" sz="13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fr-FR" sz="13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3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fr-FR" sz="1300" i="1" dirty="0">
                            <a:latin typeface="Cambria Math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fr-FR" sz="13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300" i="1" dirty="0">
                            <a:latin typeface="Cambria Math"/>
                          </a:rPr>
                          <m:t>𝑧</m:t>
                        </m:r>
                      </m:e>
                      <m:e>
                        <m:r>
                          <a:rPr lang="fr-FR" sz="13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fr-FR" sz="1300" i="1" dirty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fr-FR" sz="13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3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sz="13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3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fr-FR" sz="13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3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3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13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3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300" b="0" i="1" dirty="0" smtClean="0"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fr-FR" sz="1300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300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3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fr-FR" sz="1300" b="0" i="1" dirty="0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300" b="0" i="1" dirty="0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sz="1300" b="0" i="1" dirty="0" smtClean="0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fr-FR" sz="1300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  <m:r>
                          <a:rPr lang="fr-FR" sz="1300" b="0" i="1" dirty="0" smtClean="0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1300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sz="1300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fr-FR" sz="1300" b="0" i="1" dirty="0" smtClean="0">
                                <a:latin typeface="Cambria Math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13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sz="1300" b="0" i="1" dirty="0" smtClean="0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1300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sz="1300" b="0" i="1" dirty="0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300" b="0" i="1" dirty="0" smtClean="0">
                                <a:latin typeface="Cambria Math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13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FR" sz="13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fr-FR" sz="13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fr-FR" sz="1300" dirty="0" smtClean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24</a:t>
            </a:fld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" name="Google Shape;69;p15"/>
          <p:cNvGrpSpPr/>
          <p:nvPr/>
        </p:nvGrpSpPr>
        <p:grpSpPr>
          <a:xfrm>
            <a:off x="3983036" y="3649126"/>
            <a:ext cx="1446731" cy="707687"/>
            <a:chOff x="4323913" y="3904763"/>
            <a:chExt cx="2214600" cy="1083300"/>
          </a:xfrm>
        </p:grpSpPr>
        <p:grpSp>
          <p:nvGrpSpPr>
            <p:cNvPr id="11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13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2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Assimilation de données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300" dirty="0" smtClean="0"/>
              <a:t>Le VAE peut être utilisé pour de l’assimilation de données :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fr-FR" sz="1300" dirty="0" smtClean="0"/>
              <a:t>A partir de mesures partielle, on recherche un état complet dans l’espace latent pour minimiser l’écart à une mesure</a:t>
            </a:r>
            <a:endParaRPr lang="fr-FR" sz="1300" dirty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fr-FR" sz="13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25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412675"/>
            <a:ext cx="3790950" cy="237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oogle Shape;69;p15"/>
          <p:cNvGrpSpPr/>
          <p:nvPr/>
        </p:nvGrpSpPr>
        <p:grpSpPr>
          <a:xfrm>
            <a:off x="5973761" y="3178811"/>
            <a:ext cx="1446731" cy="707687"/>
            <a:chOff x="4323913" y="3904763"/>
            <a:chExt cx="2214600" cy="1083300"/>
          </a:xfrm>
        </p:grpSpPr>
        <p:grpSp>
          <p:nvGrpSpPr>
            <p:cNvPr id="16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18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12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Plan du cours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400" dirty="0" smtClean="0"/>
              <a:t>Ce que le cours va aborder :</a:t>
            </a:r>
          </a:p>
          <a:p>
            <a:pPr marL="285750" indent="-285750">
              <a:spcAft>
                <a:spcPts val="600"/>
              </a:spcAft>
            </a:pPr>
            <a:r>
              <a:rPr lang="fr-FR" sz="1400" b="1" dirty="0" smtClean="0"/>
              <a:t>Réduction de dimension par DL : autoencodeurs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Calcul POD/PCA avec un réseau de neurones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Ajout de non-linéarité : </a:t>
            </a:r>
            <a:r>
              <a:rPr lang="fr-FR" sz="1400" dirty="0" err="1" smtClean="0"/>
              <a:t>autoencodeur</a:t>
            </a:r>
            <a:endParaRPr lang="fr-FR" sz="1400" dirty="0" smtClean="0"/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Topologie </a:t>
            </a:r>
            <a:r>
              <a:rPr lang="fr-FR" sz="1400" dirty="0" smtClean="0"/>
              <a:t>de l’espace réduit</a:t>
            </a:r>
          </a:p>
          <a:p>
            <a:pPr marL="285750" indent="-285750">
              <a:spcAft>
                <a:spcPts val="600"/>
              </a:spcAft>
            </a:pPr>
            <a:r>
              <a:rPr lang="fr-FR" sz="1400" b="1" dirty="0" smtClean="0"/>
              <a:t>VAE : autoencodeurs dans un cadre probabiliste</a:t>
            </a:r>
            <a:endParaRPr lang="fr-FR" sz="1400" dirty="0"/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Quelques notions </a:t>
            </a:r>
            <a:r>
              <a:rPr lang="fr-FR" sz="1400" dirty="0" smtClean="0"/>
              <a:t>: </a:t>
            </a:r>
            <a:r>
              <a:rPr lang="fr-FR" sz="1400" dirty="0"/>
              <a:t>KL </a:t>
            </a:r>
            <a:r>
              <a:rPr lang="fr-FR" sz="1400" dirty="0" smtClean="0"/>
              <a:t>divergence, th. de Bayes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VAE : théorie</a:t>
            </a:r>
          </a:p>
          <a:p>
            <a:pPr marL="742950" lvl="1" indent="-285750">
              <a:spcAft>
                <a:spcPts val="600"/>
              </a:spcAft>
            </a:pPr>
            <a:r>
              <a:rPr lang="fr-FR" sz="1400" dirty="0" smtClean="0"/>
              <a:t>VAE : implémentation et </a:t>
            </a:r>
            <a:r>
              <a:rPr lang="fr-FR" sz="1400" dirty="0" smtClean="0"/>
              <a:t>exemples</a:t>
            </a:r>
            <a:endParaRPr lang="fr-FR" sz="14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REDUCTION DE DIMENSIONS PAR DL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 la POD aux Autoencodeurs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CSC217 - Réduction de dimension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PCA = problème d’optimisation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200" b="1" dirty="0" smtClean="0"/>
                  <a:t>Cours 10 : </a:t>
                </a:r>
                <a:r>
                  <a:rPr lang="fr-FR" sz="1200" dirty="0" smtClean="0"/>
                  <a:t>on avait présenté intuitivement que la représentation optimale des données sur une base réduite est liée à la maximisation de la variance de la projection sur la base réduite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200" b="1" dirty="0" smtClean="0"/>
                  <a:t>Quelques rappels et preuves complémentaires au cours 10 </a:t>
                </a:r>
                <a:r>
                  <a:rPr lang="fr-FR" sz="1200" dirty="0" smtClean="0"/>
                  <a:t>[ </a:t>
                </a:r>
                <a:r>
                  <a:rPr lang="fr-FR" sz="1200" dirty="0" err="1" smtClean="0"/>
                  <a:t>Rq</a:t>
                </a:r>
                <a:r>
                  <a:rPr lang="fr-FR" sz="1200" dirty="0" smtClean="0"/>
                  <a:t> : on adopte une organisation des données « </a:t>
                </a:r>
                <a:r>
                  <a:rPr lang="fr-FR" sz="1200" dirty="0" err="1" smtClean="0"/>
                  <a:t>row-wise</a:t>
                </a:r>
                <a:r>
                  <a:rPr lang="fr-FR" sz="1200" dirty="0" smtClean="0"/>
                  <a:t> »]</a:t>
                </a:r>
              </a:p>
              <a:p>
                <a:pPr marL="0" lv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200" b="1" dirty="0" smtClean="0"/>
                  <a:t>Données (centrées) :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fr-FR" sz="1200" b="0" i="1" smtClean="0">
                        <a:latin typeface="Cambria Math"/>
                      </a:rPr>
                      <m:t>×</m:t>
                    </m:r>
                    <m:r>
                      <a:rPr lang="fr-FR" sz="1200" b="0" i="1" smtClean="0">
                        <a:latin typeface="Cambria Math"/>
                      </a:rPr>
                      <m:t>𝑁</m:t>
                    </m:r>
                  </m:oMath>
                </a14:m>
                <a:endParaRPr lang="fr-FR" sz="1200" dirty="0" smtClean="0"/>
              </a:p>
              <a:p>
                <a:pPr marL="0" lv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𝑋</m:t>
                      </m:r>
                      <m:r>
                        <a:rPr lang="fr-FR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200" b="0" i="1" smtClean="0"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1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120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/>
                                      </a:rPr>
                                      <m:t>𝒏𝒑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200" b="1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200" b="1" dirty="0" smtClean="0"/>
                  <a:t>Base réduite orthonormée : matrice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𝑟</m:t>
                    </m:r>
                    <m:r>
                      <a:rPr lang="fr-FR" sz="1200" i="1">
                        <a:latin typeface="Cambria Math"/>
                      </a:rPr>
                      <m:t>×</m:t>
                    </m:r>
                    <m:r>
                      <a:rPr lang="fr-FR" sz="1200" i="1">
                        <a:latin typeface="Cambria Math"/>
                      </a:rPr>
                      <m:t>𝑁</m:t>
                    </m:r>
                  </m:oMath>
                </a14:m>
                <a:endParaRPr lang="fr-FR" sz="1200" b="1" dirty="0" smtClean="0"/>
              </a:p>
              <a:p>
                <a:pPr marL="0" lv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200" i="1"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12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fr-FR" sz="1200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12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/>
                                      </a:rPr>
                                      <m:t>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, </m:t>
                      </m:r>
                      <m:r>
                        <m:rPr>
                          <m:lit/>
                        </m:rPr>
                        <a:rPr lang="fr-FR" sz="1200" b="0" i="1" smtClean="0">
                          <a:latin typeface="Cambria Math"/>
                        </a:rPr>
                        <m:t> </m:t>
                      </m:r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sSup>
                        <m:s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b="1" dirty="0" smtClean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PCA = problème d’optimisation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200" b="1" dirty="0" smtClean="0"/>
                  <a:t>Coordonnées réduites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1200" b="1" dirty="0" smtClean="0"/>
                  <a:t> de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𝑋</m:t>
                    </m:r>
                  </m:oMath>
                </a14:m>
                <a:r>
                  <a:rPr lang="fr-FR" sz="1200" b="1" dirty="0" smtClean="0"/>
                  <a:t> dans la base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𝑈</m:t>
                    </m:r>
                  </m:oMath>
                </a14:m>
                <a:r>
                  <a:rPr lang="fr-FR" sz="1200" b="1" dirty="0" smtClean="0"/>
                  <a:t> (matrice de coordonnées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r-FR" sz="1200" b="1" dirty="0" smtClean="0"/>
                  <a:t> de taille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fr-FR" sz="1200" b="0" i="1" smtClean="0">
                        <a:latin typeface="Cambria Math"/>
                      </a:rPr>
                      <m:t>×</m:t>
                    </m:r>
                    <m:r>
                      <a:rPr lang="fr-FR" sz="1200" b="0" i="1" smtClean="0">
                        <a:latin typeface="Cambria Math"/>
                      </a:rPr>
                      <m:t>𝑟</m:t>
                    </m:r>
                    <m:r>
                      <a:rPr lang="fr-FR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fr-FR" sz="1200" b="1" dirty="0" smtClean="0"/>
                  <a:t>)</a:t>
                </a:r>
              </a:p>
              <a:p>
                <a:pPr marL="0" lv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𝑋</m:t>
                      </m:r>
                      <m:sSup>
                        <m:sSup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sz="1200" dirty="0" smtClean="0"/>
              </a:p>
              <a:p>
                <a:pPr marL="0" lv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200" b="1" dirty="0" smtClean="0"/>
                  <a:t>Approximation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12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200" b="1" i="1" dirty="0" smtClean="0">
                            <a:latin typeface="Cambria Math"/>
                          </a:rPr>
                          <m:t>𝑿</m:t>
                        </m:r>
                      </m:e>
                    </m:acc>
                    <m:r>
                      <a:rPr lang="fr-FR" sz="1200" b="1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1200" b="1" dirty="0" smtClean="0"/>
                  <a:t>de </a:t>
                </a:r>
                <a14:m>
                  <m:oMath xmlns:m="http://schemas.openxmlformats.org/officeDocument/2006/math">
                    <m:r>
                      <a:rPr lang="fr-FR" sz="1200" b="1" i="1">
                        <a:latin typeface="Cambria Math"/>
                      </a:rPr>
                      <m:t>𝑿</m:t>
                    </m:r>
                  </m:oMath>
                </a14:m>
                <a:r>
                  <a:rPr lang="fr-FR" sz="1200" b="1" dirty="0" smtClean="0"/>
                  <a:t> dans les sous espace réduit :  </a:t>
                </a:r>
              </a:p>
              <a:p>
                <a:pPr marL="0" lv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fr-FR" sz="1200" b="1" i="1" dirty="0" smtClean="0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𝑋</m:t>
                      </m:r>
                      <m:sSup>
                        <m:sSupPr>
                          <m:ctrlPr>
                            <a:rPr lang="fr-FR" sz="1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≈</m:t>
                      </m:r>
                      <m:r>
                        <a:rPr lang="fr-FR" sz="12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fr-FR" sz="1200" dirty="0" smtClean="0"/>
              </a:p>
              <a:p>
                <a:pPr marL="0" lv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200" b="1" dirty="0" smtClean="0"/>
                  <a:t>PCA : </a:t>
                </a:r>
              </a:p>
              <a:p>
                <a:pPr marL="0" lv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200" dirty="0" smtClean="0"/>
                  <a:t>Maximiser la variance des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fr-FR" sz="1200" dirty="0" smtClean="0"/>
                  <a:t> : maximiser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𝑡𝑟</m:t>
                    </m:r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𝐴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fr-FR" sz="12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r>
                      <a:rPr lang="fr-FR" sz="1200" b="0" i="1" smtClean="0">
                        <a:latin typeface="Cambria Math"/>
                      </a:rPr>
                      <m:t>𝑡𝑟</m:t>
                    </m:r>
                    <m:r>
                      <a:rPr lang="fr-FR" sz="1200" b="0" i="1" smtClean="0">
                        <a:latin typeface="Cambria Math"/>
                      </a:rPr>
                      <m:t>(</m:t>
                    </m:r>
                    <m:r>
                      <a:rPr lang="fr-FR" sz="1200" b="0" i="1" smtClean="0"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fr-FR" sz="12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fr-FR" sz="1200" b="0" i="1" smtClean="0">
                        <a:latin typeface="Cambria Math"/>
                      </a:rPr>
                      <m:t>𝑈𝑋</m:t>
                    </m:r>
                    <m:r>
                      <a:rPr lang="fr-FR" sz="12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200" dirty="0" smtClean="0"/>
              </a:p>
              <a:p>
                <a:pPr marL="0" lv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200" dirty="0" smtClean="0"/>
                  <a:t>Cela est équivalent à minimiser la MSE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𝑡𝑟</m:t>
                    </m:r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𝑋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FR" sz="12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fr-F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2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fr-FR" sz="1200" b="0" i="1" smtClean="0">
                        <a:latin typeface="Cambria Math"/>
                      </a:rPr>
                      <m:t>(</m:t>
                    </m:r>
                    <m:r>
                      <a:rPr lang="fr-FR" sz="1200" b="0" i="1" smtClean="0">
                        <a:latin typeface="Cambria Math"/>
                      </a:rPr>
                      <m:t>𝑡𝑟</m:t>
                    </m:r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𝑋</m:t>
                        </m:r>
                        <m:sSup>
                          <m:sSup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fr-FR" sz="12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fr-FR" sz="1200" b="0" i="1" smtClean="0">
                        <a:latin typeface="Cambria Math"/>
                      </a:rPr>
                      <m:t>−</m:t>
                    </m:r>
                    <m:r>
                      <a:rPr lang="fr-FR" sz="1200" b="0" i="1" smtClean="0">
                        <a:latin typeface="Cambria Math"/>
                      </a:rPr>
                      <m:t>𝑡𝑟</m:t>
                    </m:r>
                    <m:d>
                      <m:d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fr-FR" sz="12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fr-FR" sz="12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200" dirty="0" smtClean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771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7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PCA sous forme d’un NN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/>
              <a:t>Le problème de PCA/POD peut s’écrire via un réseau de neurones sans fonction d’activation</a:t>
            </a:r>
            <a:endParaRPr lang="fr-FR" sz="12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715292"/>
            <a:ext cx="4314825" cy="252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ccolade ouvrante 2"/>
          <p:cNvSpPr/>
          <p:nvPr/>
        </p:nvSpPr>
        <p:spPr>
          <a:xfrm rot="16200000">
            <a:off x="3919538" y="3782861"/>
            <a:ext cx="161925" cy="10858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ouvrante 6"/>
          <p:cNvSpPr/>
          <p:nvPr/>
        </p:nvSpPr>
        <p:spPr>
          <a:xfrm rot="16200000">
            <a:off x="5357814" y="3789061"/>
            <a:ext cx="161925" cy="10858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772520" y="4412949"/>
                <a:ext cx="4559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20" y="4412949"/>
                <a:ext cx="455959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210796" y="4437850"/>
                <a:ext cx="3613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796" y="4437850"/>
                <a:ext cx="361317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446739" y="558120"/>
                <a:ext cx="1056891" cy="527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b="1" dirty="0" smtClean="0">
                    <a:latin typeface="Cambria Math"/>
                  </a:rPr>
                  <a:t>Rappel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fr-FR" b="1" i="1" dirty="0">
                          <a:latin typeface="Cambria Math"/>
                        </a:rPr>
                        <m:t>=</m:t>
                      </m:r>
                      <m:r>
                        <a:rPr lang="fr-FR" i="1">
                          <a:latin typeface="Cambria Math"/>
                        </a:rPr>
                        <m:t>𝑋</m:t>
                      </m:r>
                      <m:sSup>
                        <m:sSupPr>
                          <m:ctrlPr>
                            <a:rPr lang="fr-F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fr-FR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fr-FR" i="1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739" y="558120"/>
                <a:ext cx="1056891" cy="527132"/>
              </a:xfrm>
              <a:prstGeom prst="rect">
                <a:avLst/>
              </a:prstGeom>
              <a:blipFill rotWithShape="1">
                <a:blip r:embed="rId6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254458" y="2089798"/>
                <a:ext cx="11655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b="1" dirty="0" smtClean="0">
                    <a:latin typeface="Cambria Math"/>
                  </a:rPr>
                  <a:t>Loss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𝑀𝑆𝐸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𝑥</m:t>
                      </m:r>
                      <m:r>
                        <a:rPr lang="fr-F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458" y="2089798"/>
                <a:ext cx="1165575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2326" r="-6806"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oogle Shape;69;p15"/>
          <p:cNvGrpSpPr/>
          <p:nvPr/>
        </p:nvGrpSpPr>
        <p:grpSpPr>
          <a:xfrm>
            <a:off x="7187801" y="3577505"/>
            <a:ext cx="1446731" cy="707687"/>
            <a:chOff x="4323913" y="3904763"/>
            <a:chExt cx="2214600" cy="1083300"/>
          </a:xfrm>
        </p:grpSpPr>
        <p:grpSp>
          <p:nvGrpSpPr>
            <p:cNvPr id="13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15" name="Google Shape;71;p1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41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Autoencodeur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/>
              <a:t>Cours 10 : </a:t>
            </a:r>
          </a:p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dirty="0" smtClean="0"/>
              <a:t>La PCA (POD) est une technique linéaire, </a:t>
            </a:r>
            <a:r>
              <a:rPr lang="fr-FR" sz="1200" dirty="0" err="1" smtClean="0"/>
              <a:t>suboptimale</a:t>
            </a:r>
            <a:r>
              <a:rPr lang="fr-FR" sz="1200" dirty="0" smtClean="0"/>
              <a:t> si les données appartiennent à un manifold courbé (non-linéaire). </a:t>
            </a:r>
            <a:r>
              <a:rPr lang="fr-FR" sz="1200" dirty="0" smtClean="0"/>
              <a:t>Une réduction de dimension plus importante est possible via des techniques non-linéaires</a:t>
            </a:r>
          </a:p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dirty="0" smtClean="0"/>
              <a:t>La généralisation du réseau précédent dans un cadre de NN avec activations non-linéaires est un </a:t>
            </a:r>
            <a:r>
              <a:rPr lang="fr-FR" sz="1200" dirty="0" err="1" smtClean="0"/>
              <a:t>autoencodeur</a:t>
            </a:r>
            <a:endParaRPr lang="fr-FR" sz="1200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578058" y="3584803"/>
                <a:ext cx="15180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b="1" dirty="0" smtClean="0">
                    <a:latin typeface="Cambria Math"/>
                  </a:rPr>
                  <a:t>Loss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𝑀𝑆𝐸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𝑥</m:t>
                      </m:r>
                      <m:r>
                        <a:rPr lang="fr-F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58" y="3584803"/>
                <a:ext cx="1518067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2326"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1998071" y="2657477"/>
            <a:ext cx="3174501" cy="2381248"/>
            <a:chOff x="1245596" y="2657477"/>
            <a:chExt cx="3174501" cy="2381248"/>
          </a:xfrm>
        </p:grpSpPr>
        <p:pic>
          <p:nvPicPr>
            <p:cNvPr id="3074" name="Picture 2" descr="Auto-encoder et réduction de dimens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596" y="2657477"/>
              <a:ext cx="3174501" cy="2381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3053457"/>
              <a:ext cx="270507" cy="158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6737" y="3053457"/>
              <a:ext cx="256582" cy="158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oogle Shape;69;p15"/>
          <p:cNvGrpSpPr/>
          <p:nvPr/>
        </p:nvGrpSpPr>
        <p:grpSpPr>
          <a:xfrm>
            <a:off x="7406876" y="3515956"/>
            <a:ext cx="1446731" cy="707687"/>
            <a:chOff x="4323913" y="3904763"/>
            <a:chExt cx="2214600" cy="1083300"/>
          </a:xfrm>
        </p:grpSpPr>
        <p:grpSp>
          <p:nvGrpSpPr>
            <p:cNvPr id="23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25" name="Google Shape;71;p1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40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Structure de l’espace latent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/>
              <a:t>Cours 10 : </a:t>
            </a:r>
          </a:p>
          <a:p>
            <a:pPr marL="171450" indent="-171450">
              <a:spcBef>
                <a:spcPts val="1200"/>
              </a:spcBef>
              <a:spcAft>
                <a:spcPts val="600"/>
              </a:spcAft>
            </a:pPr>
            <a:r>
              <a:rPr lang="fr-FR" sz="1200" dirty="0" smtClean="0"/>
              <a:t>On veut idéalement réduire la dimension par une transformation qui respecte la structure de l’espace originale</a:t>
            </a: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1200" b="1" dirty="0" smtClean="0">
                <a:solidFill>
                  <a:srgbClr val="FF0000"/>
                </a:solidFill>
              </a:rPr>
              <a:t>Comment est structuré l’espace latent de l’</a:t>
            </a:r>
            <a:r>
              <a:rPr lang="fr-FR" sz="1200" b="1" dirty="0" err="1" smtClean="0">
                <a:solidFill>
                  <a:srgbClr val="FF0000"/>
                </a:solidFill>
              </a:rPr>
              <a:t>autoencodeur</a:t>
            </a:r>
            <a:r>
              <a:rPr lang="fr-FR" sz="1200" b="1" dirty="0" smtClean="0">
                <a:solidFill>
                  <a:srgbClr val="FF0000"/>
                </a:solidFill>
              </a:rPr>
              <a:t> ? 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9"/>
          <a:stretch/>
        </p:blipFill>
        <p:spPr bwMode="auto">
          <a:xfrm>
            <a:off x="2466975" y="2830200"/>
            <a:ext cx="2657476" cy="157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oogle Shape;69;p15"/>
          <p:cNvGrpSpPr/>
          <p:nvPr/>
        </p:nvGrpSpPr>
        <p:grpSpPr>
          <a:xfrm>
            <a:off x="5530451" y="3264660"/>
            <a:ext cx="1446731" cy="707687"/>
            <a:chOff x="4323913" y="3904763"/>
            <a:chExt cx="2214600" cy="1083300"/>
          </a:xfrm>
        </p:grpSpPr>
        <p:grpSp>
          <p:nvGrpSpPr>
            <p:cNvPr id="17" name="Google Shape;70;p15"/>
            <p:cNvGrpSpPr/>
            <p:nvPr/>
          </p:nvGrpSpPr>
          <p:grpSpPr>
            <a:xfrm>
              <a:off x="4461400" y="3966063"/>
              <a:ext cx="2003824" cy="960724"/>
              <a:chOff x="4461400" y="3966063"/>
              <a:chExt cx="2003824" cy="960724"/>
            </a:xfrm>
          </p:grpSpPr>
          <p:pic>
            <p:nvPicPr>
              <p:cNvPr id="20" name="Google Shape;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504500" y="3966063"/>
                <a:ext cx="960724" cy="9607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Google Shape;72;p15"/>
              <p:cNvSpPr/>
              <p:nvPr/>
            </p:nvSpPr>
            <p:spPr>
              <a:xfrm>
                <a:off x="4461400" y="4249763"/>
                <a:ext cx="1043100" cy="393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73;p15"/>
            <p:cNvSpPr/>
            <p:nvPr/>
          </p:nvSpPr>
          <p:spPr>
            <a:xfrm>
              <a:off x="4323913" y="3904763"/>
              <a:ext cx="2214600" cy="1083300"/>
            </a:xfrm>
            <a:prstGeom prst="rect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99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24590</TotalTime>
  <Words>2275</Words>
  <Application>Microsoft Office PowerPoint</Application>
  <PresentationFormat>Affichage à l'écran (16:9)</PresentationFormat>
  <Paragraphs>183</Paragraphs>
  <Slides>25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Clarté</vt:lpstr>
      <vt:lpstr>CSC217 : IA et Calcul Scientifique</vt:lpstr>
      <vt:lpstr>Cours précédent : rappels</vt:lpstr>
      <vt:lpstr>Plan du cours</vt:lpstr>
      <vt:lpstr>REDUCTION DE DIMENSIONS PAR DL</vt:lpstr>
      <vt:lpstr>PCA = problème d’optimisation</vt:lpstr>
      <vt:lpstr>PCA = problème d’optimisation</vt:lpstr>
      <vt:lpstr>PCA sous forme d’un NN</vt:lpstr>
      <vt:lpstr>Autoencodeur</vt:lpstr>
      <vt:lpstr>Structure de l’espace latent </vt:lpstr>
      <vt:lpstr>Structure de l’espace latent </vt:lpstr>
      <vt:lpstr>Structure de l’espace latent </vt:lpstr>
      <vt:lpstr>Vision probabiliste</vt:lpstr>
      <vt:lpstr>Notions mathématiques</vt:lpstr>
      <vt:lpstr>Théorème de Bayes </vt:lpstr>
      <vt:lpstr>Théorème de Bayes </vt:lpstr>
      <vt:lpstr>Théorème de Bayes </vt:lpstr>
      <vt:lpstr>Théorème de Bayes </vt:lpstr>
      <vt:lpstr>Divergence KL</vt:lpstr>
      <vt:lpstr>VARIATIONAL AE (VAE)</vt:lpstr>
      <vt:lpstr>VAE</vt:lpstr>
      <vt:lpstr>VAE</vt:lpstr>
      <vt:lpstr>VAE</vt:lpstr>
      <vt:lpstr>VAE : reparametrization trick</vt:lpstr>
      <vt:lpstr>VAE : latent gaussien</vt:lpstr>
      <vt:lpstr>Assimilation de données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CSC217 : IA et Calcul Scientifique</dc:title>
  <dc:creator>sbeneddi</dc:creator>
  <cp:lastModifiedBy>beneddine</cp:lastModifiedBy>
  <cp:revision>261</cp:revision>
  <dcterms:modified xsi:type="dcterms:W3CDTF">2024-05-21T11:53:23Z</dcterms:modified>
</cp:coreProperties>
</file>