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8" r:id="rId9"/>
    <p:sldId id="265" r:id="rId10"/>
    <p:sldId id="262" r:id="rId11"/>
    <p:sldId id="263" r:id="rId12"/>
    <p:sldId id="274" r:id="rId13"/>
    <p:sldId id="266" r:id="rId14"/>
    <p:sldId id="267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7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376873-1926-4013-A2EF-00DC12DEC108}" type="doc">
      <dgm:prSet loTypeId="urn:microsoft.com/office/officeart/2005/8/layout/chevron1" loCatId="process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nl-NL"/>
        </a:p>
      </dgm:t>
    </dgm:pt>
    <dgm:pt modelId="{CF1DE65D-534C-41C4-8FA1-4DE468978517}">
      <dgm:prSet custT="1"/>
      <dgm:spPr>
        <a:xfrm>
          <a:off x="2454564" y="1766375"/>
          <a:ext cx="1024217" cy="409686"/>
        </a:xfrm>
        <a:prstGeom prst="chevron">
          <a:avLst/>
        </a:prstGeom>
        <a:solidFill>
          <a:srgbClr val="BBE0E3">
            <a:shade val="80000"/>
            <a:hueOff val="5254"/>
            <a:satOff val="5537"/>
            <a:lumOff val="6017"/>
            <a:alphaOff val="0"/>
          </a:srgbClr>
        </a:solidFill>
        <a:ln w="381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nl-NL" sz="800">
              <a:solidFill>
                <a:srgbClr val="001C3D"/>
              </a:solidFill>
              <a:effectLst/>
              <a:latin typeface="Verdana"/>
              <a:ea typeface="+mn-ea"/>
              <a:cs typeface="+mn-cs"/>
            </a:rPr>
            <a:t>Data pre-processing</a:t>
          </a:r>
          <a:endParaRPr lang="nl-NL" sz="100" dirty="0">
            <a:solidFill>
              <a:srgbClr val="001C3D"/>
            </a:solidFill>
            <a:effectLst/>
            <a:latin typeface="Verdana"/>
            <a:ea typeface="+mn-ea"/>
            <a:cs typeface="+mn-cs"/>
          </a:endParaRPr>
        </a:p>
      </dgm:t>
    </dgm:pt>
    <dgm:pt modelId="{4705202A-A64B-43FA-8115-0E08CC572E7A}" type="parTrans" cxnId="{C805F86E-1842-49E1-87D1-E962855C1E04}">
      <dgm:prSet/>
      <dgm:spPr/>
      <dgm:t>
        <a:bodyPr/>
        <a:lstStyle/>
        <a:p>
          <a:endParaRPr lang="nl-NL" sz="1600">
            <a:solidFill>
              <a:srgbClr val="001C3D"/>
            </a:solidFill>
          </a:endParaRPr>
        </a:p>
      </dgm:t>
    </dgm:pt>
    <dgm:pt modelId="{278F8522-5B92-488D-8367-6F4778605892}" type="sibTrans" cxnId="{C805F86E-1842-49E1-87D1-E962855C1E04}">
      <dgm:prSet/>
      <dgm:spPr/>
      <dgm:t>
        <a:bodyPr/>
        <a:lstStyle/>
        <a:p>
          <a:endParaRPr lang="nl-NL" sz="1600">
            <a:solidFill>
              <a:srgbClr val="001C3D"/>
            </a:solidFill>
          </a:endParaRPr>
        </a:p>
      </dgm:t>
    </dgm:pt>
    <dgm:pt modelId="{01B643C7-C72C-4F7C-BA95-84578CC29A47}">
      <dgm:prSet custT="1"/>
      <dgm:spPr>
        <a:xfrm>
          <a:off x="4180697" y="1766375"/>
          <a:ext cx="1024217" cy="409686"/>
        </a:xfrm>
        <a:prstGeom prst="chevron">
          <a:avLst/>
        </a:prstGeom>
        <a:solidFill>
          <a:srgbClr val="BBE0E3">
            <a:shade val="80000"/>
            <a:hueOff val="8756"/>
            <a:satOff val="9228"/>
            <a:lumOff val="10028"/>
            <a:alphaOff val="0"/>
          </a:srgbClr>
        </a:solidFill>
        <a:ln w="381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nl-NL" sz="800">
              <a:solidFill>
                <a:srgbClr val="001C3D"/>
              </a:solidFill>
              <a:effectLst/>
              <a:latin typeface="Verdana"/>
              <a:ea typeface="+mn-ea"/>
              <a:cs typeface="+mn-cs"/>
            </a:rPr>
            <a:t>Statistical analysis</a:t>
          </a:r>
          <a:endParaRPr lang="nl-NL" sz="100" dirty="0">
            <a:solidFill>
              <a:srgbClr val="001C3D"/>
            </a:solidFill>
            <a:effectLst/>
            <a:latin typeface="Verdana"/>
            <a:ea typeface="+mn-ea"/>
            <a:cs typeface="+mn-cs"/>
          </a:endParaRPr>
        </a:p>
      </dgm:t>
    </dgm:pt>
    <dgm:pt modelId="{CF99B618-FA8C-4198-9871-BAD418F1A17C}" type="parTrans" cxnId="{D37BA781-549D-4C43-8C75-6B4AFC4DDFE2}">
      <dgm:prSet/>
      <dgm:spPr/>
      <dgm:t>
        <a:bodyPr/>
        <a:lstStyle/>
        <a:p>
          <a:endParaRPr lang="nl-NL" sz="1600">
            <a:solidFill>
              <a:srgbClr val="001C3D"/>
            </a:solidFill>
          </a:endParaRPr>
        </a:p>
      </dgm:t>
    </dgm:pt>
    <dgm:pt modelId="{7C8A659C-15AA-4402-96AC-8576D5C1E2A3}" type="sibTrans" cxnId="{D37BA781-549D-4C43-8C75-6B4AFC4DDFE2}">
      <dgm:prSet/>
      <dgm:spPr/>
      <dgm:t>
        <a:bodyPr/>
        <a:lstStyle/>
        <a:p>
          <a:endParaRPr lang="nl-NL" sz="1600">
            <a:solidFill>
              <a:srgbClr val="001C3D"/>
            </a:solidFill>
          </a:endParaRPr>
        </a:p>
      </dgm:t>
    </dgm:pt>
    <dgm:pt modelId="{1920832E-86F6-4949-8E7E-A7B5F47BABBB}">
      <dgm:prSet custT="1"/>
      <dgm:spPr>
        <a:xfrm>
          <a:off x="5752789" y="1766375"/>
          <a:ext cx="1024217" cy="409686"/>
        </a:xfrm>
        <a:prstGeom prst="chevron">
          <a:avLst/>
        </a:prstGeom>
        <a:solidFill>
          <a:srgbClr val="BBE0E3">
            <a:shade val="80000"/>
            <a:hueOff val="12259"/>
            <a:satOff val="12919"/>
            <a:lumOff val="14039"/>
            <a:alphaOff val="0"/>
          </a:srgbClr>
        </a:solidFill>
        <a:ln w="381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nl-NL" sz="1400">
              <a:solidFill>
                <a:srgbClr val="001C3D"/>
              </a:solidFill>
              <a:effectLst/>
              <a:latin typeface="Verdana"/>
              <a:ea typeface="+mn-ea"/>
              <a:cs typeface="+mn-cs"/>
            </a:rPr>
            <a:t>Further analysis</a:t>
          </a:r>
          <a:endParaRPr lang="nl-NL" sz="700" dirty="0">
            <a:solidFill>
              <a:srgbClr val="001C3D"/>
            </a:solidFill>
            <a:effectLst/>
            <a:latin typeface="Verdana"/>
            <a:ea typeface="+mn-ea"/>
            <a:cs typeface="+mn-cs"/>
          </a:endParaRPr>
        </a:p>
      </dgm:t>
    </dgm:pt>
    <dgm:pt modelId="{E2291A40-6B0C-48C4-BE53-58FE9178219D}" type="parTrans" cxnId="{4572E861-2415-4456-ADF8-FF00DB9E1572}">
      <dgm:prSet/>
      <dgm:spPr/>
      <dgm:t>
        <a:bodyPr/>
        <a:lstStyle/>
        <a:p>
          <a:endParaRPr lang="nl-NL" sz="1600">
            <a:solidFill>
              <a:srgbClr val="001C3D"/>
            </a:solidFill>
          </a:endParaRPr>
        </a:p>
      </dgm:t>
    </dgm:pt>
    <dgm:pt modelId="{66961710-D2B4-4E0B-BE65-6120318C02B6}" type="sibTrans" cxnId="{4572E861-2415-4456-ADF8-FF00DB9E1572}">
      <dgm:prSet/>
      <dgm:spPr/>
      <dgm:t>
        <a:bodyPr/>
        <a:lstStyle/>
        <a:p>
          <a:endParaRPr lang="nl-NL" sz="1600">
            <a:solidFill>
              <a:srgbClr val="001C3D"/>
            </a:solidFill>
          </a:endParaRPr>
        </a:p>
      </dgm:t>
    </dgm:pt>
    <dgm:pt modelId="{2488C361-18B3-43EA-8A8C-BC0D46EB1404}">
      <dgm:prSet custT="1"/>
      <dgm:spPr>
        <a:xfrm>
          <a:off x="681490" y="1766375"/>
          <a:ext cx="910539" cy="409686"/>
        </a:xfrm>
        <a:prstGeom prst="chevron">
          <a:avLst/>
        </a:prstGeom>
        <a:solidFill>
          <a:srgbClr val="BBE0E3">
            <a:shade val="80000"/>
            <a:hueOff val="1751"/>
            <a:satOff val="1846"/>
            <a:lumOff val="2006"/>
            <a:alphaOff val="0"/>
          </a:srgbClr>
        </a:solidFill>
        <a:ln w="381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nl-NL" sz="800" dirty="0" err="1">
              <a:solidFill>
                <a:srgbClr val="001C3D"/>
              </a:solidFill>
              <a:effectLst/>
              <a:latin typeface="Verdana"/>
              <a:ea typeface="+mn-ea"/>
              <a:cs typeface="+mn-cs"/>
            </a:rPr>
            <a:t>Genome</a:t>
          </a:r>
          <a:r>
            <a:rPr lang="nl-NL" sz="800" dirty="0">
              <a:solidFill>
                <a:srgbClr val="001C3D"/>
              </a:solidFill>
              <a:effectLst/>
              <a:latin typeface="Verdana"/>
              <a:ea typeface="+mn-ea"/>
              <a:cs typeface="+mn-cs"/>
            </a:rPr>
            <a:t> </a:t>
          </a:r>
          <a:r>
            <a:rPr lang="nl-NL" sz="800" dirty="0" err="1">
              <a:solidFill>
                <a:srgbClr val="001C3D"/>
              </a:solidFill>
              <a:effectLst/>
              <a:latin typeface="Verdana"/>
              <a:ea typeface="+mn-ea"/>
              <a:cs typeface="+mn-cs"/>
            </a:rPr>
            <a:t>mapping</a:t>
          </a:r>
          <a:endParaRPr lang="nl-NL" sz="100" dirty="0">
            <a:solidFill>
              <a:srgbClr val="001C3D"/>
            </a:solidFill>
            <a:effectLst/>
            <a:latin typeface="Verdana"/>
            <a:ea typeface="+mn-ea"/>
            <a:cs typeface="+mn-cs"/>
          </a:endParaRPr>
        </a:p>
      </dgm:t>
    </dgm:pt>
    <dgm:pt modelId="{30DCAD86-EDF8-43A9-982D-2F8A6D2D2213}" type="sibTrans" cxnId="{3420B223-43EB-4A03-A3BD-EAEAA37CE7B7}">
      <dgm:prSet/>
      <dgm:spPr/>
      <dgm:t>
        <a:bodyPr/>
        <a:lstStyle/>
        <a:p>
          <a:endParaRPr lang="nl-NL" sz="1600">
            <a:solidFill>
              <a:srgbClr val="001C3D"/>
            </a:solidFill>
          </a:endParaRPr>
        </a:p>
      </dgm:t>
    </dgm:pt>
    <dgm:pt modelId="{172D6FDF-0602-4C8E-91F9-3813A8AB197C}" type="parTrans" cxnId="{3420B223-43EB-4A03-A3BD-EAEAA37CE7B7}">
      <dgm:prSet/>
      <dgm:spPr/>
      <dgm:t>
        <a:bodyPr/>
        <a:lstStyle/>
        <a:p>
          <a:endParaRPr lang="nl-NL" sz="1600">
            <a:solidFill>
              <a:srgbClr val="001C3D"/>
            </a:solidFill>
          </a:endParaRPr>
        </a:p>
      </dgm:t>
    </dgm:pt>
    <dgm:pt modelId="{340EFB56-47C9-45FC-B219-826F0399746D}">
      <dgm:prSet custT="1"/>
      <dgm:spPr>
        <a:xfrm>
          <a:off x="5102493" y="1766375"/>
          <a:ext cx="752717" cy="409686"/>
        </a:xfrm>
        <a:prstGeom prst="chevron">
          <a:avLst/>
        </a:prstGeom>
        <a:solidFill>
          <a:srgbClr val="BBE0E3">
            <a:lumMod val="50000"/>
          </a:srgbClr>
        </a:solidFill>
        <a:ln w="381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nl-NL" sz="800" dirty="0">
              <a:solidFill>
                <a:srgbClr val="FFFFFF"/>
              </a:solidFill>
              <a:effectLst/>
              <a:latin typeface="Verdana"/>
              <a:ea typeface="+mn-ea"/>
              <a:cs typeface="+mn-cs"/>
            </a:rPr>
            <a:t>Stat </a:t>
          </a:r>
          <a:r>
            <a:rPr lang="nl-NL" sz="800" dirty="0" err="1">
              <a:solidFill>
                <a:srgbClr val="FFFFFF"/>
              </a:solidFill>
              <a:effectLst/>
              <a:latin typeface="Verdana"/>
              <a:ea typeface="+mn-ea"/>
              <a:cs typeface="+mn-cs"/>
            </a:rPr>
            <a:t>result</a:t>
          </a:r>
          <a:endParaRPr lang="nl-NL" sz="100" dirty="0">
            <a:solidFill>
              <a:srgbClr val="FFFFFF"/>
            </a:solidFill>
            <a:effectLst/>
            <a:latin typeface="Verdana"/>
            <a:ea typeface="+mn-ea"/>
            <a:cs typeface="+mn-cs"/>
          </a:endParaRPr>
        </a:p>
      </dgm:t>
    </dgm:pt>
    <dgm:pt modelId="{98DD9718-28E3-4F12-B00F-C3EBF0FAB9BC}" type="sibTrans" cxnId="{876D0FE6-2960-41F0-9C12-8D936619AD78}">
      <dgm:prSet/>
      <dgm:spPr/>
      <dgm:t>
        <a:bodyPr/>
        <a:lstStyle/>
        <a:p>
          <a:endParaRPr lang="nl-NL" sz="1600">
            <a:solidFill>
              <a:srgbClr val="001C3D"/>
            </a:solidFill>
          </a:endParaRPr>
        </a:p>
      </dgm:t>
    </dgm:pt>
    <dgm:pt modelId="{9EF0FDFB-ACFA-4BBA-9AA0-D26FF4223E70}" type="parTrans" cxnId="{876D0FE6-2960-41F0-9C12-8D936619AD78}">
      <dgm:prSet/>
      <dgm:spPr/>
      <dgm:t>
        <a:bodyPr/>
        <a:lstStyle/>
        <a:p>
          <a:endParaRPr lang="nl-NL" sz="1600">
            <a:solidFill>
              <a:srgbClr val="001C3D"/>
            </a:solidFill>
          </a:endParaRPr>
        </a:p>
      </dgm:t>
    </dgm:pt>
    <dgm:pt modelId="{3B8ACE05-ECB2-4159-A060-2BC0B969B493}">
      <dgm:prSet custT="1"/>
      <dgm:spPr>
        <a:xfrm>
          <a:off x="3376359" y="1766375"/>
          <a:ext cx="906759" cy="409686"/>
        </a:xfrm>
        <a:prstGeom prst="chevron">
          <a:avLst/>
        </a:prstGeom>
        <a:solidFill>
          <a:srgbClr val="BBE0E3">
            <a:lumMod val="50000"/>
          </a:srgbClr>
        </a:solidFill>
        <a:ln w="381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nl-NL" sz="900" dirty="0">
              <a:solidFill>
                <a:srgbClr val="FFFFFF"/>
              </a:solidFill>
              <a:effectLst/>
              <a:latin typeface="Verdana"/>
              <a:ea typeface="+mn-ea"/>
              <a:cs typeface="+mn-cs"/>
            </a:rPr>
            <a:t>Norm data</a:t>
          </a:r>
          <a:endParaRPr lang="nl-NL" sz="100" dirty="0">
            <a:solidFill>
              <a:srgbClr val="FFFFFF"/>
            </a:solidFill>
            <a:effectLst/>
            <a:latin typeface="Verdana"/>
            <a:ea typeface="+mn-ea"/>
            <a:cs typeface="+mn-cs"/>
          </a:endParaRPr>
        </a:p>
      </dgm:t>
    </dgm:pt>
    <dgm:pt modelId="{16184AE4-68F0-4D93-BFAB-A3BDFE79BA11}" type="sibTrans" cxnId="{56376266-F5D5-4BA3-B8E7-640D2649ECA6}">
      <dgm:prSet/>
      <dgm:spPr/>
      <dgm:t>
        <a:bodyPr/>
        <a:lstStyle/>
        <a:p>
          <a:endParaRPr lang="nl-NL" sz="1600">
            <a:solidFill>
              <a:srgbClr val="001C3D"/>
            </a:solidFill>
          </a:endParaRPr>
        </a:p>
      </dgm:t>
    </dgm:pt>
    <dgm:pt modelId="{E10CE8C1-2DA7-4621-BA91-E7C604344426}" type="parTrans" cxnId="{56376266-F5D5-4BA3-B8E7-640D2649ECA6}">
      <dgm:prSet/>
      <dgm:spPr/>
      <dgm:t>
        <a:bodyPr/>
        <a:lstStyle/>
        <a:p>
          <a:endParaRPr lang="nl-NL" sz="1600">
            <a:solidFill>
              <a:srgbClr val="001C3D"/>
            </a:solidFill>
          </a:endParaRPr>
        </a:p>
      </dgm:t>
    </dgm:pt>
    <dgm:pt modelId="{180CA50A-D9E5-472B-B224-4A342862C6D1}">
      <dgm:prSet custT="1"/>
      <dgm:spPr>
        <a:xfrm>
          <a:off x="1489608" y="1766375"/>
          <a:ext cx="1067377" cy="409686"/>
        </a:xfrm>
        <a:prstGeom prst="chevron">
          <a:avLst/>
        </a:prstGeom>
        <a:solidFill>
          <a:srgbClr val="BBE0E3">
            <a:lumMod val="50000"/>
          </a:srgbClr>
        </a:solidFill>
        <a:ln w="381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nl-NL" sz="900" kern="1200" dirty="0">
              <a:solidFill>
                <a:srgbClr val="FFFFFF"/>
              </a:solidFill>
              <a:effectLst/>
              <a:latin typeface="Verdana"/>
              <a:ea typeface="+mn-ea"/>
              <a:cs typeface="+mn-cs"/>
            </a:rPr>
            <a:t>(</a:t>
          </a:r>
          <a:r>
            <a:rPr lang="nl-NL" sz="900" kern="1200" dirty="0" err="1">
              <a:solidFill>
                <a:srgbClr val="FFFFFF"/>
              </a:solidFill>
              <a:effectLst/>
              <a:latin typeface="Verdana"/>
              <a:ea typeface="+mn-ea"/>
              <a:cs typeface="+mn-cs"/>
            </a:rPr>
            <a:t>Raw</a:t>
          </a:r>
          <a:r>
            <a:rPr lang="nl-NL" sz="900" kern="1200" dirty="0">
              <a:solidFill>
                <a:srgbClr val="FFFFFF"/>
              </a:solidFill>
              <a:effectLst/>
              <a:latin typeface="Verdana"/>
              <a:ea typeface="+mn-ea"/>
              <a:cs typeface="+mn-cs"/>
            </a:rPr>
            <a:t>)</a:t>
          </a:r>
        </a:p>
        <a:p>
          <a:pPr rtl="0"/>
          <a:r>
            <a:rPr lang="nl-NL" sz="900" kern="1200" dirty="0" err="1">
              <a:solidFill>
                <a:srgbClr val="FFFFFF"/>
              </a:solidFill>
              <a:effectLst/>
              <a:latin typeface="Verdana"/>
              <a:ea typeface="+mn-ea"/>
              <a:cs typeface="+mn-cs"/>
            </a:rPr>
            <a:t>counts</a:t>
          </a:r>
          <a:endParaRPr lang="nl-NL" sz="100" kern="1200" dirty="0">
            <a:solidFill>
              <a:srgbClr val="FFFFFF"/>
            </a:solidFill>
            <a:effectLst/>
            <a:latin typeface="Verdana"/>
            <a:ea typeface="+mn-ea"/>
            <a:cs typeface="+mn-cs"/>
          </a:endParaRPr>
        </a:p>
      </dgm:t>
    </dgm:pt>
    <dgm:pt modelId="{35AE3545-41BA-42C9-A597-C1B7EA5D61AC}" type="sibTrans" cxnId="{82682D52-A4F7-4047-B4DA-A9E49DCAD08B}">
      <dgm:prSet/>
      <dgm:spPr/>
      <dgm:t>
        <a:bodyPr/>
        <a:lstStyle/>
        <a:p>
          <a:endParaRPr lang="nl-NL" sz="1600">
            <a:solidFill>
              <a:srgbClr val="001C3D"/>
            </a:solidFill>
          </a:endParaRPr>
        </a:p>
      </dgm:t>
    </dgm:pt>
    <dgm:pt modelId="{8DD49145-0541-4CD4-B9E5-7DE636962F15}" type="parTrans" cxnId="{82682D52-A4F7-4047-B4DA-A9E49DCAD08B}">
      <dgm:prSet/>
      <dgm:spPr/>
      <dgm:t>
        <a:bodyPr/>
        <a:lstStyle/>
        <a:p>
          <a:endParaRPr lang="nl-NL" sz="1600">
            <a:solidFill>
              <a:srgbClr val="001C3D"/>
            </a:solidFill>
          </a:endParaRPr>
        </a:p>
      </dgm:t>
    </dgm:pt>
    <dgm:pt modelId="{CAE9F897-82D6-4F4F-AD8B-567563CA5D23}">
      <dgm:prSet custT="1"/>
      <dgm:spPr>
        <a:xfrm>
          <a:off x="365" y="1766375"/>
          <a:ext cx="783546" cy="409686"/>
        </a:xfrm>
        <a:prstGeom prst="chevron">
          <a:avLst/>
        </a:prstGeom>
        <a:solidFill>
          <a:srgbClr val="BBE0E3">
            <a:lumMod val="50000"/>
          </a:srgbClr>
        </a:solidFill>
        <a:ln w="381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nl-NL" sz="800" dirty="0">
              <a:solidFill>
                <a:srgbClr val="FFFFFF"/>
              </a:solidFill>
              <a:effectLst/>
              <a:latin typeface="Verdana"/>
              <a:ea typeface="+mn-ea"/>
              <a:cs typeface="+mn-cs"/>
            </a:rPr>
            <a:t>Reads</a:t>
          </a:r>
          <a:endParaRPr lang="nl-NL" sz="100" dirty="0">
            <a:solidFill>
              <a:srgbClr val="FFFFFF"/>
            </a:solidFill>
            <a:effectLst/>
            <a:latin typeface="Verdana"/>
            <a:ea typeface="+mn-ea"/>
            <a:cs typeface="+mn-cs"/>
          </a:endParaRPr>
        </a:p>
      </dgm:t>
    </dgm:pt>
    <dgm:pt modelId="{4686CA37-3FBB-4CF0-9046-F6992DAA3009}" type="sibTrans" cxnId="{DC7F55C5-8306-423B-8980-437CE0ED33D1}">
      <dgm:prSet/>
      <dgm:spPr/>
      <dgm:t>
        <a:bodyPr/>
        <a:lstStyle/>
        <a:p>
          <a:endParaRPr lang="nl-NL" sz="1600">
            <a:solidFill>
              <a:srgbClr val="001C3D"/>
            </a:solidFill>
          </a:endParaRPr>
        </a:p>
      </dgm:t>
    </dgm:pt>
    <dgm:pt modelId="{00851D58-9D39-4F71-8019-66659F7E3390}" type="parTrans" cxnId="{DC7F55C5-8306-423B-8980-437CE0ED33D1}">
      <dgm:prSet/>
      <dgm:spPr/>
      <dgm:t>
        <a:bodyPr/>
        <a:lstStyle/>
        <a:p>
          <a:endParaRPr lang="nl-NL" sz="1600">
            <a:solidFill>
              <a:srgbClr val="001C3D"/>
            </a:solidFill>
          </a:endParaRPr>
        </a:p>
      </dgm:t>
    </dgm:pt>
    <dgm:pt modelId="{049DA6EB-4DE7-407F-8D2E-73F15333DF3B}" type="pres">
      <dgm:prSet presAssocID="{74376873-1926-4013-A2EF-00DC12DEC1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724C23-0D7B-4AE8-81CE-D4671A891E07}" type="pres">
      <dgm:prSet presAssocID="{CAE9F897-82D6-4F4F-AD8B-567563CA5D23}" presName="parTxOnly" presStyleLbl="node1" presStyleIdx="0" presStyleCnt="8" custScaleX="7650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85B233-55CD-4E77-AC63-369433128862}" type="pres">
      <dgm:prSet presAssocID="{4686CA37-3FBB-4CF0-9046-F6992DAA3009}" presName="parTxOnlySpace" presStyleCnt="0"/>
      <dgm:spPr/>
    </dgm:pt>
    <dgm:pt modelId="{CDE47E29-D876-4406-9DF7-9A4B7319D81A}" type="pres">
      <dgm:prSet presAssocID="{2488C361-18B3-43EA-8A8C-BC0D46EB1404}" presName="parTxOnly" presStyleLbl="node1" presStyleIdx="1" presStyleCnt="8" custScaleX="889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538831-4EDB-4310-AAE7-09CF1247D343}" type="pres">
      <dgm:prSet presAssocID="{30DCAD86-EDF8-43A9-982D-2F8A6D2D2213}" presName="parTxOnlySpace" presStyleCnt="0"/>
      <dgm:spPr/>
    </dgm:pt>
    <dgm:pt modelId="{530D57CF-AA54-403B-9E01-96791A54BB44}" type="pres">
      <dgm:prSet presAssocID="{180CA50A-D9E5-472B-B224-4A342862C6D1}" presName="parTxOnly" presStyleLbl="node1" presStyleIdx="2" presStyleCnt="8" custScaleX="1042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9C1AAD-42E7-4002-A3E8-6437CE37E74F}" type="pres">
      <dgm:prSet presAssocID="{35AE3545-41BA-42C9-A597-C1B7EA5D61AC}" presName="parTxOnlySpace" presStyleCnt="0"/>
      <dgm:spPr/>
    </dgm:pt>
    <dgm:pt modelId="{B851EEC2-C405-402E-9CF4-AF63A84B9756}" type="pres">
      <dgm:prSet presAssocID="{CF1DE65D-534C-41C4-8FA1-4DE468978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BBEA7A-3530-42AE-A012-DCB394146B4D}" type="pres">
      <dgm:prSet presAssocID="{278F8522-5B92-488D-8367-6F4778605892}" presName="parTxOnlySpace" presStyleCnt="0"/>
      <dgm:spPr/>
    </dgm:pt>
    <dgm:pt modelId="{E35D5823-9C38-4A2B-988E-EE6CAC6BA0BD}" type="pres">
      <dgm:prSet presAssocID="{3B8ACE05-ECB2-4159-A060-2BC0B969B493}" presName="parTxOnly" presStyleLbl="node1" presStyleIdx="4" presStyleCnt="8" custScaleX="885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73447B-A50C-45EA-9C2F-40F7A54BAC5D}" type="pres">
      <dgm:prSet presAssocID="{16184AE4-68F0-4D93-BFAB-A3BDFE79BA11}" presName="parTxOnlySpace" presStyleCnt="0"/>
      <dgm:spPr/>
    </dgm:pt>
    <dgm:pt modelId="{57B278C1-C7DE-40AD-ABB1-E217BAE83B3E}" type="pres">
      <dgm:prSet presAssocID="{01B643C7-C72C-4F7C-BA95-84578CC29A47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EB7FA-DCA9-4A48-AEAA-1FB85BADDF2F}" type="pres">
      <dgm:prSet presAssocID="{7C8A659C-15AA-4402-96AC-8576D5C1E2A3}" presName="parTxOnlySpace" presStyleCnt="0"/>
      <dgm:spPr/>
    </dgm:pt>
    <dgm:pt modelId="{68974DD3-CBD6-4721-A164-4537D2682F73}" type="pres">
      <dgm:prSet presAssocID="{340EFB56-47C9-45FC-B219-826F0399746D}" presName="parTxOnly" presStyleLbl="node1" presStyleIdx="6" presStyleCnt="8" custScaleX="734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73D291-1B6F-4506-82B3-BAAE61ECB896}" type="pres">
      <dgm:prSet presAssocID="{98DD9718-28E3-4F12-B00F-C3EBF0FAB9BC}" presName="parTxOnlySpace" presStyleCnt="0"/>
      <dgm:spPr/>
    </dgm:pt>
    <dgm:pt modelId="{B30F3866-5BDF-48B3-9880-DA8C13920B47}" type="pres">
      <dgm:prSet presAssocID="{1920832E-86F6-4949-8E7E-A7B5F47BABBB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20B223-43EB-4A03-A3BD-EAEAA37CE7B7}" srcId="{74376873-1926-4013-A2EF-00DC12DEC108}" destId="{2488C361-18B3-43EA-8A8C-BC0D46EB1404}" srcOrd="1" destOrd="0" parTransId="{172D6FDF-0602-4C8E-91F9-3813A8AB197C}" sibTransId="{30DCAD86-EDF8-43A9-982D-2F8A6D2D2213}"/>
    <dgm:cxn modelId="{6E5C2815-0027-4FCE-B5D1-2743D5F54FA3}" type="presOf" srcId="{74376873-1926-4013-A2EF-00DC12DEC108}" destId="{049DA6EB-4DE7-407F-8D2E-73F15333DF3B}" srcOrd="0" destOrd="0" presId="urn:microsoft.com/office/officeart/2005/8/layout/chevron1"/>
    <dgm:cxn modelId="{FF366F9D-D9C8-42C2-BFEB-9D3795C5A421}" type="presOf" srcId="{180CA50A-D9E5-472B-B224-4A342862C6D1}" destId="{530D57CF-AA54-403B-9E01-96791A54BB44}" srcOrd="0" destOrd="0" presId="urn:microsoft.com/office/officeart/2005/8/layout/chevron1"/>
    <dgm:cxn modelId="{4F8582F6-80AC-4277-A608-8F2C463AA8D1}" type="presOf" srcId="{CF1DE65D-534C-41C4-8FA1-4DE468978517}" destId="{B851EEC2-C405-402E-9CF4-AF63A84B9756}" srcOrd="0" destOrd="0" presId="urn:microsoft.com/office/officeart/2005/8/layout/chevron1"/>
    <dgm:cxn modelId="{7D7C243F-3A81-4B28-BFBA-2FE426AB8FCF}" type="presOf" srcId="{01B643C7-C72C-4F7C-BA95-84578CC29A47}" destId="{57B278C1-C7DE-40AD-ABB1-E217BAE83B3E}" srcOrd="0" destOrd="0" presId="urn:microsoft.com/office/officeart/2005/8/layout/chevron1"/>
    <dgm:cxn modelId="{F86B9FD0-AE68-4586-A741-4D903D305290}" type="presOf" srcId="{3B8ACE05-ECB2-4159-A060-2BC0B969B493}" destId="{E35D5823-9C38-4A2B-988E-EE6CAC6BA0BD}" srcOrd="0" destOrd="0" presId="urn:microsoft.com/office/officeart/2005/8/layout/chevron1"/>
    <dgm:cxn modelId="{F02C9AB2-14E7-4B90-8D86-24A520C3A6DD}" type="presOf" srcId="{CAE9F897-82D6-4F4F-AD8B-567563CA5D23}" destId="{31724C23-0D7B-4AE8-81CE-D4671A891E07}" srcOrd="0" destOrd="0" presId="urn:microsoft.com/office/officeart/2005/8/layout/chevron1"/>
    <dgm:cxn modelId="{DC7F55C5-8306-423B-8980-437CE0ED33D1}" srcId="{74376873-1926-4013-A2EF-00DC12DEC108}" destId="{CAE9F897-82D6-4F4F-AD8B-567563CA5D23}" srcOrd="0" destOrd="0" parTransId="{00851D58-9D39-4F71-8019-66659F7E3390}" sibTransId="{4686CA37-3FBB-4CF0-9046-F6992DAA3009}"/>
    <dgm:cxn modelId="{56376266-F5D5-4BA3-B8E7-640D2649ECA6}" srcId="{74376873-1926-4013-A2EF-00DC12DEC108}" destId="{3B8ACE05-ECB2-4159-A060-2BC0B969B493}" srcOrd="4" destOrd="0" parTransId="{E10CE8C1-2DA7-4621-BA91-E7C604344426}" sibTransId="{16184AE4-68F0-4D93-BFAB-A3BDFE79BA11}"/>
    <dgm:cxn modelId="{876D0FE6-2960-41F0-9C12-8D936619AD78}" srcId="{74376873-1926-4013-A2EF-00DC12DEC108}" destId="{340EFB56-47C9-45FC-B219-826F0399746D}" srcOrd="6" destOrd="0" parTransId="{9EF0FDFB-ACFA-4BBA-9AA0-D26FF4223E70}" sibTransId="{98DD9718-28E3-4F12-B00F-C3EBF0FAB9BC}"/>
    <dgm:cxn modelId="{4572E861-2415-4456-ADF8-FF00DB9E1572}" srcId="{74376873-1926-4013-A2EF-00DC12DEC108}" destId="{1920832E-86F6-4949-8E7E-A7B5F47BABBB}" srcOrd="7" destOrd="0" parTransId="{E2291A40-6B0C-48C4-BE53-58FE9178219D}" sibTransId="{66961710-D2B4-4E0B-BE65-6120318C02B6}"/>
    <dgm:cxn modelId="{6CE7C5F3-D863-4ABA-9F99-9BA37A7B06AF}" type="presOf" srcId="{340EFB56-47C9-45FC-B219-826F0399746D}" destId="{68974DD3-CBD6-4721-A164-4537D2682F73}" srcOrd="0" destOrd="0" presId="urn:microsoft.com/office/officeart/2005/8/layout/chevron1"/>
    <dgm:cxn modelId="{C805F86E-1842-49E1-87D1-E962855C1E04}" srcId="{74376873-1926-4013-A2EF-00DC12DEC108}" destId="{CF1DE65D-534C-41C4-8FA1-4DE468978517}" srcOrd="3" destOrd="0" parTransId="{4705202A-A64B-43FA-8115-0E08CC572E7A}" sibTransId="{278F8522-5B92-488D-8367-6F4778605892}"/>
    <dgm:cxn modelId="{280123AF-D45C-4AE8-9642-45A83F1477F0}" type="presOf" srcId="{2488C361-18B3-43EA-8A8C-BC0D46EB1404}" destId="{CDE47E29-D876-4406-9DF7-9A4B7319D81A}" srcOrd="0" destOrd="0" presId="urn:microsoft.com/office/officeart/2005/8/layout/chevron1"/>
    <dgm:cxn modelId="{82682D52-A4F7-4047-B4DA-A9E49DCAD08B}" srcId="{74376873-1926-4013-A2EF-00DC12DEC108}" destId="{180CA50A-D9E5-472B-B224-4A342862C6D1}" srcOrd="2" destOrd="0" parTransId="{8DD49145-0541-4CD4-B9E5-7DE636962F15}" sibTransId="{35AE3545-41BA-42C9-A597-C1B7EA5D61AC}"/>
    <dgm:cxn modelId="{74DB7AB1-242E-44AB-BD27-55E422FE5AFC}" type="presOf" srcId="{1920832E-86F6-4949-8E7E-A7B5F47BABBB}" destId="{B30F3866-5BDF-48B3-9880-DA8C13920B47}" srcOrd="0" destOrd="0" presId="urn:microsoft.com/office/officeart/2005/8/layout/chevron1"/>
    <dgm:cxn modelId="{D37BA781-549D-4C43-8C75-6B4AFC4DDFE2}" srcId="{74376873-1926-4013-A2EF-00DC12DEC108}" destId="{01B643C7-C72C-4F7C-BA95-84578CC29A47}" srcOrd="5" destOrd="0" parTransId="{CF99B618-FA8C-4198-9871-BAD418F1A17C}" sibTransId="{7C8A659C-15AA-4402-96AC-8576D5C1E2A3}"/>
    <dgm:cxn modelId="{76DB1041-85D1-4789-8CC8-34A21F9A516F}" type="presParOf" srcId="{049DA6EB-4DE7-407F-8D2E-73F15333DF3B}" destId="{31724C23-0D7B-4AE8-81CE-D4671A891E07}" srcOrd="0" destOrd="0" presId="urn:microsoft.com/office/officeart/2005/8/layout/chevron1"/>
    <dgm:cxn modelId="{2109AAC6-260B-4181-97B8-079DA9D37A2D}" type="presParOf" srcId="{049DA6EB-4DE7-407F-8D2E-73F15333DF3B}" destId="{8785B233-55CD-4E77-AC63-369433128862}" srcOrd="1" destOrd="0" presId="urn:microsoft.com/office/officeart/2005/8/layout/chevron1"/>
    <dgm:cxn modelId="{FF3005D7-12ED-4FF0-85B9-5B14915E2698}" type="presParOf" srcId="{049DA6EB-4DE7-407F-8D2E-73F15333DF3B}" destId="{CDE47E29-D876-4406-9DF7-9A4B7319D81A}" srcOrd="2" destOrd="0" presId="urn:microsoft.com/office/officeart/2005/8/layout/chevron1"/>
    <dgm:cxn modelId="{BB778327-3626-4A91-979E-592A64B13C14}" type="presParOf" srcId="{049DA6EB-4DE7-407F-8D2E-73F15333DF3B}" destId="{BB538831-4EDB-4310-AAE7-09CF1247D343}" srcOrd="3" destOrd="0" presId="urn:microsoft.com/office/officeart/2005/8/layout/chevron1"/>
    <dgm:cxn modelId="{56456455-ADEB-41B6-BD63-ED5EAA90670B}" type="presParOf" srcId="{049DA6EB-4DE7-407F-8D2E-73F15333DF3B}" destId="{530D57CF-AA54-403B-9E01-96791A54BB44}" srcOrd="4" destOrd="0" presId="urn:microsoft.com/office/officeart/2005/8/layout/chevron1"/>
    <dgm:cxn modelId="{9528304C-4F53-4E8A-A077-84D4BCA35509}" type="presParOf" srcId="{049DA6EB-4DE7-407F-8D2E-73F15333DF3B}" destId="{BE9C1AAD-42E7-4002-A3E8-6437CE37E74F}" srcOrd="5" destOrd="0" presId="urn:microsoft.com/office/officeart/2005/8/layout/chevron1"/>
    <dgm:cxn modelId="{1EB4EFC7-0A22-43CA-9DA6-F847710D8C7D}" type="presParOf" srcId="{049DA6EB-4DE7-407F-8D2E-73F15333DF3B}" destId="{B851EEC2-C405-402E-9CF4-AF63A84B9756}" srcOrd="6" destOrd="0" presId="urn:microsoft.com/office/officeart/2005/8/layout/chevron1"/>
    <dgm:cxn modelId="{7170F7AA-139C-4920-8FD0-8B0D8DE58D96}" type="presParOf" srcId="{049DA6EB-4DE7-407F-8D2E-73F15333DF3B}" destId="{99BBEA7A-3530-42AE-A012-DCB394146B4D}" srcOrd="7" destOrd="0" presId="urn:microsoft.com/office/officeart/2005/8/layout/chevron1"/>
    <dgm:cxn modelId="{7EE2E219-7DB5-4AC9-A336-601280CD5E7D}" type="presParOf" srcId="{049DA6EB-4DE7-407F-8D2E-73F15333DF3B}" destId="{E35D5823-9C38-4A2B-988E-EE6CAC6BA0BD}" srcOrd="8" destOrd="0" presId="urn:microsoft.com/office/officeart/2005/8/layout/chevron1"/>
    <dgm:cxn modelId="{14D0EF3A-9194-4189-A445-7478034F0C53}" type="presParOf" srcId="{049DA6EB-4DE7-407F-8D2E-73F15333DF3B}" destId="{B573447B-A50C-45EA-9C2F-40F7A54BAC5D}" srcOrd="9" destOrd="0" presId="urn:microsoft.com/office/officeart/2005/8/layout/chevron1"/>
    <dgm:cxn modelId="{77ED49BE-C497-4045-A0BF-9045ACB8C53D}" type="presParOf" srcId="{049DA6EB-4DE7-407F-8D2E-73F15333DF3B}" destId="{57B278C1-C7DE-40AD-ABB1-E217BAE83B3E}" srcOrd="10" destOrd="0" presId="urn:microsoft.com/office/officeart/2005/8/layout/chevron1"/>
    <dgm:cxn modelId="{992CB8E9-07FB-4EF5-A39A-0D4C5C98FDE6}" type="presParOf" srcId="{049DA6EB-4DE7-407F-8D2E-73F15333DF3B}" destId="{7A2EB7FA-DCA9-4A48-AEAA-1FB85BADDF2F}" srcOrd="11" destOrd="0" presId="urn:microsoft.com/office/officeart/2005/8/layout/chevron1"/>
    <dgm:cxn modelId="{A99667F6-E3CC-4E1D-9680-1FB5B13143C8}" type="presParOf" srcId="{049DA6EB-4DE7-407F-8D2E-73F15333DF3B}" destId="{68974DD3-CBD6-4721-A164-4537D2682F73}" srcOrd="12" destOrd="0" presId="urn:microsoft.com/office/officeart/2005/8/layout/chevron1"/>
    <dgm:cxn modelId="{D5611A82-5F48-456C-B306-EC8E28F30EEE}" type="presParOf" srcId="{049DA6EB-4DE7-407F-8D2E-73F15333DF3B}" destId="{1973D291-1B6F-4506-82B3-BAAE61ECB896}" srcOrd="13" destOrd="0" presId="urn:microsoft.com/office/officeart/2005/8/layout/chevron1"/>
    <dgm:cxn modelId="{3F06CE21-1947-4DC1-98BC-51CAEB8F0609}" type="presParOf" srcId="{049DA6EB-4DE7-407F-8D2E-73F15333DF3B}" destId="{B30F3866-5BDF-48B3-9880-DA8C13920B47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24C23-0D7B-4AE8-81CE-D4671A891E07}">
      <dsp:nvSpPr>
        <dsp:cNvPr id="0" name=""/>
        <dsp:cNvSpPr/>
      </dsp:nvSpPr>
      <dsp:spPr>
        <a:xfrm>
          <a:off x="487" y="2355167"/>
          <a:ext cx="1044728" cy="546249"/>
        </a:xfrm>
        <a:prstGeom prst="chevron">
          <a:avLst/>
        </a:prstGeom>
        <a:solidFill>
          <a:srgbClr val="BBE0E3">
            <a:lumMod val="50000"/>
          </a:srgbClr>
        </a:solidFill>
        <a:ln w="381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800" kern="1200" dirty="0">
              <a:solidFill>
                <a:srgbClr val="FFFFFF"/>
              </a:solidFill>
              <a:effectLst/>
              <a:latin typeface="Verdana"/>
              <a:ea typeface="+mn-ea"/>
              <a:cs typeface="+mn-cs"/>
            </a:rPr>
            <a:t>Reads</a:t>
          </a:r>
          <a:endParaRPr lang="nl-NL" sz="100" kern="1200" dirty="0">
            <a:solidFill>
              <a:srgbClr val="FFFFFF"/>
            </a:solidFill>
            <a:effectLst/>
            <a:latin typeface="Verdana"/>
            <a:ea typeface="+mn-ea"/>
            <a:cs typeface="+mn-cs"/>
          </a:endParaRPr>
        </a:p>
      </dsp:txBody>
      <dsp:txXfrm>
        <a:off x="273612" y="2355167"/>
        <a:ext cx="498479" cy="546249"/>
      </dsp:txXfrm>
    </dsp:sp>
    <dsp:sp modelId="{CDE47E29-D876-4406-9DF7-9A4B7319D81A}">
      <dsp:nvSpPr>
        <dsp:cNvPr id="0" name=""/>
        <dsp:cNvSpPr/>
      </dsp:nvSpPr>
      <dsp:spPr>
        <a:xfrm>
          <a:off x="908654" y="2355167"/>
          <a:ext cx="1214052" cy="546249"/>
        </a:xfrm>
        <a:prstGeom prst="chevron">
          <a:avLst/>
        </a:prstGeom>
        <a:solidFill>
          <a:srgbClr val="BBE0E3">
            <a:shade val="80000"/>
            <a:hueOff val="1751"/>
            <a:satOff val="1846"/>
            <a:lumOff val="2006"/>
            <a:alphaOff val="0"/>
          </a:srgbClr>
        </a:solidFill>
        <a:ln w="381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800" kern="1200" dirty="0" err="1">
              <a:solidFill>
                <a:srgbClr val="001C3D"/>
              </a:solidFill>
              <a:effectLst/>
              <a:latin typeface="Verdana"/>
              <a:ea typeface="+mn-ea"/>
              <a:cs typeface="+mn-cs"/>
            </a:rPr>
            <a:t>Genome</a:t>
          </a:r>
          <a:r>
            <a:rPr lang="nl-NL" sz="800" kern="1200" dirty="0">
              <a:solidFill>
                <a:srgbClr val="001C3D"/>
              </a:solidFill>
              <a:effectLst/>
              <a:latin typeface="Verdana"/>
              <a:ea typeface="+mn-ea"/>
              <a:cs typeface="+mn-cs"/>
            </a:rPr>
            <a:t> </a:t>
          </a:r>
          <a:r>
            <a:rPr lang="nl-NL" sz="800" kern="1200" dirty="0" err="1">
              <a:solidFill>
                <a:srgbClr val="001C3D"/>
              </a:solidFill>
              <a:effectLst/>
              <a:latin typeface="Verdana"/>
              <a:ea typeface="+mn-ea"/>
              <a:cs typeface="+mn-cs"/>
            </a:rPr>
            <a:t>mapping</a:t>
          </a:r>
          <a:endParaRPr lang="nl-NL" sz="100" kern="1200" dirty="0">
            <a:solidFill>
              <a:srgbClr val="001C3D"/>
            </a:solidFill>
            <a:effectLst/>
            <a:latin typeface="Verdana"/>
            <a:ea typeface="+mn-ea"/>
            <a:cs typeface="+mn-cs"/>
          </a:endParaRPr>
        </a:p>
      </dsp:txBody>
      <dsp:txXfrm>
        <a:off x="1181779" y="2355167"/>
        <a:ext cx="667803" cy="546249"/>
      </dsp:txXfrm>
    </dsp:sp>
    <dsp:sp modelId="{530D57CF-AA54-403B-9E01-96791A54BB44}">
      <dsp:nvSpPr>
        <dsp:cNvPr id="0" name=""/>
        <dsp:cNvSpPr/>
      </dsp:nvSpPr>
      <dsp:spPr>
        <a:xfrm>
          <a:off x="1986144" y="2355167"/>
          <a:ext cx="1423170" cy="546249"/>
        </a:xfrm>
        <a:prstGeom prst="chevron">
          <a:avLst/>
        </a:prstGeom>
        <a:solidFill>
          <a:srgbClr val="BBE0E3">
            <a:lumMod val="50000"/>
          </a:srgbClr>
        </a:solidFill>
        <a:ln w="381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900" kern="1200" dirty="0">
              <a:solidFill>
                <a:srgbClr val="FFFFFF"/>
              </a:solidFill>
              <a:effectLst/>
              <a:latin typeface="Verdana"/>
              <a:ea typeface="+mn-ea"/>
              <a:cs typeface="+mn-cs"/>
            </a:rPr>
            <a:t>(</a:t>
          </a:r>
          <a:r>
            <a:rPr lang="nl-NL" sz="900" kern="1200" dirty="0" err="1">
              <a:solidFill>
                <a:srgbClr val="FFFFFF"/>
              </a:solidFill>
              <a:effectLst/>
              <a:latin typeface="Verdana"/>
              <a:ea typeface="+mn-ea"/>
              <a:cs typeface="+mn-cs"/>
            </a:rPr>
            <a:t>Raw</a:t>
          </a:r>
          <a:r>
            <a:rPr lang="nl-NL" sz="900" kern="1200" dirty="0">
              <a:solidFill>
                <a:srgbClr val="FFFFFF"/>
              </a:solidFill>
              <a:effectLst/>
              <a:latin typeface="Verdana"/>
              <a:ea typeface="+mn-ea"/>
              <a:cs typeface="+mn-cs"/>
            </a:rPr>
            <a:t>)</a:t>
          </a:r>
        </a:p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900" kern="1200" dirty="0" err="1">
              <a:solidFill>
                <a:srgbClr val="FFFFFF"/>
              </a:solidFill>
              <a:effectLst/>
              <a:latin typeface="Verdana"/>
              <a:ea typeface="+mn-ea"/>
              <a:cs typeface="+mn-cs"/>
            </a:rPr>
            <a:t>counts</a:t>
          </a:r>
          <a:endParaRPr lang="nl-NL" sz="100" kern="1200" dirty="0">
            <a:solidFill>
              <a:srgbClr val="FFFFFF"/>
            </a:solidFill>
            <a:effectLst/>
            <a:latin typeface="Verdana"/>
            <a:ea typeface="+mn-ea"/>
            <a:cs typeface="+mn-cs"/>
          </a:endParaRPr>
        </a:p>
      </dsp:txBody>
      <dsp:txXfrm>
        <a:off x="2259269" y="2355167"/>
        <a:ext cx="876921" cy="546249"/>
      </dsp:txXfrm>
    </dsp:sp>
    <dsp:sp modelId="{B851EEC2-C405-402E-9CF4-AF63A84B9756}">
      <dsp:nvSpPr>
        <dsp:cNvPr id="0" name=""/>
        <dsp:cNvSpPr/>
      </dsp:nvSpPr>
      <dsp:spPr>
        <a:xfrm>
          <a:off x="3272752" y="2355167"/>
          <a:ext cx="1365622" cy="546249"/>
        </a:xfrm>
        <a:prstGeom prst="chevron">
          <a:avLst/>
        </a:prstGeom>
        <a:solidFill>
          <a:srgbClr val="BBE0E3">
            <a:shade val="80000"/>
            <a:hueOff val="5254"/>
            <a:satOff val="5537"/>
            <a:lumOff val="6017"/>
            <a:alphaOff val="0"/>
          </a:srgbClr>
        </a:solidFill>
        <a:ln w="381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800" kern="1200">
              <a:solidFill>
                <a:srgbClr val="001C3D"/>
              </a:solidFill>
              <a:effectLst/>
              <a:latin typeface="Verdana"/>
              <a:ea typeface="+mn-ea"/>
              <a:cs typeface="+mn-cs"/>
            </a:rPr>
            <a:t>Data pre-processing</a:t>
          </a:r>
          <a:endParaRPr lang="nl-NL" sz="100" kern="1200" dirty="0">
            <a:solidFill>
              <a:srgbClr val="001C3D"/>
            </a:solidFill>
            <a:effectLst/>
            <a:latin typeface="Verdana"/>
            <a:ea typeface="+mn-ea"/>
            <a:cs typeface="+mn-cs"/>
          </a:endParaRPr>
        </a:p>
      </dsp:txBody>
      <dsp:txXfrm>
        <a:off x="3545877" y="2355167"/>
        <a:ext cx="819373" cy="546249"/>
      </dsp:txXfrm>
    </dsp:sp>
    <dsp:sp modelId="{E35D5823-9C38-4A2B-988E-EE6CAC6BA0BD}">
      <dsp:nvSpPr>
        <dsp:cNvPr id="0" name=""/>
        <dsp:cNvSpPr/>
      </dsp:nvSpPr>
      <dsp:spPr>
        <a:xfrm>
          <a:off x="4501812" y="2355167"/>
          <a:ext cx="1209013" cy="546249"/>
        </a:xfrm>
        <a:prstGeom prst="chevron">
          <a:avLst/>
        </a:prstGeom>
        <a:solidFill>
          <a:srgbClr val="BBE0E3">
            <a:lumMod val="50000"/>
          </a:srgbClr>
        </a:solidFill>
        <a:ln w="381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900" kern="1200" dirty="0">
              <a:solidFill>
                <a:srgbClr val="FFFFFF"/>
              </a:solidFill>
              <a:effectLst/>
              <a:latin typeface="Verdana"/>
              <a:ea typeface="+mn-ea"/>
              <a:cs typeface="+mn-cs"/>
            </a:rPr>
            <a:t>Norm data</a:t>
          </a:r>
          <a:endParaRPr lang="nl-NL" sz="100" kern="1200" dirty="0">
            <a:solidFill>
              <a:srgbClr val="FFFFFF"/>
            </a:solidFill>
            <a:effectLst/>
            <a:latin typeface="Verdana"/>
            <a:ea typeface="+mn-ea"/>
            <a:cs typeface="+mn-cs"/>
          </a:endParaRPr>
        </a:p>
      </dsp:txBody>
      <dsp:txXfrm>
        <a:off x="4774937" y="2355167"/>
        <a:ext cx="662764" cy="546249"/>
      </dsp:txXfrm>
    </dsp:sp>
    <dsp:sp modelId="{57B278C1-C7DE-40AD-ABB1-E217BAE83B3E}">
      <dsp:nvSpPr>
        <dsp:cNvPr id="0" name=""/>
        <dsp:cNvSpPr/>
      </dsp:nvSpPr>
      <dsp:spPr>
        <a:xfrm>
          <a:off x="5574263" y="2355167"/>
          <a:ext cx="1365622" cy="546249"/>
        </a:xfrm>
        <a:prstGeom prst="chevron">
          <a:avLst/>
        </a:prstGeom>
        <a:solidFill>
          <a:srgbClr val="BBE0E3">
            <a:shade val="80000"/>
            <a:hueOff val="8756"/>
            <a:satOff val="9228"/>
            <a:lumOff val="10028"/>
            <a:alphaOff val="0"/>
          </a:srgbClr>
        </a:solidFill>
        <a:ln w="381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800" kern="1200">
              <a:solidFill>
                <a:srgbClr val="001C3D"/>
              </a:solidFill>
              <a:effectLst/>
              <a:latin typeface="Verdana"/>
              <a:ea typeface="+mn-ea"/>
              <a:cs typeface="+mn-cs"/>
            </a:rPr>
            <a:t>Statistical analysis</a:t>
          </a:r>
          <a:endParaRPr lang="nl-NL" sz="100" kern="1200" dirty="0">
            <a:solidFill>
              <a:srgbClr val="001C3D"/>
            </a:solidFill>
            <a:effectLst/>
            <a:latin typeface="Verdana"/>
            <a:ea typeface="+mn-ea"/>
            <a:cs typeface="+mn-cs"/>
          </a:endParaRPr>
        </a:p>
      </dsp:txBody>
      <dsp:txXfrm>
        <a:off x="5847388" y="2355167"/>
        <a:ext cx="819373" cy="546249"/>
      </dsp:txXfrm>
    </dsp:sp>
    <dsp:sp modelId="{68974DD3-CBD6-4721-A164-4537D2682F73}">
      <dsp:nvSpPr>
        <dsp:cNvPr id="0" name=""/>
        <dsp:cNvSpPr/>
      </dsp:nvSpPr>
      <dsp:spPr>
        <a:xfrm>
          <a:off x="6803324" y="2355167"/>
          <a:ext cx="1003623" cy="546249"/>
        </a:xfrm>
        <a:prstGeom prst="chevron">
          <a:avLst/>
        </a:prstGeom>
        <a:solidFill>
          <a:srgbClr val="BBE0E3">
            <a:lumMod val="50000"/>
          </a:srgbClr>
        </a:solidFill>
        <a:ln w="381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800" kern="1200" dirty="0">
              <a:solidFill>
                <a:srgbClr val="FFFFFF"/>
              </a:solidFill>
              <a:effectLst/>
              <a:latin typeface="Verdana"/>
              <a:ea typeface="+mn-ea"/>
              <a:cs typeface="+mn-cs"/>
            </a:rPr>
            <a:t>Stat </a:t>
          </a:r>
          <a:r>
            <a:rPr lang="nl-NL" sz="800" kern="1200" dirty="0" err="1">
              <a:solidFill>
                <a:srgbClr val="FFFFFF"/>
              </a:solidFill>
              <a:effectLst/>
              <a:latin typeface="Verdana"/>
              <a:ea typeface="+mn-ea"/>
              <a:cs typeface="+mn-cs"/>
            </a:rPr>
            <a:t>result</a:t>
          </a:r>
          <a:endParaRPr lang="nl-NL" sz="100" kern="1200" dirty="0">
            <a:solidFill>
              <a:srgbClr val="FFFFFF"/>
            </a:solidFill>
            <a:effectLst/>
            <a:latin typeface="Verdana"/>
            <a:ea typeface="+mn-ea"/>
            <a:cs typeface="+mn-cs"/>
          </a:endParaRPr>
        </a:p>
      </dsp:txBody>
      <dsp:txXfrm>
        <a:off x="7076449" y="2355167"/>
        <a:ext cx="457374" cy="546249"/>
      </dsp:txXfrm>
    </dsp:sp>
    <dsp:sp modelId="{B30F3866-5BDF-48B3-9880-DA8C13920B47}">
      <dsp:nvSpPr>
        <dsp:cNvPr id="0" name=""/>
        <dsp:cNvSpPr/>
      </dsp:nvSpPr>
      <dsp:spPr>
        <a:xfrm>
          <a:off x="7670385" y="2355167"/>
          <a:ext cx="1365622" cy="546249"/>
        </a:xfrm>
        <a:prstGeom prst="chevron">
          <a:avLst/>
        </a:prstGeom>
        <a:solidFill>
          <a:srgbClr val="BBE0E3">
            <a:shade val="80000"/>
            <a:hueOff val="12259"/>
            <a:satOff val="12919"/>
            <a:lumOff val="14039"/>
            <a:alphaOff val="0"/>
          </a:srgbClr>
        </a:solidFill>
        <a:ln w="381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>
              <a:solidFill>
                <a:srgbClr val="001C3D"/>
              </a:solidFill>
              <a:effectLst/>
              <a:latin typeface="Verdana"/>
              <a:ea typeface="+mn-ea"/>
              <a:cs typeface="+mn-cs"/>
            </a:rPr>
            <a:t>Further analysis</a:t>
          </a:r>
          <a:endParaRPr lang="nl-NL" sz="700" kern="1200" dirty="0">
            <a:solidFill>
              <a:srgbClr val="001C3D"/>
            </a:solidFill>
            <a:effectLst/>
            <a:latin typeface="Verdana"/>
            <a:ea typeface="+mn-ea"/>
            <a:cs typeface="+mn-cs"/>
          </a:endParaRPr>
        </a:p>
      </dsp:txBody>
      <dsp:txXfrm>
        <a:off x="7943510" y="2355167"/>
        <a:ext cx="819373" cy="546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1321" y="234261"/>
            <a:ext cx="9305080" cy="2205258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901321" y="2439519"/>
            <a:ext cx="5595491" cy="175260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pic>
        <p:nvPicPr>
          <p:cNvPr id="11" name="Afbeelding 10" descr="UM40_RGB_B_blauw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41"/>
          <a:stretch/>
        </p:blipFill>
        <p:spPr>
          <a:xfrm>
            <a:off x="480001" y="6174001"/>
            <a:ext cx="2808632" cy="5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28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/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0001" y="414260"/>
            <a:ext cx="5246167" cy="1565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0002" y="1980156"/>
            <a:ext cx="5246165" cy="3810096"/>
          </a:xfrm>
        </p:spPr>
        <p:txBody>
          <a:bodyPr/>
          <a:lstStyle>
            <a:lvl3pPr marL="71596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126724" y="6318629"/>
            <a:ext cx="734312" cy="365125"/>
          </a:xfrm>
        </p:spPr>
        <p:txBody>
          <a:bodyPr/>
          <a:lstStyle/>
          <a:p>
            <a:fld id="{6421A3C8-C976-4FCC-A00B-8A9DA7DA60B8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27003" y="6318629"/>
            <a:ext cx="459993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926940" y="6318400"/>
            <a:ext cx="759969" cy="365125"/>
          </a:xfrm>
        </p:spPr>
        <p:txBody>
          <a:bodyPr/>
          <a:lstStyle/>
          <a:p>
            <a:fld id="{58D102DB-C65C-45A4-B82A-9E05D392884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6126725" y="0"/>
            <a:ext cx="6065276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  <p:pic>
        <p:nvPicPr>
          <p:cNvPr id="9" name="Afbeelding 8" descr="UM40_RGB_B_blauw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41"/>
          <a:stretch/>
        </p:blipFill>
        <p:spPr>
          <a:xfrm>
            <a:off x="480001" y="6174001"/>
            <a:ext cx="2808632" cy="5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93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A3C8-C976-4FCC-A00B-8A9DA7DA60B8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02DB-C65C-45A4-B82A-9E05D392884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jdelijke aanduiding voor afbeelding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l-NL" dirty="0"/>
          </a:p>
        </p:txBody>
      </p:sp>
      <p:pic>
        <p:nvPicPr>
          <p:cNvPr id="7" name="Afbeelding 6" descr="UM40_RGB_B_diap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02"/>
          <a:stretch/>
        </p:blipFill>
        <p:spPr>
          <a:xfrm>
            <a:off x="480001" y="6173999"/>
            <a:ext cx="2764071" cy="5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53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A3C8-C976-4FCC-A00B-8A9DA7DA60B8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02DB-C65C-45A4-B82A-9E05D392884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jdelijke aanduiding voor tabel 6"/>
          <p:cNvSpPr>
            <a:spLocks noGrp="1"/>
          </p:cNvSpPr>
          <p:nvPr>
            <p:ph type="tbl" sz="quarter" idx="13"/>
          </p:nvPr>
        </p:nvSpPr>
        <p:spPr>
          <a:xfrm>
            <a:off x="480485" y="1296000"/>
            <a:ext cx="11101916" cy="430923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nl-NL"/>
          </a:p>
        </p:txBody>
      </p:sp>
      <p:pic>
        <p:nvPicPr>
          <p:cNvPr id="8" name="Afbeelding 7" descr="UM40_RGB_B_blauw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41"/>
          <a:stretch/>
        </p:blipFill>
        <p:spPr>
          <a:xfrm>
            <a:off x="480001" y="6174001"/>
            <a:ext cx="2808632" cy="5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27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+ illustra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1321" y="234261"/>
            <a:ext cx="9301012" cy="2205258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901321" y="2439519"/>
            <a:ext cx="5595491" cy="175260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pic>
        <p:nvPicPr>
          <p:cNvPr id="11" name="Afbeelding 10" descr="UM40_RGB_B_blauw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41"/>
          <a:stretch/>
        </p:blipFill>
        <p:spPr>
          <a:xfrm>
            <a:off x="480001" y="6174001"/>
            <a:ext cx="2808632" cy="507083"/>
          </a:xfrm>
          <a:prstGeom prst="rect">
            <a:avLst/>
          </a:prstGeom>
        </p:spPr>
      </p:pic>
      <p:pic>
        <p:nvPicPr>
          <p:cNvPr id="5" name="Afbeelding 4" descr="Future loo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521" y="3596032"/>
            <a:ext cx="4710511" cy="326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12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hoto Randwijc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1321" y="234261"/>
            <a:ext cx="9301012" cy="1691906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901321" y="2079685"/>
            <a:ext cx="5595491" cy="175260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pic>
        <p:nvPicPr>
          <p:cNvPr id="4" name="Afbeelding 3" descr="UM40_RGB_B_diap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93"/>
          <a:stretch/>
        </p:blipFill>
        <p:spPr>
          <a:xfrm>
            <a:off x="480001" y="6173999"/>
            <a:ext cx="2799719" cy="5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52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hoto inner cit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1320" y="234261"/>
            <a:ext cx="9277469" cy="1691906"/>
          </a:xfrm>
        </p:spPr>
        <p:txBody>
          <a:bodyPr>
            <a:no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901321" y="2079685"/>
            <a:ext cx="5595491" cy="175260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pic>
        <p:nvPicPr>
          <p:cNvPr id="4" name="Afbeelding 3" descr="UM40_RGB_B_diap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93"/>
          <a:stretch/>
        </p:blipFill>
        <p:spPr>
          <a:xfrm>
            <a:off x="480001" y="6173999"/>
            <a:ext cx="2799719" cy="5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47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1322" y="234261"/>
            <a:ext cx="9272789" cy="2205258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901321" y="2439519"/>
            <a:ext cx="5595491" cy="175260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pic>
        <p:nvPicPr>
          <p:cNvPr id="9" name="Afbeelding 8" descr="UM40_RGB_B_diap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93"/>
          <a:stretch/>
        </p:blipFill>
        <p:spPr>
          <a:xfrm>
            <a:off x="480001" y="6173999"/>
            <a:ext cx="2799719" cy="5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08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1321" y="234261"/>
            <a:ext cx="9315123" cy="2205258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901321" y="2439519"/>
            <a:ext cx="5595491" cy="175260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pic>
        <p:nvPicPr>
          <p:cNvPr id="9" name="Afbeelding 8" descr="UM40_RGB_B_diap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49"/>
          <a:stretch/>
        </p:blipFill>
        <p:spPr>
          <a:xfrm>
            <a:off x="480001" y="6173999"/>
            <a:ext cx="2772983" cy="5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5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A3C8-C976-4FCC-A00B-8A9DA7DA60B8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02DB-C65C-45A4-B82A-9E05D392884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Afbeelding 6" descr="UM40_RGB_B_blauw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41"/>
          <a:stretch/>
        </p:blipFill>
        <p:spPr>
          <a:xfrm>
            <a:off x="480001" y="6174001"/>
            <a:ext cx="2808632" cy="5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9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 dark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21A3C8-C976-4FCC-A00B-8A9DA7DA60B8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8D102DB-C65C-45A4-B82A-9E05D3928844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Afbeelding 8" descr="UM40_RGB_B_diap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97"/>
          <a:stretch/>
        </p:blipFill>
        <p:spPr>
          <a:xfrm>
            <a:off x="480001" y="6173999"/>
            <a:ext cx="2781895" cy="5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86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 ligh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21A3C8-C976-4FCC-A00B-8A9DA7DA60B8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8D102DB-C65C-45A4-B82A-9E05D3928844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Afbeelding 7" descr="UM40_RGB_B_blauw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54"/>
          <a:stretch/>
        </p:blipFill>
        <p:spPr>
          <a:xfrm>
            <a:off x="480001" y="6174001"/>
            <a:ext cx="2755157" cy="5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83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79999" y="414260"/>
            <a:ext cx="11102399" cy="756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79999" y="1296000"/>
            <a:ext cx="11102399" cy="36270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312623" y="6318629"/>
            <a:ext cx="1219287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+mj-lt"/>
                <a:cs typeface="Verdana"/>
              </a:defRPr>
            </a:lvl1pPr>
          </a:lstStyle>
          <a:p>
            <a:fld id="{6421A3C8-C976-4FCC-A00B-8A9DA7DA60B8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623395" y="6318629"/>
            <a:ext cx="5303544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+mn-lt"/>
                <a:cs typeface="Verdana"/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088189" y="6318400"/>
            <a:ext cx="494209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+mn-lt"/>
                <a:cs typeface="Verdana"/>
              </a:defRPr>
            </a:lvl1pPr>
          </a:lstStyle>
          <a:p>
            <a:fld id="{58D102DB-C65C-45A4-B82A-9E05D3928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52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ts val="0"/>
        </a:spcBef>
        <a:buFont typeface="Arial"/>
        <a:buChar char="•"/>
        <a:defRPr sz="3600" kern="1200">
          <a:solidFill>
            <a:schemeClr val="tx1"/>
          </a:solidFill>
          <a:latin typeface="+mj-lt"/>
          <a:ea typeface="+mn-ea"/>
          <a:cs typeface="Verdana"/>
        </a:defRPr>
      </a:lvl1pPr>
      <a:lvl2pPr marL="717550" indent="-358775" algn="l" defTabSz="457200" rtl="0" eaLnBrk="1" latinLnBrk="0" hangingPunct="1">
        <a:spcBef>
          <a:spcPts val="0"/>
        </a:spcBef>
        <a:buFont typeface="Lucida Grande"/>
        <a:buChar char="-"/>
        <a:defRPr sz="3200" kern="1200">
          <a:solidFill>
            <a:schemeClr val="tx1"/>
          </a:solidFill>
          <a:latin typeface="+mj-lt"/>
          <a:ea typeface="+mn-ea"/>
          <a:cs typeface="Verdana"/>
        </a:defRPr>
      </a:lvl2pPr>
      <a:lvl3pPr marL="1073150" indent="-357188" algn="l" defTabSz="457200" rtl="0" eaLnBrk="1" latinLnBrk="0" hangingPunct="1">
        <a:spcBef>
          <a:spcPts val="0"/>
        </a:spcBef>
        <a:buFont typeface="Lucida Grande"/>
        <a:buChar char="-"/>
        <a:defRPr sz="2800" kern="1200">
          <a:solidFill>
            <a:schemeClr val="tx1"/>
          </a:solidFill>
          <a:latin typeface="+mj-lt"/>
          <a:ea typeface="+mn-ea"/>
          <a:cs typeface="Verdana"/>
        </a:defRPr>
      </a:lvl3pPr>
      <a:lvl4pPr marL="1430338" indent="-355600" algn="l" defTabSz="457200" rtl="0" eaLnBrk="1" latinLnBrk="0" hangingPunct="1">
        <a:spcBef>
          <a:spcPts val="0"/>
        </a:spcBef>
        <a:buFont typeface="Lucida Grande"/>
        <a:buChar char="-"/>
        <a:defRPr sz="2400" kern="1200">
          <a:solidFill>
            <a:schemeClr val="tx1"/>
          </a:solidFill>
          <a:latin typeface="+mj-lt"/>
          <a:ea typeface="+mn-ea"/>
          <a:cs typeface="Verdana"/>
        </a:defRPr>
      </a:lvl4pPr>
      <a:lvl5pPr marL="1793875" indent="-360363" algn="l" defTabSz="457200" rtl="0" eaLnBrk="1" latinLnBrk="0" hangingPunct="1">
        <a:spcBef>
          <a:spcPts val="0"/>
        </a:spcBef>
        <a:buFont typeface="Lucida Grande"/>
        <a:buChar char="-"/>
        <a:defRPr sz="2400" kern="1200">
          <a:solidFill>
            <a:schemeClr val="tx1"/>
          </a:solidFill>
          <a:latin typeface="+mj-lt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tig.2023.01.003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ioportal.bioontology.org/ontologies/GO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dit.com/r/bioinformatic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01320" y="234261"/>
            <a:ext cx="10688699" cy="1691906"/>
          </a:xfrm>
        </p:spPr>
        <p:txBody>
          <a:bodyPr/>
          <a:lstStyle/>
          <a:p>
            <a:r>
              <a:rPr lang="en-US" dirty="0" smtClean="0"/>
              <a:t>Gene set enrichment (GSEA) and overrepresentation analysis (ORA)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Friederike Ehrhart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0038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Biological</a:t>
            </a:r>
            <a:r>
              <a:rPr lang="nl-NL" dirty="0"/>
              <a:t> </a:t>
            </a:r>
            <a:r>
              <a:rPr lang="nl-NL" dirty="0" err="1"/>
              <a:t>pathways</a:t>
            </a:r>
            <a:r>
              <a:rPr lang="nl-NL" dirty="0"/>
              <a:t> (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WikiPathways</a:t>
            </a:r>
            <a:r>
              <a:rPr lang="nl-NL" dirty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AD4A-C94A-7B42-9E17-606C7F366C4B}" type="slidenum">
              <a:rPr lang="nl-NL" smtClean="0"/>
              <a:t>10</a:t>
            </a:fld>
            <a:endParaRPr lang="nl-NL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240" y="1761393"/>
            <a:ext cx="4572000" cy="4214283"/>
          </a:xfrm>
          <a:prstGeom prst="rect">
            <a:avLst/>
          </a:prstGeom>
          <a:noFill/>
          <a:ln w="9360">
            <a:solidFill>
              <a:srgbClr val="00A2DB"/>
            </a:solidFill>
            <a:miter lim="800000"/>
            <a:headEnd/>
            <a:tailEnd/>
          </a:ln>
        </p:spPr>
      </p:pic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4788990" y="1094643"/>
            <a:ext cx="7141633" cy="3532717"/>
            <a:chOff x="2070" y="1260"/>
            <a:chExt cx="3374" cy="1669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0" y="1260"/>
              <a:ext cx="3375" cy="1670"/>
            </a:xfrm>
            <a:prstGeom prst="rect">
              <a:avLst/>
            </a:prstGeom>
            <a:noFill/>
            <a:ln w="9360">
              <a:solidFill>
                <a:srgbClr val="00A2DB"/>
              </a:solidFill>
              <a:miter lim="800000"/>
              <a:headEnd/>
              <a:tailEnd/>
            </a:ln>
          </p:spPr>
        </p:pic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070" y="1260"/>
              <a:ext cx="3375" cy="167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CA" sz="2400"/>
            </a:p>
          </p:txBody>
        </p:sp>
      </p:grp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8241" y="3467427"/>
            <a:ext cx="5429249" cy="3151716"/>
          </a:xfrm>
          <a:prstGeom prst="rect">
            <a:avLst/>
          </a:prstGeom>
          <a:noFill/>
          <a:ln w="9360">
            <a:solidFill>
              <a:srgbClr val="00A2DB"/>
            </a:solidFill>
            <a:miter lim="800000"/>
            <a:headEnd/>
            <a:tailEnd/>
          </a:ln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93989" y="2713894"/>
            <a:ext cx="4394200" cy="3619500"/>
          </a:xfrm>
          <a:prstGeom prst="rect">
            <a:avLst/>
          </a:prstGeom>
          <a:noFill/>
          <a:ln w="9360">
            <a:solidFill>
              <a:srgbClr val="00A2DB"/>
            </a:solidFill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0992" y="263052"/>
            <a:ext cx="2086579" cy="63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1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13" y="414260"/>
            <a:ext cx="11102399" cy="756000"/>
          </a:xfrm>
        </p:spPr>
        <p:txBody>
          <a:bodyPr/>
          <a:lstStyle/>
          <a:p>
            <a:r>
              <a:rPr lang="en-GB" dirty="0" err="1" smtClean="0"/>
              <a:t>PathVisio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AD4A-C94A-7B42-9E17-606C7F366C4B}" type="slidenum">
              <a:rPr lang="nl-NL" smtClean="0"/>
              <a:t>11</a:t>
            </a:fld>
            <a:endParaRPr lang="nl-NL"/>
          </a:p>
        </p:txBody>
      </p:sp>
      <p:pic>
        <p:nvPicPr>
          <p:cNvPr id="3076" name="Picture 4" descr="Image:StatinData.png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75692" y="142951"/>
            <a:ext cx="8290561" cy="654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athVisio biological pathway editor | pathvisio.github.i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4548" y="195041"/>
            <a:ext cx="1498537" cy="149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227127" y="6508065"/>
            <a:ext cx="1901483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0" algn="l"/>
                <a:tab pos="609585" algn="l"/>
                <a:tab pos="1219170" algn="l"/>
                <a:tab pos="1828754" algn="l"/>
                <a:tab pos="2438339" algn="l"/>
                <a:tab pos="3047924" algn="l"/>
                <a:tab pos="3657509" algn="l"/>
                <a:tab pos="4267093" algn="l"/>
                <a:tab pos="4876678" algn="l"/>
                <a:tab pos="5486263" algn="l"/>
                <a:tab pos="6095848" algn="l"/>
                <a:tab pos="6705432" algn="l"/>
                <a:tab pos="7315017" algn="l"/>
                <a:tab pos="7924602" algn="l"/>
                <a:tab pos="8534187" algn="l"/>
                <a:tab pos="9143771" algn="l"/>
                <a:tab pos="9753356" algn="l"/>
                <a:tab pos="10362941" algn="l"/>
                <a:tab pos="10972526" algn="l"/>
                <a:tab pos="11582110" algn="l"/>
                <a:tab pos="12191695" algn="l"/>
              </a:tabLst>
            </a:pPr>
            <a:r>
              <a:rPr lang="nl-NL" sz="1067" dirty="0"/>
              <a:t>Image: www.wikipathways.org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184" y="2977924"/>
            <a:ext cx="24131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Example:</a:t>
            </a:r>
          </a:p>
          <a:p>
            <a:r>
              <a:rPr lang="en-GB" sz="2400" dirty="0"/>
              <a:t>map </a:t>
            </a:r>
            <a:r>
              <a:rPr lang="en-GB" sz="2400" baseline="30000" dirty="0"/>
              <a:t>2</a:t>
            </a:r>
            <a:r>
              <a:rPr lang="en-GB" sz="2400" dirty="0"/>
              <a:t>logFC data from RNA-</a:t>
            </a:r>
            <a:r>
              <a:rPr lang="en-GB" sz="2400" dirty="0" err="1"/>
              <a:t>seq</a:t>
            </a:r>
            <a:endParaRPr lang="en-GB" sz="2400" dirty="0"/>
          </a:p>
          <a:p>
            <a:r>
              <a:rPr lang="en-GB" sz="2400" dirty="0"/>
              <a:t>(you can also add</a:t>
            </a:r>
          </a:p>
          <a:p>
            <a:r>
              <a:rPr lang="en-GB" sz="2400" dirty="0"/>
              <a:t>p-values)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567" r="17981"/>
          <a:stretch>
            <a:fillRect/>
          </a:stretch>
        </p:blipFill>
        <p:spPr bwMode="auto">
          <a:xfrm>
            <a:off x="10944281" y="2674032"/>
            <a:ext cx="1047751" cy="162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cxnSp>
        <p:nvCxnSpPr>
          <p:cNvPr id="10" name="Rechte verbindingslijn met pijl 2"/>
          <p:cNvCxnSpPr>
            <a:cxnSpLocks noChangeShapeType="1"/>
          </p:cNvCxnSpPr>
          <p:nvPr/>
        </p:nvCxnSpPr>
        <p:spPr bwMode="auto">
          <a:xfrm>
            <a:off x="10178306" y="3468987"/>
            <a:ext cx="765975" cy="1784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" name="TextBox 10"/>
          <p:cNvSpPr txBox="1"/>
          <p:nvPr/>
        </p:nvSpPr>
        <p:spPr>
          <a:xfrm>
            <a:off x="8334150" y="6013584"/>
            <a:ext cx="2840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More Thursday!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49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Pathway analysis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99" y="1466792"/>
            <a:ext cx="11102399" cy="3627080"/>
          </a:xfrm>
        </p:spPr>
        <p:txBody>
          <a:bodyPr/>
          <a:lstStyle/>
          <a:p>
            <a:r>
              <a:rPr lang="en-US" dirty="0" smtClean="0"/>
              <a:t>Molecular pathways can be treated as gene sets = disregarding interaction information (ORA/GSEA)</a:t>
            </a:r>
          </a:p>
          <a:p>
            <a:r>
              <a:rPr lang="en-US" dirty="0" smtClean="0"/>
              <a:t>Or taking this information into account (Topology based)</a:t>
            </a:r>
            <a:endParaRPr lang="en-GB" dirty="0"/>
          </a:p>
        </p:txBody>
      </p:sp>
      <p:pic>
        <p:nvPicPr>
          <p:cNvPr id="1026" name="Picture 2" descr="https://lh7-us.googleusercontent.com/zY6vf3N4ZR8csziXuLeS5oBzn_q72KLN31REYEe8WIU_RyuY6A2tXRq-OfpxmNhNwx3VL1IeAJFUoAceZiz6zuZp1nu6HmLqYC67hLVJiL_rrzRdySTOW7J-WHHFNjHrr4z8UUbBBp2u6oZDOD-ZNGcrBA=s20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938" y="3848576"/>
            <a:ext cx="8213738" cy="249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006239" y="6488668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1F1F1F"/>
                </a:solidFill>
                <a:latin typeface="Roboto"/>
                <a:hlinkClick r:id="rId3"/>
              </a:rPr>
              <a:t>https://doi.org10.1016/j.tig.2023.01.003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4097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 Set Enrichment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Rank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genes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their</a:t>
            </a:r>
            <a:r>
              <a:rPr lang="nl-NL" dirty="0"/>
              <a:t> </a:t>
            </a:r>
            <a:r>
              <a:rPr lang="nl-NL" dirty="0" err="1"/>
              <a:t>expression</a:t>
            </a:r>
            <a:r>
              <a:rPr lang="nl-NL" dirty="0"/>
              <a:t> changes </a:t>
            </a:r>
            <a:r>
              <a:rPr lang="nl-NL" dirty="0" err="1"/>
              <a:t>and</a:t>
            </a:r>
            <a:r>
              <a:rPr lang="nl-NL" dirty="0"/>
              <a:t>/or </a:t>
            </a:r>
            <a:r>
              <a:rPr lang="nl-NL" dirty="0" err="1"/>
              <a:t>significances</a:t>
            </a:r>
            <a:endParaRPr lang="nl-NL" dirty="0"/>
          </a:p>
          <a:p>
            <a:endParaRPr lang="nl-NL" dirty="0"/>
          </a:p>
          <a:p>
            <a:r>
              <a:rPr lang="nl-NL" dirty="0"/>
              <a:t>Check </a:t>
            </a:r>
            <a:r>
              <a:rPr lang="nl-NL" dirty="0" err="1"/>
              <a:t>whether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genes</a:t>
            </a:r>
            <a:r>
              <a:rPr lang="nl-NL" dirty="0"/>
              <a:t> in a </a:t>
            </a:r>
            <a:r>
              <a:rPr lang="nl-NL" dirty="0" err="1"/>
              <a:t>certain</a:t>
            </a:r>
            <a:r>
              <a:rPr lang="nl-NL" dirty="0"/>
              <a:t> gene set (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could</a:t>
            </a:r>
            <a:r>
              <a:rPr lang="nl-NL" dirty="0"/>
              <a:t> </a:t>
            </a:r>
            <a:r>
              <a:rPr lang="nl-NL" dirty="0" err="1"/>
              <a:t>represent</a:t>
            </a:r>
            <a:r>
              <a:rPr lang="nl-NL" dirty="0"/>
              <a:t> a </a:t>
            </a:r>
            <a:r>
              <a:rPr lang="nl-NL" dirty="0" err="1"/>
              <a:t>pathway</a:t>
            </a:r>
            <a:r>
              <a:rPr lang="nl-NL" dirty="0"/>
              <a:t>) are more in </a:t>
            </a:r>
            <a:r>
              <a:rPr lang="nl-NL" dirty="0" err="1"/>
              <a:t>the</a:t>
            </a:r>
            <a:r>
              <a:rPr lang="nl-NL" dirty="0"/>
              <a:t> top of </a:t>
            </a:r>
            <a:r>
              <a:rPr lang="nl-NL" dirty="0" err="1"/>
              <a:t>this</a:t>
            </a:r>
            <a:r>
              <a:rPr lang="nl-NL" dirty="0"/>
              <a:t> list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expected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chance</a:t>
            </a:r>
          </a:p>
          <a:p>
            <a:pPr lvl="1"/>
            <a:r>
              <a:rPr lang="nl-NL" dirty="0" err="1"/>
              <a:t>By</a:t>
            </a:r>
            <a:r>
              <a:rPr lang="nl-NL" dirty="0"/>
              <a:t> tracking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enrichment</a:t>
            </a:r>
            <a:r>
              <a:rPr lang="nl-NL" dirty="0"/>
              <a:t> score</a:t>
            </a:r>
          </a:p>
          <a:p>
            <a:endParaRPr lang="nl-NL" dirty="0"/>
          </a:p>
          <a:p>
            <a:r>
              <a:rPr lang="nl-NL" dirty="0" err="1"/>
              <a:t>Perform</a:t>
            </a:r>
            <a:r>
              <a:rPr lang="nl-NL" dirty="0"/>
              <a:t> </a:t>
            </a:r>
            <a:r>
              <a:rPr lang="nl-NL" dirty="0" err="1"/>
              <a:t>permutation</a:t>
            </a:r>
            <a:r>
              <a:rPr lang="nl-NL" dirty="0"/>
              <a:t> tests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estimate</a:t>
            </a:r>
            <a:r>
              <a:rPr lang="nl-NL" dirty="0"/>
              <a:t> </a:t>
            </a:r>
            <a:r>
              <a:rPr lang="nl-NL" dirty="0" err="1"/>
              <a:t>significance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AD4A-C94A-7B42-9E17-606C7F366C4B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24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 Ontology (GO)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Similar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pathway</a:t>
            </a:r>
            <a:r>
              <a:rPr lang="nl-NL" dirty="0"/>
              <a:t> </a:t>
            </a:r>
            <a:r>
              <a:rPr lang="nl-NL" dirty="0" err="1"/>
              <a:t>overrepresentation</a:t>
            </a:r>
            <a:r>
              <a:rPr lang="nl-NL" dirty="0"/>
              <a:t> analysis, but </a:t>
            </a:r>
            <a:r>
              <a:rPr lang="nl-NL" dirty="0" err="1"/>
              <a:t>testing</a:t>
            </a:r>
            <a:r>
              <a:rPr lang="nl-NL" dirty="0"/>
              <a:t> </a:t>
            </a:r>
            <a:r>
              <a:rPr lang="nl-NL" dirty="0" err="1"/>
              <a:t>genes</a:t>
            </a:r>
            <a:r>
              <a:rPr lang="nl-NL" dirty="0"/>
              <a:t> in GO </a:t>
            </a:r>
            <a:r>
              <a:rPr lang="nl-NL" dirty="0" err="1"/>
              <a:t>terms</a:t>
            </a:r>
            <a:endParaRPr lang="nl-NL" dirty="0"/>
          </a:p>
          <a:p>
            <a:pPr lvl="1"/>
            <a:r>
              <a:rPr lang="nl-NL" dirty="0"/>
              <a:t>These are </a:t>
            </a:r>
            <a:r>
              <a:rPr lang="nl-NL" dirty="0" err="1"/>
              <a:t>terms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indicate</a:t>
            </a:r>
            <a:r>
              <a:rPr lang="nl-NL" dirty="0"/>
              <a:t> </a:t>
            </a:r>
            <a:r>
              <a:rPr lang="nl-NL" i="1" dirty="0" err="1"/>
              <a:t>biological</a:t>
            </a:r>
            <a:r>
              <a:rPr lang="nl-NL" i="1" dirty="0"/>
              <a:t> </a:t>
            </a:r>
            <a:r>
              <a:rPr lang="nl-NL" i="1" dirty="0" err="1"/>
              <a:t>processes</a:t>
            </a:r>
            <a:r>
              <a:rPr lang="nl-NL" dirty="0"/>
              <a:t>, </a:t>
            </a:r>
            <a:r>
              <a:rPr lang="nl-NL" i="1" dirty="0" err="1"/>
              <a:t>molecular</a:t>
            </a:r>
            <a:r>
              <a:rPr lang="nl-NL" i="1" dirty="0"/>
              <a:t> </a:t>
            </a:r>
            <a:r>
              <a:rPr lang="nl-NL" i="1" dirty="0" err="1"/>
              <a:t>functions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i="1" dirty="0" err="1"/>
              <a:t>cellular</a:t>
            </a:r>
            <a:r>
              <a:rPr lang="nl-NL" i="1" dirty="0"/>
              <a:t> </a:t>
            </a:r>
            <a:r>
              <a:rPr lang="nl-NL" i="1" dirty="0" err="1"/>
              <a:t>localisations</a:t>
            </a:r>
            <a:r>
              <a:rPr lang="nl-NL" i="1" dirty="0"/>
              <a:t> </a:t>
            </a:r>
            <a:r>
              <a:rPr lang="nl-NL" dirty="0" err="1"/>
              <a:t>that</a:t>
            </a:r>
            <a:r>
              <a:rPr lang="nl-NL" dirty="0"/>
              <a:t> proteins are </a:t>
            </a:r>
            <a:r>
              <a:rPr lang="nl-NL" dirty="0" err="1"/>
              <a:t>involved</a:t>
            </a:r>
            <a:r>
              <a:rPr lang="nl-NL" dirty="0"/>
              <a:t> in</a:t>
            </a:r>
          </a:p>
          <a:p>
            <a:pPr lvl="1"/>
            <a:r>
              <a:rPr lang="nl-NL" dirty="0"/>
              <a:t>These </a:t>
            </a:r>
            <a:r>
              <a:rPr lang="nl-NL" dirty="0" err="1"/>
              <a:t>terms</a:t>
            </a:r>
            <a:r>
              <a:rPr lang="nl-NL" dirty="0"/>
              <a:t> are in a tree-</a:t>
            </a:r>
            <a:r>
              <a:rPr lang="nl-NL" dirty="0" err="1"/>
              <a:t>structure</a:t>
            </a:r>
            <a:r>
              <a:rPr lang="nl-NL" dirty="0"/>
              <a:t> (</a:t>
            </a:r>
            <a:r>
              <a:rPr lang="nl-NL" dirty="0" err="1"/>
              <a:t>nested</a:t>
            </a:r>
            <a:r>
              <a:rPr lang="nl-NL" dirty="0"/>
              <a:t>, </a:t>
            </a:r>
            <a:r>
              <a:rPr lang="nl-NL" dirty="0" err="1"/>
              <a:t>dependent</a:t>
            </a:r>
            <a:r>
              <a:rPr lang="nl-NL" dirty="0"/>
              <a:t>!)</a:t>
            </a:r>
          </a:p>
          <a:p>
            <a:pPr lvl="1"/>
            <a:endParaRPr lang="nl-NL" dirty="0"/>
          </a:p>
          <a:p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avoid</a:t>
            </a:r>
            <a:r>
              <a:rPr lang="nl-NL" dirty="0"/>
              <a:t> multiple </a:t>
            </a:r>
            <a:r>
              <a:rPr lang="nl-NL" dirty="0" err="1"/>
              <a:t>related</a:t>
            </a:r>
            <a:r>
              <a:rPr lang="nl-NL" dirty="0"/>
              <a:t> </a:t>
            </a:r>
            <a:r>
              <a:rPr lang="nl-NL" dirty="0" err="1"/>
              <a:t>terms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, select </a:t>
            </a:r>
            <a:r>
              <a:rPr lang="nl-NL" dirty="0" err="1"/>
              <a:t>the</a:t>
            </a:r>
            <a:r>
              <a:rPr lang="nl-NL" dirty="0"/>
              <a:t> best node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branch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tree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AD4A-C94A-7B42-9E17-606C7F366C4B}" type="slidenum">
              <a:rPr lang="nl-NL" smtClean="0"/>
              <a:t>14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52230" y="412657"/>
            <a:ext cx="2630169" cy="67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6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 Ontology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5" y="1170259"/>
            <a:ext cx="12127698" cy="294361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186757" y="6238054"/>
            <a:ext cx="4810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bioportal.bioontology.org/ontologies/GO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225" y="414260"/>
            <a:ext cx="1876425" cy="714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9380" y="4268023"/>
            <a:ext cx="1001011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Ontology:</a:t>
            </a:r>
          </a:p>
          <a:p>
            <a:r>
              <a:rPr lang="en-US" sz="2800" dirty="0" smtClean="0"/>
              <a:t>Hierarchical, classified language models –&gt; parent class – child class</a:t>
            </a:r>
          </a:p>
          <a:p>
            <a:r>
              <a:rPr lang="en-US" sz="2800" dirty="0" smtClean="0"/>
              <a:t>Machine readable unique persistent identifiers</a:t>
            </a:r>
          </a:p>
          <a:p>
            <a:r>
              <a:rPr lang="en-US" sz="2800" dirty="0" smtClean="0"/>
              <a:t>Gene ontology (GO): genes are annotated with GO terms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7887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</a:t>
            </a:r>
            <a:r>
              <a:rPr lang="en-US" dirty="0" smtClean="0"/>
              <a:t>, there is more…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 sets annotated with additional information on</a:t>
            </a:r>
          </a:p>
          <a:p>
            <a:pPr lvl="1"/>
            <a:r>
              <a:rPr lang="en-US" dirty="0" smtClean="0"/>
              <a:t>Disease-gene relationships (</a:t>
            </a:r>
            <a:r>
              <a:rPr lang="en-US" dirty="0" err="1" smtClean="0"/>
              <a:t>DisGeNET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Phenotype – gene relationship (HPO -  human phenotype ontology)</a:t>
            </a:r>
          </a:p>
          <a:p>
            <a:pPr lvl="1"/>
            <a:r>
              <a:rPr lang="en-US" dirty="0" smtClean="0"/>
              <a:t>Gene – transcription factor interactions (ENCODE)</a:t>
            </a:r>
          </a:p>
          <a:p>
            <a:pPr lvl="1"/>
            <a:r>
              <a:rPr lang="en-US" dirty="0" smtClean="0"/>
              <a:t>Gene expression in different tissues (</a:t>
            </a:r>
            <a:r>
              <a:rPr lang="en-US" dirty="0" err="1" smtClean="0"/>
              <a:t>ProteinAtlas</a:t>
            </a:r>
            <a:r>
              <a:rPr lang="en-US" dirty="0" smtClean="0"/>
              <a:t>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2117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GSEA/ORA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99" y="1296000"/>
            <a:ext cx="3979267" cy="3627080"/>
          </a:xfrm>
        </p:spPr>
        <p:txBody>
          <a:bodyPr/>
          <a:lstStyle/>
          <a:p>
            <a:r>
              <a:rPr lang="en-US" dirty="0" err="1" smtClean="0"/>
              <a:t>Webtools</a:t>
            </a:r>
            <a:endParaRPr lang="en-US" dirty="0" smtClean="0"/>
          </a:p>
          <a:p>
            <a:pPr lvl="1"/>
            <a:r>
              <a:rPr lang="en-US" dirty="0" err="1" smtClean="0"/>
              <a:t>EnrichR</a:t>
            </a:r>
            <a:endParaRPr lang="en-US" dirty="0" smtClean="0"/>
          </a:p>
          <a:p>
            <a:pPr lvl="1"/>
            <a:r>
              <a:rPr lang="en-US" dirty="0" smtClean="0"/>
              <a:t>g:Profiler (</a:t>
            </a:r>
            <a:r>
              <a:rPr lang="en-US" dirty="0" err="1" smtClean="0"/>
              <a:t>g:GOSt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R packages</a:t>
            </a:r>
          </a:p>
          <a:p>
            <a:pPr lvl="1"/>
            <a:r>
              <a:rPr lang="en-US" dirty="0" smtClean="0"/>
              <a:t>ggprofiler2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35373" y="5048820"/>
            <a:ext cx="2619505" cy="69724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63879" y="4077573"/>
            <a:ext cx="2487721" cy="8455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240" y="2402625"/>
            <a:ext cx="5772150" cy="1847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890" y="4923080"/>
            <a:ext cx="5905500" cy="7524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26240" y="1612032"/>
            <a:ext cx="54307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/>
              <a:t>QIAGEN Ingenuity Pathway </a:t>
            </a:r>
            <a:r>
              <a:rPr lang="en-GB" sz="2400" b="1" dirty="0" smtClean="0"/>
              <a:t>Analysis (IPA)</a:t>
            </a:r>
            <a:endParaRPr lang="en-GB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212942" y="1170260"/>
            <a:ext cx="4509370" cy="49299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022" y="1408338"/>
            <a:ext cx="615741" cy="86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2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Tutorial can be found in “Hands-on </a:t>
            </a:r>
            <a:r>
              <a:rPr lang="en-GB" dirty="0" err="1"/>
              <a:t>EnrichR</a:t>
            </a:r>
            <a:r>
              <a:rPr lang="en-GB" dirty="0"/>
              <a:t> and </a:t>
            </a:r>
            <a:r>
              <a:rPr lang="en-GB" dirty="0" smtClean="0"/>
              <a:t>gProfiler.doc“</a:t>
            </a:r>
          </a:p>
          <a:p>
            <a:r>
              <a:rPr lang="en-US" dirty="0" err="1" smtClean="0"/>
              <a:t>Webtools</a:t>
            </a:r>
            <a:r>
              <a:rPr lang="en-US" dirty="0" smtClean="0"/>
              <a:t> for both, </a:t>
            </a:r>
            <a:r>
              <a:rPr lang="en-US" dirty="0" err="1" smtClean="0"/>
              <a:t>EnrichR</a:t>
            </a:r>
            <a:r>
              <a:rPr lang="en-US" dirty="0" smtClean="0"/>
              <a:t> and g:Gost</a:t>
            </a:r>
          </a:p>
          <a:p>
            <a:r>
              <a:rPr lang="en-US" dirty="0" smtClean="0"/>
              <a:t>R script how to use the </a:t>
            </a:r>
            <a:r>
              <a:rPr lang="en-US" dirty="0"/>
              <a:t>R package ggprofiler2 “</a:t>
            </a:r>
            <a:r>
              <a:rPr lang="en-US" dirty="0" err="1" smtClean="0"/>
              <a:t>gProfiler.R</a:t>
            </a:r>
            <a:r>
              <a:rPr lang="en-US" dirty="0" smtClean="0"/>
              <a:t>”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846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hoekige driehoek 3"/>
          <p:cNvSpPr/>
          <p:nvPr/>
        </p:nvSpPr>
        <p:spPr bwMode="auto">
          <a:xfrm>
            <a:off x="335188" y="5967915"/>
            <a:ext cx="11809312" cy="864096"/>
          </a:xfrm>
          <a:prstGeom prst="rtTriangle">
            <a:avLst/>
          </a:prstGeom>
          <a:gradFill flip="none" rotWithShape="1">
            <a:gsLst>
              <a:gs pos="0">
                <a:srgbClr val="BBE0E3">
                  <a:lumMod val="50000"/>
                </a:srgbClr>
              </a:gs>
              <a:gs pos="50000">
                <a:srgbClr val="BBE0E3">
                  <a:shade val="67500"/>
                  <a:satMod val="115000"/>
                </a:srgbClr>
              </a:gs>
              <a:gs pos="100000">
                <a:srgbClr val="BBE0E3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NL" sz="2667" kern="0" dirty="0">
              <a:solidFill>
                <a:srgbClr val="001C3D"/>
              </a:solidFill>
              <a:latin typeface="Verdana" pitchFamily="-106" charset="0"/>
              <a:ea typeface="ＭＳ Ｐゴシック" pitchFamily="-10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RNAseq</a:t>
            </a:r>
            <a:r>
              <a:rPr lang="en-US" dirty="0" smtClean="0"/>
              <a:t> data analysis workflow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AD4A-C94A-7B42-9E17-606C7F366C4B}" type="slidenum">
              <a:rPr lang="nl-NL" smtClean="0"/>
              <a:t>2</a:t>
            </a:fld>
            <a:endParaRPr lang="nl-NL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337556155"/>
              </p:ext>
            </p:extLst>
          </p:nvPr>
        </p:nvGraphicFramePr>
        <p:xfrm>
          <a:off x="1596008" y="836712"/>
          <a:ext cx="9036496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Gekromde PIJL-OMLAAG 15"/>
          <p:cNvSpPr/>
          <p:nvPr/>
        </p:nvSpPr>
        <p:spPr bwMode="auto">
          <a:xfrm rot="10800000">
            <a:off x="3832160" y="3849608"/>
            <a:ext cx="712096" cy="731520"/>
          </a:xfrm>
          <a:prstGeom prst="curvedDownArrow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NL" sz="3200" kern="0">
              <a:solidFill>
                <a:srgbClr val="001C3D"/>
              </a:solidFill>
              <a:latin typeface="Verdana" pitchFamily="-106" charset="0"/>
              <a:ea typeface="ＭＳ Ｐゴシック" pitchFamily="-106" charset="-128"/>
            </a:endParaRPr>
          </a:p>
        </p:txBody>
      </p:sp>
      <p:sp>
        <p:nvSpPr>
          <p:cNvPr id="23" name="Rechthoek 16"/>
          <p:cNvSpPr/>
          <p:nvPr/>
        </p:nvSpPr>
        <p:spPr bwMode="auto">
          <a:xfrm>
            <a:off x="3790905" y="4653136"/>
            <a:ext cx="794607" cy="432048"/>
          </a:xfrm>
          <a:prstGeom prst="rect">
            <a:avLst/>
          </a:prstGeom>
          <a:solidFill>
            <a:srgbClr val="BBE0E3"/>
          </a:solidFill>
          <a:ln w="38100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8893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1100" kern="0" dirty="0" err="1">
                <a:solidFill>
                  <a:srgbClr val="001C3D"/>
                </a:solidFill>
                <a:latin typeface="Verdana"/>
              </a:rPr>
              <a:t>Quality</a:t>
            </a:r>
            <a:r>
              <a:rPr lang="nl-NL" sz="1100" kern="0" dirty="0">
                <a:solidFill>
                  <a:srgbClr val="001C3D"/>
                </a:solidFill>
                <a:latin typeface="Verdana"/>
              </a:rPr>
              <a:t> control</a:t>
            </a:r>
          </a:p>
        </p:txBody>
      </p:sp>
      <p:sp>
        <p:nvSpPr>
          <p:cNvPr id="24" name="Rechthoek 17"/>
          <p:cNvSpPr/>
          <p:nvPr/>
        </p:nvSpPr>
        <p:spPr bwMode="auto">
          <a:xfrm>
            <a:off x="6122762" y="4653136"/>
            <a:ext cx="794607" cy="432048"/>
          </a:xfrm>
          <a:prstGeom prst="rect">
            <a:avLst/>
          </a:prstGeom>
          <a:solidFill>
            <a:srgbClr val="BBE0E3"/>
          </a:solidFill>
          <a:ln w="38100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8893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1100" kern="0" dirty="0" err="1">
                <a:solidFill>
                  <a:srgbClr val="001C3D"/>
                </a:solidFill>
                <a:latin typeface="Verdana"/>
              </a:rPr>
              <a:t>Quality</a:t>
            </a:r>
            <a:r>
              <a:rPr lang="nl-NL" sz="1100" kern="0" dirty="0">
                <a:solidFill>
                  <a:srgbClr val="001C3D"/>
                </a:solidFill>
                <a:latin typeface="Verdana"/>
              </a:rPr>
              <a:t> control</a:t>
            </a:r>
          </a:p>
        </p:txBody>
      </p:sp>
      <p:sp>
        <p:nvSpPr>
          <p:cNvPr id="25" name="Gekromde PIJL-OMLAAG 18"/>
          <p:cNvSpPr/>
          <p:nvPr/>
        </p:nvSpPr>
        <p:spPr bwMode="auto">
          <a:xfrm rot="10800000">
            <a:off x="4655840" y="3861048"/>
            <a:ext cx="1864224" cy="731520"/>
          </a:xfrm>
          <a:prstGeom prst="curvedDownArrow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NL" sz="3200" kern="0">
              <a:solidFill>
                <a:srgbClr val="001C3D"/>
              </a:solidFill>
              <a:latin typeface="Verdana" pitchFamily="-106" charset="0"/>
              <a:ea typeface="ＭＳ Ｐゴシック" pitchFamily="-106" charset="-128"/>
            </a:endParaRPr>
          </a:p>
        </p:txBody>
      </p:sp>
      <p:sp>
        <p:nvSpPr>
          <p:cNvPr id="27" name="Rechthoek 21"/>
          <p:cNvSpPr/>
          <p:nvPr/>
        </p:nvSpPr>
        <p:spPr bwMode="auto">
          <a:xfrm>
            <a:off x="5956815" y="2081535"/>
            <a:ext cx="960552" cy="432048"/>
          </a:xfrm>
          <a:prstGeom prst="rect">
            <a:avLst/>
          </a:prstGeom>
          <a:solidFill>
            <a:srgbClr val="BBE0E3"/>
          </a:solidFill>
          <a:ln w="38100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8893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1100" kern="0" dirty="0">
                <a:solidFill>
                  <a:srgbClr val="001C3D"/>
                </a:solidFill>
                <a:latin typeface="Verdana"/>
              </a:rPr>
              <a:t>Filtering</a:t>
            </a:r>
          </a:p>
        </p:txBody>
      </p:sp>
      <p:sp>
        <p:nvSpPr>
          <p:cNvPr id="28" name="PIJL-OMLAAG 22"/>
          <p:cNvSpPr/>
          <p:nvPr/>
        </p:nvSpPr>
        <p:spPr bwMode="auto">
          <a:xfrm rot="18296604">
            <a:off x="7070197" y="2463057"/>
            <a:ext cx="285219" cy="783768"/>
          </a:xfrm>
          <a:prstGeom prst="downArrow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NL" sz="3200" kern="0">
              <a:solidFill>
                <a:srgbClr val="001C3D"/>
              </a:solidFill>
              <a:latin typeface="Verdana" pitchFamily="-106" charset="0"/>
              <a:ea typeface="ＭＳ Ｐゴシック" pitchFamily="-106" charset="-128"/>
            </a:endParaRPr>
          </a:p>
        </p:txBody>
      </p:sp>
      <p:sp>
        <p:nvSpPr>
          <p:cNvPr id="29" name="Tekstvak 4"/>
          <p:cNvSpPr txBox="1"/>
          <p:nvPr/>
        </p:nvSpPr>
        <p:spPr>
          <a:xfrm>
            <a:off x="1487488" y="2663335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100" dirty="0">
                <a:solidFill>
                  <a:srgbClr val="001C3D"/>
                </a:solidFill>
                <a:latin typeface="Verdana" pitchFamily="-106" charset="0"/>
                <a:ea typeface="ＭＳ Ｐゴシック" pitchFamily="-106" charset="-128"/>
              </a:rPr>
              <a:t>Scans</a:t>
            </a:r>
          </a:p>
        </p:txBody>
      </p:sp>
      <p:cxnSp>
        <p:nvCxnSpPr>
          <p:cNvPr id="30" name="Rechte verbindingslijn met pijl 9"/>
          <p:cNvCxnSpPr/>
          <p:nvPr/>
        </p:nvCxnSpPr>
        <p:spPr bwMode="auto">
          <a:xfrm>
            <a:off x="1676007" y="2924944"/>
            <a:ext cx="0" cy="215768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Gekromde PIJL-OMLAAG 15"/>
          <p:cNvSpPr/>
          <p:nvPr/>
        </p:nvSpPr>
        <p:spPr bwMode="auto">
          <a:xfrm rot="10800000">
            <a:off x="1694044" y="3842656"/>
            <a:ext cx="712096" cy="731520"/>
          </a:xfrm>
          <a:prstGeom prst="curvedDownArrow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NL" sz="3200" kern="0">
              <a:solidFill>
                <a:srgbClr val="001C3D"/>
              </a:solidFill>
              <a:latin typeface="Verdana" pitchFamily="-106" charset="0"/>
              <a:ea typeface="ＭＳ Ｐゴシック" pitchFamily="-106" charset="-128"/>
            </a:endParaRPr>
          </a:p>
        </p:txBody>
      </p:sp>
      <p:sp>
        <p:nvSpPr>
          <p:cNvPr id="32" name="Rechthoek 16"/>
          <p:cNvSpPr/>
          <p:nvPr/>
        </p:nvSpPr>
        <p:spPr bwMode="auto">
          <a:xfrm>
            <a:off x="1652789" y="4646184"/>
            <a:ext cx="794607" cy="432048"/>
          </a:xfrm>
          <a:prstGeom prst="rect">
            <a:avLst/>
          </a:prstGeom>
          <a:solidFill>
            <a:srgbClr val="BBE0E3"/>
          </a:solidFill>
          <a:ln w="38100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8893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1100" kern="0" dirty="0" err="1">
                <a:solidFill>
                  <a:srgbClr val="001C3D"/>
                </a:solidFill>
                <a:latin typeface="Verdana"/>
              </a:rPr>
              <a:t>Quality</a:t>
            </a:r>
            <a:r>
              <a:rPr lang="nl-NL" sz="1100" kern="0" dirty="0">
                <a:solidFill>
                  <a:srgbClr val="001C3D"/>
                </a:solidFill>
                <a:latin typeface="Verdana"/>
              </a:rPr>
              <a:t> control</a:t>
            </a:r>
          </a:p>
        </p:txBody>
      </p:sp>
      <p:sp>
        <p:nvSpPr>
          <p:cNvPr id="33" name="PIJL-OMLAAG 6">
            <a:extLst>
              <a:ext uri="{FF2B5EF4-FFF2-40B4-BE49-F238E27FC236}">
                <a16:creationId xmlns:a16="http://schemas.microsoft.com/office/drawing/2014/main" id="{E3703CFE-BA33-45B4-A850-EF8950064A85}"/>
              </a:ext>
            </a:extLst>
          </p:cNvPr>
          <p:cNvSpPr/>
          <p:nvPr/>
        </p:nvSpPr>
        <p:spPr bwMode="auto">
          <a:xfrm rot="18296604">
            <a:off x="4038305" y="2463059"/>
            <a:ext cx="285219" cy="783768"/>
          </a:xfrm>
          <a:prstGeom prst="downArrow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NL" sz="3200" kern="0">
              <a:solidFill>
                <a:srgbClr val="001C3D"/>
              </a:solidFill>
              <a:latin typeface="Verdana" pitchFamily="-106" charset="0"/>
              <a:ea typeface="ＭＳ Ｐゴシック" pitchFamily="-106" charset="-128"/>
            </a:endParaRPr>
          </a:p>
        </p:txBody>
      </p:sp>
      <p:sp>
        <p:nvSpPr>
          <p:cNvPr id="34" name="Rechthoek 20">
            <a:extLst>
              <a:ext uri="{FF2B5EF4-FFF2-40B4-BE49-F238E27FC236}">
                <a16:creationId xmlns:a16="http://schemas.microsoft.com/office/drawing/2014/main" id="{CF2A08F5-1F5C-4094-B765-205B67B9808D}"/>
              </a:ext>
            </a:extLst>
          </p:cNvPr>
          <p:cNvSpPr/>
          <p:nvPr/>
        </p:nvSpPr>
        <p:spPr bwMode="auto">
          <a:xfrm>
            <a:off x="2913903" y="2081536"/>
            <a:ext cx="960552" cy="432048"/>
          </a:xfrm>
          <a:prstGeom prst="rect">
            <a:avLst/>
          </a:prstGeom>
          <a:solidFill>
            <a:srgbClr val="BBE0E3"/>
          </a:solidFill>
          <a:ln w="38100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8893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1100" kern="0" dirty="0" err="1">
                <a:solidFill>
                  <a:srgbClr val="001C3D"/>
                </a:solidFill>
                <a:latin typeface="Verdana"/>
              </a:rPr>
              <a:t>Genome</a:t>
            </a:r>
            <a:r>
              <a:rPr lang="nl-NL" sz="1100" kern="0" dirty="0">
                <a:solidFill>
                  <a:srgbClr val="001C3D"/>
                </a:solidFill>
                <a:latin typeface="Verdana"/>
              </a:rPr>
              <a:t> a</a:t>
            </a:r>
            <a:r>
              <a:rPr lang="nl-NL" sz="1100" kern="0" dirty="0" err="1">
                <a:solidFill>
                  <a:srgbClr val="001C3D"/>
                </a:solidFill>
                <a:latin typeface="Verdana"/>
              </a:rPr>
              <a:t>nnotation</a:t>
            </a:r>
            <a:endParaRPr lang="nl-NL" sz="1100" kern="0" dirty="0">
              <a:solidFill>
                <a:srgbClr val="001C3D"/>
              </a:solidFill>
              <a:latin typeface="Verdana"/>
            </a:endParaRPr>
          </a:p>
        </p:txBody>
      </p:sp>
      <p:sp>
        <p:nvSpPr>
          <p:cNvPr id="35" name="PIJL-OMLAAG 6">
            <a:extLst>
              <a:ext uri="{FF2B5EF4-FFF2-40B4-BE49-F238E27FC236}">
                <a16:creationId xmlns:a16="http://schemas.microsoft.com/office/drawing/2014/main" id="{15242732-1341-4984-96E0-668D85B6CAB7}"/>
              </a:ext>
            </a:extLst>
          </p:cNvPr>
          <p:cNvSpPr/>
          <p:nvPr/>
        </p:nvSpPr>
        <p:spPr bwMode="auto">
          <a:xfrm rot="18296604">
            <a:off x="2782431" y="2451231"/>
            <a:ext cx="285219" cy="783768"/>
          </a:xfrm>
          <a:prstGeom prst="downArrow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NL" sz="3200" kern="0">
              <a:solidFill>
                <a:srgbClr val="001C3D"/>
              </a:solidFill>
              <a:latin typeface="Verdana" pitchFamily="-106" charset="0"/>
              <a:ea typeface="ＭＳ Ｐゴシック" pitchFamily="-106" charset="-128"/>
            </a:endParaRPr>
          </a:p>
        </p:txBody>
      </p:sp>
      <p:sp>
        <p:nvSpPr>
          <p:cNvPr id="36" name="Rechthoek 20">
            <a:extLst>
              <a:ext uri="{FF2B5EF4-FFF2-40B4-BE49-F238E27FC236}">
                <a16:creationId xmlns:a16="http://schemas.microsoft.com/office/drawing/2014/main" id="{178A728F-FF2D-42D6-8769-F913D83C1720}"/>
              </a:ext>
            </a:extLst>
          </p:cNvPr>
          <p:cNvSpPr/>
          <p:nvPr/>
        </p:nvSpPr>
        <p:spPr bwMode="auto">
          <a:xfrm>
            <a:off x="1658028" y="2069709"/>
            <a:ext cx="960552" cy="432048"/>
          </a:xfrm>
          <a:prstGeom prst="rect">
            <a:avLst/>
          </a:prstGeom>
          <a:solidFill>
            <a:srgbClr val="BBE0E3"/>
          </a:solidFill>
          <a:ln w="38100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8893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nl-NL" sz="1100" kern="0" dirty="0" err="1">
                <a:solidFill>
                  <a:srgbClr val="001C3D"/>
                </a:solidFill>
                <a:latin typeface="Verdana"/>
              </a:rPr>
              <a:t>Genome</a:t>
            </a:r>
            <a:r>
              <a:rPr lang="nl-NL" sz="1100" kern="0" dirty="0">
                <a:solidFill>
                  <a:srgbClr val="001C3D"/>
                </a:solidFill>
                <a:latin typeface="Verdana"/>
              </a:rPr>
              <a:t> </a:t>
            </a:r>
            <a:r>
              <a:rPr lang="nl-NL" sz="1100" kern="0" dirty="0" err="1">
                <a:solidFill>
                  <a:srgbClr val="001C3D"/>
                </a:solidFill>
                <a:latin typeface="Verdana"/>
              </a:rPr>
              <a:t>sequence</a:t>
            </a:r>
            <a:endParaRPr lang="nl-NL" sz="1100" kern="0" dirty="0">
              <a:solidFill>
                <a:srgbClr val="001C3D"/>
              </a:solidFill>
              <a:latin typeface="Verdana"/>
            </a:endParaRPr>
          </a:p>
        </p:txBody>
      </p:sp>
      <p:sp>
        <p:nvSpPr>
          <p:cNvPr id="41" name="Rechthoekige driehoek 10"/>
          <p:cNvSpPr/>
          <p:nvPr/>
        </p:nvSpPr>
        <p:spPr bwMode="auto">
          <a:xfrm rot="10800000">
            <a:off x="382688" y="5967913"/>
            <a:ext cx="11809312" cy="864096"/>
          </a:xfrm>
          <a:prstGeom prst="rtTriangle">
            <a:avLst/>
          </a:prstGeom>
          <a:gradFill flip="none" rotWithShape="1">
            <a:gsLst>
              <a:gs pos="0">
                <a:srgbClr val="BBE0E3">
                  <a:lumMod val="50000"/>
                </a:srgbClr>
              </a:gs>
              <a:gs pos="50000">
                <a:srgbClr val="BBE0E3">
                  <a:shade val="67500"/>
                  <a:satMod val="115000"/>
                </a:srgbClr>
              </a:gs>
              <a:gs pos="100000">
                <a:srgbClr val="BBE0E3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NL" sz="4267" kern="0">
              <a:solidFill>
                <a:srgbClr val="001C3D"/>
              </a:solidFill>
              <a:latin typeface="Verdana" pitchFamily="-106" charset="0"/>
              <a:ea typeface="ＭＳ Ｐゴシック" pitchFamily="-106" charset="-128"/>
            </a:endParaRPr>
          </a:p>
        </p:txBody>
      </p:sp>
      <p:sp>
        <p:nvSpPr>
          <p:cNvPr id="42" name="Tekstvak 5"/>
          <p:cNvSpPr txBox="1"/>
          <p:nvPr/>
        </p:nvSpPr>
        <p:spPr>
          <a:xfrm>
            <a:off x="335188" y="6295684"/>
            <a:ext cx="483337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2667" dirty="0" err="1">
                <a:solidFill>
                  <a:srgbClr val="DAEDEF"/>
                </a:solidFill>
                <a:latin typeface="Verdana" pitchFamily="-106" charset="0"/>
                <a:ea typeface="ＭＳ Ｐゴシック" pitchFamily="-106" charset="-128"/>
              </a:rPr>
              <a:t>Dependency</a:t>
            </a:r>
            <a:r>
              <a:rPr lang="nl-NL" sz="2667" dirty="0">
                <a:solidFill>
                  <a:srgbClr val="DAEDEF"/>
                </a:solidFill>
                <a:latin typeface="Verdana" pitchFamily="-106" charset="0"/>
                <a:ea typeface="ＭＳ Ｐゴシック" pitchFamily="-106" charset="-128"/>
              </a:rPr>
              <a:t> on </a:t>
            </a:r>
            <a:r>
              <a:rPr lang="nl-NL" sz="2667" dirty="0" err="1">
                <a:solidFill>
                  <a:srgbClr val="DAEDEF"/>
                </a:solidFill>
                <a:latin typeface="Verdana" pitchFamily="-106" charset="0"/>
                <a:ea typeface="ＭＳ Ｐゴシック" pitchFamily="-106" charset="-128"/>
              </a:rPr>
              <a:t>technology</a:t>
            </a:r>
            <a:endParaRPr lang="nl-NL" sz="2667" dirty="0">
              <a:solidFill>
                <a:srgbClr val="DAEDEF"/>
              </a:solidFill>
              <a:latin typeface="Verdana" pitchFamily="-106" charset="0"/>
              <a:ea typeface="ＭＳ Ｐゴシック" pitchFamily="-106" charset="-128"/>
            </a:endParaRPr>
          </a:p>
        </p:txBody>
      </p:sp>
      <p:sp>
        <p:nvSpPr>
          <p:cNvPr id="43" name="Tekstvak 13"/>
          <p:cNvSpPr txBox="1"/>
          <p:nvPr/>
        </p:nvSpPr>
        <p:spPr>
          <a:xfrm>
            <a:off x="7635482" y="5921722"/>
            <a:ext cx="4532768" cy="91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2667" dirty="0" err="1">
                <a:solidFill>
                  <a:srgbClr val="DAEDEF"/>
                </a:solidFill>
                <a:latin typeface="Verdana" pitchFamily="-106" charset="0"/>
                <a:ea typeface="ＭＳ Ｐゴシック" pitchFamily="-106" charset="-128"/>
              </a:rPr>
              <a:t>Dependency</a:t>
            </a:r>
            <a:r>
              <a:rPr lang="nl-NL" sz="2667" dirty="0">
                <a:solidFill>
                  <a:srgbClr val="DAEDEF"/>
                </a:solidFill>
                <a:latin typeface="Verdana" pitchFamily="-106" charset="0"/>
                <a:ea typeface="ＭＳ Ｐゴシック" pitchFamily="-106" charset="-128"/>
              </a:rPr>
              <a:t> on </a:t>
            </a:r>
            <a:r>
              <a:rPr lang="nl-NL" sz="2667" dirty="0" err="1">
                <a:solidFill>
                  <a:srgbClr val="DAEDEF"/>
                </a:solidFill>
                <a:latin typeface="Verdana" pitchFamily="-106" charset="0"/>
                <a:ea typeface="ＭＳ Ｐゴシック" pitchFamily="-106" charset="-128"/>
              </a:rPr>
              <a:t>biological</a:t>
            </a:r>
            <a:endParaRPr lang="nl-NL" sz="2667" dirty="0">
              <a:solidFill>
                <a:srgbClr val="DAEDEF"/>
              </a:solidFill>
              <a:latin typeface="Verdana" pitchFamily="-106" charset="0"/>
              <a:ea typeface="ＭＳ Ｐゴシック" pitchFamily="-106" charset="-128"/>
            </a:endParaRPr>
          </a:p>
          <a:p>
            <a:pPr algn="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2667" dirty="0">
                <a:solidFill>
                  <a:srgbClr val="DAEDEF"/>
                </a:solidFill>
                <a:latin typeface="Verdana" pitchFamily="-106" charset="0"/>
                <a:ea typeface="ＭＳ Ｐゴシック" pitchFamily="-106" charset="-128"/>
              </a:rPr>
              <a:t>question</a:t>
            </a:r>
          </a:p>
        </p:txBody>
      </p:sp>
      <p:sp>
        <p:nvSpPr>
          <p:cNvPr id="5" name="Down Arrow 4"/>
          <p:cNvSpPr/>
          <p:nvPr/>
        </p:nvSpPr>
        <p:spPr>
          <a:xfrm>
            <a:off x="9659550" y="3862905"/>
            <a:ext cx="484632" cy="18564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3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1" grpId="0" animBg="1"/>
      <p:bldP spid="42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next?: Further analyses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01" y="1170260"/>
            <a:ext cx="11102399" cy="5513265"/>
          </a:xfrm>
        </p:spPr>
        <p:txBody>
          <a:bodyPr>
            <a:normAutofit/>
          </a:bodyPr>
          <a:lstStyle/>
          <a:p>
            <a:r>
              <a:rPr lang="en-GB" sz="2400" dirty="0"/>
              <a:t>Once we have found a list of genes </a:t>
            </a:r>
            <a:r>
              <a:rPr lang="en-GB" sz="2400" dirty="0" smtClean="0"/>
              <a:t>which </a:t>
            </a:r>
            <a:r>
              <a:rPr lang="en-GB" sz="2400" dirty="0"/>
              <a:t>are </a:t>
            </a:r>
            <a:r>
              <a:rPr lang="en-GB" sz="2400" dirty="0" smtClean="0"/>
              <a:t>significantly </a:t>
            </a:r>
            <a:r>
              <a:rPr lang="en-GB" sz="2400" dirty="0"/>
              <a:t>changed between two groups, we often still have 1,000’s of genes to consider.  </a:t>
            </a:r>
          </a:p>
          <a:p>
            <a:r>
              <a:rPr lang="en-GB" sz="2400" dirty="0"/>
              <a:t>We may use only the most changed genes only to further study the differences between the groups</a:t>
            </a:r>
          </a:p>
          <a:p>
            <a:r>
              <a:rPr lang="en-GB" sz="2400" dirty="0"/>
              <a:t>Or search the </a:t>
            </a:r>
            <a:r>
              <a:rPr lang="en-GB" sz="2400" dirty="0" smtClean="0"/>
              <a:t>literature</a:t>
            </a:r>
          </a:p>
          <a:p>
            <a:r>
              <a:rPr lang="en-GB" sz="2400" dirty="0" smtClean="0"/>
              <a:t>Or…apply</a:t>
            </a:r>
            <a:r>
              <a:rPr lang="en-GB" sz="2400" dirty="0"/>
              <a:t>:</a:t>
            </a:r>
          </a:p>
          <a:p>
            <a:pPr lvl="1"/>
            <a:r>
              <a:rPr lang="en-GB" sz="2133" dirty="0"/>
              <a:t>Clustering methods</a:t>
            </a:r>
          </a:p>
          <a:p>
            <a:pPr lvl="1"/>
            <a:r>
              <a:rPr lang="en-GB" sz="2133" dirty="0"/>
              <a:t>Correlation methods</a:t>
            </a:r>
          </a:p>
          <a:p>
            <a:pPr lvl="1"/>
            <a:r>
              <a:rPr lang="en-GB" sz="2133" dirty="0"/>
              <a:t>Classification methods</a:t>
            </a:r>
          </a:p>
          <a:p>
            <a:pPr lvl="1"/>
            <a:r>
              <a:rPr lang="en-GB" sz="2133" dirty="0"/>
              <a:t>Pathway analysis </a:t>
            </a:r>
          </a:p>
          <a:p>
            <a:pPr lvl="1"/>
            <a:r>
              <a:rPr lang="en-GB" sz="2133" dirty="0"/>
              <a:t>Gene Set Enrichment Analysis</a:t>
            </a:r>
          </a:p>
          <a:p>
            <a:pPr lvl="1"/>
            <a:r>
              <a:rPr lang="en-GB" sz="2133" dirty="0"/>
              <a:t>Gene Ontology analysis</a:t>
            </a:r>
          </a:p>
          <a:p>
            <a:pPr lvl="1"/>
            <a:r>
              <a:rPr lang="en-GB" sz="2133" dirty="0"/>
              <a:t>Network analysis</a:t>
            </a:r>
          </a:p>
          <a:p>
            <a:pPr lvl="1"/>
            <a:r>
              <a:rPr lang="en-GB" sz="2133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AD4A-C94A-7B42-9E17-606C7F366C4B}" type="slidenum">
              <a:rPr lang="nl-NL" smtClean="0"/>
              <a:t>3</a:t>
            </a:fld>
            <a:endParaRPr lang="nl-NL"/>
          </a:p>
        </p:txBody>
      </p:sp>
      <p:sp>
        <p:nvSpPr>
          <p:cNvPr id="6" name="Rectangle 5"/>
          <p:cNvSpPr/>
          <p:nvPr/>
        </p:nvSpPr>
        <p:spPr bwMode="auto">
          <a:xfrm>
            <a:off x="8526747" y="4106599"/>
            <a:ext cx="3208053" cy="2211801"/>
          </a:xfrm>
          <a:prstGeom prst="rect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2667" kern="0" dirty="0">
                <a:solidFill>
                  <a:srgbClr val="001C3D"/>
                </a:solidFill>
                <a:latin typeface="Verdana" pitchFamily="-106" charset="0"/>
                <a:ea typeface="ＭＳ Ｐゴシック" pitchFamily="-106" charset="-128"/>
              </a:rPr>
              <a:t>Eventually, get back to the lab or study subjects to biologically verify findings</a:t>
            </a:r>
            <a:endParaRPr lang="en-US" sz="2667" kern="0" dirty="0">
              <a:solidFill>
                <a:srgbClr val="001C3D"/>
              </a:solidFill>
              <a:latin typeface="Verdana" pitchFamily="-106" charset="0"/>
              <a:ea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826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Biological interpretation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99" y="1170259"/>
            <a:ext cx="11102399" cy="5212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667" dirty="0" err="1"/>
              <a:t>Lists</a:t>
            </a:r>
            <a:r>
              <a:rPr lang="nl-NL" sz="2667" dirty="0"/>
              <a:t> of </a:t>
            </a:r>
            <a:r>
              <a:rPr lang="nl-NL" sz="2667" dirty="0" err="1"/>
              <a:t>differentially</a:t>
            </a:r>
            <a:r>
              <a:rPr lang="nl-NL" sz="2667" dirty="0"/>
              <a:t> </a:t>
            </a:r>
            <a:r>
              <a:rPr lang="nl-NL" sz="2667" dirty="0" err="1" smtClean="0"/>
              <a:t>expressed</a:t>
            </a:r>
            <a:r>
              <a:rPr lang="nl-NL" sz="2667" dirty="0" smtClean="0"/>
              <a:t> </a:t>
            </a:r>
            <a:r>
              <a:rPr lang="nl-NL" sz="2667" dirty="0" err="1" smtClean="0"/>
              <a:t>genes</a:t>
            </a:r>
            <a:r>
              <a:rPr lang="nl-NL" sz="2667" dirty="0" smtClean="0"/>
              <a:t> (or </a:t>
            </a:r>
            <a:r>
              <a:rPr lang="nl-NL" sz="2667" dirty="0" err="1" smtClean="0"/>
              <a:t>other</a:t>
            </a:r>
            <a:r>
              <a:rPr lang="nl-NL" sz="2667" dirty="0" smtClean="0"/>
              <a:t> </a:t>
            </a:r>
            <a:r>
              <a:rPr lang="nl-NL" sz="2667" dirty="0" err="1" smtClean="0"/>
              <a:t>biological</a:t>
            </a:r>
            <a:r>
              <a:rPr lang="nl-NL" sz="2667" dirty="0" smtClean="0"/>
              <a:t> </a:t>
            </a:r>
            <a:r>
              <a:rPr lang="nl-NL" sz="2667" dirty="0" err="1" smtClean="0"/>
              <a:t>entities</a:t>
            </a:r>
            <a:r>
              <a:rPr lang="nl-NL" sz="2667" dirty="0" smtClean="0"/>
              <a:t>)</a:t>
            </a:r>
            <a:endParaRPr lang="nl-NL" sz="2667" dirty="0"/>
          </a:p>
          <a:p>
            <a:pPr marL="533387" lvl="1" indent="0">
              <a:buNone/>
            </a:pPr>
            <a:endParaRPr lang="nl-NL" sz="2133" dirty="0"/>
          </a:p>
          <a:p>
            <a:pPr marL="533387" lvl="1" indent="0">
              <a:buNone/>
            </a:pPr>
            <a:endParaRPr lang="nl-NL" sz="2133" dirty="0"/>
          </a:p>
          <a:p>
            <a:r>
              <a:rPr lang="nl-NL" sz="2667" dirty="0"/>
              <a:t>Clustering</a:t>
            </a:r>
          </a:p>
          <a:p>
            <a:r>
              <a:rPr lang="nl-NL" sz="2667" b="1" dirty="0" err="1" smtClean="0"/>
              <a:t>Correlation</a:t>
            </a:r>
            <a:r>
              <a:rPr lang="nl-NL" sz="2667" b="1" dirty="0" smtClean="0"/>
              <a:t> (-&gt; WGCNA on </a:t>
            </a:r>
            <a:r>
              <a:rPr lang="nl-NL" sz="2667" b="1" dirty="0" err="1" smtClean="0"/>
              <a:t>Wednesday</a:t>
            </a:r>
            <a:r>
              <a:rPr lang="nl-NL" sz="2667" b="1" dirty="0" smtClean="0"/>
              <a:t>)</a:t>
            </a:r>
            <a:endParaRPr lang="nl-NL" sz="2667" b="1" dirty="0"/>
          </a:p>
          <a:p>
            <a:r>
              <a:rPr lang="nl-NL" sz="2667" dirty="0" err="1"/>
              <a:t>Classification</a:t>
            </a:r>
            <a:endParaRPr lang="nl-NL" sz="2667" dirty="0"/>
          </a:p>
          <a:p>
            <a:r>
              <a:rPr lang="nl-NL" sz="2667" b="1" dirty="0" smtClean="0"/>
              <a:t>Gene </a:t>
            </a:r>
            <a:r>
              <a:rPr lang="nl-NL" sz="2667" b="1" dirty="0"/>
              <a:t>Set </a:t>
            </a:r>
            <a:r>
              <a:rPr lang="nl-NL" sz="2667" b="1" dirty="0" err="1"/>
              <a:t>Enrichtment</a:t>
            </a:r>
            <a:r>
              <a:rPr lang="nl-NL" sz="2667" b="1" dirty="0"/>
              <a:t> Analysis (GSEA</a:t>
            </a:r>
            <a:r>
              <a:rPr lang="nl-NL" sz="2667" b="1" dirty="0" smtClean="0"/>
              <a:t>) or </a:t>
            </a:r>
            <a:r>
              <a:rPr lang="nl-NL" sz="2667" b="1" dirty="0" err="1" smtClean="0"/>
              <a:t>Overrepresentation</a:t>
            </a:r>
            <a:r>
              <a:rPr lang="nl-NL" sz="2667" b="1" dirty="0" smtClean="0"/>
              <a:t> analysis (ORA) (</a:t>
            </a:r>
            <a:r>
              <a:rPr lang="nl-NL" sz="2667" b="1" dirty="0" err="1" smtClean="0"/>
              <a:t>including</a:t>
            </a:r>
            <a:r>
              <a:rPr lang="nl-NL" sz="2667" b="1" dirty="0" smtClean="0"/>
              <a:t> </a:t>
            </a:r>
            <a:r>
              <a:rPr lang="nl-NL" sz="2667" b="1" dirty="0" err="1" smtClean="0"/>
              <a:t>pathway</a:t>
            </a:r>
            <a:r>
              <a:rPr lang="nl-NL" sz="2667" b="1" dirty="0" smtClean="0"/>
              <a:t> </a:t>
            </a:r>
            <a:r>
              <a:rPr lang="nl-NL" sz="2667" b="1" dirty="0" err="1" smtClean="0"/>
              <a:t>and</a:t>
            </a:r>
            <a:r>
              <a:rPr lang="nl-NL" sz="2667" b="1" dirty="0" smtClean="0"/>
              <a:t> Gene </a:t>
            </a:r>
            <a:r>
              <a:rPr lang="nl-NL" sz="2667" b="1" dirty="0" err="1" smtClean="0"/>
              <a:t>Ontology</a:t>
            </a:r>
            <a:r>
              <a:rPr lang="nl-NL" sz="2667" b="1" dirty="0" smtClean="0"/>
              <a:t> analysis)</a:t>
            </a:r>
            <a:endParaRPr lang="nl-NL" sz="2667" b="1" dirty="0"/>
          </a:p>
          <a:p>
            <a:r>
              <a:rPr lang="nl-NL" sz="2667" b="1" dirty="0" smtClean="0"/>
              <a:t>Network analysis (Friday)</a:t>
            </a:r>
            <a:endParaRPr lang="nl-NL" sz="2667" b="1" dirty="0"/>
          </a:p>
          <a:p>
            <a:pPr lvl="1"/>
            <a:endParaRPr lang="nl-NL" sz="2133" dirty="0"/>
          </a:p>
          <a:p>
            <a:pPr lvl="1"/>
            <a:endParaRPr lang="nl-NL" sz="2133" dirty="0"/>
          </a:p>
          <a:p>
            <a:pPr marL="0" indent="0">
              <a:buNone/>
            </a:pPr>
            <a:r>
              <a:rPr lang="nl-NL" sz="2667" dirty="0" err="1"/>
              <a:t>Biological</a:t>
            </a:r>
            <a:r>
              <a:rPr lang="nl-NL" sz="2667" dirty="0"/>
              <a:t> </a:t>
            </a:r>
            <a:r>
              <a:rPr lang="nl-NL" sz="2667" dirty="0" err="1"/>
              <a:t>interpretation</a:t>
            </a:r>
            <a:endParaRPr lang="nl-NL" sz="2667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AD4A-C94A-7B42-9E17-606C7F366C4B}" type="slidenum">
              <a:rPr lang="nl-NL" smtClean="0"/>
              <a:t>4</a:t>
            </a:fld>
            <a:endParaRPr lang="nl-NL"/>
          </a:p>
        </p:txBody>
      </p:sp>
      <p:sp>
        <p:nvSpPr>
          <p:cNvPr id="8" name="Down Arrow 7"/>
          <p:cNvSpPr/>
          <p:nvPr/>
        </p:nvSpPr>
        <p:spPr bwMode="auto">
          <a:xfrm>
            <a:off x="1544963" y="1749229"/>
            <a:ext cx="480053" cy="47962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4267" kern="0">
              <a:solidFill>
                <a:srgbClr val="001C3D"/>
              </a:solidFill>
              <a:latin typeface="Verdana" pitchFamily="-106" charset="0"/>
              <a:ea typeface="ＭＳ Ｐゴシック" pitchFamily="-106" charset="-128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1544962" y="4648559"/>
            <a:ext cx="480053" cy="67207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4267" kern="0">
              <a:solidFill>
                <a:srgbClr val="001C3D"/>
              </a:solidFill>
              <a:latin typeface="Verdana" pitchFamily="-106" charset="0"/>
              <a:ea typeface="ＭＳ Ｐゴシック" pitchFamily="-106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27048" y="4388576"/>
            <a:ext cx="2208245" cy="2144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2667" dirty="0">
                <a:solidFill>
                  <a:srgbClr val="00A2DB"/>
                </a:solidFill>
                <a:latin typeface="Verdana" pitchFamily="-106" charset="0"/>
                <a:ea typeface="ＭＳ Ｐゴシック" pitchFamily="-106" charset="-128"/>
              </a:rPr>
              <a:t>Items in </a:t>
            </a:r>
            <a:r>
              <a:rPr lang="nl-NL" sz="2667" b="1" dirty="0">
                <a:solidFill>
                  <a:srgbClr val="00A2DB"/>
                </a:solidFill>
                <a:latin typeface="Verdana" pitchFamily="-106" charset="0"/>
                <a:ea typeface="ＭＳ Ｐゴシック" pitchFamily="-106" charset="-128"/>
              </a:rPr>
              <a:t>bold</a:t>
            </a:r>
            <a:r>
              <a:rPr lang="nl-NL" sz="2667" dirty="0">
                <a:solidFill>
                  <a:srgbClr val="00A2DB"/>
                </a:solidFill>
                <a:latin typeface="Verdana" pitchFamily="-106" charset="0"/>
                <a:ea typeface="ＭＳ Ｐゴシック" pitchFamily="-106" charset="-128"/>
              </a:rPr>
              <a:t> to be </a:t>
            </a:r>
            <a:r>
              <a:rPr lang="nl-NL" sz="2667" dirty="0" err="1">
                <a:solidFill>
                  <a:srgbClr val="00A2DB"/>
                </a:solidFill>
                <a:latin typeface="Verdana" pitchFamily="-106" charset="0"/>
                <a:ea typeface="ＭＳ Ｐゴシック" pitchFamily="-106" charset="-128"/>
              </a:rPr>
              <a:t>discussed</a:t>
            </a:r>
            <a:r>
              <a:rPr lang="nl-NL" sz="2667" dirty="0">
                <a:solidFill>
                  <a:srgbClr val="00A2DB"/>
                </a:solidFill>
                <a:latin typeface="Verdana" pitchFamily="-106" charset="0"/>
                <a:ea typeface="ＭＳ Ｐゴシック" pitchFamily="-106" charset="-128"/>
              </a:rPr>
              <a:t> </a:t>
            </a:r>
            <a:r>
              <a:rPr lang="nl-NL" sz="2667" dirty="0" err="1" smtClean="0">
                <a:solidFill>
                  <a:srgbClr val="00A2DB"/>
                </a:solidFill>
                <a:latin typeface="Verdana" pitchFamily="-106" charset="0"/>
                <a:ea typeface="ＭＳ Ｐゴシック" pitchFamily="-106" charset="-128"/>
              </a:rPr>
              <a:t>further</a:t>
            </a:r>
            <a:r>
              <a:rPr lang="nl-NL" sz="2667" dirty="0" smtClean="0">
                <a:solidFill>
                  <a:srgbClr val="00A2DB"/>
                </a:solidFill>
                <a:latin typeface="Verdana" pitchFamily="-106" charset="0"/>
                <a:ea typeface="ＭＳ Ｐゴシック" pitchFamily="-106" charset="-128"/>
              </a:rPr>
              <a:t> in </a:t>
            </a:r>
            <a:r>
              <a:rPr lang="nl-NL" sz="2667" dirty="0" err="1" smtClean="0">
                <a:solidFill>
                  <a:srgbClr val="00A2DB"/>
                </a:solidFill>
                <a:latin typeface="Verdana" pitchFamily="-106" charset="0"/>
                <a:ea typeface="ＭＳ Ｐゴシック" pitchFamily="-106" charset="-128"/>
              </a:rPr>
              <a:t>this</a:t>
            </a:r>
            <a:r>
              <a:rPr lang="nl-NL" sz="2667" dirty="0" smtClean="0">
                <a:solidFill>
                  <a:srgbClr val="00A2DB"/>
                </a:solidFill>
                <a:latin typeface="Verdana" pitchFamily="-106" charset="0"/>
                <a:ea typeface="ＭＳ Ｐゴシック" pitchFamily="-106" charset="-128"/>
              </a:rPr>
              <a:t> course</a:t>
            </a:r>
            <a:endParaRPr lang="en-US" sz="2667" dirty="0">
              <a:solidFill>
                <a:srgbClr val="00A2DB"/>
              </a:solidFill>
              <a:latin typeface="Verdana" pitchFamily="-106" charset="0"/>
              <a:ea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202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Clustering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99" y="1312905"/>
            <a:ext cx="6685144" cy="4445149"/>
          </a:xfrm>
        </p:spPr>
        <p:txBody>
          <a:bodyPr/>
          <a:lstStyle/>
          <a:p>
            <a:r>
              <a:rPr lang="en-US" sz="3200" dirty="0"/>
              <a:t>To find groups of similar </a:t>
            </a:r>
            <a:r>
              <a:rPr lang="en-US" sz="3200" dirty="0" smtClean="0"/>
              <a:t>profiles</a:t>
            </a:r>
            <a:endParaRPr lang="en-US" sz="3200" dirty="0"/>
          </a:p>
          <a:p>
            <a:pPr lvl="1"/>
            <a:endParaRPr lang="nl-NL" sz="2800" dirty="0"/>
          </a:p>
          <a:p>
            <a:r>
              <a:rPr lang="nl-NL" sz="3200" dirty="0" err="1"/>
              <a:t>Unsupervised</a:t>
            </a:r>
            <a:r>
              <a:rPr lang="nl-NL" sz="3200" dirty="0"/>
              <a:t> (as in QC) or </a:t>
            </a:r>
            <a:r>
              <a:rPr lang="nl-NL" sz="3200" dirty="0" err="1"/>
              <a:t>supervised</a:t>
            </a:r>
            <a:r>
              <a:rPr lang="nl-NL" sz="3200" dirty="0"/>
              <a:t> (</a:t>
            </a:r>
            <a:r>
              <a:rPr lang="nl-NL" sz="3200" i="1" dirty="0"/>
              <a:t>e.g.</a:t>
            </a:r>
            <a:r>
              <a:rPr lang="nl-NL" sz="3200" dirty="0"/>
              <a:t> </a:t>
            </a:r>
            <a:r>
              <a:rPr lang="nl-NL" sz="3200" dirty="0" err="1"/>
              <a:t>preselected</a:t>
            </a:r>
            <a:r>
              <a:rPr lang="nl-NL" sz="3200" dirty="0"/>
              <a:t> </a:t>
            </a:r>
            <a:r>
              <a:rPr lang="nl-NL" sz="3200" dirty="0" err="1"/>
              <a:t>genes</a:t>
            </a:r>
            <a:r>
              <a:rPr lang="nl-NL" sz="3200" dirty="0"/>
              <a:t>)</a:t>
            </a:r>
          </a:p>
          <a:p>
            <a:pPr lvl="1"/>
            <a:endParaRPr lang="nl-NL" sz="2800" dirty="0"/>
          </a:p>
          <a:p>
            <a:r>
              <a:rPr lang="nl-NL" sz="3200" dirty="0" err="1"/>
              <a:t>Hierarchical</a:t>
            </a:r>
            <a:r>
              <a:rPr lang="nl-NL" sz="3200" dirty="0"/>
              <a:t> clustering of </a:t>
            </a:r>
            <a:r>
              <a:rPr lang="nl-NL" sz="3200" dirty="0" err="1"/>
              <a:t>both</a:t>
            </a:r>
            <a:r>
              <a:rPr lang="nl-NL" sz="3200" dirty="0"/>
              <a:t> samples </a:t>
            </a:r>
            <a:r>
              <a:rPr lang="nl-NL" sz="3200" dirty="0" err="1"/>
              <a:t>and</a:t>
            </a:r>
            <a:r>
              <a:rPr lang="nl-NL" sz="3200" dirty="0"/>
              <a:t> </a:t>
            </a:r>
            <a:r>
              <a:rPr lang="nl-NL" sz="3200" dirty="0" err="1"/>
              <a:t>genes</a:t>
            </a:r>
            <a:endParaRPr lang="nl-NL" sz="3200" dirty="0"/>
          </a:p>
          <a:p>
            <a:pPr lvl="1"/>
            <a:endParaRPr lang="nl-NL" sz="2800" dirty="0"/>
          </a:p>
          <a:p>
            <a:r>
              <a:rPr lang="nl-NL" sz="3200" dirty="0" err="1"/>
              <a:t>Other</a:t>
            </a:r>
            <a:r>
              <a:rPr lang="nl-NL" sz="3200" dirty="0"/>
              <a:t> </a:t>
            </a:r>
            <a:r>
              <a:rPr lang="nl-NL" sz="3200" dirty="0" err="1"/>
              <a:t>methods</a:t>
            </a:r>
            <a:r>
              <a:rPr lang="nl-NL" sz="3200" dirty="0"/>
              <a:t> </a:t>
            </a:r>
            <a:r>
              <a:rPr lang="nl-NL" sz="3200" dirty="0" err="1"/>
              <a:t>available</a:t>
            </a:r>
            <a:r>
              <a:rPr lang="nl-NL" sz="3200" dirty="0"/>
              <a:t> (</a:t>
            </a:r>
            <a:r>
              <a:rPr lang="nl-NL" sz="3200" i="1" dirty="0"/>
              <a:t>e.g.</a:t>
            </a:r>
            <a:r>
              <a:rPr lang="nl-NL" sz="3200" dirty="0"/>
              <a:t> K-means)</a:t>
            </a:r>
            <a:endParaRPr lang="en-US" sz="3200" dirty="0"/>
          </a:p>
          <a:p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AD4A-C94A-7B42-9E17-606C7F366C4B}" type="slidenum">
              <a:rPr lang="nl-NL" smtClean="0"/>
              <a:t>5</a:t>
            </a:fld>
            <a:endParaRPr lang="nl-NL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5146" y="691690"/>
            <a:ext cx="4512501" cy="45149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163913" y="6309429"/>
            <a:ext cx="1981633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0" algn="l"/>
                <a:tab pos="609585" algn="l"/>
                <a:tab pos="1219170" algn="l"/>
                <a:tab pos="1828754" algn="l"/>
                <a:tab pos="2438339" algn="l"/>
                <a:tab pos="3047924" algn="l"/>
                <a:tab pos="3657509" algn="l"/>
                <a:tab pos="4267093" algn="l"/>
                <a:tab pos="4876678" algn="l"/>
                <a:tab pos="5486263" algn="l"/>
                <a:tab pos="6095848" algn="l"/>
                <a:tab pos="6705432" algn="l"/>
                <a:tab pos="7315017" algn="l"/>
                <a:tab pos="7924602" algn="l"/>
                <a:tab pos="8534187" algn="l"/>
                <a:tab pos="9143771" algn="l"/>
                <a:tab pos="9753356" algn="l"/>
                <a:tab pos="10362941" algn="l"/>
                <a:tab pos="10972526" algn="l"/>
                <a:tab pos="11582110" algn="l"/>
                <a:tab pos="12191695" algn="l"/>
              </a:tabLst>
            </a:pPr>
            <a:r>
              <a:rPr lang="nl-NL" sz="1067" dirty="0"/>
              <a:t>Image: Dr. J. </a:t>
            </a:r>
            <a:r>
              <a:rPr lang="nl-NL" sz="1067" dirty="0" err="1"/>
              <a:t>Pennings</a:t>
            </a:r>
            <a:r>
              <a:rPr lang="nl-NL" sz="1067" dirty="0"/>
              <a:t>, RIVM, NL</a:t>
            </a:r>
          </a:p>
        </p:txBody>
      </p:sp>
    </p:spTree>
    <p:extLst>
      <p:ext uri="{BB962C8B-B14F-4D97-AF65-F5344CB8AC3E}">
        <p14:creationId xmlns:p14="http://schemas.microsoft.com/office/powerpoint/2010/main" val="177356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01" y="29743"/>
            <a:ext cx="11102399" cy="756000"/>
          </a:xfrm>
        </p:spPr>
        <p:txBody>
          <a:bodyPr/>
          <a:lstStyle/>
          <a:p>
            <a:r>
              <a:rPr lang="en-GB" dirty="0" smtClean="0"/>
              <a:t>Correlation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01" y="596916"/>
            <a:ext cx="11102399" cy="4445149"/>
          </a:xfrm>
        </p:spPr>
        <p:txBody>
          <a:bodyPr/>
          <a:lstStyle/>
          <a:p>
            <a:r>
              <a:rPr lang="en-GB" sz="3200" dirty="0"/>
              <a:t>Correlation </a:t>
            </a:r>
            <a:r>
              <a:rPr lang="en-GB" sz="3200" dirty="0" smtClean="0"/>
              <a:t>expression profiles to</a:t>
            </a:r>
          </a:p>
          <a:p>
            <a:pPr lvl="1"/>
            <a:r>
              <a:rPr lang="en-GB" sz="2800" dirty="0" smtClean="0"/>
              <a:t>another </a:t>
            </a:r>
            <a:r>
              <a:rPr lang="en-GB" sz="2800" dirty="0"/>
              <a:t>feature of interest (</a:t>
            </a:r>
            <a:r>
              <a:rPr lang="en-GB" sz="2800" i="1" dirty="0"/>
              <a:t>e.g</a:t>
            </a:r>
            <a:r>
              <a:rPr lang="en-GB" sz="2800" i="1" dirty="0" smtClean="0"/>
              <a:t>.</a:t>
            </a:r>
            <a:r>
              <a:rPr lang="en-GB" sz="2800" dirty="0" smtClean="0"/>
              <a:t>, a phenotype)</a:t>
            </a:r>
          </a:p>
          <a:p>
            <a:pPr lvl="1"/>
            <a:r>
              <a:rPr lang="en-GB" sz="2800" dirty="0" smtClean="0"/>
              <a:t>following </a:t>
            </a:r>
            <a:r>
              <a:rPr lang="en-GB" sz="2800" dirty="0"/>
              <a:t>a certain </a:t>
            </a:r>
            <a:r>
              <a:rPr lang="en-GB" sz="2800" dirty="0" smtClean="0"/>
              <a:t>pattern (</a:t>
            </a:r>
            <a:r>
              <a:rPr lang="en-GB" sz="2800" i="1" dirty="0" err="1" smtClean="0"/>
              <a:t>e.g.</a:t>
            </a:r>
            <a:r>
              <a:rPr lang="en-GB" sz="2800" dirty="0" err="1" smtClean="0"/>
              <a:t>,increasing</a:t>
            </a:r>
            <a:r>
              <a:rPr lang="en-GB" sz="2800" dirty="0" smtClean="0"/>
              <a:t> </a:t>
            </a:r>
            <a:r>
              <a:rPr lang="en-GB" sz="2800" dirty="0"/>
              <a:t>over </a:t>
            </a:r>
            <a:r>
              <a:rPr lang="en-GB" sz="2800" dirty="0" smtClean="0"/>
              <a:t>time)</a:t>
            </a:r>
            <a:endParaRPr lang="en-GB" sz="2800" dirty="0"/>
          </a:p>
          <a:p>
            <a:pPr lvl="1"/>
            <a:r>
              <a:rPr lang="en-GB" sz="2800" dirty="0"/>
              <a:t>e</a:t>
            </a:r>
            <a:r>
              <a:rPr lang="en-GB" sz="2800" dirty="0" smtClean="0"/>
              <a:t>xpression profiles of other genes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AD4A-C94A-7B42-9E17-606C7F366C4B}" type="slidenum">
              <a:rPr lang="nl-NL" smtClean="0"/>
              <a:t>6</a:t>
            </a:fld>
            <a:endParaRPr lang="nl-NL"/>
          </a:p>
        </p:txBody>
      </p:sp>
      <p:cxnSp>
        <p:nvCxnSpPr>
          <p:cNvPr id="5" name="Rechte verbindingslijn 3"/>
          <p:cNvCxnSpPr/>
          <p:nvPr/>
        </p:nvCxnSpPr>
        <p:spPr bwMode="auto">
          <a:xfrm flipV="1">
            <a:off x="1838468" y="4391779"/>
            <a:ext cx="1728192" cy="672075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Rechte verbindingslijn 5"/>
          <p:cNvCxnSpPr/>
          <p:nvPr/>
        </p:nvCxnSpPr>
        <p:spPr bwMode="auto">
          <a:xfrm>
            <a:off x="3566660" y="4391779"/>
            <a:ext cx="1920213" cy="1920213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Rechte verbindingslijn 7"/>
          <p:cNvCxnSpPr/>
          <p:nvPr/>
        </p:nvCxnSpPr>
        <p:spPr bwMode="auto">
          <a:xfrm flipV="1">
            <a:off x="5486874" y="5063853"/>
            <a:ext cx="1920213" cy="1248139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Rechte verbindingslijn 11"/>
          <p:cNvCxnSpPr/>
          <p:nvPr/>
        </p:nvCxnSpPr>
        <p:spPr bwMode="auto">
          <a:xfrm>
            <a:off x="7407087" y="5063854"/>
            <a:ext cx="2112235" cy="480053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Rechte verbindingslijn 15"/>
          <p:cNvCxnSpPr/>
          <p:nvPr/>
        </p:nvCxnSpPr>
        <p:spPr bwMode="auto">
          <a:xfrm flipV="1">
            <a:off x="1838468" y="2201484"/>
            <a:ext cx="1728192" cy="1296144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Rechte verbindingslijn 16"/>
          <p:cNvCxnSpPr/>
          <p:nvPr/>
        </p:nvCxnSpPr>
        <p:spPr bwMode="auto">
          <a:xfrm>
            <a:off x="3566660" y="2201484"/>
            <a:ext cx="2016224" cy="288032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Rechte verbindingslijn 17"/>
          <p:cNvCxnSpPr/>
          <p:nvPr/>
        </p:nvCxnSpPr>
        <p:spPr bwMode="auto">
          <a:xfrm flipV="1">
            <a:off x="5582884" y="2873559"/>
            <a:ext cx="1824203" cy="2208245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Rechte verbindingslijn 18"/>
          <p:cNvCxnSpPr/>
          <p:nvPr/>
        </p:nvCxnSpPr>
        <p:spPr bwMode="auto">
          <a:xfrm>
            <a:off x="7407087" y="2849556"/>
            <a:ext cx="2112235" cy="984109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Rechte verbindingslijn 43"/>
          <p:cNvCxnSpPr/>
          <p:nvPr/>
        </p:nvCxnSpPr>
        <p:spPr bwMode="auto">
          <a:xfrm>
            <a:off x="1838468" y="4594979"/>
            <a:ext cx="1728192" cy="468875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Rechte verbindingslijn 44"/>
          <p:cNvCxnSpPr/>
          <p:nvPr/>
        </p:nvCxnSpPr>
        <p:spPr bwMode="auto">
          <a:xfrm>
            <a:off x="3566660" y="5063853"/>
            <a:ext cx="2016224" cy="20320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Rechte verbindingslijn 45"/>
          <p:cNvCxnSpPr/>
          <p:nvPr/>
        </p:nvCxnSpPr>
        <p:spPr bwMode="auto">
          <a:xfrm>
            <a:off x="5582884" y="5267053"/>
            <a:ext cx="1824203" cy="948928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Rechte verbindingslijn 46"/>
          <p:cNvCxnSpPr/>
          <p:nvPr/>
        </p:nvCxnSpPr>
        <p:spPr bwMode="auto">
          <a:xfrm flipV="1">
            <a:off x="7407087" y="5747107"/>
            <a:ext cx="2112235" cy="468875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Rechte verbindingslijn met pijl 13332"/>
          <p:cNvCxnSpPr/>
          <p:nvPr/>
        </p:nvCxnSpPr>
        <p:spPr bwMode="auto">
          <a:xfrm flipV="1">
            <a:off x="782351" y="3368517"/>
            <a:ext cx="0" cy="31649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Rechte verbindingslijn met pijl 59"/>
          <p:cNvCxnSpPr/>
          <p:nvPr/>
        </p:nvCxnSpPr>
        <p:spPr bwMode="auto">
          <a:xfrm>
            <a:off x="782351" y="6524088"/>
            <a:ext cx="9409045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kstvak 13334"/>
          <p:cNvSpPr txBox="1"/>
          <p:nvPr/>
        </p:nvSpPr>
        <p:spPr>
          <a:xfrm>
            <a:off x="3098369" y="6426126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/>
              <a:t>time</a:t>
            </a:r>
          </a:p>
        </p:txBody>
      </p:sp>
      <p:sp>
        <p:nvSpPr>
          <p:cNvPr id="20" name="Tekstvak 62"/>
          <p:cNvSpPr txBox="1"/>
          <p:nvPr/>
        </p:nvSpPr>
        <p:spPr>
          <a:xfrm rot="5400000">
            <a:off x="-104963" y="5317214"/>
            <a:ext cx="1520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err="1"/>
              <a:t>expression</a:t>
            </a:r>
            <a:endParaRPr lang="nl-NL" sz="2400" dirty="0"/>
          </a:p>
        </p:txBody>
      </p:sp>
      <p:sp>
        <p:nvSpPr>
          <p:cNvPr id="21" name="Tekstvak 13337"/>
          <p:cNvSpPr txBox="1"/>
          <p:nvPr/>
        </p:nvSpPr>
        <p:spPr>
          <a:xfrm>
            <a:off x="9711343" y="4898713"/>
            <a:ext cx="117051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667" dirty="0"/>
              <a:t>Gene 1</a:t>
            </a:r>
          </a:p>
        </p:txBody>
      </p:sp>
      <p:sp>
        <p:nvSpPr>
          <p:cNvPr id="22" name="Tekstvak 66"/>
          <p:cNvSpPr txBox="1"/>
          <p:nvPr/>
        </p:nvSpPr>
        <p:spPr>
          <a:xfrm>
            <a:off x="9711343" y="5586491"/>
            <a:ext cx="117051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667" dirty="0">
                <a:solidFill>
                  <a:srgbClr val="0070C0"/>
                </a:solidFill>
              </a:rPr>
              <a:t>Gene 2</a:t>
            </a:r>
          </a:p>
        </p:txBody>
      </p:sp>
      <p:sp>
        <p:nvSpPr>
          <p:cNvPr id="23" name="Tekstvak 67"/>
          <p:cNvSpPr txBox="1"/>
          <p:nvPr/>
        </p:nvSpPr>
        <p:spPr>
          <a:xfrm>
            <a:off x="9711343" y="3588217"/>
            <a:ext cx="117051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667" dirty="0">
                <a:solidFill>
                  <a:srgbClr val="C00000"/>
                </a:solidFill>
              </a:rPr>
              <a:t>Gene 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099631" y="2290050"/>
            <a:ext cx="28558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Which gene is more similar to Gene1?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4496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Weighted gene co-expression network analysis (WGCNA)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99" y="1471364"/>
            <a:ext cx="8757346" cy="4553655"/>
          </a:xfrm>
        </p:spPr>
        <p:txBody>
          <a:bodyPr/>
          <a:lstStyle/>
          <a:p>
            <a:r>
              <a:rPr lang="en-US" dirty="0" smtClean="0"/>
              <a:t>Extracts gene co-expression similarity – genes, that are together up or down regulated</a:t>
            </a:r>
          </a:p>
          <a:p>
            <a:r>
              <a:rPr lang="en-US" dirty="0" smtClean="0"/>
              <a:t>Checks pairwise correlation between co-expression clusters and clinical phenotype</a:t>
            </a:r>
          </a:p>
          <a:p>
            <a:r>
              <a:rPr lang="en-US" dirty="0" smtClean="0"/>
              <a:t>Weights this correlation based on prior knowledge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006"/>
          <a:stretch/>
        </p:blipFill>
        <p:spPr>
          <a:xfrm>
            <a:off x="9237345" y="2706052"/>
            <a:ext cx="2809875" cy="3800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61348" y="6137195"/>
            <a:ext cx="3001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More tomorrow!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306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set enrichment vs. overrepresentation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99" y="1296000"/>
            <a:ext cx="11102399" cy="4499010"/>
          </a:xfrm>
        </p:spPr>
        <p:txBody>
          <a:bodyPr/>
          <a:lstStyle/>
          <a:p>
            <a:r>
              <a:rPr lang="en-GB" dirty="0"/>
              <a:t>Overrepresentation asks, "Which </a:t>
            </a:r>
            <a:r>
              <a:rPr lang="en-GB" dirty="0" smtClean="0"/>
              <a:t>pathways have </a:t>
            </a:r>
            <a:r>
              <a:rPr lang="en-GB" dirty="0"/>
              <a:t>more </a:t>
            </a:r>
            <a:r>
              <a:rPr lang="en-GB" dirty="0" smtClean="0"/>
              <a:t>genes </a:t>
            </a:r>
            <a:r>
              <a:rPr lang="en-GB" dirty="0"/>
              <a:t>in this list than what you would expect from random chance?" It essentially </a:t>
            </a:r>
            <a:r>
              <a:rPr lang="en-GB" dirty="0" err="1"/>
              <a:t>analyzes</a:t>
            </a:r>
            <a:r>
              <a:rPr lang="en-GB" dirty="0"/>
              <a:t> the pathway composition of a gene list compared to the pathway composition of the entire annotated </a:t>
            </a:r>
            <a:r>
              <a:rPr lang="en-GB" dirty="0" smtClean="0"/>
              <a:t>gene </a:t>
            </a:r>
            <a:r>
              <a:rPr lang="en-GB" dirty="0"/>
              <a:t>set</a:t>
            </a:r>
            <a:r>
              <a:rPr lang="en-GB" dirty="0" smtClean="0"/>
              <a:t>.</a:t>
            </a:r>
          </a:p>
          <a:p>
            <a:r>
              <a:rPr lang="en-GB" dirty="0" smtClean="0"/>
              <a:t>Gene Set Enrichment </a:t>
            </a:r>
            <a:r>
              <a:rPr lang="en-GB" dirty="0"/>
              <a:t>asks, "Which pathways in this data set are most prevalent?" The analysis is focused on the input dataset in this case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3990767" y="6193274"/>
            <a:ext cx="40808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www.reddit.com/r/bioinformatics</a:t>
            </a:r>
            <a:endParaRPr lang="en-GB" dirty="0" smtClean="0"/>
          </a:p>
          <a:p>
            <a:r>
              <a:rPr lang="en-US" dirty="0"/>
              <a:t>u/</a:t>
            </a:r>
            <a:r>
              <a:rPr lang="en-US" dirty="0" err="1"/>
              <a:t>Stewthulhu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3392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95" y="84515"/>
            <a:ext cx="11102399" cy="756000"/>
          </a:xfrm>
        </p:spPr>
        <p:txBody>
          <a:bodyPr/>
          <a:lstStyle/>
          <a:p>
            <a:r>
              <a:rPr lang="nl-NL" dirty="0" err="1"/>
              <a:t>Overrepresentation</a:t>
            </a:r>
            <a:r>
              <a:rPr lang="nl-NL" dirty="0"/>
              <a:t> analysis (ORA)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AD4A-C94A-7B42-9E17-606C7F366C4B}" type="slidenum">
              <a:rPr lang="nl-NL" smtClean="0"/>
              <a:t>9</a:t>
            </a:fld>
            <a:endParaRPr lang="nl-NL"/>
          </a:p>
        </p:txBody>
      </p:sp>
      <p:sp>
        <p:nvSpPr>
          <p:cNvPr id="5" name="Oval 1"/>
          <p:cNvSpPr>
            <a:spLocks noChangeArrowheads="1"/>
          </p:cNvSpPr>
          <p:nvPr/>
        </p:nvSpPr>
        <p:spPr bwMode="auto">
          <a:xfrm>
            <a:off x="6076632" y="660863"/>
            <a:ext cx="3352800" cy="3151717"/>
          </a:xfrm>
          <a:prstGeom prst="ellipse">
            <a:avLst/>
          </a:prstGeom>
          <a:noFill/>
          <a:ln w="25560">
            <a:solidFill>
              <a:srgbClr val="A6A6A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400"/>
          </a:p>
        </p:txBody>
      </p:sp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5105083" y="243880"/>
            <a:ext cx="7010400" cy="6559549"/>
          </a:xfrm>
          <a:prstGeom prst="ellipse">
            <a:avLst/>
          </a:prstGeom>
          <a:noFill/>
          <a:ln w="25560">
            <a:solidFill>
              <a:srgbClr val="A6A6A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400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5365432" y="4422180"/>
            <a:ext cx="406400" cy="201083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40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9431549" y="5946180"/>
            <a:ext cx="404283" cy="201083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400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6787833" y="4218980"/>
            <a:ext cx="404284" cy="201083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400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6686233" y="2288580"/>
            <a:ext cx="404284" cy="201083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400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9329949" y="3101380"/>
            <a:ext cx="404283" cy="201083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400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9937432" y="2083263"/>
            <a:ext cx="406400" cy="203200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400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5975032" y="4320580"/>
            <a:ext cx="406400" cy="201083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400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6787833" y="5131263"/>
            <a:ext cx="404284" cy="203200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400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975397" y="1222951"/>
            <a:ext cx="406400" cy="201083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400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9023032" y="4928063"/>
            <a:ext cx="406400" cy="201084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400"/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6787833" y="5844580"/>
            <a:ext cx="404284" cy="201083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400"/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9228349" y="559263"/>
            <a:ext cx="404283" cy="203200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400"/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11260349" y="2184863"/>
            <a:ext cx="404283" cy="203200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400"/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11486832" y="3101380"/>
            <a:ext cx="406400" cy="201083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400"/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10142749" y="4320580"/>
            <a:ext cx="404283" cy="201083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400"/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10953432" y="3507780"/>
            <a:ext cx="406400" cy="201083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400"/>
          </a:p>
        </p:txBody>
      </p:sp>
      <p:sp>
        <p:nvSpPr>
          <p:cNvPr id="23" name="Oval 19"/>
          <p:cNvSpPr>
            <a:spLocks noChangeArrowheads="1"/>
          </p:cNvSpPr>
          <p:nvPr/>
        </p:nvSpPr>
        <p:spPr bwMode="auto">
          <a:xfrm>
            <a:off x="10648632" y="1475780"/>
            <a:ext cx="406400" cy="201083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400"/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auto">
          <a:xfrm>
            <a:off x="8007032" y="1678980"/>
            <a:ext cx="406400" cy="201083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400"/>
          </a:p>
        </p:txBody>
      </p:sp>
      <p:sp>
        <p:nvSpPr>
          <p:cNvPr id="25" name="Oval 21"/>
          <p:cNvSpPr>
            <a:spLocks noChangeArrowheads="1"/>
          </p:cNvSpPr>
          <p:nvPr/>
        </p:nvSpPr>
        <p:spPr bwMode="auto">
          <a:xfrm>
            <a:off x="10629583" y="3006130"/>
            <a:ext cx="406400" cy="201084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400"/>
          </a:p>
        </p:txBody>
      </p:sp>
      <p:sp>
        <p:nvSpPr>
          <p:cNvPr id="26" name="Oval 22"/>
          <p:cNvSpPr>
            <a:spLocks noChangeArrowheads="1"/>
          </p:cNvSpPr>
          <p:nvPr/>
        </p:nvSpPr>
        <p:spPr bwMode="auto">
          <a:xfrm>
            <a:off x="11463549" y="4320580"/>
            <a:ext cx="404283" cy="201083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400"/>
          </a:p>
        </p:txBody>
      </p:sp>
      <p:sp>
        <p:nvSpPr>
          <p:cNvPr id="27" name="Oval 23"/>
          <p:cNvSpPr>
            <a:spLocks noChangeArrowheads="1"/>
          </p:cNvSpPr>
          <p:nvPr/>
        </p:nvSpPr>
        <p:spPr bwMode="auto">
          <a:xfrm>
            <a:off x="10570316" y="5482630"/>
            <a:ext cx="404283" cy="201084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400"/>
          </a:p>
        </p:txBody>
      </p:sp>
      <p:sp>
        <p:nvSpPr>
          <p:cNvPr id="28" name="Oval 24"/>
          <p:cNvSpPr>
            <a:spLocks noChangeArrowheads="1"/>
          </p:cNvSpPr>
          <p:nvPr/>
        </p:nvSpPr>
        <p:spPr bwMode="auto">
          <a:xfrm>
            <a:off x="8515033" y="3708863"/>
            <a:ext cx="404284" cy="203200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400"/>
          </a:p>
        </p:txBody>
      </p:sp>
      <p:sp>
        <p:nvSpPr>
          <p:cNvPr id="29" name="Oval 25"/>
          <p:cNvSpPr>
            <a:spLocks noChangeArrowheads="1"/>
          </p:cNvSpPr>
          <p:nvPr/>
        </p:nvSpPr>
        <p:spPr bwMode="auto">
          <a:xfrm>
            <a:off x="9835832" y="866180"/>
            <a:ext cx="406400" cy="201083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400"/>
          </a:p>
        </p:txBody>
      </p:sp>
      <p:sp>
        <p:nvSpPr>
          <p:cNvPr id="30" name="Oval 26"/>
          <p:cNvSpPr>
            <a:spLocks noChangeArrowheads="1"/>
          </p:cNvSpPr>
          <p:nvPr/>
        </p:nvSpPr>
        <p:spPr bwMode="auto">
          <a:xfrm>
            <a:off x="8210232" y="1272580"/>
            <a:ext cx="406400" cy="201083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400"/>
          </a:p>
        </p:txBody>
      </p:sp>
      <p:sp>
        <p:nvSpPr>
          <p:cNvPr id="31" name="Oval 27"/>
          <p:cNvSpPr>
            <a:spLocks noChangeArrowheads="1"/>
          </p:cNvSpPr>
          <p:nvPr/>
        </p:nvSpPr>
        <p:spPr bwMode="auto">
          <a:xfrm>
            <a:off x="8007032" y="6149380"/>
            <a:ext cx="406400" cy="201083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400"/>
          </a:p>
        </p:txBody>
      </p:sp>
      <p:sp>
        <p:nvSpPr>
          <p:cNvPr id="32" name="Oval 28"/>
          <p:cNvSpPr>
            <a:spLocks noChangeArrowheads="1"/>
          </p:cNvSpPr>
          <p:nvPr/>
        </p:nvSpPr>
        <p:spPr bwMode="auto">
          <a:xfrm>
            <a:off x="8007032" y="5336580"/>
            <a:ext cx="406400" cy="201083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400"/>
          </a:p>
        </p:txBody>
      </p: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6485149" y="1272580"/>
            <a:ext cx="404283" cy="201083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400"/>
          </a:p>
        </p:txBody>
      </p: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8313949" y="2796580"/>
            <a:ext cx="404283" cy="201083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400"/>
          </a:p>
        </p:txBody>
      </p:sp>
      <p:sp>
        <p:nvSpPr>
          <p:cNvPr id="35" name="Oval 31"/>
          <p:cNvSpPr>
            <a:spLocks noChangeArrowheads="1"/>
          </p:cNvSpPr>
          <p:nvPr/>
        </p:nvSpPr>
        <p:spPr bwMode="auto">
          <a:xfrm>
            <a:off x="9772332" y="5196880"/>
            <a:ext cx="406400" cy="201083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400"/>
          </a:p>
        </p:txBody>
      </p:sp>
      <p:sp>
        <p:nvSpPr>
          <p:cNvPr id="36" name="Oval 32"/>
          <p:cNvSpPr>
            <a:spLocks noChangeArrowheads="1"/>
          </p:cNvSpPr>
          <p:nvPr/>
        </p:nvSpPr>
        <p:spPr bwMode="auto">
          <a:xfrm>
            <a:off x="7702233" y="3101380"/>
            <a:ext cx="404284" cy="201083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400"/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7399549" y="1069380"/>
            <a:ext cx="404283" cy="201083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400"/>
          </a:p>
        </p:txBody>
      </p:sp>
      <p:sp>
        <p:nvSpPr>
          <p:cNvPr id="38" name="Oval 34"/>
          <p:cNvSpPr>
            <a:spLocks noChangeArrowheads="1"/>
          </p:cNvSpPr>
          <p:nvPr/>
        </p:nvSpPr>
        <p:spPr bwMode="auto">
          <a:xfrm>
            <a:off x="7092632" y="1678980"/>
            <a:ext cx="406400" cy="201083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400"/>
          </a:p>
        </p:txBody>
      </p:sp>
      <p:sp>
        <p:nvSpPr>
          <p:cNvPr id="39" name="Oval 35"/>
          <p:cNvSpPr>
            <a:spLocks noChangeArrowheads="1"/>
          </p:cNvSpPr>
          <p:nvPr/>
        </p:nvSpPr>
        <p:spPr bwMode="auto">
          <a:xfrm>
            <a:off x="7295832" y="2390180"/>
            <a:ext cx="406400" cy="201083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400"/>
          </a:p>
        </p:txBody>
      </p:sp>
      <p:sp>
        <p:nvSpPr>
          <p:cNvPr id="40" name="Oval 36"/>
          <p:cNvSpPr>
            <a:spLocks noChangeArrowheads="1"/>
          </p:cNvSpPr>
          <p:nvPr/>
        </p:nvSpPr>
        <p:spPr bwMode="auto">
          <a:xfrm>
            <a:off x="6381432" y="3812580"/>
            <a:ext cx="406400" cy="201083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400"/>
          </a:p>
        </p:txBody>
      </p:sp>
      <p:sp>
        <p:nvSpPr>
          <p:cNvPr id="41" name="Oval 37"/>
          <p:cNvSpPr>
            <a:spLocks noChangeArrowheads="1"/>
          </p:cNvSpPr>
          <p:nvPr/>
        </p:nvSpPr>
        <p:spPr bwMode="auto">
          <a:xfrm>
            <a:off x="7499033" y="5031780"/>
            <a:ext cx="404284" cy="201083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400"/>
          </a:p>
        </p:txBody>
      </p:sp>
      <p:sp>
        <p:nvSpPr>
          <p:cNvPr id="42" name="Oval 38"/>
          <p:cNvSpPr>
            <a:spLocks noChangeArrowheads="1"/>
          </p:cNvSpPr>
          <p:nvPr/>
        </p:nvSpPr>
        <p:spPr bwMode="auto">
          <a:xfrm>
            <a:off x="5975032" y="5131263"/>
            <a:ext cx="406400" cy="2032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400"/>
          </a:p>
        </p:txBody>
      </p:sp>
      <p:sp>
        <p:nvSpPr>
          <p:cNvPr id="43" name="Oval 39"/>
          <p:cNvSpPr>
            <a:spLocks noChangeArrowheads="1"/>
          </p:cNvSpPr>
          <p:nvPr/>
        </p:nvSpPr>
        <p:spPr bwMode="auto">
          <a:xfrm>
            <a:off x="11055032" y="4826463"/>
            <a:ext cx="406400" cy="201084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400"/>
          </a:p>
        </p:txBody>
      </p:sp>
      <p:sp>
        <p:nvSpPr>
          <p:cNvPr id="44" name="Oval 40"/>
          <p:cNvSpPr>
            <a:spLocks noChangeArrowheads="1"/>
          </p:cNvSpPr>
          <p:nvPr/>
        </p:nvSpPr>
        <p:spPr bwMode="auto">
          <a:xfrm>
            <a:off x="11158749" y="1780580"/>
            <a:ext cx="404283" cy="201083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400"/>
          </a:p>
        </p:txBody>
      </p:sp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975397" y="1817734"/>
            <a:ext cx="406400" cy="201084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2400"/>
          </a:p>
        </p:txBody>
      </p:sp>
      <p:sp>
        <p:nvSpPr>
          <p:cNvPr id="46" name="Rectangle 42"/>
          <p:cNvSpPr>
            <a:spLocks noChangeArrowheads="1"/>
          </p:cNvSpPr>
          <p:nvPr/>
        </p:nvSpPr>
        <p:spPr bwMode="auto">
          <a:xfrm>
            <a:off x="1485515" y="1121351"/>
            <a:ext cx="3206749" cy="861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8960" tIns="54240" rIns="108960" bIns="54240"/>
          <a:lstStyle/>
          <a:p>
            <a:pPr>
              <a:tabLst>
                <a:tab pos="0" algn="l"/>
                <a:tab pos="1219170" algn="l"/>
                <a:tab pos="2438339" algn="l"/>
                <a:tab pos="3657509" algn="l"/>
                <a:tab pos="4876678" algn="l"/>
                <a:tab pos="6095848" algn="l"/>
                <a:tab pos="7315017" algn="l"/>
                <a:tab pos="8534187" algn="l"/>
                <a:tab pos="9753356" algn="l"/>
                <a:tab pos="10972526" algn="l"/>
                <a:tab pos="12191695" algn="l"/>
                <a:tab pos="13410865" algn="l"/>
              </a:tabLst>
            </a:pPr>
            <a:r>
              <a:rPr lang="en-US" sz="2000">
                <a:solidFill>
                  <a:srgbClr val="000000"/>
                </a:solidFill>
                <a:latin typeface="Calibri" pitchFamily="34" charset="0"/>
              </a:rPr>
              <a:t>Unchanged gene</a:t>
            </a:r>
          </a:p>
          <a:p>
            <a:pPr>
              <a:tabLst>
                <a:tab pos="0" algn="l"/>
                <a:tab pos="1219170" algn="l"/>
                <a:tab pos="2438339" algn="l"/>
                <a:tab pos="3657509" algn="l"/>
                <a:tab pos="4876678" algn="l"/>
                <a:tab pos="6095848" algn="l"/>
                <a:tab pos="7315017" algn="l"/>
                <a:tab pos="8534187" algn="l"/>
                <a:tab pos="9753356" algn="l"/>
                <a:tab pos="10972526" algn="l"/>
                <a:tab pos="12191695" algn="l"/>
                <a:tab pos="13410865" algn="l"/>
              </a:tabLs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  <a:p>
            <a:pPr>
              <a:tabLst>
                <a:tab pos="0" algn="l"/>
                <a:tab pos="1219170" algn="l"/>
                <a:tab pos="2438339" algn="l"/>
                <a:tab pos="3657509" algn="l"/>
                <a:tab pos="4876678" algn="l"/>
                <a:tab pos="6095848" algn="l"/>
                <a:tab pos="7315017" algn="l"/>
                <a:tab pos="8534187" algn="l"/>
                <a:tab pos="9753356" algn="l"/>
                <a:tab pos="10972526" algn="l"/>
                <a:tab pos="12191695" algn="l"/>
                <a:tab pos="13410865" algn="l"/>
              </a:tabLst>
            </a:pPr>
            <a:r>
              <a:rPr lang="en-US" sz="2000">
                <a:solidFill>
                  <a:srgbClr val="000000"/>
                </a:solidFill>
                <a:latin typeface="Calibri" pitchFamily="34" charset="0"/>
              </a:rPr>
              <a:t>Changed gene</a:t>
            </a:r>
          </a:p>
        </p:txBody>
      </p:sp>
      <p:sp>
        <p:nvSpPr>
          <p:cNvPr id="47" name="Text Box 44"/>
          <p:cNvSpPr txBox="1">
            <a:spLocks noChangeArrowheads="1"/>
          </p:cNvSpPr>
          <p:nvPr/>
        </p:nvSpPr>
        <p:spPr bwMode="auto">
          <a:xfrm>
            <a:off x="818765" y="2238116"/>
            <a:ext cx="4095751" cy="39137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57189" indent="-455073">
              <a:spcBef>
                <a:spcPts val="667"/>
              </a:spcBef>
              <a:tabLst>
                <a:tab pos="1217054" algn="l"/>
                <a:tab pos="2436223" algn="l"/>
                <a:tab pos="3655393" algn="l"/>
                <a:tab pos="4874562" algn="l"/>
                <a:tab pos="6093732" algn="l"/>
                <a:tab pos="7312901" algn="l"/>
                <a:tab pos="8532071" algn="l"/>
                <a:tab pos="9751240" algn="l"/>
                <a:tab pos="10970410" algn="l"/>
                <a:tab pos="12189579" algn="l"/>
                <a:tab pos="13408749" algn="l"/>
              </a:tabLst>
            </a:pPr>
            <a:r>
              <a:rPr lang="en-US" sz="2667" b="1" dirty="0">
                <a:solidFill>
                  <a:srgbClr val="000000"/>
                </a:solidFill>
                <a:latin typeface="Calibri" pitchFamily="34" charset="0"/>
              </a:rPr>
              <a:t>Question:</a:t>
            </a:r>
          </a:p>
          <a:p>
            <a:pPr marL="457189" indent="-455073">
              <a:spcBef>
                <a:spcPts val="667"/>
              </a:spcBef>
              <a:buFont typeface="Calibri" pitchFamily="34" charset="0"/>
              <a:buChar char="•"/>
              <a:tabLst>
                <a:tab pos="1217054" algn="l"/>
                <a:tab pos="2436223" algn="l"/>
                <a:tab pos="3655393" algn="l"/>
                <a:tab pos="4874562" algn="l"/>
                <a:tab pos="6093732" algn="l"/>
                <a:tab pos="7312901" algn="l"/>
                <a:tab pos="8532071" algn="l"/>
                <a:tab pos="9751240" algn="l"/>
                <a:tab pos="10970410" algn="l"/>
                <a:tab pos="12189579" algn="l"/>
                <a:tab pos="13408749" algn="l"/>
              </a:tabLst>
            </a:pPr>
            <a:r>
              <a:rPr lang="en-US" sz="2667" dirty="0">
                <a:solidFill>
                  <a:srgbClr val="000000"/>
                </a:solidFill>
                <a:latin typeface="Calibri" pitchFamily="34" charset="0"/>
              </a:rPr>
              <a:t>Does the small circle have a higher percentage of changed genes than the large circle?</a:t>
            </a:r>
          </a:p>
          <a:p>
            <a:pPr marL="457189" indent="-455073">
              <a:spcBef>
                <a:spcPts val="667"/>
              </a:spcBef>
              <a:buFont typeface="Calibri" pitchFamily="34" charset="0"/>
              <a:buChar char="•"/>
              <a:tabLst>
                <a:tab pos="1217054" algn="l"/>
                <a:tab pos="2436223" algn="l"/>
                <a:tab pos="3655393" algn="l"/>
                <a:tab pos="4874562" algn="l"/>
                <a:tab pos="6093732" algn="l"/>
                <a:tab pos="7312901" algn="l"/>
                <a:tab pos="8532071" algn="l"/>
                <a:tab pos="9751240" algn="l"/>
                <a:tab pos="10970410" algn="l"/>
                <a:tab pos="12189579" algn="l"/>
                <a:tab pos="13408749" algn="l"/>
              </a:tabLst>
            </a:pPr>
            <a:r>
              <a:rPr lang="en-US" sz="2667" dirty="0">
                <a:solidFill>
                  <a:srgbClr val="000000"/>
                </a:solidFill>
                <a:latin typeface="Calibri" pitchFamily="34" charset="0"/>
              </a:rPr>
              <a:t>Is this difference significant?</a:t>
            </a:r>
          </a:p>
          <a:p>
            <a:pPr marL="457189" indent="-455073">
              <a:spcBef>
                <a:spcPts val="667"/>
              </a:spcBef>
              <a:buFont typeface="Calibri" pitchFamily="34" charset="0"/>
              <a:buChar char="•"/>
              <a:tabLst>
                <a:tab pos="1217054" algn="l"/>
                <a:tab pos="2436223" algn="l"/>
                <a:tab pos="3655393" algn="l"/>
                <a:tab pos="4874562" algn="l"/>
                <a:tab pos="6093732" algn="l"/>
                <a:tab pos="7312901" algn="l"/>
                <a:tab pos="8532071" algn="l"/>
                <a:tab pos="9751240" algn="l"/>
                <a:tab pos="10970410" algn="l"/>
                <a:tab pos="12189579" algn="l"/>
                <a:tab pos="13408749" algn="l"/>
              </a:tabLst>
            </a:pPr>
            <a:endParaRPr lang="en-US" sz="2133" dirty="0">
              <a:solidFill>
                <a:srgbClr val="000000"/>
              </a:solidFill>
              <a:latin typeface="Calibri" pitchFamily="34" charset="0"/>
            </a:endParaRPr>
          </a:p>
          <a:p>
            <a:pPr marL="457189" indent="-455073">
              <a:spcBef>
                <a:spcPts val="667"/>
              </a:spcBef>
              <a:tabLst>
                <a:tab pos="1217054" algn="l"/>
                <a:tab pos="2436223" algn="l"/>
                <a:tab pos="3655393" algn="l"/>
                <a:tab pos="4874562" algn="l"/>
                <a:tab pos="6093732" algn="l"/>
                <a:tab pos="7312901" algn="l"/>
                <a:tab pos="8532071" algn="l"/>
                <a:tab pos="9751240" algn="l"/>
                <a:tab pos="10970410" algn="l"/>
                <a:tab pos="12189579" algn="l"/>
                <a:tab pos="13408749" algn="l"/>
              </a:tabLst>
            </a:pPr>
            <a:r>
              <a:rPr lang="nl-NL" sz="2667" dirty="0">
                <a:solidFill>
                  <a:srgbClr val="000000"/>
                </a:solidFill>
                <a:latin typeface="Calibri" pitchFamily="34" charset="0"/>
                <a:sym typeface="Wingdings" panose="05000000000000000000" pitchFamily="2" charset="2"/>
              </a:rPr>
              <a:t> </a:t>
            </a:r>
            <a:r>
              <a:rPr lang="nl-NL" sz="2667" u="sng" dirty="0">
                <a:solidFill>
                  <a:srgbClr val="000000"/>
                </a:solidFill>
                <a:latin typeface="Calibri" pitchFamily="34" charset="0"/>
                <a:sym typeface="Wingdings" panose="05000000000000000000" pitchFamily="2" charset="2"/>
              </a:rPr>
              <a:t>Fisher test: Z-score</a:t>
            </a:r>
            <a:endParaRPr lang="en-US" sz="2667" u="sng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26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theme/theme1.xml><?xml version="1.0" encoding="utf-8"?>
<a:theme xmlns:a="http://schemas.openxmlformats.org/drawingml/2006/main" name="Maastricht University">
  <a:themeElements>
    <a:clrScheme name="UM">
      <a:dk1>
        <a:srgbClr val="001C3D"/>
      </a:dk1>
      <a:lt1>
        <a:srgbClr val="FFFFFF"/>
      </a:lt1>
      <a:dk2>
        <a:srgbClr val="00A2DB"/>
      </a:dk2>
      <a:lt2>
        <a:srgbClr val="FFFFFF"/>
      </a:lt2>
      <a:accent1>
        <a:srgbClr val="E84E10"/>
      </a:accent1>
      <a:accent2>
        <a:srgbClr val="00A2DB"/>
      </a:accent2>
      <a:accent3>
        <a:srgbClr val="001C3D"/>
      </a:accent3>
      <a:accent4>
        <a:srgbClr val="F3A687"/>
      </a:accent4>
      <a:accent5>
        <a:srgbClr val="7FD0ED"/>
      </a:accent5>
      <a:accent6>
        <a:srgbClr val="7F8D9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um_presentation_template_2019_standard</Template>
  <TotalTime>69</TotalTime>
  <Words>769</Words>
  <Application>Microsoft Office PowerPoint</Application>
  <PresentationFormat>Widescreen</PresentationFormat>
  <Paragraphs>146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Arial</vt:lpstr>
      <vt:lpstr>Calibri</vt:lpstr>
      <vt:lpstr>Lucida Grande</vt:lpstr>
      <vt:lpstr>Roboto</vt:lpstr>
      <vt:lpstr>Verdana</vt:lpstr>
      <vt:lpstr>Wingdings</vt:lpstr>
      <vt:lpstr>Maastricht University</vt:lpstr>
      <vt:lpstr>Gene set enrichment (GSEA) and overrepresentation analysis (ORA)</vt:lpstr>
      <vt:lpstr>RNAseq data analysis workflow</vt:lpstr>
      <vt:lpstr>What’s next?: Further analyses</vt:lpstr>
      <vt:lpstr>Biological interpretation</vt:lpstr>
      <vt:lpstr>Clustering</vt:lpstr>
      <vt:lpstr>Correlation</vt:lpstr>
      <vt:lpstr>Weighted gene co-expression network analysis (WGCNA)</vt:lpstr>
      <vt:lpstr>Gene set enrichment vs. overrepresentation analysis</vt:lpstr>
      <vt:lpstr>Overrepresentation analysis (ORA)</vt:lpstr>
      <vt:lpstr>Biological pathways (from WikiPathways)</vt:lpstr>
      <vt:lpstr>PathVisio</vt:lpstr>
      <vt:lpstr>Pathway analysis </vt:lpstr>
      <vt:lpstr>Gene Set Enrichment Analysis</vt:lpstr>
      <vt:lpstr>Gene Ontology (GO) analysis</vt:lpstr>
      <vt:lpstr>Gene Ontology</vt:lpstr>
      <vt:lpstr>But wait, there is more…</vt:lpstr>
      <vt:lpstr>Tools for GSEA/ORA</vt:lpstr>
      <vt:lpstr>Hands-on</vt:lpstr>
    </vt:vector>
  </TitlesOfParts>
  <Company>Maastricht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 set enrichment and overrepresentation analysis</dc:title>
  <dc:creator>Friederike Ehrhart</dc:creator>
  <cp:lastModifiedBy>Friederike Ehrhart</cp:lastModifiedBy>
  <cp:revision>10</cp:revision>
  <dcterms:created xsi:type="dcterms:W3CDTF">2023-11-28T15:12:50Z</dcterms:created>
  <dcterms:modified xsi:type="dcterms:W3CDTF">2023-12-04T15:56:07Z</dcterms:modified>
</cp:coreProperties>
</file>