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62" r:id="rId3"/>
    <p:sldId id="258" r:id="rId4"/>
    <p:sldId id="259" r:id="rId5"/>
    <p:sldId id="260" r:id="rId6"/>
    <p:sldId id="266" r:id="rId7"/>
    <p:sldId id="263" r:id="rId8"/>
    <p:sldId id="274" r:id="rId9"/>
    <p:sldId id="275" r:id="rId10"/>
    <p:sldId id="264" r:id="rId11"/>
    <p:sldId id="279" r:id="rId12"/>
    <p:sldId id="281" r:id="rId13"/>
    <p:sldId id="280" r:id="rId14"/>
    <p:sldId id="267" r:id="rId15"/>
    <p:sldId id="268" r:id="rId16"/>
    <p:sldId id="270" r:id="rId17"/>
    <p:sldId id="271" r:id="rId18"/>
    <p:sldId id="272" r:id="rId19"/>
    <p:sldId id="277" r:id="rId20"/>
    <p:sldId id="276" r:id="rId21"/>
    <p:sldId id="265" r:id="rId22"/>
    <p:sldId id="273" r:id="rId23"/>
    <p:sldId id="278" r:id="rId24"/>
    <p:sldId id="261" r:id="rId25"/>
  </p:sldIdLst>
  <p:sldSz cx="12192000" cy="6858000"/>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74507" autoAdjust="0"/>
  </p:normalViewPr>
  <p:slideViewPr>
    <p:cSldViewPr snapToGrid="0">
      <p:cViewPr varScale="1">
        <p:scale>
          <a:sx n="65" d="100"/>
          <a:sy n="65" d="100"/>
        </p:scale>
        <p:origin x="34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E5739-79F5-45B3-B073-BD48438E833A}" type="datetimeFigureOut">
              <a:rPr lang="en-GB" smtClean="0"/>
              <a:t>11/12/2023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44670-9660-4D13-8C55-8F1EBF083883}" type="slidenum">
              <a:rPr lang="en-GB" smtClean="0"/>
              <a:t>‹#›</a:t>
            </a:fld>
            <a:endParaRPr lang="en-GB"/>
          </a:p>
        </p:txBody>
      </p:sp>
    </p:spTree>
    <p:extLst>
      <p:ext uri="{BB962C8B-B14F-4D97-AF65-F5344CB8AC3E}">
        <p14:creationId xmlns:p14="http://schemas.microsoft.com/office/powerpoint/2010/main" val="810773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Error? Duplicate? Cells did not differentiate?</a:t>
            </a:r>
            <a:endParaRPr lang="en-GB" dirty="0"/>
          </a:p>
        </p:txBody>
      </p:sp>
      <p:sp>
        <p:nvSpPr>
          <p:cNvPr id="4" name="Slide Number Placeholder 3"/>
          <p:cNvSpPr>
            <a:spLocks noGrp="1"/>
          </p:cNvSpPr>
          <p:nvPr>
            <p:ph type="sldNum" sz="quarter" idx="10"/>
          </p:nvPr>
        </p:nvSpPr>
        <p:spPr/>
        <p:txBody>
          <a:bodyPr/>
          <a:lstStyle/>
          <a:p>
            <a:fld id="{DB744670-9660-4D13-8C55-8F1EBF083883}" type="slidenum">
              <a:rPr lang="en-GB" smtClean="0"/>
              <a:t>12</a:t>
            </a:fld>
            <a:endParaRPr lang="en-GB"/>
          </a:p>
        </p:txBody>
      </p:sp>
    </p:spTree>
    <p:extLst>
      <p:ext uri="{BB962C8B-B14F-4D97-AF65-F5344CB8AC3E}">
        <p14:creationId xmlns:p14="http://schemas.microsoft.com/office/powerpoint/2010/main" val="394043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is easier to determine</a:t>
            </a:r>
            <a:r>
              <a:rPr lang="en-US" baseline="0" dirty="0" smtClean="0"/>
              <a:t> with more samples</a:t>
            </a:r>
          </a:p>
          <a:p>
            <a:r>
              <a:rPr lang="en-GB" i="1" dirty="0" smtClean="0"/>
              <a:t>DESeq2</a:t>
            </a:r>
            <a:r>
              <a:rPr lang="en-GB" dirty="0" smtClean="0"/>
              <a:t> estimates the width of the prior distribution from the data and therefore automatically controls the amount of shrinkage based on the observed properties of the data. In contrast, the default steps in </a:t>
            </a:r>
            <a:r>
              <a:rPr lang="en-GB" i="1" dirty="0" err="1" smtClean="0"/>
              <a:t>edgeR</a:t>
            </a:r>
            <a:r>
              <a:rPr lang="en-GB" dirty="0" smtClean="0"/>
              <a:t> require a user-adjustable parameter, the </a:t>
            </a:r>
            <a:r>
              <a:rPr lang="en-GB" i="1" dirty="0" smtClean="0"/>
              <a:t>prior degrees of freedom</a:t>
            </a:r>
            <a:r>
              <a:rPr lang="en-GB" dirty="0" smtClean="0"/>
              <a:t>, which weighs the contribution of the individual gene estimate and </a:t>
            </a:r>
            <a:r>
              <a:rPr lang="en-GB" i="1" dirty="0" err="1" smtClean="0"/>
              <a:t>edgeR</a:t>
            </a:r>
            <a:r>
              <a:rPr lang="en-GB" dirty="0" err="1" smtClean="0"/>
              <a:t>’s</a:t>
            </a:r>
            <a:r>
              <a:rPr lang="en-GB" dirty="0" smtClean="0"/>
              <a:t> dispersion fit</a:t>
            </a:r>
          </a:p>
          <a:p>
            <a:r>
              <a:rPr lang="en-US" dirty="0" smtClean="0"/>
              <a:t>Genes with low dispersion get raised – high dispersion</a:t>
            </a:r>
            <a:r>
              <a:rPr lang="en-US" baseline="0" dirty="0" smtClean="0"/>
              <a:t> are kept -&gt; reduces false positives</a:t>
            </a:r>
            <a:endParaRPr lang="en-GB" dirty="0"/>
          </a:p>
        </p:txBody>
      </p:sp>
      <p:sp>
        <p:nvSpPr>
          <p:cNvPr id="4" name="Slide Number Placeholder 3"/>
          <p:cNvSpPr>
            <a:spLocks noGrp="1"/>
          </p:cNvSpPr>
          <p:nvPr>
            <p:ph type="sldNum" sz="quarter" idx="10"/>
          </p:nvPr>
        </p:nvSpPr>
        <p:spPr/>
        <p:txBody>
          <a:bodyPr/>
          <a:lstStyle/>
          <a:p>
            <a:fld id="{DB744670-9660-4D13-8C55-8F1EBF083883}" type="slidenum">
              <a:rPr lang="en-GB" smtClean="0"/>
              <a:t>14</a:t>
            </a:fld>
            <a:endParaRPr lang="en-GB"/>
          </a:p>
        </p:txBody>
      </p:sp>
    </p:spTree>
    <p:extLst>
      <p:ext uri="{BB962C8B-B14F-4D97-AF65-F5344CB8AC3E}">
        <p14:creationId xmlns:p14="http://schemas.microsoft.com/office/powerpoint/2010/main" val="271493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B744670-9660-4D13-8C55-8F1EBF083883}" type="slidenum">
              <a:rPr lang="en-GB" smtClean="0"/>
              <a:t>17</a:t>
            </a:fld>
            <a:endParaRPr lang="en-GB"/>
          </a:p>
        </p:txBody>
      </p:sp>
    </p:spTree>
    <p:extLst>
      <p:ext uri="{BB962C8B-B14F-4D97-AF65-F5344CB8AC3E}">
        <p14:creationId xmlns:p14="http://schemas.microsoft.com/office/powerpoint/2010/main" val="2819390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normally distributed – no t-test</a:t>
            </a:r>
            <a:r>
              <a:rPr lang="en-US" baseline="0" dirty="0" smtClean="0"/>
              <a:t> or </a:t>
            </a:r>
            <a:r>
              <a:rPr lang="en-US" baseline="0" dirty="0" err="1" smtClean="0"/>
              <a:t>Anova</a:t>
            </a:r>
            <a:r>
              <a:rPr lang="en-US" baseline="0" dirty="0" smtClean="0"/>
              <a:t>! </a:t>
            </a:r>
            <a:endParaRPr lang="en-GB" dirty="0"/>
          </a:p>
        </p:txBody>
      </p:sp>
      <p:sp>
        <p:nvSpPr>
          <p:cNvPr id="4" name="Slide Number Placeholder 3"/>
          <p:cNvSpPr>
            <a:spLocks noGrp="1"/>
          </p:cNvSpPr>
          <p:nvPr>
            <p:ph type="sldNum" sz="quarter" idx="10"/>
          </p:nvPr>
        </p:nvSpPr>
        <p:spPr/>
        <p:txBody>
          <a:bodyPr/>
          <a:lstStyle/>
          <a:p>
            <a:fld id="{DB744670-9660-4D13-8C55-8F1EBF083883}" type="slidenum">
              <a:rPr lang="en-GB" smtClean="0"/>
              <a:t>18</a:t>
            </a:fld>
            <a:endParaRPr lang="en-GB"/>
          </a:p>
        </p:txBody>
      </p:sp>
    </p:spTree>
    <p:extLst>
      <p:ext uri="{BB962C8B-B14F-4D97-AF65-F5344CB8AC3E}">
        <p14:creationId xmlns:p14="http://schemas.microsoft.com/office/powerpoint/2010/main" val="69101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B744670-9660-4D13-8C55-8F1EBF083883}" type="slidenum">
              <a:rPr lang="en-GB" smtClean="0"/>
              <a:t>24</a:t>
            </a:fld>
            <a:endParaRPr lang="en-GB"/>
          </a:p>
        </p:txBody>
      </p:sp>
    </p:spTree>
    <p:extLst>
      <p:ext uri="{BB962C8B-B14F-4D97-AF65-F5344CB8AC3E}">
        <p14:creationId xmlns:p14="http://schemas.microsoft.com/office/powerpoint/2010/main" val="575458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ight blue">
    <p:bg>
      <p:bgPr>
        <a:solidFill>
          <a:schemeClr val="tx2"/>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901321" y="234261"/>
            <a:ext cx="9305080" cy="2205258"/>
          </a:xfrm>
        </p:spPr>
        <p:txBody>
          <a:bodyPr>
            <a:noAutofit/>
          </a:bodyPr>
          <a:lstStyle>
            <a:lvl1pPr>
              <a:defRPr sz="5400">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901321" y="2439519"/>
            <a:ext cx="5595491" cy="1752600"/>
          </a:xfrm>
        </p:spPr>
        <p:txBody>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11" name="Afbeelding 10" descr="UM40_RGB_B_blauw.png"/>
          <p:cNvPicPr>
            <a:picLocks noChangeAspect="1"/>
          </p:cNvPicPr>
          <p:nvPr/>
        </p:nvPicPr>
        <p:blipFill rotWithShape="1">
          <a:blip r:embed="rId2" cstate="print">
            <a:extLst>
              <a:ext uri="{28A0092B-C50C-407E-A947-70E740481C1C}">
                <a14:useLocalDpi xmlns:a14="http://schemas.microsoft.com/office/drawing/2010/main" val="0"/>
              </a:ext>
            </a:extLst>
          </a:blip>
          <a:srcRect r="20541"/>
          <a:stretch/>
        </p:blipFill>
        <p:spPr>
          <a:xfrm>
            <a:off x="480001" y="6174001"/>
            <a:ext cx="2808632" cy="507083"/>
          </a:xfrm>
          <a:prstGeom prst="rect">
            <a:avLst/>
          </a:prstGeom>
        </p:spPr>
      </p:pic>
    </p:spTree>
    <p:extLst>
      <p:ext uri="{BB962C8B-B14F-4D97-AF65-F5344CB8AC3E}">
        <p14:creationId xmlns:p14="http://schemas.microsoft.com/office/powerpoint/2010/main" val="32595447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photo slide">
    <p:spTree>
      <p:nvGrpSpPr>
        <p:cNvPr id="1" name=""/>
        <p:cNvGrpSpPr/>
        <p:nvPr/>
      </p:nvGrpSpPr>
      <p:grpSpPr>
        <a:xfrm>
          <a:off x="0" y="0"/>
          <a:ext cx="0" cy="0"/>
          <a:chOff x="0" y="0"/>
          <a:chExt cx="0" cy="0"/>
        </a:xfrm>
      </p:grpSpPr>
      <p:sp>
        <p:nvSpPr>
          <p:cNvPr id="2" name="Titel 1"/>
          <p:cNvSpPr>
            <a:spLocks noGrp="1"/>
          </p:cNvSpPr>
          <p:nvPr>
            <p:ph type="title"/>
          </p:nvPr>
        </p:nvSpPr>
        <p:spPr>
          <a:xfrm>
            <a:off x="480001" y="414260"/>
            <a:ext cx="5246167" cy="1565897"/>
          </a:xfrm>
        </p:spPr>
        <p:txBody>
          <a:bodyPr/>
          <a:lstStyle/>
          <a:p>
            <a:r>
              <a:rPr lang="en-US" smtClean="0"/>
              <a:t>Click to edit Master title style</a:t>
            </a:r>
            <a:endParaRPr lang="nl-NL" dirty="0"/>
          </a:p>
        </p:txBody>
      </p:sp>
      <p:sp>
        <p:nvSpPr>
          <p:cNvPr id="3" name="Tijdelijke aanduiding voor inhoud 2"/>
          <p:cNvSpPr>
            <a:spLocks noGrp="1"/>
          </p:cNvSpPr>
          <p:nvPr>
            <p:ph idx="1"/>
          </p:nvPr>
        </p:nvSpPr>
        <p:spPr>
          <a:xfrm>
            <a:off x="480002" y="1980156"/>
            <a:ext cx="5246165" cy="3810096"/>
          </a:xfrm>
        </p:spPr>
        <p:txBody>
          <a:bodyPr/>
          <a:lstStyle>
            <a:lvl3pPr marL="715962" indent="0">
              <a:buNone/>
              <a:defRPr/>
            </a:lvl3pPr>
          </a:lstStyle>
          <a:p>
            <a:pPr lvl="0"/>
            <a:r>
              <a:rPr lang="en-US" smtClean="0"/>
              <a:t>Edit Master text styles</a:t>
            </a:r>
          </a:p>
          <a:p>
            <a:pPr lvl="1"/>
            <a:r>
              <a:rPr lang="en-US" smtClean="0"/>
              <a:t>Second level</a:t>
            </a:r>
          </a:p>
        </p:txBody>
      </p:sp>
      <p:sp>
        <p:nvSpPr>
          <p:cNvPr id="4" name="Tijdelijke aanduiding voor datum 3"/>
          <p:cNvSpPr>
            <a:spLocks noGrp="1"/>
          </p:cNvSpPr>
          <p:nvPr>
            <p:ph type="dt" sz="half" idx="10"/>
          </p:nvPr>
        </p:nvSpPr>
        <p:spPr>
          <a:xfrm>
            <a:off x="6126724" y="6318629"/>
            <a:ext cx="734312" cy="365125"/>
          </a:xfrm>
        </p:spPr>
        <p:txBody>
          <a:bodyPr/>
          <a:lstStyle/>
          <a:p>
            <a:fld id="{E852DA8F-0F36-4745-B940-6336077B79F8}" type="datetimeFigureOut">
              <a:rPr lang="en-GB" smtClean="0"/>
              <a:t>11/12/2023</a:t>
            </a:fld>
            <a:endParaRPr lang="en-GB"/>
          </a:p>
        </p:txBody>
      </p:sp>
      <p:sp>
        <p:nvSpPr>
          <p:cNvPr id="5" name="Tijdelijke aanduiding voor voettekst 4"/>
          <p:cNvSpPr>
            <a:spLocks noGrp="1"/>
          </p:cNvSpPr>
          <p:nvPr>
            <p:ph type="ftr" sz="quarter" idx="11"/>
          </p:nvPr>
        </p:nvSpPr>
        <p:spPr>
          <a:xfrm>
            <a:off x="6327003" y="6318629"/>
            <a:ext cx="4599935" cy="365125"/>
          </a:xfrm>
        </p:spPr>
        <p:txBody>
          <a:bodyPr/>
          <a:lstStyle/>
          <a:p>
            <a:endParaRPr lang="en-GB"/>
          </a:p>
        </p:txBody>
      </p:sp>
      <p:sp>
        <p:nvSpPr>
          <p:cNvPr id="6" name="Tijdelijke aanduiding voor dianummer 5"/>
          <p:cNvSpPr>
            <a:spLocks noGrp="1"/>
          </p:cNvSpPr>
          <p:nvPr>
            <p:ph type="sldNum" sz="quarter" idx="12"/>
          </p:nvPr>
        </p:nvSpPr>
        <p:spPr>
          <a:xfrm>
            <a:off x="10926940" y="6318400"/>
            <a:ext cx="759969" cy="365125"/>
          </a:xfrm>
        </p:spPr>
        <p:txBody>
          <a:bodyPr/>
          <a:lstStyle/>
          <a:p>
            <a:fld id="{13607564-9209-4D44-AC05-DC0EE9FA0D51}" type="slidenum">
              <a:rPr lang="en-GB" smtClean="0"/>
              <a:t>‹#›</a:t>
            </a:fld>
            <a:endParaRPr lang="en-GB"/>
          </a:p>
        </p:txBody>
      </p:sp>
      <p:sp>
        <p:nvSpPr>
          <p:cNvPr id="8" name="Tijdelijke aanduiding voor afbeelding 7"/>
          <p:cNvSpPr>
            <a:spLocks noGrp="1"/>
          </p:cNvSpPr>
          <p:nvPr>
            <p:ph type="pic" sz="quarter" idx="13"/>
          </p:nvPr>
        </p:nvSpPr>
        <p:spPr>
          <a:xfrm>
            <a:off x="6126725" y="0"/>
            <a:ext cx="6065276" cy="6858000"/>
          </a:xfrm>
          <a:solidFill>
            <a:schemeClr val="bg1">
              <a:lumMod val="85000"/>
            </a:schemeClr>
          </a:solidFill>
        </p:spPr>
        <p:txBody>
          <a:bodyPr/>
          <a:lstStyle/>
          <a:p>
            <a:r>
              <a:rPr lang="en-US" smtClean="0"/>
              <a:t>Click icon to add picture</a:t>
            </a:r>
            <a:endParaRPr lang="nl-NL"/>
          </a:p>
        </p:txBody>
      </p:sp>
      <p:pic>
        <p:nvPicPr>
          <p:cNvPr id="9" name="Afbeelding 8" descr="UM40_RGB_B_blauw.png"/>
          <p:cNvPicPr>
            <a:picLocks noChangeAspect="1"/>
          </p:cNvPicPr>
          <p:nvPr/>
        </p:nvPicPr>
        <p:blipFill rotWithShape="1">
          <a:blip r:embed="rId2" cstate="print">
            <a:extLst>
              <a:ext uri="{28A0092B-C50C-407E-A947-70E740481C1C}">
                <a14:useLocalDpi xmlns:a14="http://schemas.microsoft.com/office/drawing/2010/main" val="0"/>
              </a:ext>
            </a:extLst>
          </a:blip>
          <a:srcRect r="20541"/>
          <a:stretch/>
        </p:blipFill>
        <p:spPr>
          <a:xfrm>
            <a:off x="480001" y="6174001"/>
            <a:ext cx="2808632" cy="507083"/>
          </a:xfrm>
          <a:prstGeom prst="rect">
            <a:avLst/>
          </a:prstGeom>
        </p:spPr>
      </p:pic>
    </p:spTree>
    <p:extLst>
      <p:ext uri="{BB962C8B-B14F-4D97-AF65-F5344CB8AC3E}">
        <p14:creationId xmlns:p14="http://schemas.microsoft.com/office/powerpoint/2010/main" val="4747188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hoto slide">
    <p:bg>
      <p:bgPr>
        <a:solidFill>
          <a:schemeClr val="bg1"/>
        </a:solidFill>
        <a:effectLst/>
      </p:bgPr>
    </p:bg>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E852DA8F-0F36-4745-B940-6336077B79F8}" type="datetimeFigureOut">
              <a:rPr lang="en-GB" smtClean="0"/>
              <a:t>11/12/2023</a:t>
            </a:fld>
            <a:endParaRPr lang="en-GB"/>
          </a:p>
        </p:txBody>
      </p:sp>
      <p:sp>
        <p:nvSpPr>
          <p:cNvPr id="4" name="Tijdelijke aanduiding voor voettekst 3"/>
          <p:cNvSpPr>
            <a:spLocks noGrp="1"/>
          </p:cNvSpPr>
          <p:nvPr>
            <p:ph type="ftr" sz="quarter" idx="11"/>
          </p:nvPr>
        </p:nvSpPr>
        <p:spPr/>
        <p:txBody>
          <a:bodyPr/>
          <a:lstStyle/>
          <a:p>
            <a:endParaRPr lang="en-GB"/>
          </a:p>
        </p:txBody>
      </p:sp>
      <p:sp>
        <p:nvSpPr>
          <p:cNvPr id="5" name="Tijdelijke aanduiding voor dianummer 4"/>
          <p:cNvSpPr>
            <a:spLocks noGrp="1"/>
          </p:cNvSpPr>
          <p:nvPr>
            <p:ph type="sldNum" sz="quarter" idx="12"/>
          </p:nvPr>
        </p:nvSpPr>
        <p:spPr/>
        <p:txBody>
          <a:bodyPr/>
          <a:lstStyle/>
          <a:p>
            <a:fld id="{13607564-9209-4D44-AC05-DC0EE9FA0D51}" type="slidenum">
              <a:rPr lang="en-GB" smtClean="0"/>
              <a:t>‹#›</a:t>
            </a:fld>
            <a:endParaRPr lang="en-GB"/>
          </a:p>
        </p:txBody>
      </p:sp>
      <p:sp>
        <p:nvSpPr>
          <p:cNvPr id="9" name="Tijdelijke aanduiding voor afbeelding 8"/>
          <p:cNvSpPr>
            <a:spLocks noGrp="1"/>
          </p:cNvSpPr>
          <p:nvPr>
            <p:ph type="pic" sz="quarter" idx="13"/>
          </p:nvPr>
        </p:nvSpPr>
        <p:spPr>
          <a:xfrm>
            <a:off x="0" y="0"/>
            <a:ext cx="12192000" cy="6858000"/>
          </a:xfrm>
          <a:solidFill>
            <a:schemeClr val="bg2">
              <a:lumMod val="85000"/>
            </a:schemeClr>
          </a:solidFill>
        </p:spPr>
        <p:txBody>
          <a:bodyPr/>
          <a:lstStyle/>
          <a:p>
            <a:r>
              <a:rPr lang="en-US" smtClean="0"/>
              <a:t>Click icon to add picture</a:t>
            </a:r>
            <a:endParaRPr lang="nl-NL" dirty="0"/>
          </a:p>
        </p:txBody>
      </p:sp>
      <p:pic>
        <p:nvPicPr>
          <p:cNvPr id="7" name="Afbeelding 6" descr="UM40_RGB_B_diap.png"/>
          <p:cNvPicPr>
            <a:picLocks noChangeAspect="1"/>
          </p:cNvPicPr>
          <p:nvPr/>
        </p:nvPicPr>
        <p:blipFill rotWithShape="1">
          <a:blip r:embed="rId2" cstate="print">
            <a:extLst>
              <a:ext uri="{28A0092B-C50C-407E-A947-70E740481C1C}">
                <a14:useLocalDpi xmlns:a14="http://schemas.microsoft.com/office/drawing/2010/main" val="0"/>
              </a:ext>
            </a:extLst>
          </a:blip>
          <a:srcRect r="21802"/>
          <a:stretch/>
        </p:blipFill>
        <p:spPr>
          <a:xfrm>
            <a:off x="480001" y="6173999"/>
            <a:ext cx="2764071" cy="507084"/>
          </a:xfrm>
          <a:prstGeom prst="rect">
            <a:avLst/>
          </a:prstGeom>
        </p:spPr>
      </p:pic>
    </p:spTree>
    <p:extLst>
      <p:ext uri="{BB962C8B-B14F-4D97-AF65-F5344CB8AC3E}">
        <p14:creationId xmlns:p14="http://schemas.microsoft.com/office/powerpoint/2010/main" val="391472251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dirty="0"/>
          </a:p>
        </p:txBody>
      </p:sp>
      <p:sp>
        <p:nvSpPr>
          <p:cNvPr id="3" name="Tijdelijke aanduiding voor datum 2"/>
          <p:cNvSpPr>
            <a:spLocks noGrp="1"/>
          </p:cNvSpPr>
          <p:nvPr>
            <p:ph type="dt" sz="half" idx="10"/>
          </p:nvPr>
        </p:nvSpPr>
        <p:spPr/>
        <p:txBody>
          <a:bodyPr/>
          <a:lstStyle/>
          <a:p>
            <a:fld id="{E852DA8F-0F36-4745-B940-6336077B79F8}" type="datetimeFigureOut">
              <a:rPr lang="en-GB" smtClean="0"/>
              <a:t>11/12/2023</a:t>
            </a:fld>
            <a:endParaRPr lang="en-GB"/>
          </a:p>
        </p:txBody>
      </p:sp>
      <p:sp>
        <p:nvSpPr>
          <p:cNvPr id="4" name="Tijdelijke aanduiding voor voettekst 3"/>
          <p:cNvSpPr>
            <a:spLocks noGrp="1"/>
          </p:cNvSpPr>
          <p:nvPr>
            <p:ph type="ftr" sz="quarter" idx="11"/>
          </p:nvPr>
        </p:nvSpPr>
        <p:spPr/>
        <p:txBody>
          <a:bodyPr/>
          <a:lstStyle/>
          <a:p>
            <a:endParaRPr lang="en-GB"/>
          </a:p>
        </p:txBody>
      </p:sp>
      <p:sp>
        <p:nvSpPr>
          <p:cNvPr id="5" name="Tijdelijke aanduiding voor dianummer 4"/>
          <p:cNvSpPr>
            <a:spLocks noGrp="1"/>
          </p:cNvSpPr>
          <p:nvPr>
            <p:ph type="sldNum" sz="quarter" idx="12"/>
          </p:nvPr>
        </p:nvSpPr>
        <p:spPr/>
        <p:txBody>
          <a:bodyPr/>
          <a:lstStyle/>
          <a:p>
            <a:fld id="{13607564-9209-4D44-AC05-DC0EE9FA0D51}" type="slidenum">
              <a:rPr lang="en-GB" smtClean="0"/>
              <a:t>‹#›</a:t>
            </a:fld>
            <a:endParaRPr lang="en-GB"/>
          </a:p>
        </p:txBody>
      </p:sp>
      <p:sp>
        <p:nvSpPr>
          <p:cNvPr id="7" name="Tijdelijke aanduiding voor tabel 6"/>
          <p:cNvSpPr>
            <a:spLocks noGrp="1"/>
          </p:cNvSpPr>
          <p:nvPr>
            <p:ph type="tbl" sz="quarter" idx="13"/>
          </p:nvPr>
        </p:nvSpPr>
        <p:spPr>
          <a:xfrm>
            <a:off x="480485" y="1296000"/>
            <a:ext cx="11101916" cy="4309230"/>
          </a:xfrm>
        </p:spPr>
        <p:txBody>
          <a:bodyPr/>
          <a:lstStyle/>
          <a:p>
            <a:r>
              <a:rPr lang="en-US" smtClean="0"/>
              <a:t>Click icon to add table</a:t>
            </a:r>
            <a:endParaRPr lang="nl-NL"/>
          </a:p>
        </p:txBody>
      </p:sp>
      <p:pic>
        <p:nvPicPr>
          <p:cNvPr id="8" name="Afbeelding 7" descr="UM40_RGB_B_blauw.png"/>
          <p:cNvPicPr>
            <a:picLocks noChangeAspect="1"/>
          </p:cNvPicPr>
          <p:nvPr/>
        </p:nvPicPr>
        <p:blipFill rotWithShape="1">
          <a:blip r:embed="rId2" cstate="print">
            <a:extLst>
              <a:ext uri="{28A0092B-C50C-407E-A947-70E740481C1C}">
                <a14:useLocalDpi xmlns:a14="http://schemas.microsoft.com/office/drawing/2010/main" val="0"/>
              </a:ext>
            </a:extLst>
          </a:blip>
          <a:srcRect r="20541"/>
          <a:stretch/>
        </p:blipFill>
        <p:spPr>
          <a:xfrm>
            <a:off x="480001" y="6174001"/>
            <a:ext cx="2808632" cy="507083"/>
          </a:xfrm>
          <a:prstGeom prst="rect">
            <a:avLst/>
          </a:prstGeom>
        </p:spPr>
      </p:pic>
    </p:spTree>
    <p:extLst>
      <p:ext uri="{BB962C8B-B14F-4D97-AF65-F5344CB8AC3E}">
        <p14:creationId xmlns:p14="http://schemas.microsoft.com/office/powerpoint/2010/main" val="12788214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59296-202B-44E4-AE27-0513EDCFF6FA}" type="datetimeFigureOut">
              <a:rPr lang="en-GB" smtClean="0"/>
              <a:t>11/12/2023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0C08BEB-58CD-42F9-8486-2874AC0F1B01}" type="slidenum">
              <a:rPr lang="en-GB" smtClean="0"/>
              <a:t>‹#›</a:t>
            </a:fld>
            <a:endParaRPr lang="en-GB"/>
          </a:p>
        </p:txBody>
      </p:sp>
    </p:spTree>
    <p:extLst>
      <p:ext uri="{BB962C8B-B14F-4D97-AF65-F5344CB8AC3E}">
        <p14:creationId xmlns:p14="http://schemas.microsoft.com/office/powerpoint/2010/main" val="2665270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illustration">
    <p:bg>
      <p:bgPr>
        <a:solidFill>
          <a:schemeClr val="tx2"/>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901321" y="234261"/>
            <a:ext cx="9301012" cy="2205258"/>
          </a:xfrm>
        </p:spPr>
        <p:txBody>
          <a:bodyPr>
            <a:noAutofit/>
          </a:bodyPr>
          <a:lstStyle>
            <a:lvl1pPr>
              <a:defRPr sz="5400">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901321" y="2439519"/>
            <a:ext cx="5595491" cy="1752600"/>
          </a:xfrm>
        </p:spPr>
        <p:txBody>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11" name="Afbeelding 10" descr="UM40_RGB_B_blauw.png"/>
          <p:cNvPicPr>
            <a:picLocks noChangeAspect="1"/>
          </p:cNvPicPr>
          <p:nvPr/>
        </p:nvPicPr>
        <p:blipFill rotWithShape="1">
          <a:blip r:embed="rId2" cstate="print">
            <a:extLst>
              <a:ext uri="{28A0092B-C50C-407E-A947-70E740481C1C}">
                <a14:useLocalDpi xmlns:a14="http://schemas.microsoft.com/office/drawing/2010/main" val="0"/>
              </a:ext>
            </a:extLst>
          </a:blip>
          <a:srcRect r="20541"/>
          <a:stretch/>
        </p:blipFill>
        <p:spPr>
          <a:xfrm>
            <a:off x="480001" y="6174001"/>
            <a:ext cx="2808632" cy="507083"/>
          </a:xfrm>
          <a:prstGeom prst="rect">
            <a:avLst/>
          </a:prstGeom>
        </p:spPr>
      </p:pic>
      <p:pic>
        <p:nvPicPr>
          <p:cNvPr id="5" name="Afbeelding 4" descr="Future loo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7521" y="3596032"/>
            <a:ext cx="4710511" cy="3261967"/>
          </a:xfrm>
          <a:prstGeom prst="rect">
            <a:avLst/>
          </a:prstGeom>
        </p:spPr>
      </p:pic>
    </p:spTree>
    <p:extLst>
      <p:ext uri="{BB962C8B-B14F-4D97-AF65-F5344CB8AC3E}">
        <p14:creationId xmlns:p14="http://schemas.microsoft.com/office/powerpoint/2010/main" val="34478137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hoto Randwijc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901321" y="234261"/>
            <a:ext cx="9301012" cy="1691906"/>
          </a:xfrm>
        </p:spPr>
        <p:txBody>
          <a:bodyPr>
            <a:noAutofit/>
          </a:bodyPr>
          <a:lstStyle>
            <a:lvl1pPr>
              <a:defRPr sz="5400">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901321" y="2079685"/>
            <a:ext cx="5595491" cy="1752600"/>
          </a:xfrm>
        </p:spPr>
        <p:txBody>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4" name="Afbeelding 3" descr="UM40_RGB_B_diap.png"/>
          <p:cNvPicPr>
            <a:picLocks noChangeAspect="1"/>
          </p:cNvPicPr>
          <p:nvPr/>
        </p:nvPicPr>
        <p:blipFill rotWithShape="1">
          <a:blip r:embed="rId3" cstate="print">
            <a:extLst>
              <a:ext uri="{28A0092B-C50C-407E-A947-70E740481C1C}">
                <a14:useLocalDpi xmlns:a14="http://schemas.microsoft.com/office/drawing/2010/main" val="0"/>
              </a:ext>
            </a:extLst>
          </a:blip>
          <a:srcRect r="20793"/>
          <a:stretch/>
        </p:blipFill>
        <p:spPr>
          <a:xfrm>
            <a:off x="480001" y="6173999"/>
            <a:ext cx="2799719" cy="507084"/>
          </a:xfrm>
          <a:prstGeom prst="rect">
            <a:avLst/>
          </a:prstGeom>
        </p:spPr>
      </p:pic>
    </p:spTree>
    <p:extLst>
      <p:ext uri="{BB962C8B-B14F-4D97-AF65-F5344CB8AC3E}">
        <p14:creationId xmlns:p14="http://schemas.microsoft.com/office/powerpoint/2010/main" val="9990602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hoto inner cit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901320" y="234261"/>
            <a:ext cx="9277469" cy="1691906"/>
          </a:xfrm>
        </p:spPr>
        <p:txBody>
          <a:bodyPr>
            <a:noAutofit/>
          </a:bodyPr>
          <a:lstStyle>
            <a:lvl1pPr>
              <a:defRPr sz="4400">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901321" y="2079685"/>
            <a:ext cx="5595491" cy="1752600"/>
          </a:xfrm>
        </p:spPr>
        <p:txBody>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4" name="Afbeelding 3" descr="UM40_RGB_B_diap.png"/>
          <p:cNvPicPr>
            <a:picLocks noChangeAspect="1"/>
          </p:cNvPicPr>
          <p:nvPr/>
        </p:nvPicPr>
        <p:blipFill rotWithShape="1">
          <a:blip r:embed="rId3" cstate="print">
            <a:extLst>
              <a:ext uri="{28A0092B-C50C-407E-A947-70E740481C1C}">
                <a14:useLocalDpi xmlns:a14="http://schemas.microsoft.com/office/drawing/2010/main" val="0"/>
              </a:ext>
            </a:extLst>
          </a:blip>
          <a:srcRect r="20793"/>
          <a:stretch/>
        </p:blipFill>
        <p:spPr>
          <a:xfrm>
            <a:off x="480001" y="6173999"/>
            <a:ext cx="2799719" cy="507084"/>
          </a:xfrm>
          <a:prstGeom prst="rect">
            <a:avLst/>
          </a:prstGeom>
        </p:spPr>
      </p:pic>
    </p:spTree>
    <p:extLst>
      <p:ext uri="{BB962C8B-B14F-4D97-AF65-F5344CB8AC3E}">
        <p14:creationId xmlns:p14="http://schemas.microsoft.com/office/powerpoint/2010/main" val="36546977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dark blue">
    <p:bg>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901322" y="234261"/>
            <a:ext cx="9272789" cy="2205258"/>
          </a:xfrm>
        </p:spPr>
        <p:txBody>
          <a:bodyPr>
            <a:noAutofit/>
          </a:bodyPr>
          <a:lstStyle>
            <a:lvl1pPr>
              <a:defRPr sz="5400">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901321" y="2439519"/>
            <a:ext cx="5595491" cy="1752600"/>
          </a:xfrm>
        </p:spPr>
        <p:txBody>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9" name="Afbeelding 8" descr="UM40_RGB_B_diap.png"/>
          <p:cNvPicPr>
            <a:picLocks noChangeAspect="1"/>
          </p:cNvPicPr>
          <p:nvPr/>
        </p:nvPicPr>
        <p:blipFill rotWithShape="1">
          <a:blip r:embed="rId2" cstate="print">
            <a:extLst>
              <a:ext uri="{28A0092B-C50C-407E-A947-70E740481C1C}">
                <a14:useLocalDpi xmlns:a14="http://schemas.microsoft.com/office/drawing/2010/main" val="0"/>
              </a:ext>
            </a:extLst>
          </a:blip>
          <a:srcRect r="20793"/>
          <a:stretch/>
        </p:blipFill>
        <p:spPr>
          <a:xfrm>
            <a:off x="480001" y="6173999"/>
            <a:ext cx="2799719" cy="507084"/>
          </a:xfrm>
          <a:prstGeom prst="rect">
            <a:avLst/>
          </a:prstGeom>
        </p:spPr>
      </p:pic>
    </p:spTree>
    <p:extLst>
      <p:ext uri="{BB962C8B-B14F-4D97-AF65-F5344CB8AC3E}">
        <p14:creationId xmlns:p14="http://schemas.microsoft.com/office/powerpoint/2010/main" val="14243775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901321" y="234261"/>
            <a:ext cx="9315123" cy="2205258"/>
          </a:xfrm>
        </p:spPr>
        <p:txBody>
          <a:bodyPr>
            <a:noAutofit/>
          </a:bodyPr>
          <a:lstStyle>
            <a:lvl1pPr>
              <a:defRPr sz="5400">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901321" y="2439519"/>
            <a:ext cx="5595491" cy="1752600"/>
          </a:xfrm>
        </p:spPr>
        <p:txBody>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9" name="Afbeelding 8" descr="UM40_RGB_B_diap.png"/>
          <p:cNvPicPr>
            <a:picLocks noChangeAspect="1"/>
          </p:cNvPicPr>
          <p:nvPr/>
        </p:nvPicPr>
        <p:blipFill rotWithShape="1">
          <a:blip r:embed="rId2" cstate="print">
            <a:extLst>
              <a:ext uri="{28A0092B-C50C-407E-A947-70E740481C1C}">
                <a14:useLocalDpi xmlns:a14="http://schemas.microsoft.com/office/drawing/2010/main" val="0"/>
              </a:ext>
            </a:extLst>
          </a:blip>
          <a:srcRect r="21549"/>
          <a:stretch/>
        </p:blipFill>
        <p:spPr>
          <a:xfrm>
            <a:off x="480001" y="6173999"/>
            <a:ext cx="2772983" cy="507084"/>
          </a:xfrm>
          <a:prstGeom prst="rect">
            <a:avLst/>
          </a:prstGeom>
        </p:spPr>
      </p:pic>
    </p:spTree>
    <p:extLst>
      <p:ext uri="{BB962C8B-B14F-4D97-AF65-F5344CB8AC3E}">
        <p14:creationId xmlns:p14="http://schemas.microsoft.com/office/powerpoint/2010/main" val="2444192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ijdelijke aanduiding voor datum 3"/>
          <p:cNvSpPr>
            <a:spLocks noGrp="1"/>
          </p:cNvSpPr>
          <p:nvPr>
            <p:ph type="dt" sz="half" idx="10"/>
          </p:nvPr>
        </p:nvSpPr>
        <p:spPr/>
        <p:txBody>
          <a:bodyPr/>
          <a:lstStyle/>
          <a:p>
            <a:fld id="{E852DA8F-0F36-4745-B940-6336077B79F8}" type="datetimeFigureOut">
              <a:rPr lang="en-GB" smtClean="0"/>
              <a:t>11/12/2023</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13607564-9209-4D44-AC05-DC0EE9FA0D51}" type="slidenum">
              <a:rPr lang="en-GB" smtClean="0"/>
              <a:t>‹#›</a:t>
            </a:fld>
            <a:endParaRPr lang="en-GB"/>
          </a:p>
        </p:txBody>
      </p:sp>
      <p:pic>
        <p:nvPicPr>
          <p:cNvPr id="7" name="Afbeelding 6" descr="UM40_RGB_B_blauw.png"/>
          <p:cNvPicPr>
            <a:picLocks noChangeAspect="1"/>
          </p:cNvPicPr>
          <p:nvPr/>
        </p:nvPicPr>
        <p:blipFill rotWithShape="1">
          <a:blip r:embed="rId2" cstate="print">
            <a:extLst>
              <a:ext uri="{28A0092B-C50C-407E-A947-70E740481C1C}">
                <a14:useLocalDpi xmlns:a14="http://schemas.microsoft.com/office/drawing/2010/main" val="0"/>
              </a:ext>
            </a:extLst>
          </a:blip>
          <a:srcRect r="20541"/>
          <a:stretch/>
        </p:blipFill>
        <p:spPr>
          <a:xfrm>
            <a:off x="480001" y="6174001"/>
            <a:ext cx="2808632" cy="507083"/>
          </a:xfrm>
          <a:prstGeom prst="rect">
            <a:avLst/>
          </a:prstGeom>
        </p:spPr>
      </p:pic>
    </p:spTree>
    <p:extLst>
      <p:ext uri="{BB962C8B-B14F-4D97-AF65-F5344CB8AC3E}">
        <p14:creationId xmlns:p14="http://schemas.microsoft.com/office/powerpoint/2010/main" val="28862225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xt slide dark blue">
    <p:bg>
      <p:bgPr>
        <a:solidFill>
          <a:schemeClr val="accent3"/>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ijdelijke aanduiding voor datum 3"/>
          <p:cNvSpPr>
            <a:spLocks noGrp="1"/>
          </p:cNvSpPr>
          <p:nvPr>
            <p:ph type="dt" sz="half" idx="10"/>
          </p:nvPr>
        </p:nvSpPr>
        <p:spPr/>
        <p:txBody>
          <a:bodyPr/>
          <a:lstStyle>
            <a:lvl1pPr>
              <a:defRPr>
                <a:solidFill>
                  <a:srgbClr val="FFFFFF"/>
                </a:solidFill>
              </a:defRPr>
            </a:lvl1pPr>
          </a:lstStyle>
          <a:p>
            <a:fld id="{E852DA8F-0F36-4745-B940-6336077B79F8}" type="datetimeFigureOut">
              <a:rPr lang="en-GB" smtClean="0"/>
              <a:t>11/12/2023</a:t>
            </a:fld>
            <a:endParaRPr lang="en-GB"/>
          </a:p>
        </p:txBody>
      </p:sp>
      <p:sp>
        <p:nvSpPr>
          <p:cNvPr id="5" name="Tijdelijke aanduiding voor voettekst 4"/>
          <p:cNvSpPr>
            <a:spLocks noGrp="1"/>
          </p:cNvSpPr>
          <p:nvPr>
            <p:ph type="ftr" sz="quarter" idx="11"/>
          </p:nvPr>
        </p:nvSpPr>
        <p:spPr/>
        <p:txBody>
          <a:bodyPr/>
          <a:lstStyle>
            <a:lvl1pPr>
              <a:defRPr>
                <a:solidFill>
                  <a:srgbClr val="FFFFFF"/>
                </a:solidFill>
              </a:defRPr>
            </a:lvl1pPr>
          </a:lstStyle>
          <a:p>
            <a:endParaRPr lang="en-GB"/>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fld id="{13607564-9209-4D44-AC05-DC0EE9FA0D51}" type="slidenum">
              <a:rPr lang="en-GB" smtClean="0"/>
              <a:t>‹#›</a:t>
            </a:fld>
            <a:endParaRPr lang="en-GB"/>
          </a:p>
        </p:txBody>
      </p:sp>
      <p:pic>
        <p:nvPicPr>
          <p:cNvPr id="9" name="Afbeelding 8" descr="UM40_RGB_B_diap.png"/>
          <p:cNvPicPr>
            <a:picLocks noChangeAspect="1"/>
          </p:cNvPicPr>
          <p:nvPr/>
        </p:nvPicPr>
        <p:blipFill rotWithShape="1">
          <a:blip r:embed="rId2" cstate="print">
            <a:extLst>
              <a:ext uri="{28A0092B-C50C-407E-A947-70E740481C1C}">
                <a14:useLocalDpi xmlns:a14="http://schemas.microsoft.com/office/drawing/2010/main" val="0"/>
              </a:ext>
            </a:extLst>
          </a:blip>
          <a:srcRect r="21297"/>
          <a:stretch/>
        </p:blipFill>
        <p:spPr>
          <a:xfrm>
            <a:off x="480001" y="6173999"/>
            <a:ext cx="2781895" cy="507084"/>
          </a:xfrm>
          <a:prstGeom prst="rect">
            <a:avLst/>
          </a:prstGeom>
        </p:spPr>
      </p:pic>
    </p:spTree>
    <p:extLst>
      <p:ext uri="{BB962C8B-B14F-4D97-AF65-F5344CB8AC3E}">
        <p14:creationId xmlns:p14="http://schemas.microsoft.com/office/powerpoint/2010/main" val="22980330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ext slide light blue">
    <p:bg>
      <p:bgPr>
        <a:solidFill>
          <a:schemeClr val="tx2"/>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FFFFFF"/>
                </a:solidFill>
              </a:defRPr>
            </a:lvl1pPr>
          </a:lstStyle>
          <a:p>
            <a:r>
              <a:rPr lang="en-US" smtClean="0"/>
              <a:t>Click to edit Master title style</a:t>
            </a:r>
            <a:endParaRPr lang="nl-NL" dirty="0"/>
          </a:p>
        </p:txBody>
      </p:sp>
      <p:sp>
        <p:nvSpPr>
          <p:cNvPr id="3" name="Tijdelijke aanduiding voor inhoud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ijdelijke aanduiding voor datum 3"/>
          <p:cNvSpPr>
            <a:spLocks noGrp="1"/>
          </p:cNvSpPr>
          <p:nvPr>
            <p:ph type="dt" sz="half" idx="10"/>
          </p:nvPr>
        </p:nvSpPr>
        <p:spPr/>
        <p:txBody>
          <a:bodyPr/>
          <a:lstStyle>
            <a:lvl1pPr>
              <a:defRPr>
                <a:solidFill>
                  <a:srgbClr val="FFFFFF"/>
                </a:solidFill>
              </a:defRPr>
            </a:lvl1pPr>
          </a:lstStyle>
          <a:p>
            <a:fld id="{E852DA8F-0F36-4745-B940-6336077B79F8}" type="datetimeFigureOut">
              <a:rPr lang="en-GB" smtClean="0"/>
              <a:t>11/12/2023</a:t>
            </a:fld>
            <a:endParaRPr lang="en-GB"/>
          </a:p>
        </p:txBody>
      </p:sp>
      <p:sp>
        <p:nvSpPr>
          <p:cNvPr id="5" name="Tijdelijke aanduiding voor voettekst 4"/>
          <p:cNvSpPr>
            <a:spLocks noGrp="1"/>
          </p:cNvSpPr>
          <p:nvPr>
            <p:ph type="ftr" sz="quarter" idx="11"/>
          </p:nvPr>
        </p:nvSpPr>
        <p:spPr/>
        <p:txBody>
          <a:bodyPr/>
          <a:lstStyle>
            <a:lvl1pPr>
              <a:defRPr>
                <a:solidFill>
                  <a:srgbClr val="FFFFFF"/>
                </a:solidFill>
              </a:defRPr>
            </a:lvl1pPr>
          </a:lstStyle>
          <a:p>
            <a:endParaRPr lang="en-GB"/>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fld id="{13607564-9209-4D44-AC05-DC0EE9FA0D51}" type="slidenum">
              <a:rPr lang="en-GB" smtClean="0"/>
              <a:t>‹#›</a:t>
            </a:fld>
            <a:endParaRPr lang="en-GB"/>
          </a:p>
        </p:txBody>
      </p:sp>
      <p:pic>
        <p:nvPicPr>
          <p:cNvPr id="8" name="Afbeelding 7" descr="UM40_RGB_B_blauw.png"/>
          <p:cNvPicPr>
            <a:picLocks noChangeAspect="1"/>
          </p:cNvPicPr>
          <p:nvPr/>
        </p:nvPicPr>
        <p:blipFill rotWithShape="1">
          <a:blip r:embed="rId2" cstate="print">
            <a:extLst>
              <a:ext uri="{28A0092B-C50C-407E-A947-70E740481C1C}">
                <a14:useLocalDpi xmlns:a14="http://schemas.microsoft.com/office/drawing/2010/main" val="0"/>
              </a:ext>
            </a:extLst>
          </a:blip>
          <a:srcRect r="22054"/>
          <a:stretch/>
        </p:blipFill>
        <p:spPr>
          <a:xfrm>
            <a:off x="480001" y="6174001"/>
            <a:ext cx="2755157" cy="507083"/>
          </a:xfrm>
          <a:prstGeom prst="rect">
            <a:avLst/>
          </a:prstGeom>
        </p:spPr>
      </p:pic>
    </p:spTree>
    <p:extLst>
      <p:ext uri="{BB962C8B-B14F-4D97-AF65-F5344CB8AC3E}">
        <p14:creationId xmlns:p14="http://schemas.microsoft.com/office/powerpoint/2010/main" val="31137120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79999" y="414260"/>
            <a:ext cx="11102399" cy="756000"/>
          </a:xfrm>
          <a:prstGeom prst="rect">
            <a:avLst/>
          </a:prstGeom>
        </p:spPr>
        <p:txBody>
          <a:bodyPr vert="horz" lIns="0" tIns="0" rIns="0" bIns="0" rtlCol="0" anchor="t" anchorCtr="0">
            <a:normAutofit/>
          </a:bodyPr>
          <a:lstStyle/>
          <a:p>
            <a:r>
              <a:rPr lang="nl-NL" dirty="0" smtClean="0"/>
              <a:t>Titelstijl van model bewerken</a:t>
            </a:r>
            <a:endParaRPr lang="nl-NL" dirty="0"/>
          </a:p>
        </p:txBody>
      </p:sp>
      <p:sp>
        <p:nvSpPr>
          <p:cNvPr id="3" name="Tijdelijke aanduiding voor tekst 2"/>
          <p:cNvSpPr>
            <a:spLocks noGrp="1"/>
          </p:cNvSpPr>
          <p:nvPr>
            <p:ph type="body" idx="1"/>
          </p:nvPr>
        </p:nvSpPr>
        <p:spPr>
          <a:xfrm>
            <a:off x="479999" y="1296000"/>
            <a:ext cx="11102399" cy="3627080"/>
          </a:xfrm>
          <a:prstGeom prst="rect">
            <a:avLst/>
          </a:prstGeom>
        </p:spPr>
        <p:txBody>
          <a:bodyPr vert="horz" lIns="0" tIns="0" rIns="0" bIns="0" rtlCol="0">
            <a:noAutofit/>
          </a:bodyPr>
          <a:lstStyle/>
          <a:p>
            <a:pPr lvl="0"/>
            <a:r>
              <a:rPr lang="nl-NL" dirty="0" smtClean="0"/>
              <a:t>Klik om de tekststijl van het model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datum 3"/>
          <p:cNvSpPr>
            <a:spLocks noGrp="1"/>
          </p:cNvSpPr>
          <p:nvPr>
            <p:ph type="dt" sz="half" idx="2"/>
          </p:nvPr>
        </p:nvSpPr>
        <p:spPr>
          <a:xfrm>
            <a:off x="4312623" y="6318629"/>
            <a:ext cx="1219287" cy="365125"/>
          </a:xfrm>
          <a:prstGeom prst="rect">
            <a:avLst/>
          </a:prstGeom>
        </p:spPr>
        <p:txBody>
          <a:bodyPr vert="horz" lIns="0" tIns="0" rIns="0" bIns="0" rtlCol="0" anchor="t" anchorCtr="0"/>
          <a:lstStyle>
            <a:lvl1pPr algn="r">
              <a:defRPr sz="1000">
                <a:solidFill>
                  <a:schemeClr val="tx1"/>
                </a:solidFill>
                <a:latin typeface="+mj-lt"/>
                <a:cs typeface="Verdana"/>
              </a:defRPr>
            </a:lvl1pPr>
          </a:lstStyle>
          <a:p>
            <a:fld id="{E852DA8F-0F36-4745-B940-6336077B79F8}" type="datetimeFigureOut">
              <a:rPr lang="en-GB" smtClean="0"/>
              <a:t>11/12/2023</a:t>
            </a:fld>
            <a:endParaRPr lang="en-GB"/>
          </a:p>
        </p:txBody>
      </p:sp>
      <p:sp>
        <p:nvSpPr>
          <p:cNvPr id="5" name="Tijdelijke aanduiding voor voettekst 4"/>
          <p:cNvSpPr>
            <a:spLocks noGrp="1"/>
          </p:cNvSpPr>
          <p:nvPr>
            <p:ph type="ftr" sz="quarter" idx="3"/>
          </p:nvPr>
        </p:nvSpPr>
        <p:spPr>
          <a:xfrm>
            <a:off x="5623395" y="6318629"/>
            <a:ext cx="5303544" cy="365125"/>
          </a:xfrm>
          <a:prstGeom prst="rect">
            <a:avLst/>
          </a:prstGeom>
        </p:spPr>
        <p:txBody>
          <a:bodyPr vert="horz" lIns="0" tIns="0" rIns="0" bIns="0" rtlCol="0" anchor="t" anchorCtr="0"/>
          <a:lstStyle>
            <a:lvl1pPr algn="r">
              <a:defRPr sz="1000">
                <a:solidFill>
                  <a:schemeClr val="tx1"/>
                </a:solidFill>
                <a:latin typeface="+mn-lt"/>
                <a:cs typeface="Verdana"/>
              </a:defRPr>
            </a:lvl1pPr>
          </a:lstStyle>
          <a:p>
            <a:endParaRPr lang="en-GB"/>
          </a:p>
        </p:txBody>
      </p:sp>
      <p:sp>
        <p:nvSpPr>
          <p:cNvPr id="6" name="Tijdelijke aanduiding voor dianummer 5"/>
          <p:cNvSpPr>
            <a:spLocks noGrp="1"/>
          </p:cNvSpPr>
          <p:nvPr>
            <p:ph type="sldNum" sz="quarter" idx="4"/>
          </p:nvPr>
        </p:nvSpPr>
        <p:spPr>
          <a:xfrm>
            <a:off x="11088189" y="6318400"/>
            <a:ext cx="494209" cy="365125"/>
          </a:xfrm>
          <a:prstGeom prst="rect">
            <a:avLst/>
          </a:prstGeom>
        </p:spPr>
        <p:txBody>
          <a:bodyPr vert="horz" lIns="0" tIns="0" rIns="0" bIns="0" rtlCol="0" anchor="t" anchorCtr="0"/>
          <a:lstStyle>
            <a:lvl1pPr algn="r">
              <a:defRPr sz="1000">
                <a:solidFill>
                  <a:schemeClr val="tx1"/>
                </a:solidFill>
                <a:latin typeface="+mn-lt"/>
                <a:cs typeface="Verdana"/>
              </a:defRPr>
            </a:lvl1pPr>
          </a:lstStyle>
          <a:p>
            <a:fld id="{13607564-9209-4D44-AC05-DC0EE9FA0D51}" type="slidenum">
              <a:rPr lang="en-GB" smtClean="0"/>
              <a:t>‹#›</a:t>
            </a:fld>
            <a:endParaRPr lang="en-GB"/>
          </a:p>
        </p:txBody>
      </p:sp>
    </p:spTree>
    <p:extLst>
      <p:ext uri="{BB962C8B-B14F-4D97-AF65-F5344CB8AC3E}">
        <p14:creationId xmlns:p14="http://schemas.microsoft.com/office/powerpoint/2010/main" val="3377461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defTabSz="457200" rtl="0" eaLnBrk="1" latinLnBrk="0" hangingPunct="1">
        <a:spcBef>
          <a:spcPct val="0"/>
        </a:spcBef>
        <a:buNone/>
        <a:defRPr sz="3600" b="1" kern="1200">
          <a:solidFill>
            <a:schemeClr val="tx2"/>
          </a:solidFill>
          <a:latin typeface="+mj-lt"/>
          <a:ea typeface="+mj-ea"/>
          <a:cs typeface="Verdana"/>
        </a:defRPr>
      </a:lvl1pPr>
    </p:titleStyle>
    <p:bodyStyle>
      <a:lvl1pPr marL="342900" indent="-342900" algn="l" defTabSz="457200" rtl="0" eaLnBrk="1" latinLnBrk="0" hangingPunct="1">
        <a:spcBef>
          <a:spcPts val="0"/>
        </a:spcBef>
        <a:buFont typeface="Arial"/>
        <a:buChar char="•"/>
        <a:defRPr sz="3600" kern="1200">
          <a:solidFill>
            <a:schemeClr val="tx1"/>
          </a:solidFill>
          <a:latin typeface="+mj-lt"/>
          <a:ea typeface="+mn-ea"/>
          <a:cs typeface="Verdana"/>
        </a:defRPr>
      </a:lvl1pPr>
      <a:lvl2pPr marL="717550" indent="-358775" algn="l" defTabSz="457200" rtl="0" eaLnBrk="1" latinLnBrk="0" hangingPunct="1">
        <a:spcBef>
          <a:spcPts val="0"/>
        </a:spcBef>
        <a:buFont typeface="Lucida Grande"/>
        <a:buChar char="-"/>
        <a:defRPr sz="3200" kern="1200">
          <a:solidFill>
            <a:schemeClr val="tx1"/>
          </a:solidFill>
          <a:latin typeface="+mj-lt"/>
          <a:ea typeface="+mn-ea"/>
          <a:cs typeface="Verdana"/>
        </a:defRPr>
      </a:lvl2pPr>
      <a:lvl3pPr marL="1073150" indent="-357188" algn="l" defTabSz="457200" rtl="0" eaLnBrk="1" latinLnBrk="0" hangingPunct="1">
        <a:spcBef>
          <a:spcPts val="0"/>
        </a:spcBef>
        <a:buFont typeface="Lucida Grande"/>
        <a:buChar char="-"/>
        <a:defRPr sz="2800" kern="1200">
          <a:solidFill>
            <a:schemeClr val="tx1"/>
          </a:solidFill>
          <a:latin typeface="+mj-lt"/>
          <a:ea typeface="+mn-ea"/>
          <a:cs typeface="Verdana"/>
        </a:defRPr>
      </a:lvl3pPr>
      <a:lvl4pPr marL="1430338" indent="-355600" algn="l" defTabSz="457200" rtl="0" eaLnBrk="1" latinLnBrk="0" hangingPunct="1">
        <a:spcBef>
          <a:spcPts val="0"/>
        </a:spcBef>
        <a:buFont typeface="Lucida Grande"/>
        <a:buChar char="-"/>
        <a:defRPr sz="2400" kern="1200">
          <a:solidFill>
            <a:schemeClr val="tx1"/>
          </a:solidFill>
          <a:latin typeface="+mj-lt"/>
          <a:ea typeface="+mn-ea"/>
          <a:cs typeface="Verdana"/>
        </a:defRPr>
      </a:lvl4pPr>
      <a:lvl5pPr marL="1793875" indent="-360363" algn="l" defTabSz="457200" rtl="0" eaLnBrk="1" latinLnBrk="0" hangingPunct="1">
        <a:spcBef>
          <a:spcPts val="0"/>
        </a:spcBef>
        <a:buFont typeface="Lucida Grande"/>
        <a:buChar char="-"/>
        <a:defRPr sz="2400" kern="1200">
          <a:solidFill>
            <a:schemeClr val="tx1"/>
          </a:solidFill>
          <a:latin typeface="+mj-lt"/>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gif"/><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fehrhart/STREAMLINEworkshop.github.io/blob/main/SraRunTable.txt" TargetMode="External"/><Relationship Id="rId2" Type="http://schemas.openxmlformats.org/officeDocument/2006/relationships/hyperlink" Target="https://github.com/fehrhart/STREAMLINEworkshop.github.io/blob/main/GSE106589_geneCounts.csv" TargetMode="External"/><Relationship Id="rId1" Type="http://schemas.openxmlformats.org/officeDocument/2006/relationships/slideLayout" Target="../slideLayouts/slideLayout7.xml"/><Relationship Id="rId5" Type="http://schemas.openxmlformats.org/officeDocument/2006/relationships/hyperlink" Target="https://github.com/fehrhart/STREAMLINEworkshop.github.io/blob/main/DESeq2_GSE106589_FBneurons.R" TargetMode="External"/><Relationship Id="rId4" Type="http://schemas.openxmlformats.org/officeDocument/2006/relationships/hyperlink" Target="https://github.com/fehrhart/STREAMLINEworkshop.github.io/blob/main/DESeq2_GSE106589_V1.R"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lashlock.github.io/compbio/R_presentation.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www.statmethods.net/advstats/cluster.html" TargetMode="External"/><Relationship Id="rId5" Type="http://schemas.openxmlformats.org/officeDocument/2006/relationships/hyperlink" Target="http://dx.doi.org/10.1186/s13059-014-0550-8" TargetMode="External"/><Relationship Id="rId4" Type="http://schemas.openxmlformats.org/officeDocument/2006/relationships/hyperlink" Target="https://bioconductor.org/packages/devel/bioc/vignettes/DESeq2/inst/doc/DESeq2.html"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dx.doi.org/10.1186/s13059-014-0550-8"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DESeq2</a:t>
            </a:r>
            <a:endParaRPr lang="en-GB" dirty="0"/>
          </a:p>
        </p:txBody>
      </p:sp>
      <p:sp>
        <p:nvSpPr>
          <p:cNvPr id="5" name="Subtitle 4"/>
          <p:cNvSpPr>
            <a:spLocks noGrp="1"/>
          </p:cNvSpPr>
          <p:nvPr>
            <p:ph type="subTitle" idx="1"/>
          </p:nvPr>
        </p:nvSpPr>
        <p:spPr>
          <a:xfrm>
            <a:off x="901321" y="1336735"/>
            <a:ext cx="5595491" cy="1752600"/>
          </a:xfrm>
        </p:spPr>
        <p:txBody>
          <a:bodyPr>
            <a:normAutofit/>
          </a:bodyPr>
          <a:lstStyle/>
          <a:p>
            <a:r>
              <a:rPr lang="en-US" sz="2400" b="1" dirty="0">
                <a:solidFill>
                  <a:schemeClr val="bg1"/>
                </a:solidFill>
              </a:rPr>
              <a:t>Friederike Ehrhart, PhD</a:t>
            </a:r>
          </a:p>
          <a:p>
            <a:r>
              <a:rPr lang="en-US" sz="2400" dirty="0" smtClean="0">
                <a:solidFill>
                  <a:schemeClr val="bg1"/>
                </a:solidFill>
              </a:rPr>
              <a:t>Assistant professor</a:t>
            </a:r>
            <a:endParaRPr lang="en-US" sz="2400" dirty="0">
              <a:solidFill>
                <a:schemeClr val="bg1"/>
              </a:solidFill>
            </a:endParaRPr>
          </a:p>
          <a:p>
            <a:r>
              <a:rPr lang="en-US" sz="2400" dirty="0">
                <a:solidFill>
                  <a:schemeClr val="bg1"/>
                </a:solidFill>
              </a:rPr>
              <a:t>Maastricht University</a:t>
            </a:r>
          </a:p>
          <a:p>
            <a:r>
              <a:rPr lang="en-US" sz="2400" dirty="0">
                <a:solidFill>
                  <a:schemeClr val="bg1"/>
                </a:solidFill>
              </a:rPr>
              <a:t>Department of Bioinformatics – </a:t>
            </a:r>
            <a:r>
              <a:rPr lang="en-US" sz="2400" dirty="0" err="1">
                <a:solidFill>
                  <a:schemeClr val="bg1"/>
                </a:solidFill>
              </a:rPr>
              <a:t>BiGCaT</a:t>
            </a:r>
            <a:endParaRPr lang="en-US" sz="2400" dirty="0">
              <a:solidFill>
                <a:schemeClr val="bg1"/>
              </a:solidFill>
            </a:endParaRPr>
          </a:p>
          <a:p>
            <a:endParaRPr lang="en-GB" sz="2400" dirty="0">
              <a:solidFill>
                <a:schemeClr val="bg1"/>
              </a:solidFill>
            </a:endParaRPr>
          </a:p>
        </p:txBody>
      </p:sp>
    </p:spTree>
    <p:extLst>
      <p:ext uri="{BB962C8B-B14F-4D97-AF65-F5344CB8AC3E}">
        <p14:creationId xmlns:p14="http://schemas.microsoft.com/office/powerpoint/2010/main" val="1073585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999" y="414260"/>
            <a:ext cx="11102399" cy="756000"/>
          </a:xfrm>
        </p:spPr>
        <p:txBody>
          <a:bodyPr/>
          <a:lstStyle/>
          <a:p>
            <a:r>
              <a:rPr lang="en-US" dirty="0" smtClean="0"/>
              <a:t>PCA (before and after normalization)</a:t>
            </a:r>
            <a:endParaRPr lang="en-GB" dirty="0"/>
          </a:p>
        </p:txBody>
      </p:sp>
      <p:pic>
        <p:nvPicPr>
          <p:cNvPr id="4" name="Content Placeholder 3"/>
          <p:cNvPicPr>
            <a:picLocks noGrp="1" noChangeAspect="1"/>
          </p:cNvPicPr>
          <p:nvPr>
            <p:ph idx="1"/>
          </p:nvPr>
        </p:nvPicPr>
        <p:blipFill>
          <a:blip r:embed="rId2"/>
          <a:stretch>
            <a:fillRect/>
          </a:stretch>
        </p:blipFill>
        <p:spPr>
          <a:xfrm>
            <a:off x="114324" y="1034143"/>
            <a:ext cx="8980959" cy="4865914"/>
          </a:xfrm>
          <a:prstGeom prst="rect">
            <a:avLst/>
          </a:prstGeom>
        </p:spPr>
      </p:pic>
      <p:pic>
        <p:nvPicPr>
          <p:cNvPr id="5" name="Picture 4"/>
          <p:cNvPicPr>
            <a:picLocks noChangeAspect="1"/>
          </p:cNvPicPr>
          <p:nvPr/>
        </p:nvPicPr>
        <p:blipFill>
          <a:blip r:embed="rId3"/>
          <a:stretch>
            <a:fillRect/>
          </a:stretch>
        </p:blipFill>
        <p:spPr>
          <a:xfrm>
            <a:off x="3156904" y="1170260"/>
            <a:ext cx="8791169" cy="5573486"/>
          </a:xfrm>
          <a:prstGeom prst="rect">
            <a:avLst/>
          </a:prstGeom>
        </p:spPr>
      </p:pic>
      <p:sp>
        <p:nvSpPr>
          <p:cNvPr id="6" name="Oval 5"/>
          <p:cNvSpPr/>
          <p:nvPr/>
        </p:nvSpPr>
        <p:spPr>
          <a:xfrm rot="12913906">
            <a:off x="3356680" y="4311181"/>
            <a:ext cx="3354485" cy="1694376"/>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Oval 6"/>
          <p:cNvSpPr/>
          <p:nvPr/>
        </p:nvSpPr>
        <p:spPr>
          <a:xfrm rot="12913906">
            <a:off x="3260417" y="1855882"/>
            <a:ext cx="7664239" cy="374525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TextBox 2"/>
          <p:cNvSpPr txBox="1"/>
          <p:nvPr/>
        </p:nvSpPr>
        <p:spPr>
          <a:xfrm>
            <a:off x="3438525" y="3728509"/>
            <a:ext cx="582211" cy="369332"/>
          </a:xfrm>
          <a:prstGeom prst="rect">
            <a:avLst/>
          </a:prstGeom>
          <a:noFill/>
        </p:spPr>
        <p:txBody>
          <a:bodyPr wrap="none" rtlCol="0">
            <a:spAutoFit/>
          </a:bodyPr>
          <a:lstStyle/>
          <a:p>
            <a:r>
              <a:rPr lang="en-US" b="1" dirty="0" smtClean="0">
                <a:solidFill>
                  <a:schemeClr val="accent2"/>
                </a:solidFill>
              </a:rPr>
              <a:t>NPC</a:t>
            </a:r>
            <a:endParaRPr lang="en-GB" b="1" dirty="0">
              <a:solidFill>
                <a:schemeClr val="accent2"/>
              </a:solidFill>
            </a:endParaRPr>
          </a:p>
        </p:txBody>
      </p:sp>
      <p:sp>
        <p:nvSpPr>
          <p:cNvPr id="8" name="TextBox 7"/>
          <p:cNvSpPr txBox="1"/>
          <p:nvPr/>
        </p:nvSpPr>
        <p:spPr>
          <a:xfrm>
            <a:off x="8001918" y="2981160"/>
            <a:ext cx="1252651" cy="369332"/>
          </a:xfrm>
          <a:prstGeom prst="rect">
            <a:avLst/>
          </a:prstGeom>
          <a:noFill/>
        </p:spPr>
        <p:txBody>
          <a:bodyPr wrap="none" rtlCol="0">
            <a:spAutoFit/>
          </a:bodyPr>
          <a:lstStyle/>
          <a:p>
            <a:r>
              <a:rPr lang="en-US" b="1" dirty="0" smtClean="0">
                <a:solidFill>
                  <a:schemeClr val="accent1"/>
                </a:solidFill>
              </a:rPr>
              <a:t>FB neurons</a:t>
            </a:r>
            <a:endParaRPr lang="en-GB" b="1" dirty="0">
              <a:solidFill>
                <a:schemeClr val="accent1"/>
              </a:solidFill>
            </a:endParaRPr>
          </a:p>
        </p:txBody>
      </p:sp>
    </p:spTree>
    <p:extLst>
      <p:ext uri="{BB962C8B-B14F-4D97-AF65-F5344CB8AC3E}">
        <p14:creationId xmlns:p14="http://schemas.microsoft.com/office/powerpoint/2010/main" val="123966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analysis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900" y="1720115"/>
            <a:ext cx="3848100" cy="3686175"/>
          </a:xfrm>
          <a:prstGeom prst="rect">
            <a:avLst/>
          </a:prstGeom>
        </p:spPr>
      </p:pic>
      <p:sp>
        <p:nvSpPr>
          <p:cNvPr id="5" name="TextBox 4"/>
          <p:cNvSpPr txBox="1"/>
          <p:nvPr/>
        </p:nvSpPr>
        <p:spPr>
          <a:xfrm>
            <a:off x="9350305" y="5038910"/>
            <a:ext cx="1193596" cy="1200329"/>
          </a:xfrm>
          <a:prstGeom prst="rect">
            <a:avLst/>
          </a:prstGeom>
          <a:noFill/>
        </p:spPr>
        <p:txBody>
          <a:bodyPr wrap="none" rtlCol="0">
            <a:spAutoFit/>
          </a:bodyPr>
          <a:lstStyle/>
          <a:p>
            <a:r>
              <a:rPr lang="en-US" dirty="0" smtClean="0"/>
              <a:t>1st sample</a:t>
            </a:r>
          </a:p>
          <a:p>
            <a:r>
              <a:rPr lang="en-US" dirty="0" smtClean="0"/>
              <a:t>Gene 1</a:t>
            </a:r>
          </a:p>
          <a:p>
            <a:r>
              <a:rPr lang="en-US" dirty="0" smtClean="0"/>
              <a:t>Gene 2</a:t>
            </a:r>
          </a:p>
          <a:p>
            <a:r>
              <a:rPr lang="en-US" dirty="0" smtClean="0"/>
              <a:t>……</a:t>
            </a:r>
            <a:endParaRPr lang="en-GB" dirty="0"/>
          </a:p>
        </p:txBody>
      </p:sp>
      <p:sp>
        <p:nvSpPr>
          <p:cNvPr id="6" name="TextBox 5"/>
          <p:cNvSpPr txBox="1"/>
          <p:nvPr/>
        </p:nvSpPr>
        <p:spPr>
          <a:xfrm>
            <a:off x="10543901" y="5038910"/>
            <a:ext cx="1273105" cy="369332"/>
          </a:xfrm>
          <a:prstGeom prst="rect">
            <a:avLst/>
          </a:prstGeom>
          <a:noFill/>
        </p:spPr>
        <p:txBody>
          <a:bodyPr wrap="none" rtlCol="0">
            <a:spAutoFit/>
          </a:bodyPr>
          <a:lstStyle/>
          <a:p>
            <a:r>
              <a:rPr lang="en-US" dirty="0" smtClean="0"/>
              <a:t>2nd sample</a:t>
            </a:r>
            <a:endParaRPr lang="en-GB" dirty="0"/>
          </a:p>
        </p:txBody>
      </p:sp>
      <p:sp>
        <p:nvSpPr>
          <p:cNvPr id="3" name="Content Placeholder 2"/>
          <p:cNvSpPr>
            <a:spLocks noGrp="1"/>
          </p:cNvSpPr>
          <p:nvPr>
            <p:ph idx="1"/>
          </p:nvPr>
        </p:nvSpPr>
        <p:spPr>
          <a:xfrm>
            <a:off x="479999" y="1296000"/>
            <a:ext cx="8030955" cy="3627080"/>
          </a:xfrm>
        </p:spPr>
        <p:txBody>
          <a:bodyPr/>
          <a:lstStyle/>
          <a:p>
            <a:r>
              <a:rPr lang="en-US" dirty="0" smtClean="0"/>
              <a:t>Clustering = grouping things (datasets) together which are more similar to each other than to those in other groups</a:t>
            </a:r>
          </a:p>
          <a:p>
            <a:r>
              <a:rPr lang="en-US" dirty="0" smtClean="0"/>
              <a:t>K-means clustering = vector quantization: sum up all variables in the sample in form of a vector</a:t>
            </a:r>
          </a:p>
          <a:p>
            <a:r>
              <a:rPr lang="en-GB" dirty="0" smtClean="0"/>
              <a:t>Calculate Euclidean distances between the samples</a:t>
            </a:r>
            <a:endParaRPr lang="en-GB" dirty="0"/>
          </a:p>
        </p:txBody>
      </p:sp>
    </p:spTree>
    <p:extLst>
      <p:ext uri="{BB962C8B-B14F-4D97-AF65-F5344CB8AC3E}">
        <p14:creationId xmlns:p14="http://schemas.microsoft.com/office/powerpoint/2010/main" val="400139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a:t>
            </a:r>
            <a:r>
              <a:rPr lang="en-US" dirty="0" err="1" smtClean="0"/>
              <a:t>dendrogram</a:t>
            </a:r>
            <a:endParaRPr lang="en-GB" dirty="0"/>
          </a:p>
        </p:txBody>
      </p:sp>
      <p:pic>
        <p:nvPicPr>
          <p:cNvPr id="4" name="Content Placeholder 3"/>
          <p:cNvPicPr>
            <a:picLocks noGrp="1" noChangeAspect="1"/>
          </p:cNvPicPr>
          <p:nvPr>
            <p:ph idx="1"/>
          </p:nvPr>
        </p:nvPicPr>
        <p:blipFill>
          <a:blip r:embed="rId3"/>
          <a:stretch>
            <a:fillRect/>
          </a:stretch>
        </p:blipFill>
        <p:spPr>
          <a:xfrm>
            <a:off x="-1" y="1043354"/>
            <a:ext cx="12215239" cy="5063515"/>
          </a:xfrm>
          <a:prstGeom prst="rect">
            <a:avLst/>
          </a:prstGeom>
        </p:spPr>
      </p:pic>
      <p:sp>
        <p:nvSpPr>
          <p:cNvPr id="5" name="Rectangle 4"/>
          <p:cNvSpPr/>
          <p:nvPr/>
        </p:nvSpPr>
        <p:spPr>
          <a:xfrm>
            <a:off x="797169" y="3563815"/>
            <a:ext cx="5615354" cy="2543054"/>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412522" y="3563815"/>
            <a:ext cx="5779477" cy="2543054"/>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1805354" y="3083169"/>
            <a:ext cx="575799" cy="369332"/>
          </a:xfrm>
          <a:prstGeom prst="rect">
            <a:avLst/>
          </a:prstGeom>
          <a:noFill/>
        </p:spPr>
        <p:txBody>
          <a:bodyPr wrap="none" rtlCol="0">
            <a:spAutoFit/>
          </a:bodyPr>
          <a:lstStyle/>
          <a:p>
            <a:r>
              <a:rPr lang="en-US" dirty="0" smtClean="0">
                <a:solidFill>
                  <a:schemeClr val="accent2"/>
                </a:solidFill>
              </a:rPr>
              <a:t>NPC</a:t>
            </a:r>
            <a:endParaRPr lang="en-GB" dirty="0">
              <a:solidFill>
                <a:schemeClr val="accent2"/>
              </a:solidFill>
            </a:endParaRPr>
          </a:p>
        </p:txBody>
      </p:sp>
      <p:sp>
        <p:nvSpPr>
          <p:cNvPr id="8" name="TextBox 7"/>
          <p:cNvSpPr txBox="1"/>
          <p:nvPr/>
        </p:nvSpPr>
        <p:spPr>
          <a:xfrm>
            <a:off x="10152184" y="3064602"/>
            <a:ext cx="1237326" cy="369332"/>
          </a:xfrm>
          <a:prstGeom prst="rect">
            <a:avLst/>
          </a:prstGeom>
          <a:noFill/>
        </p:spPr>
        <p:txBody>
          <a:bodyPr wrap="none" rtlCol="0">
            <a:spAutoFit/>
          </a:bodyPr>
          <a:lstStyle/>
          <a:p>
            <a:r>
              <a:rPr lang="en-US" dirty="0" smtClean="0">
                <a:solidFill>
                  <a:schemeClr val="accent1"/>
                </a:solidFill>
              </a:rPr>
              <a:t>FB neurons</a:t>
            </a:r>
            <a:endParaRPr lang="en-GB" dirty="0">
              <a:solidFill>
                <a:schemeClr val="accent1"/>
              </a:solidFill>
            </a:endParaRPr>
          </a:p>
        </p:txBody>
      </p:sp>
      <p:pic>
        <p:nvPicPr>
          <p:cNvPr id="9" name="Content Placeholder 3"/>
          <p:cNvPicPr>
            <a:picLocks noChangeAspect="1"/>
          </p:cNvPicPr>
          <p:nvPr/>
        </p:nvPicPr>
        <p:blipFill rotWithShape="1">
          <a:blip r:embed="rId3"/>
          <a:srcRect l="75145" t="51629" r="10843" b="6929"/>
          <a:stretch/>
        </p:blipFill>
        <p:spPr>
          <a:xfrm>
            <a:off x="4303597" y="294293"/>
            <a:ext cx="4850692" cy="5947083"/>
          </a:xfrm>
          <a:prstGeom prst="rect">
            <a:avLst/>
          </a:prstGeom>
        </p:spPr>
      </p:pic>
      <p:sp>
        <p:nvSpPr>
          <p:cNvPr id="11" name="Down Arrow 10"/>
          <p:cNvSpPr/>
          <p:nvPr/>
        </p:nvSpPr>
        <p:spPr>
          <a:xfrm>
            <a:off x="10152184" y="4175737"/>
            <a:ext cx="484632" cy="46259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5558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of clusters</a:t>
            </a:r>
            <a:endParaRPr lang="en-GB" dirty="0"/>
          </a:p>
        </p:txBody>
      </p:sp>
      <p:pic>
        <p:nvPicPr>
          <p:cNvPr id="4" name="Content Placeholder 3"/>
          <p:cNvPicPr>
            <a:picLocks noGrp="1" noChangeAspect="1"/>
          </p:cNvPicPr>
          <p:nvPr>
            <p:ph idx="1"/>
          </p:nvPr>
        </p:nvPicPr>
        <p:blipFill>
          <a:blip r:embed="rId2"/>
          <a:stretch>
            <a:fillRect/>
          </a:stretch>
        </p:blipFill>
        <p:spPr>
          <a:xfrm>
            <a:off x="479999" y="1932878"/>
            <a:ext cx="4375230" cy="3501342"/>
          </a:xfrm>
          <a:prstGeom prst="rect">
            <a:avLst/>
          </a:prstGeom>
        </p:spPr>
      </p:pic>
      <p:pic>
        <p:nvPicPr>
          <p:cNvPr id="5" name="Picture 4"/>
          <p:cNvPicPr>
            <a:picLocks noChangeAspect="1"/>
          </p:cNvPicPr>
          <p:nvPr/>
        </p:nvPicPr>
        <p:blipFill>
          <a:blip r:embed="rId3"/>
          <a:stretch>
            <a:fillRect/>
          </a:stretch>
        </p:blipFill>
        <p:spPr>
          <a:xfrm>
            <a:off x="5857375" y="1170261"/>
            <a:ext cx="5889148" cy="4573618"/>
          </a:xfrm>
          <a:prstGeom prst="rect">
            <a:avLst/>
          </a:prstGeom>
        </p:spPr>
      </p:pic>
    </p:spTree>
    <p:extLst>
      <p:ext uri="{BB962C8B-B14F-4D97-AF65-F5344CB8AC3E}">
        <p14:creationId xmlns:p14="http://schemas.microsoft.com/office/powerpoint/2010/main" val="2289392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 between genes</a:t>
            </a:r>
            <a:endParaRPr lang="en-GB" dirty="0"/>
          </a:p>
        </p:txBody>
      </p:sp>
      <p:sp>
        <p:nvSpPr>
          <p:cNvPr id="3" name="Content Placeholder 2"/>
          <p:cNvSpPr>
            <a:spLocks noGrp="1"/>
          </p:cNvSpPr>
          <p:nvPr>
            <p:ph idx="1"/>
          </p:nvPr>
        </p:nvSpPr>
        <p:spPr>
          <a:xfrm>
            <a:off x="480000" y="1295999"/>
            <a:ext cx="7549576" cy="4523775"/>
          </a:xfrm>
        </p:spPr>
        <p:txBody>
          <a:bodyPr/>
          <a:lstStyle/>
          <a:p>
            <a:r>
              <a:rPr lang="en-GB" dirty="0"/>
              <a:t>Empirical Bayes shrinkage for dispersion </a:t>
            </a:r>
            <a:r>
              <a:rPr lang="en-GB" dirty="0" smtClean="0"/>
              <a:t>estimation: within group variation</a:t>
            </a:r>
          </a:p>
          <a:p>
            <a:r>
              <a:rPr lang="en-GB" dirty="0" smtClean="0"/>
              <a:t>We </a:t>
            </a:r>
            <a:r>
              <a:rPr lang="en-GB" dirty="0"/>
              <a:t>assume that genes of similar average expression strength have similar </a:t>
            </a:r>
            <a:r>
              <a:rPr lang="en-GB" dirty="0" smtClean="0"/>
              <a:t>dispersion</a:t>
            </a:r>
          </a:p>
          <a:p>
            <a:r>
              <a:rPr lang="en-GB" dirty="0" smtClean="0"/>
              <a:t>Dispersion parameter is </a:t>
            </a:r>
            <a:r>
              <a:rPr lang="en-GB" i="1" dirty="0"/>
              <a:t>α</a:t>
            </a:r>
            <a:r>
              <a:rPr lang="en-GB" dirty="0"/>
              <a:t> </a:t>
            </a:r>
            <a:r>
              <a:rPr lang="en-GB" i="1" baseline="-25000" dirty="0" err="1"/>
              <a:t>i</a:t>
            </a:r>
            <a:r>
              <a:rPr lang="en-GB" baseline="-25000" dirty="0"/>
              <a:t> </a:t>
            </a:r>
            <a:r>
              <a:rPr lang="en-GB" dirty="0"/>
              <a:t>, which describes the variance of counts via </a:t>
            </a:r>
          </a:p>
        </p:txBody>
      </p:sp>
      <p:pic>
        <p:nvPicPr>
          <p:cNvPr id="4" name="Picture 3"/>
          <p:cNvPicPr>
            <a:picLocks noChangeAspect="1"/>
          </p:cNvPicPr>
          <p:nvPr/>
        </p:nvPicPr>
        <p:blipFill>
          <a:blip r:embed="rId3"/>
          <a:stretch>
            <a:fillRect/>
          </a:stretch>
        </p:blipFill>
        <p:spPr>
          <a:xfrm>
            <a:off x="4014787" y="5691486"/>
            <a:ext cx="3600450" cy="762000"/>
          </a:xfrm>
          <a:prstGeom prst="rect">
            <a:avLst/>
          </a:prstGeom>
        </p:spPr>
      </p:pic>
      <p:pic>
        <p:nvPicPr>
          <p:cNvPr id="5" name="Picture 4"/>
          <p:cNvPicPr>
            <a:picLocks noChangeAspect="1"/>
          </p:cNvPicPr>
          <p:nvPr/>
        </p:nvPicPr>
        <p:blipFill>
          <a:blip r:embed="rId4"/>
          <a:stretch>
            <a:fillRect/>
          </a:stretch>
        </p:blipFill>
        <p:spPr>
          <a:xfrm>
            <a:off x="8029576" y="927447"/>
            <a:ext cx="4086225" cy="4254152"/>
          </a:xfrm>
          <a:prstGeom prst="rect">
            <a:avLst/>
          </a:prstGeom>
        </p:spPr>
      </p:pic>
      <p:sp>
        <p:nvSpPr>
          <p:cNvPr id="6" name="Rectangle 5"/>
          <p:cNvSpPr/>
          <p:nvPr/>
        </p:nvSpPr>
        <p:spPr>
          <a:xfrm>
            <a:off x="8277225" y="5229821"/>
            <a:ext cx="3695700" cy="646331"/>
          </a:xfrm>
          <a:prstGeom prst="rect">
            <a:avLst/>
          </a:prstGeom>
        </p:spPr>
        <p:txBody>
          <a:bodyPr wrap="square">
            <a:spAutoFit/>
          </a:bodyPr>
          <a:lstStyle/>
          <a:p>
            <a:r>
              <a:rPr lang="en-GB" dirty="0"/>
              <a:t>MAP, maximum </a:t>
            </a:r>
            <a:r>
              <a:rPr lang="en-GB" i="1" dirty="0"/>
              <a:t>a posteriori</a:t>
            </a:r>
            <a:r>
              <a:rPr lang="en-GB" dirty="0"/>
              <a:t>; MLE, maximum-likelihood estimate</a:t>
            </a:r>
          </a:p>
        </p:txBody>
      </p:sp>
      <p:sp>
        <p:nvSpPr>
          <p:cNvPr id="7" name="TextBox 6"/>
          <p:cNvSpPr txBox="1"/>
          <p:nvPr/>
        </p:nvSpPr>
        <p:spPr>
          <a:xfrm>
            <a:off x="8946451" y="6400664"/>
            <a:ext cx="2357248" cy="369332"/>
          </a:xfrm>
          <a:prstGeom prst="rect">
            <a:avLst/>
          </a:prstGeom>
          <a:noFill/>
        </p:spPr>
        <p:txBody>
          <a:bodyPr wrap="none" rtlCol="0">
            <a:spAutoFit/>
          </a:bodyPr>
          <a:lstStyle/>
          <a:p>
            <a:r>
              <a:rPr lang="en-US" dirty="0" smtClean="0"/>
              <a:t>Figure: Love et al. 2014</a:t>
            </a:r>
            <a:endParaRPr lang="en-GB" dirty="0"/>
          </a:p>
        </p:txBody>
      </p:sp>
      <p:pic>
        <p:nvPicPr>
          <p:cNvPr id="8" name="Picture 2" descr="http://4.bp.blogspot.com/-LLPh7IFcxmA/UdLvGaoOHwI/AAAAAAAAEgM/0I05LB-WgRg/s500/easy_analysis-500x39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54638" y="157991"/>
            <a:ext cx="1294461" cy="101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059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15876" y="2661138"/>
            <a:ext cx="5330603" cy="3204033"/>
          </a:xfrm>
          <a:prstGeom prst="rect">
            <a:avLst/>
          </a:prstGeom>
        </p:spPr>
      </p:pic>
      <p:sp>
        <p:nvSpPr>
          <p:cNvPr id="2" name="Title 1"/>
          <p:cNvSpPr>
            <a:spLocks noGrp="1"/>
          </p:cNvSpPr>
          <p:nvPr>
            <p:ph type="title"/>
          </p:nvPr>
        </p:nvSpPr>
        <p:spPr/>
        <p:txBody>
          <a:bodyPr/>
          <a:lstStyle/>
          <a:p>
            <a:r>
              <a:rPr lang="en-US" dirty="0" smtClean="0"/>
              <a:t>Fold Change</a:t>
            </a:r>
            <a:endParaRPr lang="en-GB" dirty="0"/>
          </a:p>
        </p:txBody>
      </p:sp>
      <p:sp>
        <p:nvSpPr>
          <p:cNvPr id="3" name="Content Placeholder 2"/>
          <p:cNvSpPr>
            <a:spLocks noGrp="1"/>
          </p:cNvSpPr>
          <p:nvPr>
            <p:ph idx="1"/>
          </p:nvPr>
        </p:nvSpPr>
        <p:spPr/>
        <p:txBody>
          <a:bodyPr/>
          <a:lstStyle/>
          <a:p>
            <a:r>
              <a:rPr lang="en-US" dirty="0" smtClean="0"/>
              <a:t>Filtering (“shrinking”) of genes with </a:t>
            </a:r>
            <a:r>
              <a:rPr lang="en-GB" dirty="0" smtClean="0"/>
              <a:t>low counts, </a:t>
            </a:r>
            <a:r>
              <a:rPr lang="en-GB" dirty="0"/>
              <a:t>high </a:t>
            </a:r>
            <a:r>
              <a:rPr lang="en-GB" dirty="0" smtClean="0"/>
              <a:t>dispersion, or if there </a:t>
            </a:r>
            <a:r>
              <a:rPr lang="en-GB" dirty="0"/>
              <a:t>are </a:t>
            </a:r>
            <a:r>
              <a:rPr lang="en-GB" dirty="0" smtClean="0"/>
              <a:t>too few </a:t>
            </a:r>
            <a:r>
              <a:rPr lang="en-GB" dirty="0"/>
              <a:t>degrees of freedom</a:t>
            </a:r>
          </a:p>
        </p:txBody>
      </p:sp>
      <p:pic>
        <p:nvPicPr>
          <p:cNvPr id="4" name="Picture 3"/>
          <p:cNvPicPr>
            <a:picLocks noChangeAspect="1"/>
          </p:cNvPicPr>
          <p:nvPr/>
        </p:nvPicPr>
        <p:blipFill>
          <a:blip r:embed="rId3"/>
          <a:stretch>
            <a:fillRect/>
          </a:stretch>
        </p:blipFill>
        <p:spPr>
          <a:xfrm>
            <a:off x="6023922" y="2492620"/>
            <a:ext cx="6027567" cy="3263410"/>
          </a:xfrm>
          <a:prstGeom prst="rect">
            <a:avLst/>
          </a:prstGeom>
        </p:spPr>
      </p:pic>
      <p:sp>
        <p:nvSpPr>
          <p:cNvPr id="6" name="TextBox 5"/>
          <p:cNvSpPr txBox="1"/>
          <p:nvPr/>
        </p:nvSpPr>
        <p:spPr>
          <a:xfrm>
            <a:off x="2229044" y="3109540"/>
            <a:ext cx="1321387" cy="584775"/>
          </a:xfrm>
          <a:prstGeom prst="rect">
            <a:avLst/>
          </a:prstGeom>
          <a:noFill/>
        </p:spPr>
        <p:txBody>
          <a:bodyPr wrap="none" rtlCol="0">
            <a:spAutoFit/>
          </a:bodyPr>
          <a:lstStyle/>
          <a:p>
            <a:r>
              <a:rPr lang="en-US" sz="3200" b="1" dirty="0" smtClean="0"/>
              <a:t>FC = 2!</a:t>
            </a:r>
            <a:endParaRPr lang="en-GB" sz="3200" b="1" dirty="0"/>
          </a:p>
        </p:txBody>
      </p:sp>
      <p:sp>
        <p:nvSpPr>
          <p:cNvPr id="7" name="TextBox 6"/>
          <p:cNvSpPr txBox="1"/>
          <p:nvPr/>
        </p:nvSpPr>
        <p:spPr>
          <a:xfrm>
            <a:off x="9509159" y="6119700"/>
            <a:ext cx="2357248" cy="369332"/>
          </a:xfrm>
          <a:prstGeom prst="rect">
            <a:avLst/>
          </a:prstGeom>
          <a:noFill/>
        </p:spPr>
        <p:txBody>
          <a:bodyPr wrap="none" rtlCol="0">
            <a:spAutoFit/>
          </a:bodyPr>
          <a:lstStyle/>
          <a:p>
            <a:r>
              <a:rPr lang="en-US" dirty="0" smtClean="0"/>
              <a:t>Figure: Love et al. 2014</a:t>
            </a:r>
            <a:endParaRPr lang="en-GB" dirty="0"/>
          </a:p>
        </p:txBody>
      </p:sp>
      <p:pic>
        <p:nvPicPr>
          <p:cNvPr id="8" name="Picture 2" descr="http://4.bp.blogspot.com/-LLPh7IFcxmA/UdLvGaoOHwI/AAAAAAAAEgM/0I05LB-WgRg/s500/easy_analysis-500x39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87937" y="286125"/>
            <a:ext cx="1294461" cy="101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612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78564" y="6324567"/>
            <a:ext cx="4403834" cy="369332"/>
          </a:xfrm>
          <a:prstGeom prst="rect">
            <a:avLst/>
          </a:prstGeom>
        </p:spPr>
        <p:txBody>
          <a:bodyPr wrap="none">
            <a:spAutoFit/>
          </a:bodyPr>
          <a:lstStyle/>
          <a:p>
            <a:r>
              <a:rPr lang="en-GB" dirty="0" smtClean="0"/>
              <a:t>Source: https://www.biostars.org/p/312980/</a:t>
            </a:r>
            <a:endParaRPr lang="en-GB" dirty="0"/>
          </a:p>
        </p:txBody>
      </p:sp>
      <p:pic>
        <p:nvPicPr>
          <p:cNvPr id="5" name="Picture 4"/>
          <p:cNvPicPr>
            <a:picLocks noChangeAspect="1"/>
          </p:cNvPicPr>
          <p:nvPr/>
        </p:nvPicPr>
        <p:blipFill>
          <a:blip r:embed="rId2"/>
          <a:stretch>
            <a:fillRect/>
          </a:stretch>
        </p:blipFill>
        <p:spPr>
          <a:xfrm>
            <a:off x="168320" y="954076"/>
            <a:ext cx="6019800" cy="5114925"/>
          </a:xfrm>
          <a:prstGeom prst="rect">
            <a:avLst/>
          </a:prstGeom>
        </p:spPr>
      </p:pic>
      <p:pic>
        <p:nvPicPr>
          <p:cNvPr id="6" name="Picture 5"/>
          <p:cNvPicPr>
            <a:picLocks noChangeAspect="1"/>
          </p:cNvPicPr>
          <p:nvPr/>
        </p:nvPicPr>
        <p:blipFill>
          <a:blip r:embed="rId3"/>
          <a:stretch>
            <a:fillRect/>
          </a:stretch>
        </p:blipFill>
        <p:spPr>
          <a:xfrm>
            <a:off x="5981700" y="992175"/>
            <a:ext cx="6210300" cy="5038725"/>
          </a:xfrm>
          <a:prstGeom prst="rect">
            <a:avLst/>
          </a:prstGeom>
        </p:spPr>
      </p:pic>
      <p:sp>
        <p:nvSpPr>
          <p:cNvPr id="7" name="TextBox 6"/>
          <p:cNvSpPr txBox="1"/>
          <p:nvPr/>
        </p:nvSpPr>
        <p:spPr>
          <a:xfrm>
            <a:off x="2182330" y="762176"/>
            <a:ext cx="2334550" cy="461665"/>
          </a:xfrm>
          <a:prstGeom prst="rect">
            <a:avLst/>
          </a:prstGeom>
          <a:noFill/>
        </p:spPr>
        <p:txBody>
          <a:bodyPr wrap="none" rtlCol="0">
            <a:spAutoFit/>
          </a:bodyPr>
          <a:lstStyle/>
          <a:p>
            <a:r>
              <a:rPr lang="en-US" sz="2400" b="1" dirty="0" smtClean="0"/>
              <a:t>FC – Fold Change</a:t>
            </a:r>
            <a:endParaRPr lang="en-GB" sz="2400" b="1" dirty="0"/>
          </a:p>
        </p:txBody>
      </p:sp>
      <p:sp>
        <p:nvSpPr>
          <p:cNvPr id="8" name="TextBox 7"/>
          <p:cNvSpPr txBox="1"/>
          <p:nvPr/>
        </p:nvSpPr>
        <p:spPr>
          <a:xfrm>
            <a:off x="8023738" y="698508"/>
            <a:ext cx="3400546" cy="461665"/>
          </a:xfrm>
          <a:prstGeom prst="rect">
            <a:avLst/>
          </a:prstGeom>
          <a:noFill/>
        </p:spPr>
        <p:txBody>
          <a:bodyPr wrap="none" rtlCol="0">
            <a:spAutoFit/>
          </a:bodyPr>
          <a:lstStyle/>
          <a:p>
            <a:r>
              <a:rPr lang="en-US" sz="2400" b="1" dirty="0" err="1" smtClean="0"/>
              <a:t>logFC</a:t>
            </a:r>
            <a:r>
              <a:rPr lang="en-US" sz="2400" b="1" dirty="0" smtClean="0"/>
              <a:t> – log 2 Fold Change</a:t>
            </a:r>
            <a:endParaRPr lang="en-GB" sz="2400" b="1" dirty="0"/>
          </a:p>
        </p:txBody>
      </p:sp>
      <p:sp>
        <p:nvSpPr>
          <p:cNvPr id="9" name="TextBox 8"/>
          <p:cNvSpPr txBox="1"/>
          <p:nvPr/>
        </p:nvSpPr>
        <p:spPr>
          <a:xfrm>
            <a:off x="2461279" y="4550347"/>
            <a:ext cx="2308132" cy="646331"/>
          </a:xfrm>
          <a:prstGeom prst="rect">
            <a:avLst/>
          </a:prstGeom>
          <a:noFill/>
        </p:spPr>
        <p:txBody>
          <a:bodyPr wrap="none" rtlCol="0">
            <a:spAutoFit/>
          </a:bodyPr>
          <a:lstStyle/>
          <a:p>
            <a:r>
              <a:rPr lang="en-US" dirty="0" smtClean="0"/>
              <a:t>Downregulated = 0 – 1</a:t>
            </a:r>
          </a:p>
          <a:p>
            <a:r>
              <a:rPr lang="en-US" dirty="0" smtClean="0"/>
              <a:t>Upregulated = 1 - ∞</a:t>
            </a:r>
            <a:endParaRPr lang="en-GB" dirty="0"/>
          </a:p>
        </p:txBody>
      </p:sp>
      <p:sp>
        <p:nvSpPr>
          <p:cNvPr id="10" name="TextBox 9"/>
          <p:cNvSpPr txBox="1"/>
          <p:nvPr/>
        </p:nvSpPr>
        <p:spPr>
          <a:xfrm>
            <a:off x="8610085" y="2018436"/>
            <a:ext cx="2949397" cy="646331"/>
          </a:xfrm>
          <a:prstGeom prst="rect">
            <a:avLst/>
          </a:prstGeom>
          <a:noFill/>
        </p:spPr>
        <p:txBody>
          <a:bodyPr wrap="none" rtlCol="0">
            <a:spAutoFit/>
          </a:bodyPr>
          <a:lstStyle/>
          <a:p>
            <a:r>
              <a:rPr lang="en-US" dirty="0" smtClean="0"/>
              <a:t>Downregulated = negative</a:t>
            </a:r>
          </a:p>
          <a:p>
            <a:r>
              <a:rPr lang="en-US" dirty="0" smtClean="0"/>
              <a:t>Upregulated = positive values</a:t>
            </a:r>
            <a:endParaRPr lang="en-GB" dirty="0"/>
          </a:p>
        </p:txBody>
      </p:sp>
      <p:cxnSp>
        <p:nvCxnSpPr>
          <p:cNvPr id="12" name="Straight Connector 11"/>
          <p:cNvCxnSpPr/>
          <p:nvPr/>
        </p:nvCxnSpPr>
        <p:spPr>
          <a:xfrm>
            <a:off x="859629" y="5412467"/>
            <a:ext cx="5122071" cy="30486"/>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35648" y="3364454"/>
            <a:ext cx="5122071" cy="30486"/>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23151" y="89342"/>
            <a:ext cx="11102399" cy="756000"/>
          </a:xfrm>
        </p:spPr>
        <p:txBody>
          <a:bodyPr/>
          <a:lstStyle/>
          <a:p>
            <a:r>
              <a:rPr lang="en-US" dirty="0" smtClean="0"/>
              <a:t>log2FoldChange – </a:t>
            </a:r>
            <a:r>
              <a:rPr lang="en-US" dirty="0" err="1" smtClean="0"/>
              <a:t>logFC</a:t>
            </a:r>
            <a:r>
              <a:rPr lang="en-US" dirty="0" smtClean="0"/>
              <a:t> or log2FC </a:t>
            </a:r>
            <a:endParaRPr lang="en-GB" dirty="0"/>
          </a:p>
        </p:txBody>
      </p:sp>
    </p:spTree>
    <p:extLst>
      <p:ext uri="{BB962C8B-B14F-4D97-AF65-F5344CB8AC3E}">
        <p14:creationId xmlns:p14="http://schemas.microsoft.com/office/powerpoint/2010/main" val="189058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106" t="22560" r="1106" b="-22560"/>
          <a:stretch/>
        </p:blipFill>
        <p:spPr>
          <a:xfrm>
            <a:off x="158628" y="422397"/>
            <a:ext cx="7419975" cy="4676775"/>
          </a:xfrm>
          <a:prstGeom prst="rect">
            <a:avLst/>
          </a:prstGeom>
        </p:spPr>
      </p:pic>
      <p:pic>
        <p:nvPicPr>
          <p:cNvPr id="4" name="Content Placeholder 3"/>
          <p:cNvPicPr>
            <a:picLocks noChangeAspect="1"/>
          </p:cNvPicPr>
          <p:nvPr/>
        </p:nvPicPr>
        <p:blipFill>
          <a:blip r:embed="rId4"/>
          <a:stretch>
            <a:fillRect/>
          </a:stretch>
        </p:blipFill>
        <p:spPr>
          <a:xfrm>
            <a:off x="6348884" y="2062333"/>
            <a:ext cx="5843116" cy="4701883"/>
          </a:xfrm>
          <a:prstGeom prst="rect">
            <a:avLst/>
          </a:prstGeom>
        </p:spPr>
      </p:pic>
      <p:sp>
        <p:nvSpPr>
          <p:cNvPr id="2" name="TextBox 1"/>
          <p:cNvSpPr txBox="1"/>
          <p:nvPr/>
        </p:nvSpPr>
        <p:spPr>
          <a:xfrm>
            <a:off x="8171455" y="2456672"/>
            <a:ext cx="2623860" cy="584775"/>
          </a:xfrm>
          <a:prstGeom prst="rect">
            <a:avLst/>
          </a:prstGeom>
          <a:noFill/>
        </p:spPr>
        <p:txBody>
          <a:bodyPr wrap="none" rtlCol="0">
            <a:spAutoFit/>
          </a:bodyPr>
          <a:lstStyle/>
          <a:p>
            <a:r>
              <a:rPr lang="en-US" sz="3200" dirty="0" smtClean="0"/>
              <a:t>“</a:t>
            </a:r>
            <a:r>
              <a:rPr lang="en-US" sz="3200" dirty="0" err="1" smtClean="0"/>
              <a:t>Vulcano</a:t>
            </a:r>
            <a:r>
              <a:rPr lang="en-US" sz="3200" dirty="0" smtClean="0"/>
              <a:t> plot”</a:t>
            </a:r>
            <a:endParaRPr lang="en-GB" sz="3200" dirty="0"/>
          </a:p>
        </p:txBody>
      </p:sp>
      <p:sp>
        <p:nvSpPr>
          <p:cNvPr id="7" name="TextBox 6"/>
          <p:cNvSpPr txBox="1"/>
          <p:nvPr/>
        </p:nvSpPr>
        <p:spPr>
          <a:xfrm>
            <a:off x="11230708" y="3751384"/>
            <a:ext cx="681597" cy="646331"/>
          </a:xfrm>
          <a:prstGeom prst="rect">
            <a:avLst/>
          </a:prstGeom>
          <a:noFill/>
        </p:spPr>
        <p:txBody>
          <a:bodyPr wrap="none" rtlCol="0">
            <a:spAutoFit/>
          </a:bodyPr>
          <a:lstStyle/>
          <a:p>
            <a:r>
              <a:rPr lang="en-US" sz="3600" b="1" dirty="0" smtClean="0">
                <a:solidFill>
                  <a:srgbClr val="FF0000"/>
                </a:solidFill>
              </a:rPr>
              <a:t>up</a:t>
            </a:r>
            <a:endParaRPr lang="en-GB" sz="3600" b="1" dirty="0">
              <a:solidFill>
                <a:srgbClr val="FF0000"/>
              </a:solidFill>
            </a:endParaRPr>
          </a:p>
        </p:txBody>
      </p:sp>
      <p:sp>
        <p:nvSpPr>
          <p:cNvPr id="8" name="TextBox 7"/>
          <p:cNvSpPr txBox="1"/>
          <p:nvPr/>
        </p:nvSpPr>
        <p:spPr>
          <a:xfrm>
            <a:off x="7185182" y="3751383"/>
            <a:ext cx="1273810" cy="646331"/>
          </a:xfrm>
          <a:prstGeom prst="rect">
            <a:avLst/>
          </a:prstGeom>
          <a:noFill/>
        </p:spPr>
        <p:txBody>
          <a:bodyPr wrap="none" rtlCol="0">
            <a:spAutoFit/>
          </a:bodyPr>
          <a:lstStyle/>
          <a:p>
            <a:r>
              <a:rPr lang="en-US" sz="3600" b="1" dirty="0" smtClean="0">
                <a:solidFill>
                  <a:srgbClr val="0070C0"/>
                </a:solidFill>
              </a:rPr>
              <a:t>down</a:t>
            </a:r>
            <a:endParaRPr lang="en-GB" sz="3600" b="1" dirty="0">
              <a:solidFill>
                <a:srgbClr val="0070C0"/>
              </a:solidFill>
            </a:endParaRPr>
          </a:p>
        </p:txBody>
      </p:sp>
      <p:sp>
        <p:nvSpPr>
          <p:cNvPr id="9" name="TextBox 8"/>
          <p:cNvSpPr txBox="1"/>
          <p:nvPr/>
        </p:nvSpPr>
        <p:spPr>
          <a:xfrm>
            <a:off x="8757160" y="6328900"/>
            <a:ext cx="1452449" cy="646331"/>
          </a:xfrm>
          <a:prstGeom prst="rect">
            <a:avLst/>
          </a:prstGeom>
          <a:solidFill>
            <a:schemeClr val="bg1"/>
          </a:solidFill>
        </p:spPr>
        <p:txBody>
          <a:bodyPr wrap="none" rtlCol="0">
            <a:spAutoFit/>
          </a:bodyPr>
          <a:lstStyle/>
          <a:p>
            <a:r>
              <a:rPr lang="en-US" sz="3600" b="1" dirty="0" smtClean="0"/>
              <a:t>log2FC</a:t>
            </a:r>
            <a:endParaRPr lang="en-GB" sz="3600" b="1" dirty="0"/>
          </a:p>
        </p:txBody>
      </p:sp>
      <p:cxnSp>
        <p:nvCxnSpPr>
          <p:cNvPr id="11" name="Straight Connector 10"/>
          <p:cNvCxnSpPr/>
          <p:nvPr/>
        </p:nvCxnSpPr>
        <p:spPr>
          <a:xfrm>
            <a:off x="9471661" y="3610708"/>
            <a:ext cx="1" cy="2718192"/>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9274032" y="3062450"/>
            <a:ext cx="418704" cy="646331"/>
          </a:xfrm>
          <a:prstGeom prst="rect">
            <a:avLst/>
          </a:prstGeom>
          <a:noFill/>
        </p:spPr>
        <p:txBody>
          <a:bodyPr wrap="none" rtlCol="0">
            <a:spAutoFit/>
          </a:bodyPr>
          <a:lstStyle/>
          <a:p>
            <a:r>
              <a:rPr lang="en-US" sz="3600" b="1" dirty="0" smtClean="0"/>
              <a:t>0</a:t>
            </a:r>
            <a:endParaRPr lang="en-GB" sz="3600" b="1" dirty="0"/>
          </a:p>
        </p:txBody>
      </p:sp>
    </p:spTree>
    <p:extLst>
      <p:ext uri="{BB962C8B-B14F-4D97-AF65-F5344CB8AC3E}">
        <p14:creationId xmlns:p14="http://schemas.microsoft.com/office/powerpoint/2010/main" val="419087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Hypothesis tests for </a:t>
            </a:r>
            <a:r>
              <a:rPr lang="en-GB" u="sng" dirty="0"/>
              <a:t>differential</a:t>
            </a:r>
            <a:r>
              <a:rPr lang="en-GB" dirty="0"/>
              <a:t> </a:t>
            </a:r>
            <a:r>
              <a:rPr lang="en-GB" dirty="0" smtClean="0"/>
              <a:t>gene expression</a:t>
            </a:r>
            <a:endParaRPr lang="en-GB" dirty="0"/>
          </a:p>
        </p:txBody>
      </p:sp>
      <p:sp>
        <p:nvSpPr>
          <p:cNvPr id="3" name="Content Placeholder 2"/>
          <p:cNvSpPr>
            <a:spLocks noGrp="1"/>
          </p:cNvSpPr>
          <p:nvPr>
            <p:ph idx="1"/>
          </p:nvPr>
        </p:nvSpPr>
        <p:spPr/>
        <p:txBody>
          <a:bodyPr/>
          <a:lstStyle/>
          <a:p>
            <a:pPr marL="0" indent="0">
              <a:buNone/>
            </a:pPr>
            <a:r>
              <a:rPr lang="en-GB" b="1" dirty="0" smtClean="0"/>
              <a:t>P-value</a:t>
            </a:r>
            <a:r>
              <a:rPr lang="en-GB" dirty="0" smtClean="0"/>
              <a:t> (significance) determined by </a:t>
            </a:r>
            <a:r>
              <a:rPr lang="en-GB" b="1" dirty="0" smtClean="0"/>
              <a:t>Wald test: </a:t>
            </a:r>
          </a:p>
          <a:p>
            <a:pPr marL="0" indent="0">
              <a:buNone/>
            </a:pPr>
            <a:r>
              <a:rPr lang="en-GB" b="1" dirty="0"/>
              <a:t>	</a:t>
            </a:r>
            <a:r>
              <a:rPr lang="en-GB" dirty="0" smtClean="0"/>
              <a:t>The </a:t>
            </a:r>
            <a:r>
              <a:rPr lang="en-GB" dirty="0"/>
              <a:t>shrunken estimate of </a:t>
            </a:r>
            <a:r>
              <a:rPr lang="en-GB" dirty="0" smtClean="0"/>
              <a:t>LFC </a:t>
            </a:r>
            <a:r>
              <a:rPr lang="en-GB" dirty="0"/>
              <a:t>is divided by its standard </a:t>
            </a:r>
            <a:r>
              <a:rPr lang="en-GB" dirty="0" smtClean="0"/>
              <a:t>	error</a:t>
            </a:r>
            <a:r>
              <a:rPr lang="en-GB" dirty="0"/>
              <a:t>, resulting in a </a:t>
            </a:r>
            <a:r>
              <a:rPr lang="en-GB" i="1" dirty="0"/>
              <a:t>z</a:t>
            </a:r>
            <a:r>
              <a:rPr lang="en-GB" dirty="0"/>
              <a:t>-statistic, which is compared to a </a:t>
            </a:r>
            <a:r>
              <a:rPr lang="en-GB" dirty="0" smtClean="0"/>
              <a:t>	standard </a:t>
            </a:r>
            <a:r>
              <a:rPr lang="en-GB" dirty="0"/>
              <a:t>normal </a:t>
            </a:r>
            <a:r>
              <a:rPr lang="en-GB" dirty="0" smtClean="0"/>
              <a:t>distribution.</a:t>
            </a:r>
          </a:p>
          <a:p>
            <a:endParaRPr lang="en-GB" dirty="0" smtClean="0"/>
          </a:p>
          <a:p>
            <a:pPr marL="0" indent="0">
              <a:buNone/>
            </a:pPr>
            <a:r>
              <a:rPr lang="en-US" b="1" dirty="0" smtClean="0"/>
              <a:t>Adjusted p-value</a:t>
            </a:r>
            <a:r>
              <a:rPr lang="en-US" dirty="0" smtClean="0"/>
              <a:t>: Correction for multiple testing</a:t>
            </a:r>
            <a:endParaRPr lang="en-GB" dirty="0"/>
          </a:p>
        </p:txBody>
      </p:sp>
      <p:pic>
        <p:nvPicPr>
          <p:cNvPr id="4" name="Picture 2" descr="http://4.bp.blogspot.com/-LLPh7IFcxmA/UdLvGaoOHwI/AAAAAAAAEgM/0I05LB-WgRg/s500/easy_analysis-500x39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7937" y="286125"/>
            <a:ext cx="1294461" cy="101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707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testing errors</a:t>
            </a:r>
            <a:endParaRPr lang="en-GB" dirty="0"/>
          </a:p>
        </p:txBody>
      </p:sp>
      <p:sp>
        <p:nvSpPr>
          <p:cNvPr id="3" name="Content Placeholder 2"/>
          <p:cNvSpPr>
            <a:spLocks noGrp="1"/>
          </p:cNvSpPr>
          <p:nvPr>
            <p:ph idx="1"/>
          </p:nvPr>
        </p:nvSpPr>
        <p:spPr>
          <a:xfrm>
            <a:off x="479998" y="979476"/>
            <a:ext cx="11360309" cy="4307631"/>
          </a:xfrm>
        </p:spPr>
        <p:txBody>
          <a:bodyPr/>
          <a:lstStyle/>
          <a:p>
            <a:pPr marL="0" indent="0">
              <a:buNone/>
            </a:pPr>
            <a:r>
              <a:rPr lang="en-US" sz="3200" dirty="0" smtClean="0"/>
              <a:t>E.g. perform a statistical test with a 0.05 threshold: </a:t>
            </a:r>
          </a:p>
          <a:p>
            <a:r>
              <a:rPr lang="en-US" sz="3200" dirty="0" smtClean="0"/>
              <a:t>Probability (making a mistake) = 0.05</a:t>
            </a:r>
          </a:p>
          <a:p>
            <a:r>
              <a:rPr lang="en-US" sz="3200" dirty="0" smtClean="0"/>
              <a:t>Probability (NOT making a mistake) = 0.95</a:t>
            </a:r>
          </a:p>
          <a:p>
            <a:pPr marL="0" indent="0">
              <a:buNone/>
            </a:pPr>
            <a:endParaRPr lang="en-US" sz="3200" dirty="0"/>
          </a:p>
          <a:p>
            <a:pPr marL="0" indent="0">
              <a:buNone/>
            </a:pPr>
            <a:r>
              <a:rPr lang="en-US" sz="3200" dirty="0" smtClean="0"/>
              <a:t>Repeat the test 20 times: </a:t>
            </a:r>
          </a:p>
          <a:p>
            <a:r>
              <a:rPr lang="en-US" sz="3200" dirty="0" smtClean="0"/>
              <a:t>Probability (not making ANY mistake) = 0.95</a:t>
            </a:r>
            <a:r>
              <a:rPr lang="en-US" sz="3200" baseline="30000" dirty="0" smtClean="0"/>
              <a:t>20</a:t>
            </a:r>
            <a:r>
              <a:rPr lang="en-US" sz="3200" dirty="0" smtClean="0"/>
              <a:t> = 0.358</a:t>
            </a:r>
          </a:p>
          <a:p>
            <a:r>
              <a:rPr lang="en-US" sz="3200" dirty="0" smtClean="0"/>
              <a:t>Probability (making at least one mistake) = 1 – 0.358 = 0.642</a:t>
            </a:r>
          </a:p>
          <a:p>
            <a:endParaRPr lang="en-US" sz="3200" dirty="0"/>
          </a:p>
          <a:p>
            <a:r>
              <a:rPr lang="en-US" sz="3200" dirty="0" smtClean="0"/>
              <a:t>There is a 64.2% chance of making at least one mistake!</a:t>
            </a:r>
          </a:p>
          <a:p>
            <a:r>
              <a:rPr lang="en-US" sz="3200" dirty="0" smtClean="0"/>
              <a:t>The higher the number of repeats, the higher the chance of making mistakes.</a:t>
            </a:r>
            <a:endParaRPr lang="en-GB" sz="3200" dirty="0"/>
          </a:p>
        </p:txBody>
      </p:sp>
      <p:sp>
        <p:nvSpPr>
          <p:cNvPr id="4" name="Right Arrow 3"/>
          <p:cNvSpPr/>
          <p:nvPr/>
        </p:nvSpPr>
        <p:spPr>
          <a:xfrm>
            <a:off x="192781" y="4888523"/>
            <a:ext cx="574431"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ight Arrow 4"/>
          <p:cNvSpPr/>
          <p:nvPr/>
        </p:nvSpPr>
        <p:spPr>
          <a:xfrm>
            <a:off x="192780" y="5373155"/>
            <a:ext cx="574431"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7143" y="4613660"/>
            <a:ext cx="1470381" cy="1518989"/>
          </a:xfrm>
          <a:prstGeom prst="rect">
            <a:avLst/>
          </a:prstGeom>
        </p:spPr>
      </p:pic>
      <p:sp>
        <p:nvSpPr>
          <p:cNvPr id="7" name="Down Arrow 6"/>
          <p:cNvSpPr/>
          <p:nvPr/>
        </p:nvSpPr>
        <p:spPr>
          <a:xfrm>
            <a:off x="9847384" y="3458308"/>
            <a:ext cx="281354" cy="386861"/>
          </a:xfrm>
          <a:prstGeom prst="downArrow">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Down Arrow 7"/>
          <p:cNvSpPr/>
          <p:nvPr/>
        </p:nvSpPr>
        <p:spPr>
          <a:xfrm rot="10800000">
            <a:off x="10902461" y="3927230"/>
            <a:ext cx="363415" cy="386861"/>
          </a:xfrm>
          <a:prstGeom prst="down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2467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4.bp.blogspot.com/-LLPh7IFcxmA/UdLvGaoOHwI/AAAAAAAAEgM/0I05LB-WgRg/s500/easy_analysis-500x39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456" y="415840"/>
            <a:ext cx="7416824" cy="57999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rot="941895">
            <a:off x="7492382" y="4943473"/>
            <a:ext cx="988476" cy="400110"/>
          </a:xfrm>
          <a:prstGeom prst="rect">
            <a:avLst/>
          </a:prstGeom>
          <a:noFill/>
        </p:spPr>
        <p:txBody>
          <a:bodyPr wrap="none" rtlCol="0">
            <a:spAutoFit/>
          </a:bodyPr>
          <a:lstStyle/>
          <a:p>
            <a:r>
              <a:rPr lang="en-US" sz="2000" b="1" dirty="0" smtClean="0"/>
              <a:t>DESeq2</a:t>
            </a:r>
            <a:endParaRPr lang="en-GB" sz="2000" b="1" dirty="0"/>
          </a:p>
        </p:txBody>
      </p:sp>
    </p:spTree>
    <p:extLst>
      <p:ext uri="{BB962C8B-B14F-4D97-AF65-F5344CB8AC3E}">
        <p14:creationId xmlns:p14="http://schemas.microsoft.com/office/powerpoint/2010/main" val="2325013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Adjusted p-value – correction for multiple testing</a:t>
            </a:r>
            <a:endParaRPr lang="en-GB" dirty="0"/>
          </a:p>
        </p:txBody>
      </p:sp>
      <p:sp>
        <p:nvSpPr>
          <p:cNvPr id="8" name="Content Placeholder 7"/>
          <p:cNvSpPr>
            <a:spLocks noGrp="1"/>
          </p:cNvSpPr>
          <p:nvPr>
            <p:ph idx="1"/>
          </p:nvPr>
        </p:nvSpPr>
        <p:spPr>
          <a:xfrm>
            <a:off x="479998" y="1053029"/>
            <a:ext cx="11102399" cy="5547063"/>
          </a:xfrm>
        </p:spPr>
        <p:txBody>
          <a:bodyPr/>
          <a:lstStyle/>
          <a:p>
            <a:pPr marL="0" indent="0">
              <a:buNone/>
            </a:pPr>
            <a:r>
              <a:rPr lang="en-GB" sz="2400" dirty="0" smtClean="0"/>
              <a:t>Examples </a:t>
            </a:r>
            <a:r>
              <a:rPr lang="en-GB" sz="2400" dirty="0"/>
              <a:t>of </a:t>
            </a:r>
            <a:r>
              <a:rPr lang="en-GB" sz="2400" dirty="0" smtClean="0"/>
              <a:t>multiple </a:t>
            </a:r>
            <a:r>
              <a:rPr lang="en-GB" sz="2400" dirty="0"/>
              <a:t>testing correction methods:</a:t>
            </a:r>
          </a:p>
          <a:p>
            <a:pPr>
              <a:buFontTx/>
              <a:buChar char="•"/>
            </a:pPr>
            <a:endParaRPr lang="en-GB" sz="2400" dirty="0"/>
          </a:p>
          <a:p>
            <a:pPr lvl="1"/>
            <a:r>
              <a:rPr lang="en-GB" sz="2400" dirty="0"/>
              <a:t> </a:t>
            </a:r>
            <a:r>
              <a:rPr lang="en-GB" sz="2400" b="1" dirty="0" err="1"/>
              <a:t>Bonferroni</a:t>
            </a:r>
            <a:r>
              <a:rPr lang="en-GB" sz="2400" dirty="0"/>
              <a:t> – a very strict correction, very few false positives remain, but we will discount many true positives too</a:t>
            </a:r>
            <a:r>
              <a:rPr lang="en-GB" sz="2400" dirty="0" smtClean="0"/>
              <a:t>.</a:t>
            </a:r>
            <a:endParaRPr lang="en-GB" sz="2400" dirty="0"/>
          </a:p>
          <a:p>
            <a:pPr lvl="2"/>
            <a:r>
              <a:rPr lang="en-GB" sz="2000" dirty="0"/>
              <a:t>Adjusted p-value = calculated p-value * number of tests </a:t>
            </a:r>
            <a:r>
              <a:rPr lang="en-GB" sz="2000" dirty="0" smtClean="0"/>
              <a:t>done</a:t>
            </a:r>
            <a:endParaRPr lang="en-GB" sz="2400" dirty="0"/>
          </a:p>
          <a:p>
            <a:pPr lvl="2"/>
            <a:r>
              <a:rPr lang="en-GB" sz="2000" dirty="0"/>
              <a:t>E.g. when we test 100 genes to see if they are different between the two groups.  A certain gene gives a p-value of 0.002, the adjusted p-value </a:t>
            </a:r>
            <a:r>
              <a:rPr lang="en-GB" sz="2000" dirty="0" smtClean="0"/>
              <a:t>is:     0.002 </a:t>
            </a:r>
            <a:r>
              <a:rPr lang="en-GB" sz="2000" dirty="0"/>
              <a:t>* 100 = 0.20 – not significant</a:t>
            </a:r>
            <a:r>
              <a:rPr lang="en-GB" sz="2000" dirty="0" smtClean="0"/>
              <a:t>.</a:t>
            </a:r>
            <a:endParaRPr lang="en-GB" sz="2400" dirty="0"/>
          </a:p>
          <a:p>
            <a:pPr marL="358775" lvl="1" indent="0">
              <a:buNone/>
            </a:pPr>
            <a:endParaRPr lang="en-GB" sz="2400" dirty="0"/>
          </a:p>
          <a:p>
            <a:pPr lvl="1"/>
            <a:r>
              <a:rPr lang="en-GB" sz="2400" dirty="0"/>
              <a:t> </a:t>
            </a:r>
            <a:r>
              <a:rPr lang="en-GB" sz="2400" b="1" dirty="0" err="1"/>
              <a:t>Benjamini</a:t>
            </a:r>
            <a:r>
              <a:rPr lang="en-GB" sz="2400" b="1" dirty="0"/>
              <a:t>-Hochberg</a:t>
            </a:r>
            <a:r>
              <a:rPr lang="en-GB" sz="2400" dirty="0"/>
              <a:t> – we set the % of results which we can tolerate as false positives (False Discovery Rate or FDR control</a:t>
            </a:r>
            <a:r>
              <a:rPr lang="en-GB" sz="2400" dirty="0" smtClean="0"/>
              <a:t>)</a:t>
            </a:r>
          </a:p>
          <a:p>
            <a:pPr marL="358775" lvl="1" indent="0">
              <a:buNone/>
            </a:pPr>
            <a:endParaRPr lang="en-GB" sz="2400" dirty="0" smtClean="0"/>
          </a:p>
          <a:p>
            <a:pPr marL="358775" lvl="1" indent="0">
              <a:buNone/>
            </a:pPr>
            <a:r>
              <a:rPr lang="en-GB" sz="2800" dirty="0"/>
              <a:t>DESeq2 uses </a:t>
            </a:r>
            <a:r>
              <a:rPr lang="en-GB" sz="2800" dirty="0" smtClean="0"/>
              <a:t>FDR/</a:t>
            </a:r>
            <a:r>
              <a:rPr lang="en-GB" sz="2800" dirty="0" err="1" smtClean="0"/>
              <a:t>Benjamini</a:t>
            </a:r>
            <a:r>
              <a:rPr lang="en-GB" sz="2800" dirty="0" smtClean="0"/>
              <a:t>-Hochberg: the </a:t>
            </a:r>
            <a:r>
              <a:rPr lang="en-GB" sz="2800" dirty="0"/>
              <a:t>average expression strength of each gene, across all samples, as its filter </a:t>
            </a:r>
            <a:r>
              <a:rPr lang="en-GB" sz="2800" dirty="0" smtClean="0"/>
              <a:t>criterion</a:t>
            </a:r>
            <a:endParaRPr lang="en-GB" sz="2800" dirty="0"/>
          </a:p>
        </p:txBody>
      </p:sp>
      <p:sp>
        <p:nvSpPr>
          <p:cNvPr id="9" name="Right Arrow 8"/>
          <p:cNvSpPr/>
          <p:nvPr/>
        </p:nvSpPr>
        <p:spPr>
          <a:xfrm>
            <a:off x="233812" y="4853353"/>
            <a:ext cx="492369"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2" descr="http://4.bp.blogspot.com/-LLPh7IFcxmA/UdLvGaoOHwI/AAAAAAAAEgM/0I05LB-WgRg/s500/easy_analysis-500x39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7937" y="286125"/>
            <a:ext cx="1294461" cy="101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689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999" y="414259"/>
            <a:ext cx="3025201" cy="1839083"/>
          </a:xfrm>
        </p:spPr>
        <p:txBody>
          <a:bodyPr>
            <a:normAutofit/>
          </a:bodyPr>
          <a:lstStyle/>
          <a:p>
            <a:r>
              <a:rPr lang="en-US" dirty="0" err="1" smtClean="0"/>
              <a:t>Vulcano</a:t>
            </a:r>
            <a:r>
              <a:rPr lang="en-US" dirty="0" smtClean="0"/>
              <a:t> plot</a:t>
            </a:r>
            <a:br>
              <a:rPr lang="en-US" dirty="0" smtClean="0"/>
            </a:br>
            <a:r>
              <a:rPr lang="en-US" dirty="0" smtClean="0"/>
              <a:t>FB neurons</a:t>
            </a:r>
            <a:br>
              <a:rPr lang="en-US" dirty="0" smtClean="0"/>
            </a:br>
            <a:r>
              <a:rPr lang="en-US" dirty="0" smtClean="0"/>
              <a:t>COS vs. control</a:t>
            </a:r>
            <a:endParaRPr lang="en-GB" dirty="0"/>
          </a:p>
        </p:txBody>
      </p:sp>
      <p:pic>
        <p:nvPicPr>
          <p:cNvPr id="4" name="Content Placeholder 3"/>
          <p:cNvPicPr>
            <a:picLocks noGrp="1" noChangeAspect="1"/>
          </p:cNvPicPr>
          <p:nvPr>
            <p:ph idx="1"/>
          </p:nvPr>
        </p:nvPicPr>
        <p:blipFill>
          <a:blip r:embed="rId2"/>
          <a:stretch>
            <a:fillRect/>
          </a:stretch>
        </p:blipFill>
        <p:spPr>
          <a:xfrm>
            <a:off x="4800600" y="412303"/>
            <a:ext cx="7325467" cy="5894712"/>
          </a:xfrm>
          <a:prstGeom prst="rect">
            <a:avLst/>
          </a:prstGeom>
        </p:spPr>
      </p:pic>
      <p:sp>
        <p:nvSpPr>
          <p:cNvPr id="5" name="Rectangle 4"/>
          <p:cNvSpPr/>
          <p:nvPr/>
        </p:nvSpPr>
        <p:spPr>
          <a:xfrm>
            <a:off x="0" y="2209800"/>
            <a:ext cx="4648200" cy="464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Group 58"/>
          <p:cNvGraphicFramePr>
            <a:graphicFrameLocks/>
          </p:cNvGraphicFramePr>
          <p:nvPr>
            <p:extLst>
              <p:ext uri="{D42A27DB-BD31-4B8C-83A1-F6EECF244321}">
                <p14:modId xmlns:p14="http://schemas.microsoft.com/office/powerpoint/2010/main" val="135514306"/>
              </p:ext>
            </p:extLst>
          </p:nvPr>
        </p:nvGraphicFramePr>
        <p:xfrm>
          <a:off x="76200" y="2286000"/>
          <a:ext cx="4495800" cy="4525963"/>
        </p:xfrm>
        <a:graphic>
          <a:graphicData uri="http://schemas.openxmlformats.org/drawingml/2006/table">
            <a:tbl>
              <a:tblPr/>
              <a:tblGrid>
                <a:gridCol w="1600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150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NL" sz="2000" b="0" i="0" u="none" strike="noStrike" cap="none" normalizeH="0" baseline="0" dirty="0" smtClean="0">
                          <a:ln>
                            <a:noFill/>
                          </a:ln>
                          <a:solidFill>
                            <a:schemeClr val="tx1"/>
                          </a:solidFill>
                          <a:effectLst/>
                          <a:latin typeface="Arial" pitchFamily="34" charset="0"/>
                        </a:rPr>
                        <a:t>Different </a:t>
                      </a:r>
                      <a:r>
                        <a:rPr kumimoji="0" lang="nl-NL" sz="1600" b="0" i="0" u="none" strike="noStrike" cap="none" normalizeH="0" baseline="0" dirty="0" err="1" smtClean="0">
                          <a:ln>
                            <a:noFill/>
                          </a:ln>
                          <a:solidFill>
                            <a:schemeClr val="tx1"/>
                          </a:solidFill>
                          <a:effectLst/>
                          <a:latin typeface="Arial" pitchFamily="34" charset="0"/>
                        </a:rPr>
                        <a:t>Fold</a:t>
                      </a:r>
                      <a:r>
                        <a:rPr kumimoji="0" lang="nl-NL" sz="1600" b="0" i="0" u="none" strike="noStrike" cap="none" normalizeH="0" baseline="0" dirty="0" smtClean="0">
                          <a:ln>
                            <a:noFill/>
                          </a:ln>
                          <a:solidFill>
                            <a:schemeClr val="tx1"/>
                          </a:solidFill>
                          <a:effectLst/>
                          <a:latin typeface="Arial" pitchFamily="34" charset="0"/>
                        </a:rPr>
                        <a:t> </a:t>
                      </a:r>
                      <a:r>
                        <a:rPr kumimoji="0" lang="nl-NL" sz="1600" b="0" i="0" u="none" strike="noStrike" cap="none" normalizeH="0" baseline="0" dirty="0" smtClean="0">
                          <a:ln>
                            <a:noFill/>
                          </a:ln>
                          <a:solidFill>
                            <a:schemeClr val="tx1"/>
                          </a:solidFill>
                          <a:effectLst/>
                          <a:latin typeface="Arial" pitchFamily="34" charset="0"/>
                        </a:rPr>
                        <a:t>change high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NL" sz="2000" b="0" i="0" u="none" strike="noStrike" cap="none" normalizeH="0" baseline="0" dirty="0" err="1" smtClean="0">
                          <a:ln>
                            <a:noFill/>
                          </a:ln>
                          <a:solidFill>
                            <a:schemeClr val="tx1"/>
                          </a:solidFill>
                          <a:effectLst/>
                          <a:latin typeface="Arial" pitchFamily="34" charset="0"/>
                        </a:rPr>
                        <a:t>Not</a:t>
                      </a:r>
                      <a:r>
                        <a:rPr kumimoji="0" lang="nl-NL" sz="2000" b="0" i="0" u="none" strike="noStrike" cap="none" normalizeH="0" baseline="0" dirty="0" smtClean="0">
                          <a:ln>
                            <a:noFill/>
                          </a:ln>
                          <a:solidFill>
                            <a:schemeClr val="tx1"/>
                          </a:solidFill>
                          <a:effectLst/>
                          <a:latin typeface="Arial" pitchFamily="34" charset="0"/>
                        </a:rPr>
                        <a:t> different </a:t>
                      </a:r>
                      <a:r>
                        <a:rPr kumimoji="0" lang="nl-NL" sz="1600" b="0" i="0" u="none" strike="noStrike" cap="none" normalizeH="0" baseline="0" dirty="0" err="1" smtClean="0">
                          <a:ln>
                            <a:noFill/>
                          </a:ln>
                          <a:solidFill>
                            <a:schemeClr val="tx1"/>
                          </a:solidFill>
                          <a:effectLst/>
                          <a:latin typeface="Arial" pitchFamily="34" charset="0"/>
                        </a:rPr>
                        <a:t>Fold</a:t>
                      </a:r>
                      <a:r>
                        <a:rPr kumimoji="0" lang="nl-NL" sz="1600" b="0" i="0" u="none" strike="noStrike" cap="none" normalizeH="0" baseline="0" dirty="0" smtClean="0">
                          <a:ln>
                            <a:noFill/>
                          </a:ln>
                          <a:solidFill>
                            <a:schemeClr val="tx1"/>
                          </a:solidFill>
                          <a:effectLst/>
                          <a:latin typeface="Arial" pitchFamily="34" charset="0"/>
                        </a:rPr>
                        <a:t> </a:t>
                      </a:r>
                      <a:r>
                        <a:rPr kumimoji="0" lang="nl-NL" sz="1600" b="0" i="0" u="none" strike="noStrike" cap="none" normalizeH="0" baseline="0" dirty="0" smtClean="0">
                          <a:ln>
                            <a:noFill/>
                          </a:ln>
                          <a:solidFill>
                            <a:schemeClr val="tx1"/>
                          </a:solidFill>
                          <a:effectLst/>
                          <a:latin typeface="Arial" pitchFamily="34" charset="0"/>
                        </a:rPr>
                        <a:t>change low</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9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NL" sz="2000" b="0" i="0" u="none" strike="noStrike" cap="none" normalizeH="0" baseline="0" dirty="0" smtClean="0">
                          <a:ln>
                            <a:noFill/>
                          </a:ln>
                          <a:solidFill>
                            <a:schemeClr val="tx1"/>
                          </a:solidFill>
                          <a:effectLst/>
                          <a:latin typeface="Arial" pitchFamily="34" charset="0"/>
                        </a:rPr>
                        <a:t>Significant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nl-NL" sz="1600" b="0" i="0" u="none" strike="noStrike" cap="none" normalizeH="0" baseline="0" dirty="0" smtClean="0">
                          <a:ln>
                            <a:noFill/>
                          </a:ln>
                          <a:solidFill>
                            <a:schemeClr val="tx1"/>
                          </a:solidFill>
                          <a:effectLst/>
                          <a:latin typeface="Arial" pitchFamily="34" charset="0"/>
                        </a:rPr>
                        <a:t>P </a:t>
                      </a:r>
                      <a:r>
                        <a:rPr kumimoji="0" lang="nl-NL" sz="1600" b="0" i="0" u="none" strike="noStrike" cap="none" normalizeH="0" baseline="0" dirty="0" err="1" smtClean="0">
                          <a:ln>
                            <a:noFill/>
                          </a:ln>
                          <a:solidFill>
                            <a:schemeClr val="tx1"/>
                          </a:solidFill>
                          <a:effectLst/>
                          <a:latin typeface="Arial" pitchFamily="34" charset="0"/>
                        </a:rPr>
                        <a:t>value</a:t>
                      </a:r>
                      <a:r>
                        <a:rPr kumimoji="0" lang="nl-NL" sz="1600" b="0" i="0" u="none" strike="noStrike" cap="none" normalizeH="0" baseline="0" dirty="0" smtClean="0">
                          <a:ln>
                            <a:noFill/>
                          </a:ln>
                          <a:solidFill>
                            <a:schemeClr val="tx1"/>
                          </a:solidFill>
                          <a:effectLst/>
                          <a:latin typeface="Arial" pitchFamily="34" charset="0"/>
                        </a:rPr>
                        <a:t> &lt; 0.05</a:t>
                      </a:r>
                      <a:endParaRPr kumimoji="0" lang="nl-NL" sz="1600" b="0" i="0" u="none" strike="noStrike" cap="none" normalizeH="0" baseline="0" dirty="0" smtClean="0">
                        <a:ln>
                          <a:noFill/>
                        </a:ln>
                        <a:solidFill>
                          <a:schemeClr val="tx1"/>
                        </a:solidFill>
                        <a:effectLst/>
                        <a:latin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NL" sz="2000" b="0" i="0" u="none" strike="noStrike" cap="none" normalizeH="0" baseline="0" dirty="0" smtClean="0">
                          <a:ln>
                            <a:noFill/>
                          </a:ln>
                          <a:solidFill>
                            <a:schemeClr val="tx1"/>
                          </a:solidFill>
                          <a:effectLst/>
                          <a:latin typeface="Arial" pitchFamily="34" charset="0"/>
                        </a:rPr>
                        <a:t>Non-Significant</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nl-NL" sz="1600" b="0" i="0" u="none" strike="noStrike" cap="none" normalizeH="0" baseline="0" dirty="0" smtClean="0">
                          <a:ln>
                            <a:noFill/>
                          </a:ln>
                          <a:solidFill>
                            <a:schemeClr val="tx1"/>
                          </a:solidFill>
                          <a:effectLst/>
                          <a:latin typeface="Arial" pitchFamily="34" charset="0"/>
                        </a:rPr>
                        <a:t>P </a:t>
                      </a:r>
                      <a:r>
                        <a:rPr kumimoji="0" lang="nl-NL" sz="1600" b="0" i="0" u="none" strike="noStrike" cap="none" normalizeH="0" baseline="0" dirty="0" err="1" smtClean="0">
                          <a:ln>
                            <a:noFill/>
                          </a:ln>
                          <a:solidFill>
                            <a:schemeClr val="tx1"/>
                          </a:solidFill>
                          <a:effectLst/>
                          <a:latin typeface="Arial" pitchFamily="34" charset="0"/>
                        </a:rPr>
                        <a:t>value</a:t>
                      </a:r>
                      <a:r>
                        <a:rPr kumimoji="0" lang="nl-NL" sz="1600" b="0" i="0" u="none" strike="noStrike" cap="none" normalizeH="0" baseline="0" dirty="0" smtClean="0">
                          <a:ln>
                            <a:noFill/>
                          </a:ln>
                          <a:solidFill>
                            <a:schemeClr val="tx1"/>
                          </a:solidFill>
                          <a:effectLst/>
                          <a:latin typeface="Arial" pitchFamily="34" charset="0"/>
                        </a:rPr>
                        <a:t> &gt; 0.05</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nl-NL" sz="2000" b="0" i="0" u="none" strike="noStrike" cap="none" normalizeH="0" baseline="0" dirty="0" smtClean="0">
                        <a:ln>
                          <a:noFill/>
                        </a:ln>
                        <a:solidFill>
                          <a:schemeClr val="tx1"/>
                        </a:solidFill>
                        <a:effectLst/>
                        <a:latin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AutoShape 33"/>
          <p:cNvSpPr>
            <a:spLocks noChangeArrowheads="1"/>
          </p:cNvSpPr>
          <p:nvPr/>
        </p:nvSpPr>
        <p:spPr bwMode="auto">
          <a:xfrm>
            <a:off x="1905000" y="3886200"/>
            <a:ext cx="152400" cy="152400"/>
          </a:xfrm>
          <a:prstGeom prst="star5">
            <a:avLst/>
          </a:prstGeom>
          <a:solidFill>
            <a:schemeClr val="accent1"/>
          </a:solidFill>
          <a:ln w="9525">
            <a:solidFill>
              <a:schemeClr val="tx1"/>
            </a:solidFill>
            <a:miter lim="800000"/>
            <a:headEnd/>
            <a:tailEnd/>
          </a:ln>
          <a:effectLst/>
        </p:spPr>
        <p:txBody>
          <a:bodyPr wrap="none" anchor="ctr"/>
          <a:lstStyle/>
          <a:p>
            <a:endParaRPr lang="en-GB"/>
          </a:p>
        </p:txBody>
      </p:sp>
      <p:sp>
        <p:nvSpPr>
          <p:cNvPr id="8" name="AutoShape 34"/>
          <p:cNvSpPr>
            <a:spLocks noChangeArrowheads="1"/>
          </p:cNvSpPr>
          <p:nvPr/>
        </p:nvSpPr>
        <p:spPr bwMode="auto">
          <a:xfrm>
            <a:off x="2133600" y="3962400"/>
            <a:ext cx="152400" cy="152400"/>
          </a:xfrm>
          <a:prstGeom prst="star5">
            <a:avLst/>
          </a:prstGeom>
          <a:solidFill>
            <a:schemeClr val="accent1"/>
          </a:solidFill>
          <a:ln w="9525">
            <a:solidFill>
              <a:schemeClr val="tx1"/>
            </a:solidFill>
            <a:miter lim="800000"/>
            <a:headEnd/>
            <a:tailEnd/>
          </a:ln>
          <a:effectLst/>
        </p:spPr>
        <p:txBody>
          <a:bodyPr wrap="none" anchor="ctr"/>
          <a:lstStyle/>
          <a:p>
            <a:endParaRPr lang="en-GB"/>
          </a:p>
        </p:txBody>
      </p:sp>
      <p:sp>
        <p:nvSpPr>
          <p:cNvPr id="9" name="AutoShape 35"/>
          <p:cNvSpPr>
            <a:spLocks noChangeArrowheads="1"/>
          </p:cNvSpPr>
          <p:nvPr/>
        </p:nvSpPr>
        <p:spPr bwMode="auto">
          <a:xfrm>
            <a:off x="2362200" y="3962400"/>
            <a:ext cx="152400" cy="152400"/>
          </a:xfrm>
          <a:prstGeom prst="star5">
            <a:avLst/>
          </a:prstGeom>
          <a:solidFill>
            <a:schemeClr val="accent1"/>
          </a:solidFill>
          <a:ln w="9525">
            <a:solidFill>
              <a:schemeClr val="tx1"/>
            </a:solidFill>
            <a:miter lim="800000"/>
            <a:headEnd/>
            <a:tailEnd/>
          </a:ln>
          <a:effectLst/>
        </p:spPr>
        <p:txBody>
          <a:bodyPr wrap="none" anchor="ctr"/>
          <a:lstStyle/>
          <a:p>
            <a:endParaRPr lang="en-GB"/>
          </a:p>
        </p:txBody>
      </p:sp>
      <p:sp>
        <p:nvSpPr>
          <p:cNvPr id="10" name="AutoShape 36"/>
          <p:cNvSpPr>
            <a:spLocks noChangeArrowheads="1"/>
          </p:cNvSpPr>
          <p:nvPr/>
        </p:nvSpPr>
        <p:spPr bwMode="auto">
          <a:xfrm>
            <a:off x="2514600" y="4876800"/>
            <a:ext cx="152400" cy="152400"/>
          </a:xfrm>
          <a:prstGeom prst="star5">
            <a:avLst/>
          </a:prstGeom>
          <a:solidFill>
            <a:schemeClr val="tx2"/>
          </a:solidFill>
          <a:ln w="9525">
            <a:solidFill>
              <a:schemeClr val="tx1"/>
            </a:solidFill>
            <a:miter lim="800000"/>
            <a:headEnd/>
            <a:tailEnd/>
          </a:ln>
          <a:effectLst/>
        </p:spPr>
        <p:txBody>
          <a:bodyPr wrap="none" anchor="ctr"/>
          <a:lstStyle/>
          <a:p>
            <a:endParaRPr lang="en-GB"/>
          </a:p>
        </p:txBody>
      </p:sp>
      <p:sp>
        <p:nvSpPr>
          <p:cNvPr id="11" name="AutoShape 37"/>
          <p:cNvSpPr>
            <a:spLocks noChangeArrowheads="1"/>
          </p:cNvSpPr>
          <p:nvPr/>
        </p:nvSpPr>
        <p:spPr bwMode="auto">
          <a:xfrm>
            <a:off x="2667000" y="4724400"/>
            <a:ext cx="152400" cy="152400"/>
          </a:xfrm>
          <a:prstGeom prst="star5">
            <a:avLst/>
          </a:prstGeom>
          <a:solidFill>
            <a:schemeClr val="tx2"/>
          </a:solidFill>
          <a:ln w="9525">
            <a:solidFill>
              <a:schemeClr val="tx1"/>
            </a:solidFill>
            <a:miter lim="800000"/>
            <a:headEnd/>
            <a:tailEnd/>
          </a:ln>
          <a:effectLst/>
        </p:spPr>
        <p:txBody>
          <a:bodyPr wrap="none" anchor="ctr"/>
          <a:lstStyle/>
          <a:p>
            <a:endParaRPr lang="en-GB"/>
          </a:p>
        </p:txBody>
      </p:sp>
      <p:sp>
        <p:nvSpPr>
          <p:cNvPr id="12" name="AutoShape 38"/>
          <p:cNvSpPr>
            <a:spLocks noChangeArrowheads="1"/>
          </p:cNvSpPr>
          <p:nvPr/>
        </p:nvSpPr>
        <p:spPr bwMode="auto">
          <a:xfrm>
            <a:off x="2819400" y="4876800"/>
            <a:ext cx="152400" cy="152400"/>
          </a:xfrm>
          <a:prstGeom prst="star5">
            <a:avLst/>
          </a:prstGeom>
          <a:solidFill>
            <a:schemeClr val="tx2"/>
          </a:solidFill>
          <a:ln w="9525">
            <a:solidFill>
              <a:schemeClr val="tx1"/>
            </a:solidFill>
            <a:miter lim="800000"/>
            <a:headEnd/>
            <a:tailEnd/>
          </a:ln>
          <a:effectLst/>
        </p:spPr>
        <p:txBody>
          <a:bodyPr wrap="none" anchor="ctr"/>
          <a:lstStyle/>
          <a:p>
            <a:endParaRPr lang="en-GB"/>
          </a:p>
        </p:txBody>
      </p:sp>
      <p:sp>
        <p:nvSpPr>
          <p:cNvPr id="13" name="AutoShape 39"/>
          <p:cNvSpPr>
            <a:spLocks noChangeArrowheads="1"/>
          </p:cNvSpPr>
          <p:nvPr/>
        </p:nvSpPr>
        <p:spPr bwMode="auto">
          <a:xfrm>
            <a:off x="3200400" y="4419600"/>
            <a:ext cx="152400" cy="152400"/>
          </a:xfrm>
          <a:prstGeom prst="star5">
            <a:avLst/>
          </a:prstGeom>
          <a:solidFill>
            <a:schemeClr val="accent1"/>
          </a:solidFill>
          <a:ln w="9525">
            <a:solidFill>
              <a:schemeClr val="tx1"/>
            </a:solidFill>
            <a:miter lim="800000"/>
            <a:headEnd/>
            <a:tailEnd/>
          </a:ln>
          <a:effectLst/>
        </p:spPr>
        <p:txBody>
          <a:bodyPr wrap="none" anchor="ctr"/>
          <a:lstStyle/>
          <a:p>
            <a:endParaRPr lang="en-GB"/>
          </a:p>
        </p:txBody>
      </p:sp>
      <p:sp>
        <p:nvSpPr>
          <p:cNvPr id="14" name="AutoShape 40"/>
          <p:cNvSpPr>
            <a:spLocks noChangeArrowheads="1"/>
          </p:cNvSpPr>
          <p:nvPr/>
        </p:nvSpPr>
        <p:spPr bwMode="auto">
          <a:xfrm>
            <a:off x="3429000" y="4495800"/>
            <a:ext cx="152400" cy="152400"/>
          </a:xfrm>
          <a:prstGeom prst="star5">
            <a:avLst/>
          </a:prstGeom>
          <a:solidFill>
            <a:schemeClr val="accent1"/>
          </a:solidFill>
          <a:ln w="9525">
            <a:solidFill>
              <a:schemeClr val="tx1"/>
            </a:solidFill>
            <a:miter lim="800000"/>
            <a:headEnd/>
            <a:tailEnd/>
          </a:ln>
          <a:effectLst/>
        </p:spPr>
        <p:txBody>
          <a:bodyPr wrap="none" anchor="ctr"/>
          <a:lstStyle/>
          <a:p>
            <a:endParaRPr lang="en-GB"/>
          </a:p>
        </p:txBody>
      </p:sp>
      <p:sp>
        <p:nvSpPr>
          <p:cNvPr id="15" name="AutoShape 41"/>
          <p:cNvSpPr>
            <a:spLocks noChangeArrowheads="1"/>
          </p:cNvSpPr>
          <p:nvPr/>
        </p:nvSpPr>
        <p:spPr bwMode="auto">
          <a:xfrm>
            <a:off x="3657600" y="4495800"/>
            <a:ext cx="152400" cy="152400"/>
          </a:xfrm>
          <a:prstGeom prst="star5">
            <a:avLst/>
          </a:prstGeom>
          <a:solidFill>
            <a:schemeClr val="accent1"/>
          </a:solidFill>
          <a:ln w="9525">
            <a:solidFill>
              <a:schemeClr val="tx1"/>
            </a:solidFill>
            <a:miter lim="800000"/>
            <a:headEnd/>
            <a:tailEnd/>
          </a:ln>
          <a:effectLst/>
        </p:spPr>
        <p:txBody>
          <a:bodyPr wrap="none" anchor="ctr"/>
          <a:lstStyle/>
          <a:p>
            <a:endParaRPr lang="en-GB"/>
          </a:p>
        </p:txBody>
      </p:sp>
      <p:sp>
        <p:nvSpPr>
          <p:cNvPr id="16" name="AutoShape 42"/>
          <p:cNvSpPr>
            <a:spLocks noChangeArrowheads="1"/>
          </p:cNvSpPr>
          <p:nvPr/>
        </p:nvSpPr>
        <p:spPr bwMode="auto">
          <a:xfrm>
            <a:off x="3810000" y="4876800"/>
            <a:ext cx="152400" cy="152400"/>
          </a:xfrm>
          <a:prstGeom prst="star5">
            <a:avLst/>
          </a:prstGeom>
          <a:solidFill>
            <a:schemeClr val="tx2"/>
          </a:solidFill>
          <a:ln w="9525">
            <a:solidFill>
              <a:schemeClr val="tx1"/>
            </a:solidFill>
            <a:miter lim="800000"/>
            <a:headEnd/>
            <a:tailEnd/>
          </a:ln>
          <a:effectLst/>
        </p:spPr>
        <p:txBody>
          <a:bodyPr wrap="none" anchor="ctr"/>
          <a:lstStyle/>
          <a:p>
            <a:endParaRPr lang="en-GB"/>
          </a:p>
        </p:txBody>
      </p:sp>
      <p:sp>
        <p:nvSpPr>
          <p:cNvPr id="17" name="AutoShape 43"/>
          <p:cNvSpPr>
            <a:spLocks noChangeArrowheads="1"/>
          </p:cNvSpPr>
          <p:nvPr/>
        </p:nvSpPr>
        <p:spPr bwMode="auto">
          <a:xfrm>
            <a:off x="3962400" y="4724400"/>
            <a:ext cx="152400" cy="152400"/>
          </a:xfrm>
          <a:prstGeom prst="star5">
            <a:avLst/>
          </a:prstGeom>
          <a:solidFill>
            <a:schemeClr val="tx2"/>
          </a:solidFill>
          <a:ln w="9525">
            <a:solidFill>
              <a:schemeClr val="tx1"/>
            </a:solidFill>
            <a:miter lim="800000"/>
            <a:headEnd/>
            <a:tailEnd/>
          </a:ln>
          <a:effectLst/>
        </p:spPr>
        <p:txBody>
          <a:bodyPr wrap="none" anchor="ctr"/>
          <a:lstStyle/>
          <a:p>
            <a:endParaRPr lang="en-GB"/>
          </a:p>
        </p:txBody>
      </p:sp>
      <p:sp>
        <p:nvSpPr>
          <p:cNvPr id="18" name="AutoShape 44"/>
          <p:cNvSpPr>
            <a:spLocks noChangeArrowheads="1"/>
          </p:cNvSpPr>
          <p:nvPr/>
        </p:nvSpPr>
        <p:spPr bwMode="auto">
          <a:xfrm>
            <a:off x="4114800" y="4876800"/>
            <a:ext cx="152400" cy="152400"/>
          </a:xfrm>
          <a:prstGeom prst="star5">
            <a:avLst/>
          </a:prstGeom>
          <a:solidFill>
            <a:schemeClr val="tx2"/>
          </a:solidFill>
          <a:ln w="9525">
            <a:solidFill>
              <a:schemeClr val="tx1"/>
            </a:solidFill>
            <a:miter lim="800000"/>
            <a:headEnd/>
            <a:tailEnd/>
          </a:ln>
          <a:effectLst/>
        </p:spPr>
        <p:txBody>
          <a:bodyPr wrap="none" anchor="ctr"/>
          <a:lstStyle/>
          <a:p>
            <a:endParaRPr lang="en-GB"/>
          </a:p>
        </p:txBody>
      </p:sp>
      <p:sp>
        <p:nvSpPr>
          <p:cNvPr id="19" name="AutoShape 45"/>
          <p:cNvSpPr>
            <a:spLocks noChangeArrowheads="1"/>
          </p:cNvSpPr>
          <p:nvPr/>
        </p:nvSpPr>
        <p:spPr bwMode="auto">
          <a:xfrm>
            <a:off x="1828800" y="5410200"/>
            <a:ext cx="152400" cy="152400"/>
          </a:xfrm>
          <a:prstGeom prst="star5">
            <a:avLst/>
          </a:prstGeom>
          <a:solidFill>
            <a:schemeClr val="accent1"/>
          </a:solidFill>
          <a:ln w="9525">
            <a:solidFill>
              <a:schemeClr val="tx1"/>
            </a:solidFill>
            <a:miter lim="800000"/>
            <a:headEnd/>
            <a:tailEnd/>
          </a:ln>
          <a:effectLst/>
        </p:spPr>
        <p:txBody>
          <a:bodyPr wrap="none" anchor="ctr"/>
          <a:lstStyle/>
          <a:p>
            <a:endParaRPr lang="en-GB"/>
          </a:p>
        </p:txBody>
      </p:sp>
      <p:sp>
        <p:nvSpPr>
          <p:cNvPr id="20" name="AutoShape 46"/>
          <p:cNvSpPr>
            <a:spLocks noChangeArrowheads="1"/>
          </p:cNvSpPr>
          <p:nvPr/>
        </p:nvSpPr>
        <p:spPr bwMode="auto">
          <a:xfrm>
            <a:off x="2057400" y="5943600"/>
            <a:ext cx="152400" cy="152400"/>
          </a:xfrm>
          <a:prstGeom prst="star5">
            <a:avLst/>
          </a:prstGeom>
          <a:solidFill>
            <a:schemeClr val="accent1"/>
          </a:solidFill>
          <a:ln w="9525">
            <a:solidFill>
              <a:schemeClr val="tx1"/>
            </a:solidFill>
            <a:miter lim="800000"/>
            <a:headEnd/>
            <a:tailEnd/>
          </a:ln>
          <a:effectLst/>
        </p:spPr>
        <p:txBody>
          <a:bodyPr wrap="none" anchor="ctr"/>
          <a:lstStyle/>
          <a:p>
            <a:endParaRPr lang="en-GB"/>
          </a:p>
        </p:txBody>
      </p:sp>
      <p:sp>
        <p:nvSpPr>
          <p:cNvPr id="21" name="AutoShape 47"/>
          <p:cNvSpPr>
            <a:spLocks noChangeArrowheads="1"/>
          </p:cNvSpPr>
          <p:nvPr/>
        </p:nvSpPr>
        <p:spPr bwMode="auto">
          <a:xfrm>
            <a:off x="2286000" y="6172200"/>
            <a:ext cx="152400" cy="152400"/>
          </a:xfrm>
          <a:prstGeom prst="star5">
            <a:avLst/>
          </a:prstGeom>
          <a:solidFill>
            <a:schemeClr val="accent1"/>
          </a:solidFill>
          <a:ln w="9525">
            <a:solidFill>
              <a:schemeClr val="tx1"/>
            </a:solidFill>
            <a:miter lim="800000"/>
            <a:headEnd/>
            <a:tailEnd/>
          </a:ln>
          <a:effectLst/>
        </p:spPr>
        <p:txBody>
          <a:bodyPr wrap="none" anchor="ctr"/>
          <a:lstStyle/>
          <a:p>
            <a:endParaRPr lang="en-GB"/>
          </a:p>
        </p:txBody>
      </p:sp>
      <p:sp>
        <p:nvSpPr>
          <p:cNvPr id="22" name="AutoShape 48"/>
          <p:cNvSpPr>
            <a:spLocks noChangeArrowheads="1"/>
          </p:cNvSpPr>
          <p:nvPr/>
        </p:nvSpPr>
        <p:spPr bwMode="auto">
          <a:xfrm>
            <a:off x="2438400" y="6477000"/>
            <a:ext cx="152400" cy="152400"/>
          </a:xfrm>
          <a:prstGeom prst="star5">
            <a:avLst/>
          </a:prstGeom>
          <a:solidFill>
            <a:schemeClr val="tx2"/>
          </a:solidFill>
          <a:ln w="9525">
            <a:solidFill>
              <a:schemeClr val="tx1"/>
            </a:solidFill>
            <a:miter lim="800000"/>
            <a:headEnd/>
            <a:tailEnd/>
          </a:ln>
          <a:effectLst/>
        </p:spPr>
        <p:txBody>
          <a:bodyPr wrap="none" anchor="ctr"/>
          <a:lstStyle/>
          <a:p>
            <a:endParaRPr lang="en-GB"/>
          </a:p>
        </p:txBody>
      </p:sp>
      <p:sp>
        <p:nvSpPr>
          <p:cNvPr id="23" name="AutoShape 49"/>
          <p:cNvSpPr>
            <a:spLocks noChangeArrowheads="1"/>
          </p:cNvSpPr>
          <p:nvPr/>
        </p:nvSpPr>
        <p:spPr bwMode="auto">
          <a:xfrm>
            <a:off x="2590800" y="6096000"/>
            <a:ext cx="152400" cy="152400"/>
          </a:xfrm>
          <a:prstGeom prst="star5">
            <a:avLst/>
          </a:prstGeom>
          <a:solidFill>
            <a:schemeClr val="tx2"/>
          </a:solidFill>
          <a:ln w="9525">
            <a:solidFill>
              <a:schemeClr val="tx1"/>
            </a:solidFill>
            <a:miter lim="800000"/>
            <a:headEnd/>
            <a:tailEnd/>
          </a:ln>
          <a:effectLst/>
        </p:spPr>
        <p:txBody>
          <a:bodyPr wrap="none" anchor="ctr"/>
          <a:lstStyle/>
          <a:p>
            <a:endParaRPr lang="en-GB"/>
          </a:p>
        </p:txBody>
      </p:sp>
      <p:sp>
        <p:nvSpPr>
          <p:cNvPr id="24" name="AutoShape 50"/>
          <p:cNvSpPr>
            <a:spLocks noChangeArrowheads="1"/>
          </p:cNvSpPr>
          <p:nvPr/>
        </p:nvSpPr>
        <p:spPr bwMode="auto">
          <a:xfrm>
            <a:off x="2743200" y="6477000"/>
            <a:ext cx="152400" cy="152400"/>
          </a:xfrm>
          <a:prstGeom prst="star5">
            <a:avLst/>
          </a:prstGeom>
          <a:solidFill>
            <a:schemeClr val="tx2"/>
          </a:solidFill>
          <a:ln w="9525">
            <a:solidFill>
              <a:schemeClr val="tx1"/>
            </a:solidFill>
            <a:miter lim="800000"/>
            <a:headEnd/>
            <a:tailEnd/>
          </a:ln>
          <a:effectLst/>
        </p:spPr>
        <p:txBody>
          <a:bodyPr wrap="none" anchor="ctr"/>
          <a:lstStyle/>
          <a:p>
            <a:endParaRPr lang="en-GB"/>
          </a:p>
        </p:txBody>
      </p:sp>
      <p:sp>
        <p:nvSpPr>
          <p:cNvPr id="25" name="AutoShape 51"/>
          <p:cNvSpPr>
            <a:spLocks noChangeArrowheads="1"/>
          </p:cNvSpPr>
          <p:nvPr/>
        </p:nvSpPr>
        <p:spPr bwMode="auto">
          <a:xfrm>
            <a:off x="3276600" y="6248400"/>
            <a:ext cx="152400" cy="152400"/>
          </a:xfrm>
          <a:prstGeom prst="star5">
            <a:avLst/>
          </a:prstGeom>
          <a:solidFill>
            <a:schemeClr val="accent1"/>
          </a:solidFill>
          <a:ln w="9525">
            <a:solidFill>
              <a:schemeClr val="tx1"/>
            </a:solidFill>
            <a:miter lim="800000"/>
            <a:headEnd/>
            <a:tailEnd/>
          </a:ln>
          <a:effectLst/>
        </p:spPr>
        <p:txBody>
          <a:bodyPr wrap="none" anchor="ctr"/>
          <a:lstStyle/>
          <a:p>
            <a:endParaRPr lang="en-GB"/>
          </a:p>
        </p:txBody>
      </p:sp>
      <p:sp>
        <p:nvSpPr>
          <p:cNvPr id="26" name="AutoShape 52"/>
          <p:cNvSpPr>
            <a:spLocks noChangeArrowheads="1"/>
          </p:cNvSpPr>
          <p:nvPr/>
        </p:nvSpPr>
        <p:spPr bwMode="auto">
          <a:xfrm>
            <a:off x="3505200" y="6324600"/>
            <a:ext cx="152400" cy="152400"/>
          </a:xfrm>
          <a:prstGeom prst="star5">
            <a:avLst/>
          </a:prstGeom>
          <a:solidFill>
            <a:schemeClr val="accent1"/>
          </a:solidFill>
          <a:ln w="9525">
            <a:solidFill>
              <a:schemeClr val="tx1"/>
            </a:solidFill>
            <a:miter lim="800000"/>
            <a:headEnd/>
            <a:tailEnd/>
          </a:ln>
          <a:effectLst/>
        </p:spPr>
        <p:txBody>
          <a:bodyPr wrap="none" anchor="ctr"/>
          <a:lstStyle/>
          <a:p>
            <a:endParaRPr lang="en-GB"/>
          </a:p>
        </p:txBody>
      </p:sp>
      <p:sp>
        <p:nvSpPr>
          <p:cNvPr id="27" name="AutoShape 53"/>
          <p:cNvSpPr>
            <a:spLocks noChangeArrowheads="1"/>
          </p:cNvSpPr>
          <p:nvPr/>
        </p:nvSpPr>
        <p:spPr bwMode="auto">
          <a:xfrm>
            <a:off x="3733800" y="6324600"/>
            <a:ext cx="152400" cy="152400"/>
          </a:xfrm>
          <a:prstGeom prst="star5">
            <a:avLst/>
          </a:prstGeom>
          <a:solidFill>
            <a:schemeClr val="accent1"/>
          </a:solidFill>
          <a:ln w="9525">
            <a:solidFill>
              <a:schemeClr val="tx1"/>
            </a:solidFill>
            <a:miter lim="800000"/>
            <a:headEnd/>
            <a:tailEnd/>
          </a:ln>
          <a:effectLst/>
        </p:spPr>
        <p:txBody>
          <a:bodyPr wrap="none" anchor="ctr"/>
          <a:lstStyle/>
          <a:p>
            <a:endParaRPr lang="en-GB"/>
          </a:p>
        </p:txBody>
      </p:sp>
      <p:sp>
        <p:nvSpPr>
          <p:cNvPr id="28" name="AutoShape 54"/>
          <p:cNvSpPr>
            <a:spLocks noChangeArrowheads="1"/>
          </p:cNvSpPr>
          <p:nvPr/>
        </p:nvSpPr>
        <p:spPr bwMode="auto">
          <a:xfrm>
            <a:off x="3886200" y="6096000"/>
            <a:ext cx="152400" cy="152400"/>
          </a:xfrm>
          <a:prstGeom prst="star5">
            <a:avLst/>
          </a:prstGeom>
          <a:solidFill>
            <a:schemeClr val="tx2"/>
          </a:solidFill>
          <a:ln w="9525">
            <a:solidFill>
              <a:schemeClr val="tx1"/>
            </a:solidFill>
            <a:miter lim="800000"/>
            <a:headEnd/>
            <a:tailEnd/>
          </a:ln>
          <a:effectLst/>
        </p:spPr>
        <p:txBody>
          <a:bodyPr wrap="none" anchor="ctr"/>
          <a:lstStyle/>
          <a:p>
            <a:endParaRPr lang="en-GB"/>
          </a:p>
        </p:txBody>
      </p:sp>
      <p:sp>
        <p:nvSpPr>
          <p:cNvPr id="29" name="AutoShape 55"/>
          <p:cNvSpPr>
            <a:spLocks noChangeArrowheads="1"/>
          </p:cNvSpPr>
          <p:nvPr/>
        </p:nvSpPr>
        <p:spPr bwMode="auto">
          <a:xfrm>
            <a:off x="4038600" y="6324600"/>
            <a:ext cx="152400" cy="152400"/>
          </a:xfrm>
          <a:prstGeom prst="star5">
            <a:avLst/>
          </a:prstGeom>
          <a:solidFill>
            <a:schemeClr val="tx2"/>
          </a:solidFill>
          <a:ln w="9525">
            <a:solidFill>
              <a:schemeClr val="tx1"/>
            </a:solidFill>
            <a:miter lim="800000"/>
            <a:headEnd/>
            <a:tailEnd/>
          </a:ln>
          <a:effectLst/>
        </p:spPr>
        <p:txBody>
          <a:bodyPr wrap="none" anchor="ctr"/>
          <a:lstStyle/>
          <a:p>
            <a:endParaRPr lang="en-GB"/>
          </a:p>
        </p:txBody>
      </p:sp>
      <p:sp>
        <p:nvSpPr>
          <p:cNvPr id="30" name="AutoShape 56"/>
          <p:cNvSpPr>
            <a:spLocks noChangeArrowheads="1"/>
          </p:cNvSpPr>
          <p:nvPr/>
        </p:nvSpPr>
        <p:spPr bwMode="auto">
          <a:xfrm>
            <a:off x="4191000" y="6477000"/>
            <a:ext cx="152400" cy="152400"/>
          </a:xfrm>
          <a:prstGeom prst="star5">
            <a:avLst/>
          </a:prstGeom>
          <a:solidFill>
            <a:schemeClr val="tx2"/>
          </a:solidFill>
          <a:ln w="9525">
            <a:solidFill>
              <a:schemeClr val="tx1"/>
            </a:solidFill>
            <a:miter lim="800000"/>
            <a:headEnd/>
            <a:tailEnd/>
          </a:ln>
          <a:effectLst/>
        </p:spPr>
        <p:txBody>
          <a:bodyPr wrap="none" anchor="ctr"/>
          <a:lstStyle/>
          <a:p>
            <a:endParaRPr lang="en-GB"/>
          </a:p>
        </p:txBody>
      </p:sp>
      <p:sp>
        <p:nvSpPr>
          <p:cNvPr id="31" name="Rectangle 30"/>
          <p:cNvSpPr/>
          <p:nvPr/>
        </p:nvSpPr>
        <p:spPr>
          <a:xfrm>
            <a:off x="5410200" y="539262"/>
            <a:ext cx="2819400" cy="4108938"/>
          </a:xfrm>
          <a:prstGeom prst="rect">
            <a:avLst/>
          </a:prstGeom>
          <a:no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Rectangle 31"/>
          <p:cNvSpPr/>
          <p:nvPr/>
        </p:nvSpPr>
        <p:spPr>
          <a:xfrm>
            <a:off x="9179168" y="539262"/>
            <a:ext cx="2778369" cy="410893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TextBox 32"/>
          <p:cNvSpPr txBox="1"/>
          <p:nvPr/>
        </p:nvSpPr>
        <p:spPr>
          <a:xfrm>
            <a:off x="5606843" y="855785"/>
            <a:ext cx="2479205" cy="369332"/>
          </a:xfrm>
          <a:prstGeom prst="rect">
            <a:avLst/>
          </a:prstGeom>
          <a:noFill/>
        </p:spPr>
        <p:txBody>
          <a:bodyPr wrap="none" rtlCol="0">
            <a:spAutoFit/>
          </a:bodyPr>
          <a:lstStyle/>
          <a:p>
            <a:r>
              <a:rPr lang="en-US" b="1" dirty="0" smtClean="0"/>
              <a:t>Significant and different</a:t>
            </a:r>
            <a:endParaRPr lang="en-GB" b="1" dirty="0"/>
          </a:p>
        </p:txBody>
      </p:sp>
    </p:spTree>
    <p:extLst>
      <p:ext uri="{BB962C8B-B14F-4D97-AF65-F5344CB8AC3E}">
        <p14:creationId xmlns:p14="http://schemas.microsoft.com/office/powerpoint/2010/main" val="13348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123" y="414260"/>
            <a:ext cx="2544667" cy="2176540"/>
          </a:xfrm>
        </p:spPr>
        <p:txBody>
          <a:bodyPr>
            <a:normAutofit fontScale="90000"/>
          </a:bodyPr>
          <a:lstStyle/>
          <a:p>
            <a:r>
              <a:rPr lang="en-US" dirty="0" smtClean="0"/>
              <a:t>Comparison between different methods</a:t>
            </a:r>
            <a:br>
              <a:rPr lang="en-US" dirty="0" smtClean="0"/>
            </a:br>
            <a:r>
              <a:rPr lang="en-US" dirty="0"/>
              <a:t/>
            </a:r>
            <a:br>
              <a:rPr lang="en-US" dirty="0"/>
            </a:br>
            <a:r>
              <a:rPr lang="en-US" dirty="0" smtClean="0"/>
              <a:t>Sensitivity vs. Precision</a:t>
            </a:r>
            <a:endParaRPr lang="en-GB" dirty="0"/>
          </a:p>
        </p:txBody>
      </p:sp>
      <p:pic>
        <p:nvPicPr>
          <p:cNvPr id="4" name="Content Placeholder 3"/>
          <p:cNvPicPr>
            <a:picLocks noGrp="1" noChangeAspect="1"/>
          </p:cNvPicPr>
          <p:nvPr>
            <p:ph idx="1"/>
          </p:nvPr>
        </p:nvPicPr>
        <p:blipFill>
          <a:blip r:embed="rId2"/>
          <a:stretch>
            <a:fillRect/>
          </a:stretch>
        </p:blipFill>
        <p:spPr>
          <a:xfrm>
            <a:off x="2708790" y="86014"/>
            <a:ext cx="9483210" cy="6771986"/>
          </a:xfrm>
          <a:prstGeom prst="rect">
            <a:avLst/>
          </a:prstGeom>
        </p:spPr>
      </p:pic>
      <p:sp>
        <p:nvSpPr>
          <p:cNvPr id="5" name="TextBox 4"/>
          <p:cNvSpPr txBox="1"/>
          <p:nvPr/>
        </p:nvSpPr>
        <p:spPr>
          <a:xfrm>
            <a:off x="9743620" y="6488668"/>
            <a:ext cx="2357248" cy="369332"/>
          </a:xfrm>
          <a:prstGeom prst="rect">
            <a:avLst/>
          </a:prstGeom>
          <a:noFill/>
        </p:spPr>
        <p:txBody>
          <a:bodyPr wrap="none" rtlCol="0">
            <a:spAutoFit/>
          </a:bodyPr>
          <a:lstStyle/>
          <a:p>
            <a:r>
              <a:rPr lang="en-US" dirty="0" smtClean="0"/>
              <a:t>Figure: Love et al. 2014</a:t>
            </a:r>
            <a:endParaRPr lang="en-GB" dirty="0"/>
          </a:p>
        </p:txBody>
      </p:sp>
    </p:spTree>
    <p:extLst>
      <p:ext uri="{BB962C8B-B14F-4D97-AF65-F5344CB8AC3E}">
        <p14:creationId xmlns:p14="http://schemas.microsoft.com/office/powerpoint/2010/main" val="2359105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Whats</a:t>
            </a:r>
            <a:r>
              <a:rPr lang="en-US" dirty="0" smtClean="0"/>
              <a:t> next?</a:t>
            </a:r>
            <a:endParaRPr lang="en-GB" dirty="0"/>
          </a:p>
        </p:txBody>
      </p:sp>
      <p:sp>
        <p:nvSpPr>
          <p:cNvPr id="3" name="Content Placeholder 2"/>
          <p:cNvSpPr>
            <a:spLocks noGrp="1"/>
          </p:cNvSpPr>
          <p:nvPr>
            <p:ph idx="1"/>
          </p:nvPr>
        </p:nvSpPr>
        <p:spPr>
          <a:xfrm>
            <a:off x="479999" y="1296000"/>
            <a:ext cx="11102399" cy="4471754"/>
          </a:xfrm>
        </p:spPr>
        <p:txBody>
          <a:bodyPr/>
          <a:lstStyle/>
          <a:p>
            <a:pPr marL="0" indent="0">
              <a:buNone/>
            </a:pPr>
            <a:r>
              <a:rPr lang="en-US" dirty="0" smtClean="0"/>
              <a:t>1. Run DESeq2 on full data</a:t>
            </a:r>
          </a:p>
          <a:p>
            <a:pPr marL="0" indent="0">
              <a:buNone/>
            </a:pPr>
            <a:r>
              <a:rPr lang="en-US" sz="2800" dirty="0" smtClean="0"/>
              <a:t> 	- Open R / R Studio</a:t>
            </a:r>
          </a:p>
          <a:p>
            <a:pPr marL="0" indent="0">
              <a:buNone/>
            </a:pPr>
            <a:r>
              <a:rPr lang="en-US" sz="2800" dirty="0"/>
              <a:t>	</a:t>
            </a:r>
            <a:r>
              <a:rPr lang="en-US" sz="2800" dirty="0" smtClean="0"/>
              <a:t>- Download the </a:t>
            </a:r>
            <a:r>
              <a:rPr lang="en-GB" sz="2800" dirty="0" smtClean="0">
                <a:hlinkClick r:id="rId2" tooltip="GSE106589_geneCounts.csv"/>
              </a:rPr>
              <a:t>GSE106589_geneCounts.csv</a:t>
            </a:r>
            <a:r>
              <a:rPr lang="en-GB" sz="2800" dirty="0" smtClean="0"/>
              <a:t> and </a:t>
            </a:r>
            <a:r>
              <a:rPr lang="en-GB" sz="2800" dirty="0">
                <a:hlinkClick r:id="rId3" tooltip="SraRunTable.txt"/>
              </a:rPr>
              <a:t>SraRunTable.txt</a:t>
            </a:r>
            <a:endParaRPr lang="en-US" sz="2800" dirty="0" smtClean="0"/>
          </a:p>
          <a:p>
            <a:pPr marL="0" indent="0">
              <a:buNone/>
            </a:pPr>
            <a:r>
              <a:rPr lang="en-US" sz="2800" dirty="0" smtClean="0"/>
              <a:t>	- Download R script </a:t>
            </a:r>
            <a:r>
              <a:rPr lang="en-GB" sz="2800" dirty="0" smtClean="0">
                <a:hlinkClick r:id="rId4" tooltip="DESeq2_GSE106589_V1.R"/>
              </a:rPr>
              <a:t>DESeq2_GSE106589_V1.R</a:t>
            </a:r>
            <a:r>
              <a:rPr lang="en-GB" sz="2800" dirty="0" smtClean="0"/>
              <a:t> and open it in R</a:t>
            </a:r>
          </a:p>
          <a:p>
            <a:pPr marL="0" indent="0">
              <a:buNone/>
            </a:pPr>
            <a:r>
              <a:rPr lang="en-US" dirty="0" smtClean="0"/>
              <a:t>2. Run DESeq2 on FB neuron data</a:t>
            </a:r>
          </a:p>
          <a:p>
            <a:pPr marL="0" indent="0">
              <a:buNone/>
            </a:pPr>
            <a:r>
              <a:rPr lang="en-US" dirty="0"/>
              <a:t>	</a:t>
            </a:r>
            <a:r>
              <a:rPr lang="en-US" dirty="0" smtClean="0"/>
              <a:t>- </a:t>
            </a:r>
            <a:r>
              <a:rPr lang="en-US" sz="2800" dirty="0" smtClean="0"/>
              <a:t>Download R script </a:t>
            </a:r>
            <a:r>
              <a:rPr lang="en-GB" sz="2800" dirty="0" smtClean="0">
                <a:hlinkClick r:id="rId5" tooltip="DESeq2_GSE106589_FBneurons.R"/>
              </a:rPr>
              <a:t>DESeq2_GSE106589_FBneurons.R</a:t>
            </a:r>
            <a:r>
              <a:rPr lang="en-GB" sz="2800" dirty="0" smtClean="0"/>
              <a:t> and open it</a:t>
            </a:r>
            <a:endParaRPr lang="en-US" dirty="0" smtClean="0"/>
          </a:p>
          <a:p>
            <a:pPr marL="0" indent="0">
              <a:buNone/>
            </a:pPr>
            <a:r>
              <a:rPr lang="en-US" dirty="0" smtClean="0"/>
              <a:t>3. (optional) Run DESeq2 on NPC data</a:t>
            </a:r>
          </a:p>
          <a:p>
            <a:pPr marL="0" indent="0">
              <a:buNone/>
            </a:pPr>
            <a:r>
              <a:rPr lang="en-US" dirty="0"/>
              <a:t>	</a:t>
            </a:r>
            <a:r>
              <a:rPr lang="en-US" dirty="0" smtClean="0"/>
              <a:t>Modify </a:t>
            </a:r>
            <a:r>
              <a:rPr lang="en-US" dirty="0" err="1" smtClean="0"/>
              <a:t>Fbneurons.R</a:t>
            </a:r>
            <a:r>
              <a:rPr lang="en-US" dirty="0" smtClean="0"/>
              <a:t> so you can use it to </a:t>
            </a:r>
            <a:r>
              <a:rPr lang="en-US" dirty="0" err="1" smtClean="0"/>
              <a:t>analyse</a:t>
            </a:r>
            <a:r>
              <a:rPr lang="en-US" dirty="0" smtClean="0"/>
              <a:t> NPC 	data</a:t>
            </a:r>
            <a:endParaRPr lang="en-GB" dirty="0"/>
          </a:p>
        </p:txBody>
      </p:sp>
    </p:spTree>
    <p:extLst>
      <p:ext uri="{BB962C8B-B14F-4D97-AF65-F5344CB8AC3E}">
        <p14:creationId xmlns:p14="http://schemas.microsoft.com/office/powerpoint/2010/main" val="2969214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GB" dirty="0"/>
          </a:p>
        </p:txBody>
      </p:sp>
      <p:sp>
        <p:nvSpPr>
          <p:cNvPr id="3" name="Content Placeholder 2"/>
          <p:cNvSpPr>
            <a:spLocks noGrp="1"/>
          </p:cNvSpPr>
          <p:nvPr>
            <p:ph idx="1"/>
          </p:nvPr>
        </p:nvSpPr>
        <p:spPr/>
        <p:txBody>
          <a:bodyPr/>
          <a:lstStyle/>
          <a:p>
            <a:r>
              <a:rPr lang="en-US" sz="2800" dirty="0" smtClean="0"/>
              <a:t>A simple, straight-forward </a:t>
            </a:r>
            <a:r>
              <a:rPr lang="en-US" sz="2800" dirty="0"/>
              <a:t>DESeq2 tutorial: </a:t>
            </a:r>
            <a:r>
              <a:rPr lang="en-US" sz="2800" dirty="0">
                <a:hlinkClick r:id="rId3"/>
              </a:rPr>
              <a:t>https://</a:t>
            </a:r>
            <a:r>
              <a:rPr lang="en-US" sz="2800" dirty="0" smtClean="0">
                <a:hlinkClick r:id="rId3"/>
              </a:rPr>
              <a:t>lashlock.github.io/compbio/R_presentation.html</a:t>
            </a:r>
            <a:r>
              <a:rPr lang="en-US" sz="2800" dirty="0" smtClean="0"/>
              <a:t> </a:t>
            </a:r>
          </a:p>
          <a:p>
            <a:r>
              <a:rPr lang="en-US" sz="2800" dirty="0" smtClean="0"/>
              <a:t>Extensive tutorial covering all eventualities, by the </a:t>
            </a:r>
            <a:r>
              <a:rPr lang="en-US" sz="2800" dirty="0"/>
              <a:t>original authors: </a:t>
            </a:r>
            <a:r>
              <a:rPr lang="en-US" sz="2800" dirty="0">
                <a:hlinkClick r:id="rId4"/>
              </a:rPr>
              <a:t>https://</a:t>
            </a:r>
            <a:r>
              <a:rPr lang="en-US" sz="2800" dirty="0" smtClean="0">
                <a:hlinkClick r:id="rId4"/>
              </a:rPr>
              <a:t>bioconductor.org/packages/devel/bioc/vignettes/DESeq2/inst/doc/DESeq2.html</a:t>
            </a:r>
            <a:r>
              <a:rPr lang="en-US" sz="2800" dirty="0" smtClean="0"/>
              <a:t> </a:t>
            </a:r>
          </a:p>
          <a:p>
            <a:r>
              <a:rPr lang="en-US" sz="2800" dirty="0" smtClean="0"/>
              <a:t>DESeq2 original paper: </a:t>
            </a:r>
            <a:r>
              <a:rPr lang="en-GB" sz="2800" dirty="0"/>
              <a:t>Love, M.I., Huber, W., Anders, S. (2014) Moderated estimation of fold change and dispersion for RNA-</a:t>
            </a:r>
            <a:r>
              <a:rPr lang="en-GB" sz="2800" dirty="0" err="1"/>
              <a:t>seq</a:t>
            </a:r>
            <a:r>
              <a:rPr lang="en-GB" sz="2800" dirty="0"/>
              <a:t> data with DESeq2. </a:t>
            </a:r>
            <a:r>
              <a:rPr lang="en-GB" sz="2800" i="1" dirty="0"/>
              <a:t>Genome Biology</a:t>
            </a:r>
            <a:r>
              <a:rPr lang="en-GB" sz="2800" dirty="0"/>
              <a:t>, </a:t>
            </a:r>
            <a:r>
              <a:rPr lang="en-GB" sz="2800" b="1" dirty="0"/>
              <a:t>15</a:t>
            </a:r>
            <a:r>
              <a:rPr lang="en-GB" sz="2800" dirty="0"/>
              <a:t>:550. </a:t>
            </a:r>
            <a:r>
              <a:rPr lang="en-GB" sz="2800" dirty="0" smtClean="0">
                <a:hlinkClick r:id="rId5"/>
              </a:rPr>
              <a:t>10.1186/s13059-014-0550-8</a:t>
            </a:r>
            <a:endParaRPr lang="en-GB" sz="2800" dirty="0" smtClean="0"/>
          </a:p>
          <a:p>
            <a:r>
              <a:rPr lang="en-US" sz="2800" dirty="0" smtClean="0"/>
              <a:t>R Tutorial </a:t>
            </a:r>
            <a:r>
              <a:rPr lang="en-US" sz="2800" dirty="0"/>
              <a:t>on clustering: </a:t>
            </a:r>
            <a:r>
              <a:rPr lang="en-US" sz="2800" dirty="0">
                <a:hlinkClick r:id="rId6"/>
              </a:rPr>
              <a:t>https://</a:t>
            </a:r>
            <a:r>
              <a:rPr lang="en-US" sz="2800" dirty="0" smtClean="0">
                <a:hlinkClick r:id="rId6"/>
              </a:rPr>
              <a:t>www.statmethods.net/advstats/cluster.html</a:t>
            </a:r>
            <a:r>
              <a:rPr lang="en-US" sz="2800" dirty="0" smtClean="0"/>
              <a:t> </a:t>
            </a:r>
            <a:endParaRPr lang="en-GB" sz="2800" dirty="0"/>
          </a:p>
        </p:txBody>
      </p:sp>
    </p:spTree>
    <p:extLst>
      <p:ext uri="{BB962C8B-B14F-4D97-AF65-F5344CB8AC3E}">
        <p14:creationId xmlns:p14="http://schemas.microsoft.com/office/powerpoint/2010/main" val="644792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raw counts to differentially expressed genes (DEGs) </a:t>
            </a:r>
            <a:endParaRPr lang="en-GB" dirty="0"/>
          </a:p>
        </p:txBody>
      </p:sp>
      <p:sp>
        <p:nvSpPr>
          <p:cNvPr id="3" name="Content Placeholder 2"/>
          <p:cNvSpPr>
            <a:spLocks noGrp="1"/>
          </p:cNvSpPr>
          <p:nvPr>
            <p:ph idx="1"/>
          </p:nvPr>
        </p:nvSpPr>
        <p:spPr>
          <a:xfrm>
            <a:off x="479999" y="1295999"/>
            <a:ext cx="11102399" cy="4832951"/>
          </a:xfrm>
        </p:spPr>
        <p:txBody>
          <a:bodyPr>
            <a:normAutofit/>
          </a:bodyPr>
          <a:lstStyle/>
          <a:p>
            <a:r>
              <a:rPr lang="en-US" sz="3200" dirty="0" smtClean="0"/>
              <a:t>DESeq2 R package</a:t>
            </a:r>
          </a:p>
          <a:p>
            <a:r>
              <a:rPr lang="en-GB" sz="2000" dirty="0" smtClean="0"/>
              <a:t>Original publication: Love</a:t>
            </a:r>
            <a:r>
              <a:rPr lang="en-GB" sz="2000" dirty="0"/>
              <a:t>, M.I., Huber, W., Anders, S. (2014) Moderated estimation of fold change and dispersion for RNA-</a:t>
            </a:r>
            <a:r>
              <a:rPr lang="en-GB" sz="2000" dirty="0" err="1"/>
              <a:t>seq</a:t>
            </a:r>
            <a:r>
              <a:rPr lang="en-GB" sz="2000" dirty="0"/>
              <a:t> data with DESeq2. </a:t>
            </a:r>
            <a:r>
              <a:rPr lang="en-GB" sz="2000" i="1" dirty="0"/>
              <a:t>Genome Biology</a:t>
            </a:r>
            <a:r>
              <a:rPr lang="en-GB" sz="2000" dirty="0"/>
              <a:t>, </a:t>
            </a:r>
            <a:r>
              <a:rPr lang="en-GB" sz="2000" b="1" dirty="0"/>
              <a:t>15</a:t>
            </a:r>
            <a:r>
              <a:rPr lang="en-GB" sz="2000" dirty="0"/>
              <a:t>:550. </a:t>
            </a:r>
            <a:r>
              <a:rPr lang="en-GB" sz="2000" dirty="0" smtClean="0">
                <a:hlinkClick r:id="rId2"/>
              </a:rPr>
              <a:t>10.1186/s13059-014-0550-8</a:t>
            </a:r>
            <a:endParaRPr lang="en-GB" sz="2000" dirty="0" smtClean="0"/>
          </a:p>
          <a:p>
            <a:r>
              <a:rPr lang="en-US" sz="3200" dirty="0" smtClean="0"/>
              <a:t>Improved version of </a:t>
            </a:r>
            <a:r>
              <a:rPr lang="en-US" sz="3200" dirty="0" err="1" smtClean="0"/>
              <a:t>DESeq</a:t>
            </a:r>
            <a:endParaRPr lang="en-US" sz="3200" dirty="0" smtClean="0"/>
          </a:p>
          <a:p>
            <a:r>
              <a:rPr lang="en-US" sz="3200" dirty="0" smtClean="0"/>
              <a:t>Other options are: </a:t>
            </a:r>
            <a:r>
              <a:rPr lang="en-US" sz="3200" dirty="0" smtClean="0"/>
              <a:t>limma/</a:t>
            </a:r>
            <a:r>
              <a:rPr lang="en-US" sz="3200" dirty="0" err="1" smtClean="0"/>
              <a:t>voom</a:t>
            </a:r>
            <a:r>
              <a:rPr lang="en-US" sz="3200" dirty="0" smtClean="0"/>
              <a:t>, </a:t>
            </a:r>
            <a:r>
              <a:rPr lang="en-US" sz="3200" dirty="0" err="1" smtClean="0"/>
              <a:t>edgeR</a:t>
            </a:r>
            <a:r>
              <a:rPr lang="en-US" sz="3200" dirty="0" smtClean="0"/>
              <a:t>, DSS</a:t>
            </a:r>
            <a:endParaRPr lang="en-US" sz="3200" dirty="0" smtClean="0"/>
          </a:p>
          <a:p>
            <a:r>
              <a:rPr lang="en-US" sz="3200" dirty="0" smtClean="0"/>
              <a:t>What does it do?</a:t>
            </a:r>
          </a:p>
          <a:p>
            <a:pPr lvl="1"/>
            <a:r>
              <a:rPr lang="en-US" sz="2800" b="1" dirty="0" smtClean="0"/>
              <a:t>Input: </a:t>
            </a:r>
            <a:r>
              <a:rPr lang="en-US" sz="2800" b="1" dirty="0" smtClean="0"/>
              <a:t>Raw counts </a:t>
            </a:r>
            <a:r>
              <a:rPr lang="en-US" sz="2800" dirty="0" smtClean="0"/>
              <a:t>and </a:t>
            </a:r>
            <a:r>
              <a:rPr lang="en-US" sz="2800" b="1" dirty="0" smtClean="0"/>
              <a:t>metadata</a:t>
            </a:r>
            <a:r>
              <a:rPr lang="en-US" sz="2800" dirty="0" smtClean="0"/>
              <a:t> (sample description)</a:t>
            </a:r>
            <a:endParaRPr lang="en-US" sz="2800" dirty="0" smtClean="0"/>
          </a:p>
          <a:p>
            <a:pPr lvl="1"/>
            <a:r>
              <a:rPr lang="en-GB" sz="2800" b="1" dirty="0" smtClean="0"/>
              <a:t>Operation: </a:t>
            </a:r>
            <a:r>
              <a:rPr lang="en-GB" sz="2800" dirty="0" smtClean="0"/>
              <a:t>Uses </a:t>
            </a:r>
            <a:r>
              <a:rPr lang="en-GB" sz="2800" dirty="0" smtClean="0"/>
              <a:t>a statistical </a:t>
            </a:r>
            <a:r>
              <a:rPr lang="en-GB" sz="2800" dirty="0"/>
              <a:t>model to calculate the difference in gene expression between two or more groups of </a:t>
            </a:r>
            <a:r>
              <a:rPr lang="en-GB" sz="2800" dirty="0" smtClean="0"/>
              <a:t>samples</a:t>
            </a:r>
          </a:p>
          <a:p>
            <a:pPr lvl="1"/>
            <a:r>
              <a:rPr lang="en-US" sz="2800" b="1" dirty="0" smtClean="0"/>
              <a:t>Output: </a:t>
            </a:r>
            <a:r>
              <a:rPr lang="en-US" sz="2800" dirty="0" smtClean="0"/>
              <a:t>Produces fold change (FC) and log2FC for </a:t>
            </a:r>
            <a:r>
              <a:rPr lang="en-US" sz="2800" b="1" dirty="0" smtClean="0"/>
              <a:t>difference</a:t>
            </a:r>
            <a:r>
              <a:rPr lang="en-US" sz="2800" dirty="0" smtClean="0"/>
              <a:t>, and p-value and adj. p-value (FDR) for </a:t>
            </a:r>
            <a:r>
              <a:rPr lang="en-US" sz="2800" b="1" dirty="0" smtClean="0"/>
              <a:t>significance</a:t>
            </a:r>
          </a:p>
        </p:txBody>
      </p:sp>
    </p:spTree>
    <p:extLst>
      <p:ext uri="{BB962C8B-B14F-4D97-AF65-F5344CB8AC3E}">
        <p14:creationId xmlns:p14="http://schemas.microsoft.com/office/powerpoint/2010/main" val="3362594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Advantages of </a:t>
            </a:r>
            <a:r>
              <a:rPr lang="en-GB" dirty="0" smtClean="0"/>
              <a:t>DESeq2</a:t>
            </a:r>
            <a:endParaRPr lang="en-GB" dirty="0"/>
          </a:p>
        </p:txBody>
      </p:sp>
      <p:sp>
        <p:nvSpPr>
          <p:cNvPr id="3" name="Content Placeholder 2"/>
          <p:cNvSpPr>
            <a:spLocks noGrp="1"/>
          </p:cNvSpPr>
          <p:nvPr>
            <p:ph idx="1"/>
          </p:nvPr>
        </p:nvSpPr>
        <p:spPr/>
        <p:txBody>
          <a:bodyPr/>
          <a:lstStyle/>
          <a:p>
            <a:r>
              <a:rPr lang="en-GB" b="1" dirty="0" smtClean="0"/>
              <a:t>Accurate </a:t>
            </a:r>
            <a:r>
              <a:rPr lang="en-GB" b="1" dirty="0"/>
              <a:t>correction for variability</a:t>
            </a:r>
            <a:r>
              <a:rPr lang="en-GB" dirty="0"/>
              <a:t>: DESeq2 uses a statistical model to correct for variability in the sequencing data, leading to more accurate results.</a:t>
            </a:r>
          </a:p>
          <a:p>
            <a:r>
              <a:rPr lang="en-GB" b="1" dirty="0"/>
              <a:t>Support for complex designs</a:t>
            </a:r>
            <a:r>
              <a:rPr lang="en-GB" dirty="0"/>
              <a:t>: DESeq2 can handle complex experimental designs, such as multiple groups with multiple replicates.</a:t>
            </a:r>
          </a:p>
          <a:p>
            <a:r>
              <a:rPr lang="en-GB" b="1" dirty="0"/>
              <a:t>Widely used and well-documented</a:t>
            </a:r>
            <a:r>
              <a:rPr lang="en-GB" dirty="0"/>
              <a:t>: DESeq2 is a widely used tool in the bioinformatics community, with a large user base and a well-documented user manual.</a:t>
            </a:r>
          </a:p>
          <a:p>
            <a:endParaRPr lang="en-GB" dirty="0"/>
          </a:p>
        </p:txBody>
      </p:sp>
    </p:spTree>
    <p:extLst>
      <p:ext uri="{BB962C8B-B14F-4D97-AF65-F5344CB8AC3E}">
        <p14:creationId xmlns:p14="http://schemas.microsoft.com/office/powerpoint/2010/main" val="3904939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DESeq2 workflow – in short</a:t>
            </a:r>
            <a:endParaRPr lang="en-GB" dirty="0"/>
          </a:p>
        </p:txBody>
      </p:sp>
      <p:sp>
        <p:nvSpPr>
          <p:cNvPr id="3" name="Content Placeholder 2"/>
          <p:cNvSpPr>
            <a:spLocks noGrp="1"/>
          </p:cNvSpPr>
          <p:nvPr>
            <p:ph idx="1"/>
          </p:nvPr>
        </p:nvSpPr>
        <p:spPr/>
        <p:txBody>
          <a:bodyPr/>
          <a:lstStyle/>
          <a:p>
            <a:pPr marL="742950" indent="-742950">
              <a:buFont typeface="+mj-lt"/>
              <a:buAutoNum type="arabicPeriod"/>
            </a:pPr>
            <a:r>
              <a:rPr lang="en-US" dirty="0" smtClean="0"/>
              <a:t>Importing raw count data and metadata</a:t>
            </a:r>
          </a:p>
          <a:p>
            <a:pPr marL="742950" indent="-742950">
              <a:buFont typeface="+mj-lt"/>
              <a:buAutoNum type="arabicPeriod"/>
            </a:pPr>
            <a:r>
              <a:rPr lang="en-US" dirty="0" smtClean="0"/>
              <a:t>Creating a “</a:t>
            </a:r>
            <a:r>
              <a:rPr lang="en-US" dirty="0" err="1" smtClean="0"/>
              <a:t>dds</a:t>
            </a:r>
            <a:r>
              <a:rPr lang="en-US" dirty="0" smtClean="0"/>
              <a:t> object” by merging count and metadata and determining the experimental design (e.g. disease vs. control)</a:t>
            </a:r>
          </a:p>
          <a:p>
            <a:pPr marL="742950" indent="-742950">
              <a:buFont typeface="+mj-lt"/>
              <a:buAutoNum type="arabicPeriod"/>
            </a:pPr>
            <a:r>
              <a:rPr lang="en-US" dirty="0" smtClean="0"/>
              <a:t>Run </a:t>
            </a:r>
            <a:r>
              <a:rPr lang="en-US" dirty="0" err="1" smtClean="0"/>
              <a:t>DESeq</a:t>
            </a:r>
            <a:r>
              <a:rPr lang="en-US" dirty="0" smtClean="0"/>
              <a:t> on the </a:t>
            </a:r>
            <a:r>
              <a:rPr lang="en-US" dirty="0" err="1" smtClean="0"/>
              <a:t>dds</a:t>
            </a:r>
            <a:r>
              <a:rPr lang="en-US" dirty="0" smtClean="0"/>
              <a:t> object </a:t>
            </a:r>
          </a:p>
          <a:p>
            <a:pPr marL="742950" indent="-742950">
              <a:buFont typeface="+mj-lt"/>
              <a:buAutoNum type="arabicPeriod"/>
            </a:pPr>
            <a:r>
              <a:rPr lang="en-US" dirty="0" smtClean="0"/>
              <a:t>Export the results – a table with difference and significance of gene expression per gene between the groups</a:t>
            </a:r>
          </a:p>
          <a:p>
            <a:pPr marL="742950" indent="-742950">
              <a:buFont typeface="+mj-lt"/>
              <a:buAutoNum type="arabicPeriod"/>
            </a:pPr>
            <a:r>
              <a:rPr lang="en-US" dirty="0"/>
              <a:t>(</a:t>
            </a:r>
            <a:r>
              <a:rPr lang="en-US" dirty="0" err="1" smtClean="0"/>
              <a:t>Visualisation</a:t>
            </a:r>
            <a:r>
              <a:rPr lang="en-US" dirty="0" smtClean="0"/>
              <a:t> and interpretation of the results)</a:t>
            </a:r>
            <a:endParaRPr lang="en-GB" dirty="0"/>
          </a:p>
        </p:txBody>
      </p:sp>
      <p:pic>
        <p:nvPicPr>
          <p:cNvPr id="4" name="Picture 2" descr="http://4.bp.blogspot.com/-LLPh7IFcxmA/UdLvGaoOHwI/AAAAAAAAEgM/0I05LB-WgRg/s500/easy_analysis-500x39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6839" y="3072121"/>
            <a:ext cx="1294461" cy="101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006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DESeq2 function - in detail</a:t>
            </a:r>
            <a:endParaRPr lang="en-GB" dirty="0"/>
          </a:p>
        </p:txBody>
      </p:sp>
      <p:sp>
        <p:nvSpPr>
          <p:cNvPr id="3" name="Content Placeholder 2"/>
          <p:cNvSpPr>
            <a:spLocks noGrp="1"/>
          </p:cNvSpPr>
          <p:nvPr>
            <p:ph idx="1"/>
          </p:nvPr>
        </p:nvSpPr>
        <p:spPr>
          <a:xfrm>
            <a:off x="479999" y="1295999"/>
            <a:ext cx="11102399" cy="4580925"/>
          </a:xfrm>
        </p:spPr>
        <p:txBody>
          <a:bodyPr/>
          <a:lstStyle/>
          <a:p>
            <a:r>
              <a:rPr lang="en-US" dirty="0" smtClean="0"/>
              <a:t>Starting point: count matrix K with one row for each gene </a:t>
            </a:r>
            <a:r>
              <a:rPr lang="en-US" i="1" dirty="0" err="1" smtClean="0"/>
              <a:t>i</a:t>
            </a:r>
            <a:r>
              <a:rPr lang="en-US" dirty="0" smtClean="0"/>
              <a:t> and one column for each sample </a:t>
            </a:r>
            <a:r>
              <a:rPr lang="en-US" i="1" dirty="0" smtClean="0"/>
              <a:t>j</a:t>
            </a:r>
            <a:r>
              <a:rPr lang="en-US" dirty="0" smtClean="0"/>
              <a:t> -&gt; </a:t>
            </a:r>
            <a:r>
              <a:rPr lang="en-US" dirty="0" err="1" smtClean="0"/>
              <a:t>K</a:t>
            </a:r>
            <a:r>
              <a:rPr lang="en-US" baseline="-25000" dirty="0" err="1" smtClean="0"/>
              <a:t>ij</a:t>
            </a:r>
            <a:endParaRPr lang="en-US" baseline="-25000" dirty="0" smtClean="0"/>
          </a:p>
          <a:p>
            <a:r>
              <a:rPr lang="en-US" b="1" dirty="0" smtClean="0"/>
              <a:t>Normalization</a:t>
            </a:r>
            <a:r>
              <a:rPr lang="en-US" dirty="0" smtClean="0"/>
              <a:t>: generalized linear model with a </a:t>
            </a:r>
            <a:r>
              <a:rPr lang="en-GB" dirty="0" smtClean="0"/>
              <a:t>negative </a:t>
            </a:r>
            <a:r>
              <a:rPr lang="en-GB" dirty="0"/>
              <a:t>binomial distribution (sometimes also called a gamma-Poisson distribution) with mean </a:t>
            </a:r>
            <a:r>
              <a:rPr lang="en-GB" i="1" dirty="0"/>
              <a:t>μ</a:t>
            </a:r>
            <a:r>
              <a:rPr lang="en-GB" dirty="0"/>
              <a:t> </a:t>
            </a:r>
            <a:r>
              <a:rPr lang="en-GB" i="1" baseline="-25000" dirty="0" err="1"/>
              <a:t>ij</a:t>
            </a:r>
            <a:r>
              <a:rPr lang="en-GB" baseline="-25000" dirty="0"/>
              <a:t> </a:t>
            </a:r>
            <a:r>
              <a:rPr lang="en-GB" dirty="0"/>
              <a:t>and dispersion </a:t>
            </a:r>
            <a:r>
              <a:rPr lang="en-GB" i="1" dirty="0"/>
              <a:t>α</a:t>
            </a:r>
            <a:r>
              <a:rPr lang="en-GB" dirty="0"/>
              <a:t> </a:t>
            </a:r>
            <a:r>
              <a:rPr lang="en-GB" i="1" baseline="-25000" dirty="0" err="1"/>
              <a:t>i</a:t>
            </a:r>
            <a:r>
              <a:rPr lang="en-GB" baseline="-25000" dirty="0"/>
              <a:t> </a:t>
            </a:r>
            <a:endParaRPr lang="en-GB" baseline="-25000" dirty="0" smtClean="0"/>
          </a:p>
          <a:p>
            <a:pPr lvl="1"/>
            <a:r>
              <a:rPr lang="en-US" dirty="0" smtClean="0"/>
              <a:t>Normalization factors</a:t>
            </a:r>
          </a:p>
          <a:p>
            <a:pPr lvl="1"/>
            <a:r>
              <a:rPr lang="en-US" dirty="0" smtClean="0"/>
              <a:t>Size factors (can be gene specific: </a:t>
            </a:r>
            <a:r>
              <a:rPr lang="en-GB" dirty="0"/>
              <a:t>GC content, gene </a:t>
            </a:r>
            <a:r>
              <a:rPr lang="en-GB" dirty="0" smtClean="0"/>
              <a:t>length)</a:t>
            </a:r>
          </a:p>
          <a:p>
            <a:pPr lvl="1"/>
            <a:r>
              <a:rPr lang="en-US" dirty="0" smtClean="0"/>
              <a:t>Design (experimental design e.g. treated vs. untreated)</a:t>
            </a:r>
            <a:endParaRPr lang="en-GB" dirty="0"/>
          </a:p>
        </p:txBody>
      </p:sp>
      <p:pic>
        <p:nvPicPr>
          <p:cNvPr id="4" name="Picture 2" descr="http://4.bp.blogspot.com/-LLPh7IFcxmA/UdLvGaoOHwI/AAAAAAAAEgM/0I05LB-WgRg/s500/easy_analysis-500x39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7937" y="286125"/>
            <a:ext cx="1294461" cy="101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712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boxplot </a:t>
            </a:r>
            <a:r>
              <a:rPr lang="en-US" dirty="0" smtClean="0"/>
              <a:t>before and after normalization (and filtering)</a:t>
            </a:r>
            <a:endParaRPr lang="en-GB"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347" y="5246555"/>
            <a:ext cx="4314825" cy="1495425"/>
          </a:xfrm>
        </p:spPr>
      </p:pic>
      <p:pic>
        <p:nvPicPr>
          <p:cNvPr id="7" name="Picture 6"/>
          <p:cNvPicPr>
            <a:picLocks noChangeAspect="1"/>
          </p:cNvPicPr>
          <p:nvPr/>
        </p:nvPicPr>
        <p:blipFill>
          <a:blip r:embed="rId3"/>
          <a:stretch>
            <a:fillRect/>
          </a:stretch>
        </p:blipFill>
        <p:spPr>
          <a:xfrm>
            <a:off x="112026" y="1057136"/>
            <a:ext cx="8493563" cy="4135350"/>
          </a:xfrm>
          <a:prstGeom prst="rect">
            <a:avLst/>
          </a:prstGeom>
        </p:spPr>
      </p:pic>
      <p:pic>
        <p:nvPicPr>
          <p:cNvPr id="8" name="Picture 7"/>
          <p:cNvPicPr>
            <a:picLocks noChangeAspect="1"/>
          </p:cNvPicPr>
          <p:nvPr/>
        </p:nvPicPr>
        <p:blipFill>
          <a:blip r:embed="rId4"/>
          <a:stretch>
            <a:fillRect/>
          </a:stretch>
        </p:blipFill>
        <p:spPr>
          <a:xfrm>
            <a:off x="3249496" y="2076313"/>
            <a:ext cx="8942504" cy="3917953"/>
          </a:xfrm>
          <a:prstGeom prst="rect">
            <a:avLst/>
          </a:prstGeom>
        </p:spPr>
      </p:pic>
    </p:spTree>
    <p:extLst>
      <p:ext uri="{BB962C8B-B14F-4D97-AF65-F5344CB8AC3E}">
        <p14:creationId xmlns:p14="http://schemas.microsoft.com/office/powerpoint/2010/main" val="397856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4572000" y="1370186"/>
            <a:ext cx="0" cy="3733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33600" y="3275186"/>
            <a:ext cx="5029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91401" y="3046587"/>
            <a:ext cx="2744277" cy="954107"/>
          </a:xfrm>
          <a:prstGeom prst="rect">
            <a:avLst/>
          </a:prstGeom>
          <a:noFill/>
          <a:ln>
            <a:noFill/>
          </a:ln>
        </p:spPr>
        <p:txBody>
          <a:bodyPr wrap="none" rtlCol="0">
            <a:spAutoFit/>
          </a:bodyPr>
          <a:lstStyle/>
          <a:p>
            <a:r>
              <a:rPr lang="en-GB" sz="2800" dirty="0"/>
              <a:t>Gene 1</a:t>
            </a:r>
          </a:p>
          <a:p>
            <a:r>
              <a:rPr lang="en-US" sz="2800" dirty="0"/>
              <a:t>Expression values</a:t>
            </a:r>
            <a:endParaRPr lang="en-GB" sz="2800" dirty="0"/>
          </a:p>
        </p:txBody>
      </p:sp>
      <p:sp>
        <p:nvSpPr>
          <p:cNvPr id="29" name="TextBox 28"/>
          <p:cNvSpPr txBox="1"/>
          <p:nvPr/>
        </p:nvSpPr>
        <p:spPr>
          <a:xfrm>
            <a:off x="4648200" y="1141586"/>
            <a:ext cx="1220206" cy="523220"/>
          </a:xfrm>
          <a:prstGeom prst="rect">
            <a:avLst/>
          </a:prstGeom>
          <a:noFill/>
          <a:ln>
            <a:noFill/>
          </a:ln>
        </p:spPr>
        <p:txBody>
          <a:bodyPr wrap="none" rtlCol="0">
            <a:spAutoFit/>
          </a:bodyPr>
          <a:lstStyle/>
          <a:p>
            <a:r>
              <a:rPr lang="en-GB" sz="2800" dirty="0"/>
              <a:t>Gene 2</a:t>
            </a:r>
            <a:endParaRPr lang="en-GB" sz="2800" dirty="0"/>
          </a:p>
        </p:txBody>
      </p:sp>
      <p:cxnSp>
        <p:nvCxnSpPr>
          <p:cNvPr id="30" name="Straight Connector 29"/>
          <p:cNvCxnSpPr/>
          <p:nvPr/>
        </p:nvCxnSpPr>
        <p:spPr>
          <a:xfrm flipH="1">
            <a:off x="1905000" y="1903586"/>
            <a:ext cx="5410200" cy="266700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51054" y="1844825"/>
            <a:ext cx="1624867" cy="2747317"/>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71800" y="1674986"/>
            <a:ext cx="744114" cy="523220"/>
          </a:xfrm>
          <a:prstGeom prst="rect">
            <a:avLst/>
          </a:prstGeom>
          <a:noFill/>
          <a:ln>
            <a:noFill/>
          </a:ln>
        </p:spPr>
        <p:txBody>
          <a:bodyPr wrap="none" rtlCol="0">
            <a:spAutoFit/>
          </a:bodyPr>
          <a:lstStyle/>
          <a:p>
            <a:r>
              <a:rPr lang="en-GB" sz="2800" dirty="0"/>
              <a:t>PC2</a:t>
            </a:r>
            <a:endParaRPr lang="en-GB" sz="2800" dirty="0"/>
          </a:p>
        </p:txBody>
      </p:sp>
      <p:sp>
        <p:nvSpPr>
          <p:cNvPr id="33" name="TextBox 32"/>
          <p:cNvSpPr txBox="1"/>
          <p:nvPr/>
        </p:nvSpPr>
        <p:spPr>
          <a:xfrm>
            <a:off x="7391400" y="1598786"/>
            <a:ext cx="744114" cy="523220"/>
          </a:xfrm>
          <a:prstGeom prst="rect">
            <a:avLst/>
          </a:prstGeom>
          <a:noFill/>
          <a:ln>
            <a:noFill/>
          </a:ln>
        </p:spPr>
        <p:txBody>
          <a:bodyPr wrap="none" rtlCol="0">
            <a:spAutoFit/>
          </a:bodyPr>
          <a:lstStyle/>
          <a:p>
            <a:r>
              <a:rPr lang="en-GB" sz="2800" dirty="0"/>
              <a:t>PC1</a:t>
            </a:r>
            <a:endParaRPr lang="en-GB" sz="2800" dirty="0"/>
          </a:p>
        </p:txBody>
      </p:sp>
      <p:sp>
        <p:nvSpPr>
          <p:cNvPr id="34" name="TextBox 33"/>
          <p:cNvSpPr txBox="1"/>
          <p:nvPr/>
        </p:nvSpPr>
        <p:spPr>
          <a:xfrm>
            <a:off x="420935" y="5197570"/>
            <a:ext cx="11422551" cy="830997"/>
          </a:xfrm>
          <a:prstGeom prst="rect">
            <a:avLst/>
          </a:prstGeom>
          <a:noFill/>
          <a:ln>
            <a:noFill/>
          </a:ln>
        </p:spPr>
        <p:txBody>
          <a:bodyPr wrap="none" rtlCol="0">
            <a:spAutoFit/>
          </a:bodyPr>
          <a:lstStyle/>
          <a:p>
            <a:r>
              <a:rPr lang="en-GB" sz="2400" dirty="0"/>
              <a:t>This is a simplified example: in reality </a:t>
            </a:r>
            <a:r>
              <a:rPr lang="en-GB" sz="2400" dirty="0" smtClean="0"/>
              <a:t>we have about 20 000 Genes = 20 000 dimensions!</a:t>
            </a:r>
          </a:p>
          <a:p>
            <a:r>
              <a:rPr lang="en-GB" sz="2400" dirty="0" smtClean="0"/>
              <a:t>PCA </a:t>
            </a:r>
            <a:r>
              <a:rPr lang="en-GB" sz="2400" dirty="0"/>
              <a:t>is used to reduce </a:t>
            </a:r>
            <a:r>
              <a:rPr lang="en-GB" sz="2400" dirty="0" smtClean="0"/>
              <a:t>the dimensions </a:t>
            </a:r>
            <a:r>
              <a:rPr lang="en-GB" sz="2400" dirty="0"/>
              <a:t>of a multi-dimensional data set to 2 or 3 dimensions</a:t>
            </a:r>
            <a:endParaRPr lang="en-GB" sz="2400" dirty="0"/>
          </a:p>
        </p:txBody>
      </p:sp>
      <p:sp>
        <p:nvSpPr>
          <p:cNvPr id="35" name="Oval 34"/>
          <p:cNvSpPr/>
          <p:nvPr/>
        </p:nvSpPr>
        <p:spPr>
          <a:xfrm>
            <a:off x="5087888" y="2132856"/>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sp>
        <p:nvSpPr>
          <p:cNvPr id="36" name="Oval 35"/>
          <p:cNvSpPr/>
          <p:nvPr/>
        </p:nvSpPr>
        <p:spPr>
          <a:xfrm>
            <a:off x="4799856" y="2780928"/>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sp>
        <p:nvSpPr>
          <p:cNvPr id="37" name="Oval 36"/>
          <p:cNvSpPr/>
          <p:nvPr/>
        </p:nvSpPr>
        <p:spPr>
          <a:xfrm>
            <a:off x="6600056" y="2348880"/>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sp>
        <p:nvSpPr>
          <p:cNvPr id="38" name="Oval 37"/>
          <p:cNvSpPr/>
          <p:nvPr/>
        </p:nvSpPr>
        <p:spPr>
          <a:xfrm>
            <a:off x="5303912" y="2996952"/>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sp>
        <p:nvSpPr>
          <p:cNvPr id="39" name="Oval 38"/>
          <p:cNvSpPr/>
          <p:nvPr/>
        </p:nvSpPr>
        <p:spPr>
          <a:xfrm>
            <a:off x="3791744" y="2852936"/>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sp>
        <p:nvSpPr>
          <p:cNvPr id="40" name="Oval 39"/>
          <p:cNvSpPr/>
          <p:nvPr/>
        </p:nvSpPr>
        <p:spPr>
          <a:xfrm>
            <a:off x="3863752" y="3861048"/>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sp>
        <p:nvSpPr>
          <p:cNvPr id="41" name="Oval 40"/>
          <p:cNvSpPr/>
          <p:nvPr/>
        </p:nvSpPr>
        <p:spPr>
          <a:xfrm>
            <a:off x="5735960" y="2276872"/>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sp>
        <p:nvSpPr>
          <p:cNvPr id="42" name="Oval 41"/>
          <p:cNvSpPr/>
          <p:nvPr/>
        </p:nvSpPr>
        <p:spPr>
          <a:xfrm>
            <a:off x="5879976" y="2996952"/>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sp>
        <p:nvSpPr>
          <p:cNvPr id="43" name="Oval 42"/>
          <p:cNvSpPr/>
          <p:nvPr/>
        </p:nvSpPr>
        <p:spPr>
          <a:xfrm>
            <a:off x="2783632" y="3645024"/>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sp>
        <p:nvSpPr>
          <p:cNvPr id="44" name="Oval 43"/>
          <p:cNvSpPr/>
          <p:nvPr/>
        </p:nvSpPr>
        <p:spPr>
          <a:xfrm>
            <a:off x="6096000" y="1916832"/>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sp>
        <p:nvSpPr>
          <p:cNvPr id="45" name="Oval 44"/>
          <p:cNvSpPr/>
          <p:nvPr/>
        </p:nvSpPr>
        <p:spPr>
          <a:xfrm>
            <a:off x="3287688" y="3501008"/>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solidFill>
            </a:endParaRPr>
          </a:p>
        </p:txBody>
      </p:sp>
      <p:sp>
        <p:nvSpPr>
          <p:cNvPr id="46" name="Bent Arrow 45"/>
          <p:cNvSpPr/>
          <p:nvPr/>
        </p:nvSpPr>
        <p:spPr>
          <a:xfrm rot="7525414">
            <a:off x="7008223" y="2397006"/>
            <a:ext cx="288032" cy="288032"/>
          </a:xfrm>
          <a:prstGeom prst="bentArrow">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2800">
              <a:solidFill>
                <a:schemeClr val="tx1"/>
              </a:solidFill>
            </a:endParaRPr>
          </a:p>
        </p:txBody>
      </p:sp>
      <p:sp>
        <p:nvSpPr>
          <p:cNvPr id="47" name="Bent Arrow 46"/>
          <p:cNvSpPr/>
          <p:nvPr/>
        </p:nvSpPr>
        <p:spPr>
          <a:xfrm rot="2095694">
            <a:off x="4064283" y="1685315"/>
            <a:ext cx="288032" cy="288032"/>
          </a:xfrm>
          <a:prstGeom prst="bentArrow">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2800">
              <a:solidFill>
                <a:schemeClr val="tx1"/>
              </a:solidFill>
            </a:endParaRPr>
          </a:p>
        </p:txBody>
      </p:sp>
      <p:sp>
        <p:nvSpPr>
          <p:cNvPr id="2" name="Title 1"/>
          <p:cNvSpPr>
            <a:spLocks noGrp="1"/>
          </p:cNvSpPr>
          <p:nvPr>
            <p:ph type="title"/>
          </p:nvPr>
        </p:nvSpPr>
        <p:spPr/>
        <p:txBody>
          <a:bodyPr>
            <a:normAutofit/>
          </a:bodyPr>
          <a:lstStyle/>
          <a:p>
            <a:r>
              <a:rPr lang="en-GB" dirty="0" smtClean="0"/>
              <a:t>Principle </a:t>
            </a:r>
            <a:r>
              <a:rPr lang="en-GB" dirty="0"/>
              <a:t>Components </a:t>
            </a:r>
            <a:r>
              <a:rPr lang="en-GB" dirty="0" smtClean="0"/>
              <a:t>Analysis (PCA)</a:t>
            </a:r>
            <a:endParaRPr lang="en-GB" dirty="0"/>
          </a:p>
        </p:txBody>
      </p:sp>
    </p:spTree>
    <p:extLst>
      <p:ext uri="{BB962C8B-B14F-4D97-AF65-F5344CB8AC3E}">
        <p14:creationId xmlns:p14="http://schemas.microsoft.com/office/powerpoint/2010/main" val="273344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6" grpId="0" animBg="1"/>
      <p:bldP spid="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5552034" y="5111532"/>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6994328" y="5111532"/>
            <a:ext cx="0" cy="216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733121" y="4463460"/>
            <a:ext cx="0" cy="648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259757" y="4859532"/>
            <a:ext cx="0" cy="25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638360" y="1993383"/>
            <a:ext cx="533400" cy="1828800"/>
          </a:xfrm>
          <a:prstGeom prst="rect">
            <a:avLst/>
          </a:prstGeom>
          <a:solidFill>
            <a:srgbClr val="92D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400">
              <a:solidFill>
                <a:schemeClr val="tx1"/>
              </a:solidFill>
            </a:endParaRPr>
          </a:p>
        </p:txBody>
      </p:sp>
      <p:sp>
        <p:nvSpPr>
          <p:cNvPr id="10" name="Rectangle 9"/>
          <p:cNvSpPr/>
          <p:nvPr/>
        </p:nvSpPr>
        <p:spPr>
          <a:xfrm>
            <a:off x="10400360" y="3136383"/>
            <a:ext cx="533400" cy="685800"/>
          </a:xfrm>
          <a:prstGeom prst="rect">
            <a:avLst/>
          </a:prstGeom>
          <a:solidFill>
            <a:srgbClr val="92D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400">
              <a:solidFill>
                <a:schemeClr val="tx1"/>
              </a:solidFill>
            </a:endParaRPr>
          </a:p>
        </p:txBody>
      </p:sp>
      <p:sp>
        <p:nvSpPr>
          <p:cNvPr id="11" name="TextBox 10"/>
          <p:cNvSpPr txBox="1"/>
          <p:nvPr/>
        </p:nvSpPr>
        <p:spPr>
          <a:xfrm>
            <a:off x="9562161" y="3822184"/>
            <a:ext cx="662361" cy="461665"/>
          </a:xfrm>
          <a:prstGeom prst="rect">
            <a:avLst/>
          </a:prstGeom>
          <a:noFill/>
        </p:spPr>
        <p:txBody>
          <a:bodyPr wrap="none" rtlCol="0">
            <a:spAutoFit/>
          </a:bodyPr>
          <a:lstStyle/>
          <a:p>
            <a:r>
              <a:rPr lang="en-GB" sz="2400" dirty="0"/>
              <a:t>PC1</a:t>
            </a:r>
            <a:endParaRPr lang="en-GB" sz="2400" dirty="0"/>
          </a:p>
        </p:txBody>
      </p:sp>
      <p:sp>
        <p:nvSpPr>
          <p:cNvPr id="12" name="TextBox 11"/>
          <p:cNvSpPr txBox="1"/>
          <p:nvPr/>
        </p:nvSpPr>
        <p:spPr>
          <a:xfrm>
            <a:off x="10324161" y="3817719"/>
            <a:ext cx="662361" cy="461665"/>
          </a:xfrm>
          <a:prstGeom prst="rect">
            <a:avLst/>
          </a:prstGeom>
          <a:noFill/>
        </p:spPr>
        <p:txBody>
          <a:bodyPr wrap="none" rtlCol="0">
            <a:spAutoFit/>
          </a:bodyPr>
          <a:lstStyle/>
          <a:p>
            <a:r>
              <a:rPr lang="en-GB" sz="2400" dirty="0"/>
              <a:t>PC2</a:t>
            </a:r>
            <a:endParaRPr lang="en-GB" sz="2400" dirty="0"/>
          </a:p>
        </p:txBody>
      </p:sp>
      <p:sp>
        <p:nvSpPr>
          <p:cNvPr id="13" name="TextBox 12"/>
          <p:cNvSpPr txBox="1"/>
          <p:nvPr/>
        </p:nvSpPr>
        <p:spPr>
          <a:xfrm>
            <a:off x="9532056" y="4307099"/>
            <a:ext cx="1676400" cy="923330"/>
          </a:xfrm>
          <a:prstGeom prst="rect">
            <a:avLst/>
          </a:prstGeom>
          <a:noFill/>
        </p:spPr>
        <p:txBody>
          <a:bodyPr wrap="square" rtlCol="0">
            <a:spAutoFit/>
          </a:bodyPr>
          <a:lstStyle/>
          <a:p>
            <a:r>
              <a:rPr lang="en-GB" dirty="0">
                <a:latin typeface="Calibri" pitchFamily="34" charset="0"/>
              </a:rPr>
              <a:t>Percentage of variation explained</a:t>
            </a:r>
            <a:endParaRPr lang="en-GB" dirty="0">
              <a:latin typeface="Calibri" pitchFamily="34" charset="0"/>
            </a:endParaRPr>
          </a:p>
        </p:txBody>
      </p:sp>
      <p:cxnSp>
        <p:nvCxnSpPr>
          <p:cNvPr id="14" name="Straight Connector 13"/>
          <p:cNvCxnSpPr/>
          <p:nvPr/>
        </p:nvCxnSpPr>
        <p:spPr>
          <a:xfrm rot="1589344" flipH="1">
            <a:off x="2130214" y="1295157"/>
            <a:ext cx="5410200" cy="266700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97017" y="935068"/>
            <a:ext cx="0" cy="3168352"/>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3237" y="1019634"/>
            <a:ext cx="662361" cy="461665"/>
          </a:xfrm>
          <a:prstGeom prst="rect">
            <a:avLst/>
          </a:prstGeom>
          <a:noFill/>
        </p:spPr>
        <p:txBody>
          <a:bodyPr wrap="none" rtlCol="0">
            <a:spAutoFit/>
          </a:bodyPr>
          <a:lstStyle/>
          <a:p>
            <a:r>
              <a:rPr lang="en-GB" sz="2400" dirty="0"/>
              <a:t>PC2</a:t>
            </a:r>
            <a:endParaRPr lang="en-GB" sz="2400" dirty="0"/>
          </a:p>
        </p:txBody>
      </p:sp>
      <p:sp>
        <p:nvSpPr>
          <p:cNvPr id="17" name="TextBox 16"/>
          <p:cNvSpPr txBox="1"/>
          <p:nvPr/>
        </p:nvSpPr>
        <p:spPr>
          <a:xfrm>
            <a:off x="7867382" y="2395795"/>
            <a:ext cx="662361" cy="461665"/>
          </a:xfrm>
          <a:prstGeom prst="rect">
            <a:avLst/>
          </a:prstGeom>
          <a:noFill/>
          <a:ln>
            <a:noFill/>
          </a:ln>
        </p:spPr>
        <p:txBody>
          <a:bodyPr wrap="none" rtlCol="0">
            <a:spAutoFit/>
          </a:bodyPr>
          <a:lstStyle/>
          <a:p>
            <a:r>
              <a:rPr lang="en-GB" sz="2400" dirty="0"/>
              <a:t>PC1</a:t>
            </a:r>
            <a:endParaRPr lang="en-GB" sz="2400" dirty="0"/>
          </a:p>
        </p:txBody>
      </p:sp>
      <p:sp>
        <p:nvSpPr>
          <p:cNvPr id="18" name="Oval 17"/>
          <p:cNvSpPr/>
          <p:nvPr/>
        </p:nvSpPr>
        <p:spPr>
          <a:xfrm rot="1589344">
            <a:off x="5715783" y="1878014"/>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19" name="Oval 18"/>
          <p:cNvSpPr/>
          <p:nvPr/>
        </p:nvSpPr>
        <p:spPr>
          <a:xfrm rot="1589344">
            <a:off x="5168931" y="2329581"/>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20" name="Oval 19"/>
          <p:cNvSpPr/>
          <p:nvPr/>
        </p:nvSpPr>
        <p:spPr>
          <a:xfrm rot="1589344">
            <a:off x="6972850" y="2745827"/>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21" name="Oval 20"/>
          <p:cNvSpPr/>
          <p:nvPr/>
        </p:nvSpPr>
        <p:spPr>
          <a:xfrm rot="1589344">
            <a:off x="5523719" y="2747749"/>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22" name="Oval 21"/>
          <p:cNvSpPr/>
          <p:nvPr/>
        </p:nvSpPr>
        <p:spPr>
          <a:xfrm rot="1589344">
            <a:off x="4234534" y="1944384"/>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23" name="Oval 22"/>
          <p:cNvSpPr/>
          <p:nvPr/>
        </p:nvSpPr>
        <p:spPr>
          <a:xfrm rot="1589344">
            <a:off x="3849337" y="2878781"/>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24" name="Oval 23"/>
          <p:cNvSpPr/>
          <p:nvPr/>
        </p:nvSpPr>
        <p:spPr>
          <a:xfrm rot="1589344">
            <a:off x="6231585" y="2295968"/>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25" name="Oval 24"/>
          <p:cNvSpPr/>
          <p:nvPr/>
        </p:nvSpPr>
        <p:spPr>
          <a:xfrm rot="1589344">
            <a:off x="6039307" y="3004689"/>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26" name="Oval 25"/>
          <p:cNvSpPr/>
          <p:nvPr/>
        </p:nvSpPr>
        <p:spPr>
          <a:xfrm rot="1589344">
            <a:off x="2978961" y="2203673"/>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27" name="Oval 26"/>
          <p:cNvSpPr/>
          <p:nvPr/>
        </p:nvSpPr>
        <p:spPr>
          <a:xfrm rot="1589344">
            <a:off x="6714416" y="2134313"/>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28" name="Oval 27"/>
          <p:cNvSpPr/>
          <p:nvPr/>
        </p:nvSpPr>
        <p:spPr>
          <a:xfrm rot="1589344">
            <a:off x="3494336" y="2299598"/>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cxnSp>
        <p:nvCxnSpPr>
          <p:cNvPr id="29" name="Straight Connector 28"/>
          <p:cNvCxnSpPr/>
          <p:nvPr/>
        </p:nvCxnSpPr>
        <p:spPr>
          <a:xfrm rot="1589344" flipH="1">
            <a:off x="2219357" y="3777960"/>
            <a:ext cx="5410200" cy="266700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904782" y="4912869"/>
            <a:ext cx="662361" cy="461665"/>
          </a:xfrm>
          <a:prstGeom prst="rect">
            <a:avLst/>
          </a:prstGeom>
          <a:noFill/>
          <a:ln>
            <a:noFill/>
          </a:ln>
        </p:spPr>
        <p:txBody>
          <a:bodyPr wrap="none" rtlCol="0">
            <a:spAutoFit/>
          </a:bodyPr>
          <a:lstStyle/>
          <a:p>
            <a:r>
              <a:rPr lang="en-GB" sz="2400" dirty="0"/>
              <a:t>PC1</a:t>
            </a:r>
            <a:endParaRPr lang="en-GB" sz="2400" dirty="0"/>
          </a:p>
        </p:txBody>
      </p:sp>
      <p:sp>
        <p:nvSpPr>
          <p:cNvPr id="31" name="Oval 30"/>
          <p:cNvSpPr/>
          <p:nvPr/>
        </p:nvSpPr>
        <p:spPr>
          <a:xfrm rot="1589344">
            <a:off x="5669045" y="4384682"/>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32" name="Oval 31"/>
          <p:cNvSpPr/>
          <p:nvPr/>
        </p:nvSpPr>
        <p:spPr>
          <a:xfrm rot="1589344">
            <a:off x="5122193" y="4836249"/>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33" name="Oval 32"/>
          <p:cNvSpPr/>
          <p:nvPr/>
        </p:nvSpPr>
        <p:spPr>
          <a:xfrm rot="1589344">
            <a:off x="6926112" y="5252495"/>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34" name="Oval 33"/>
          <p:cNvSpPr/>
          <p:nvPr/>
        </p:nvSpPr>
        <p:spPr>
          <a:xfrm rot="1589344">
            <a:off x="5476981" y="5254417"/>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35" name="Oval 34"/>
          <p:cNvSpPr/>
          <p:nvPr/>
        </p:nvSpPr>
        <p:spPr>
          <a:xfrm rot="1589344">
            <a:off x="4187796" y="4451052"/>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36" name="Oval 35"/>
          <p:cNvSpPr/>
          <p:nvPr/>
        </p:nvSpPr>
        <p:spPr>
          <a:xfrm rot="1589344">
            <a:off x="3802599" y="5385449"/>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37" name="Oval 36"/>
          <p:cNvSpPr/>
          <p:nvPr/>
        </p:nvSpPr>
        <p:spPr>
          <a:xfrm rot="1589344">
            <a:off x="6184847" y="4802636"/>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38" name="Oval 37"/>
          <p:cNvSpPr/>
          <p:nvPr/>
        </p:nvSpPr>
        <p:spPr>
          <a:xfrm rot="1589344">
            <a:off x="5992569" y="5511357"/>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39" name="Oval 38"/>
          <p:cNvSpPr/>
          <p:nvPr/>
        </p:nvSpPr>
        <p:spPr>
          <a:xfrm rot="1589344">
            <a:off x="2932223" y="4710341"/>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40" name="Oval 39"/>
          <p:cNvSpPr/>
          <p:nvPr/>
        </p:nvSpPr>
        <p:spPr>
          <a:xfrm rot="1589344">
            <a:off x="6667678" y="4640981"/>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41" name="Oval 40"/>
          <p:cNvSpPr/>
          <p:nvPr/>
        </p:nvSpPr>
        <p:spPr>
          <a:xfrm rot="1589344">
            <a:off x="3447598" y="4806266"/>
            <a:ext cx="144016" cy="144016"/>
          </a:xfrm>
          <a:prstGeom prst="ellipse">
            <a:avLst/>
          </a:prstGeom>
          <a:solidFill>
            <a:srgbClr val="83C9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42" name="TextBox 41"/>
          <p:cNvSpPr txBox="1"/>
          <p:nvPr/>
        </p:nvSpPr>
        <p:spPr>
          <a:xfrm>
            <a:off x="9508780" y="1539483"/>
            <a:ext cx="715260" cy="461665"/>
          </a:xfrm>
          <a:prstGeom prst="rect">
            <a:avLst/>
          </a:prstGeom>
          <a:noFill/>
        </p:spPr>
        <p:txBody>
          <a:bodyPr wrap="none" rtlCol="0">
            <a:spAutoFit/>
          </a:bodyPr>
          <a:lstStyle/>
          <a:p>
            <a:r>
              <a:rPr lang="en-GB" sz="2400" dirty="0"/>
              <a:t>70%</a:t>
            </a:r>
            <a:endParaRPr lang="en-GB" sz="2400" dirty="0"/>
          </a:p>
        </p:txBody>
      </p:sp>
      <p:sp>
        <p:nvSpPr>
          <p:cNvPr id="43" name="TextBox 42"/>
          <p:cNvSpPr txBox="1"/>
          <p:nvPr/>
        </p:nvSpPr>
        <p:spPr>
          <a:xfrm>
            <a:off x="10292856" y="2691949"/>
            <a:ext cx="715260" cy="461665"/>
          </a:xfrm>
          <a:prstGeom prst="rect">
            <a:avLst/>
          </a:prstGeom>
          <a:noFill/>
        </p:spPr>
        <p:txBody>
          <a:bodyPr wrap="none" rtlCol="0">
            <a:spAutoFit/>
          </a:bodyPr>
          <a:lstStyle/>
          <a:p>
            <a:r>
              <a:rPr lang="en-GB" sz="2400" dirty="0"/>
              <a:t>30%</a:t>
            </a:r>
            <a:endParaRPr lang="en-GB" sz="2400" dirty="0"/>
          </a:p>
        </p:txBody>
      </p:sp>
      <p:cxnSp>
        <p:nvCxnSpPr>
          <p:cNvPr id="44" name="Straight Arrow Connector 43"/>
          <p:cNvCxnSpPr/>
          <p:nvPr/>
        </p:nvCxnSpPr>
        <p:spPr>
          <a:xfrm>
            <a:off x="2996817" y="4859532"/>
            <a:ext cx="0" cy="25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741233" y="4751492"/>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194128" y="4967532"/>
            <a:ext cx="0" cy="144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258024" y="4571532"/>
            <a:ext cx="0" cy="540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513230" y="4931532"/>
            <a:ext cx="0" cy="180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068447" y="5111532"/>
            <a:ext cx="0" cy="43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3873270" y="5111532"/>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4-Point Star 50"/>
          <p:cNvSpPr/>
          <p:nvPr/>
        </p:nvSpPr>
        <p:spPr>
          <a:xfrm rot="18918560">
            <a:off x="6625019" y="5045977"/>
            <a:ext cx="223027" cy="170736"/>
          </a:xfrm>
          <a:prstGeom prst="star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52" name="4-Point Star 51"/>
          <p:cNvSpPr/>
          <p:nvPr/>
        </p:nvSpPr>
        <p:spPr>
          <a:xfrm rot="18918560">
            <a:off x="2880603" y="5043422"/>
            <a:ext cx="223027" cy="170736"/>
          </a:xfrm>
          <a:prstGeom prst="star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53" name="4-Point Star 52"/>
          <p:cNvSpPr/>
          <p:nvPr/>
        </p:nvSpPr>
        <p:spPr>
          <a:xfrm rot="18918560">
            <a:off x="6922454" y="5045977"/>
            <a:ext cx="223027" cy="170736"/>
          </a:xfrm>
          <a:prstGeom prst="star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54" name="4-Point Star 53"/>
          <p:cNvSpPr/>
          <p:nvPr/>
        </p:nvSpPr>
        <p:spPr>
          <a:xfrm rot="18918560">
            <a:off x="6145677" y="5033620"/>
            <a:ext cx="223027" cy="170736"/>
          </a:xfrm>
          <a:prstGeom prst="star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55" name="4-Point Star 54"/>
          <p:cNvSpPr/>
          <p:nvPr/>
        </p:nvSpPr>
        <p:spPr>
          <a:xfrm rot="18918560">
            <a:off x="5976947" y="5043843"/>
            <a:ext cx="223027" cy="170736"/>
          </a:xfrm>
          <a:prstGeom prst="star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56" name="4-Point Star 55"/>
          <p:cNvSpPr/>
          <p:nvPr/>
        </p:nvSpPr>
        <p:spPr>
          <a:xfrm rot="18918560">
            <a:off x="5616907" y="5058334"/>
            <a:ext cx="223027" cy="170736"/>
          </a:xfrm>
          <a:prstGeom prst="star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57" name="4-Point Star 56"/>
          <p:cNvSpPr/>
          <p:nvPr/>
        </p:nvSpPr>
        <p:spPr>
          <a:xfrm rot="18918560">
            <a:off x="5448177" y="5043843"/>
            <a:ext cx="223027" cy="170736"/>
          </a:xfrm>
          <a:prstGeom prst="star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58" name="4-Point Star 57"/>
          <p:cNvSpPr/>
          <p:nvPr/>
        </p:nvSpPr>
        <p:spPr>
          <a:xfrm rot="18918560">
            <a:off x="5112851" y="5028947"/>
            <a:ext cx="223027" cy="170736"/>
          </a:xfrm>
          <a:prstGeom prst="star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59" name="4-Point Star 58"/>
          <p:cNvSpPr/>
          <p:nvPr/>
        </p:nvSpPr>
        <p:spPr>
          <a:xfrm rot="18918560">
            <a:off x="4154167" y="5056200"/>
            <a:ext cx="223027" cy="170736"/>
          </a:xfrm>
          <a:prstGeom prst="star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60" name="4-Point Star 59"/>
          <p:cNvSpPr/>
          <p:nvPr/>
        </p:nvSpPr>
        <p:spPr>
          <a:xfrm rot="18918560">
            <a:off x="3769413" y="5056200"/>
            <a:ext cx="223027" cy="170736"/>
          </a:xfrm>
          <a:prstGeom prst="star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61" name="4-Point Star 60"/>
          <p:cNvSpPr/>
          <p:nvPr/>
        </p:nvSpPr>
        <p:spPr>
          <a:xfrm rot="18918560">
            <a:off x="3434087" y="5036615"/>
            <a:ext cx="223027" cy="170736"/>
          </a:xfrm>
          <a:prstGeom prst="star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solidFill>
            </a:endParaRPr>
          </a:p>
        </p:txBody>
      </p:sp>
      <p:sp>
        <p:nvSpPr>
          <p:cNvPr id="62" name="TextBox 61"/>
          <p:cNvSpPr txBox="1"/>
          <p:nvPr/>
        </p:nvSpPr>
        <p:spPr>
          <a:xfrm>
            <a:off x="1402770" y="5523913"/>
            <a:ext cx="9987470" cy="830997"/>
          </a:xfrm>
          <a:prstGeom prst="rect">
            <a:avLst/>
          </a:prstGeom>
          <a:noFill/>
        </p:spPr>
        <p:txBody>
          <a:bodyPr wrap="square" rtlCol="0">
            <a:spAutoFit/>
          </a:bodyPr>
          <a:lstStyle/>
          <a:p>
            <a:r>
              <a:rPr lang="en-GB" sz="2400" dirty="0"/>
              <a:t>Now we reduced the two dimensional data set to one dimension,</a:t>
            </a:r>
            <a:br>
              <a:rPr lang="en-GB" sz="2400" dirty="0"/>
            </a:br>
            <a:r>
              <a:rPr lang="en-GB" sz="2400" dirty="0"/>
              <a:t>thereby explaining (keeping) 70% of the original variation</a:t>
            </a:r>
            <a:endParaRPr lang="en-GB" sz="2400" dirty="0"/>
          </a:p>
        </p:txBody>
      </p:sp>
      <p:sp>
        <p:nvSpPr>
          <p:cNvPr id="2" name="Title 1"/>
          <p:cNvSpPr>
            <a:spLocks noGrp="1"/>
          </p:cNvSpPr>
          <p:nvPr>
            <p:ph type="title"/>
          </p:nvPr>
        </p:nvSpPr>
        <p:spPr/>
        <p:txBody>
          <a:bodyPr>
            <a:normAutofit/>
          </a:bodyPr>
          <a:lstStyle/>
          <a:p>
            <a:r>
              <a:rPr lang="en-GB" dirty="0" smtClean="0">
                <a:solidFill>
                  <a:schemeClr val="accent2"/>
                </a:solidFill>
              </a:rPr>
              <a:t>Principle </a:t>
            </a:r>
            <a:r>
              <a:rPr lang="en-GB" dirty="0">
                <a:solidFill>
                  <a:schemeClr val="accent2"/>
                </a:solidFill>
              </a:rPr>
              <a:t>Components </a:t>
            </a:r>
            <a:r>
              <a:rPr lang="en-GB" dirty="0" smtClean="0">
                <a:solidFill>
                  <a:schemeClr val="accent2"/>
                </a:solidFill>
              </a:rPr>
              <a:t>Analysis (PCA)</a:t>
            </a:r>
            <a:endParaRPr lang="en-GB" dirty="0">
              <a:solidFill>
                <a:schemeClr val="accent2"/>
              </a:solidFill>
            </a:endParaRPr>
          </a:p>
        </p:txBody>
      </p:sp>
    </p:spTree>
    <p:extLst>
      <p:ext uri="{BB962C8B-B14F-4D97-AF65-F5344CB8AC3E}">
        <p14:creationId xmlns:p14="http://schemas.microsoft.com/office/powerpoint/2010/main" val="181325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5"/>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6"/>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7"/>
                                        </p:tgtEl>
                                        <p:attrNameLst>
                                          <p:attrName>style.visibility</p:attrName>
                                        </p:attrNameLst>
                                      </p:cBhvr>
                                      <p:to>
                                        <p:strVal val="hidden"/>
                                      </p:to>
                                    </p:set>
                                  </p:childTnLst>
                                </p:cTn>
                              </p:par>
                              <p:par>
                                <p:cTn id="101" presetID="1" presetClass="exit"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hidden"/>
                                      </p:to>
                                    </p:set>
                                  </p:childTnLst>
                                </p:cTn>
                              </p:par>
                              <p:par>
                                <p:cTn id="103" presetID="1" presetClass="exit" presetSubtype="0" fill="hold" grpId="0" nodeType="withEffect">
                                  <p:stCondLst>
                                    <p:cond delay="0"/>
                                  </p:stCondLst>
                                  <p:childTnLst>
                                    <p:set>
                                      <p:cBhvr>
                                        <p:cTn id="104" dur="1" fill="hold">
                                          <p:stCondLst>
                                            <p:cond delay="0"/>
                                          </p:stCondLst>
                                        </p:cTn>
                                        <p:tgtEl>
                                          <p:spTgt spid="32"/>
                                        </p:tgtEl>
                                        <p:attrNameLst>
                                          <p:attrName>style.visibility</p:attrName>
                                        </p:attrNameLst>
                                      </p:cBhvr>
                                      <p:to>
                                        <p:strVal val="hidden"/>
                                      </p:to>
                                    </p:set>
                                  </p:childTnLst>
                                </p:cTn>
                              </p:par>
                              <p:par>
                                <p:cTn id="105" presetID="1" presetClass="exit" presetSubtype="0" fill="hold" grpId="0" nodeType="withEffect">
                                  <p:stCondLst>
                                    <p:cond delay="0"/>
                                  </p:stCondLst>
                                  <p:childTnLst>
                                    <p:set>
                                      <p:cBhvr>
                                        <p:cTn id="106" dur="1" fill="hold">
                                          <p:stCondLst>
                                            <p:cond delay="0"/>
                                          </p:stCondLst>
                                        </p:cTn>
                                        <p:tgtEl>
                                          <p:spTgt spid="33"/>
                                        </p:tgtEl>
                                        <p:attrNameLst>
                                          <p:attrName>style.visibility</p:attrName>
                                        </p:attrNameLst>
                                      </p:cBhvr>
                                      <p:to>
                                        <p:strVal val="hidden"/>
                                      </p:to>
                                    </p:set>
                                  </p:childTnLst>
                                </p:cTn>
                              </p:par>
                              <p:par>
                                <p:cTn id="107" presetID="1" presetClass="exit" presetSubtype="0" fill="hold" grpId="0" nodeType="withEffect">
                                  <p:stCondLst>
                                    <p:cond delay="0"/>
                                  </p:stCondLst>
                                  <p:childTnLst>
                                    <p:set>
                                      <p:cBhvr>
                                        <p:cTn id="108" dur="1" fill="hold">
                                          <p:stCondLst>
                                            <p:cond delay="0"/>
                                          </p:stCondLst>
                                        </p:cTn>
                                        <p:tgtEl>
                                          <p:spTgt spid="34"/>
                                        </p:tgtEl>
                                        <p:attrNameLst>
                                          <p:attrName>style.visibility</p:attrName>
                                        </p:attrNameLst>
                                      </p:cBhvr>
                                      <p:to>
                                        <p:strVal val="hidden"/>
                                      </p:to>
                                    </p:set>
                                  </p:childTnLst>
                                </p:cTn>
                              </p:par>
                              <p:par>
                                <p:cTn id="109" presetID="1" presetClass="exit"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hidden"/>
                                      </p:to>
                                    </p:set>
                                  </p:childTnLst>
                                </p:cTn>
                              </p:par>
                              <p:par>
                                <p:cTn id="111" presetID="1" presetClass="exit"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hidden"/>
                                      </p:to>
                                    </p:set>
                                  </p:childTnLst>
                                </p:cTn>
                              </p:par>
                              <p:par>
                                <p:cTn id="113" presetID="1" presetClass="exit" presetSubtype="0" fill="hold" grpId="0" nodeType="withEffect">
                                  <p:stCondLst>
                                    <p:cond delay="0"/>
                                  </p:stCondLst>
                                  <p:childTnLst>
                                    <p:set>
                                      <p:cBhvr>
                                        <p:cTn id="114" dur="1" fill="hold">
                                          <p:stCondLst>
                                            <p:cond delay="0"/>
                                          </p:stCondLst>
                                        </p:cTn>
                                        <p:tgtEl>
                                          <p:spTgt spid="37"/>
                                        </p:tgtEl>
                                        <p:attrNameLst>
                                          <p:attrName>style.visibility</p:attrName>
                                        </p:attrNameLst>
                                      </p:cBhvr>
                                      <p:to>
                                        <p:strVal val="hidden"/>
                                      </p:to>
                                    </p:set>
                                  </p:childTnLst>
                                </p:cTn>
                              </p:par>
                              <p:par>
                                <p:cTn id="115" presetID="1" presetClass="exit"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39"/>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40"/>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41"/>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44"/>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4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46"/>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47"/>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48"/>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49"/>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50"/>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p:bldP spid="30" grpId="0"/>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p:bldP spid="43" grpId="0"/>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Lst>
  </p:timing>
</p:sld>
</file>

<file path=ppt/theme/theme1.xml><?xml version="1.0" encoding="utf-8"?>
<a:theme xmlns:a="http://schemas.openxmlformats.org/drawingml/2006/main" name="Maastricht University">
  <a:themeElements>
    <a:clrScheme name="UM">
      <a:dk1>
        <a:srgbClr val="001C3D"/>
      </a:dk1>
      <a:lt1>
        <a:srgbClr val="FFFFFF"/>
      </a:lt1>
      <a:dk2>
        <a:srgbClr val="00A2DB"/>
      </a:dk2>
      <a:lt2>
        <a:srgbClr val="FFFFFF"/>
      </a:lt2>
      <a:accent1>
        <a:srgbClr val="E84E10"/>
      </a:accent1>
      <a:accent2>
        <a:srgbClr val="00A2DB"/>
      </a:accent2>
      <a:accent3>
        <a:srgbClr val="001C3D"/>
      </a:accent3>
      <a:accent4>
        <a:srgbClr val="F3A687"/>
      </a:accent4>
      <a:accent5>
        <a:srgbClr val="7FD0ED"/>
      </a:accent5>
      <a:accent6>
        <a:srgbClr val="7F8D9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um_presentation_template_2019_standard</Template>
  <TotalTime>431</TotalTime>
  <Words>1248</Words>
  <Application>Microsoft Office PowerPoint</Application>
  <PresentationFormat>Widescreen</PresentationFormat>
  <Paragraphs>149</Paragraphs>
  <Slides>24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Lucida Grande</vt:lpstr>
      <vt:lpstr>Verdana</vt:lpstr>
      <vt:lpstr>Maastricht University</vt:lpstr>
      <vt:lpstr>DESeq2</vt:lpstr>
      <vt:lpstr>PowerPoint Presentation</vt:lpstr>
      <vt:lpstr>From raw counts to differentially expressed genes (DEGs) </vt:lpstr>
      <vt:lpstr>Advantages of DESeq2</vt:lpstr>
      <vt:lpstr>DESeq2 workflow – in short</vt:lpstr>
      <vt:lpstr>DESeq2 function - in detail</vt:lpstr>
      <vt:lpstr>Data boxplot before and after normalization (and filtering)</vt:lpstr>
      <vt:lpstr>Principle Components Analysis (PCA)</vt:lpstr>
      <vt:lpstr>Principle Components Analysis (PCA)</vt:lpstr>
      <vt:lpstr>PCA (before and after normalization)</vt:lpstr>
      <vt:lpstr>Cluster analysis</vt:lpstr>
      <vt:lpstr>Cluster dendrogram</vt:lpstr>
      <vt:lpstr>Numbers of clusters</vt:lpstr>
      <vt:lpstr>Variation between genes</vt:lpstr>
      <vt:lpstr>Fold Change</vt:lpstr>
      <vt:lpstr>log2FoldChange – logFC or log2FC </vt:lpstr>
      <vt:lpstr>PowerPoint Presentation</vt:lpstr>
      <vt:lpstr>Hypothesis tests for differential gene expression</vt:lpstr>
      <vt:lpstr>Multiple testing errors</vt:lpstr>
      <vt:lpstr>Adjusted p-value – correction for multiple testing</vt:lpstr>
      <vt:lpstr>Vulcano plot FB neurons COS vs. control</vt:lpstr>
      <vt:lpstr>Comparison between different methods  Sensitivity vs. Precision</vt:lpstr>
      <vt:lpstr>Whats next?</vt:lpstr>
      <vt:lpstr>More information</vt:lpstr>
    </vt:vector>
  </TitlesOfParts>
  <Company>Maastricht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DESeq2</dc:title>
  <dc:creator>Friederike Ehrhart</dc:creator>
  <cp:lastModifiedBy>Friederike Ehrhart</cp:lastModifiedBy>
  <cp:revision>27</cp:revision>
  <dcterms:created xsi:type="dcterms:W3CDTF">2023-11-28T11:34:23Z</dcterms:created>
  <dcterms:modified xsi:type="dcterms:W3CDTF">2023-12-11T14:08:12Z</dcterms:modified>
</cp:coreProperties>
</file>