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5080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11" name="Afbeelding 10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4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1" y="414260"/>
            <a:ext cx="5246167" cy="1565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0002" y="1980156"/>
            <a:ext cx="5246165" cy="3810096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126724" y="6318629"/>
            <a:ext cx="734312" cy="365125"/>
          </a:xfrm>
        </p:spPr>
        <p:txBody>
          <a:bodyPr/>
          <a:lstStyle/>
          <a:p>
            <a:fld id="{E852DA8F-0F36-4745-B940-6336077B79F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27003" y="6318629"/>
            <a:ext cx="459993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926940" y="6318400"/>
            <a:ext cx="759969" cy="365125"/>
          </a:xfrm>
        </p:spPr>
        <p:txBody>
          <a:bodyPr/>
          <a:lstStyle/>
          <a:p>
            <a:fld id="{13607564-9209-4D44-AC05-DC0EE9FA0D5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6126725" y="0"/>
            <a:ext cx="6065276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pic>
        <p:nvPicPr>
          <p:cNvPr id="9" name="Afbeelding 8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1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DA8F-0F36-4745-B940-6336077B79F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7564-9209-4D44-AC05-DC0EE9FA0D5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l-NL" dirty="0"/>
          </a:p>
        </p:txBody>
      </p:sp>
      <p:pic>
        <p:nvPicPr>
          <p:cNvPr id="7" name="Afbeelding 6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2"/>
          <a:stretch/>
        </p:blipFill>
        <p:spPr>
          <a:xfrm>
            <a:off x="480001" y="6173999"/>
            <a:ext cx="2764071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DA8F-0F36-4745-B940-6336077B79F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7564-9209-4D44-AC05-DC0EE9FA0D5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480485" y="1296000"/>
            <a:ext cx="11101916" cy="430923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nl-NL"/>
          </a:p>
        </p:txBody>
      </p:sp>
      <p:pic>
        <p:nvPicPr>
          <p:cNvPr id="8" name="Afbeelding 7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2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1012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11" name="Afbeelding 10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21" y="3596032"/>
            <a:ext cx="4710511" cy="3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1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1012" cy="1691906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079685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4" name="Afbeelding 3" descr="UM40_RGB_B_di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6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inner cit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0" y="234261"/>
            <a:ext cx="9277469" cy="169190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079685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4" name="Afbeelding 3" descr="UM40_RGB_B_di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9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2" y="234261"/>
            <a:ext cx="9272789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77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15123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9"/>
          <a:stretch/>
        </p:blipFill>
        <p:spPr>
          <a:xfrm>
            <a:off x="480001" y="6173999"/>
            <a:ext cx="2772983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DA8F-0F36-4745-B940-6336077B79F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7564-9209-4D44-AC05-DC0EE9FA0D5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Afbeelding 6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22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2DA8F-0F36-4745-B940-6336077B79F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07564-9209-4D44-AC05-DC0EE9FA0D5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97"/>
          <a:stretch/>
        </p:blipFill>
        <p:spPr>
          <a:xfrm>
            <a:off x="480001" y="6173999"/>
            <a:ext cx="2781895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3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2DA8F-0F36-4745-B940-6336077B79F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07564-9209-4D44-AC05-DC0EE9FA0D5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Afbeelding 7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4"/>
          <a:stretch/>
        </p:blipFill>
        <p:spPr>
          <a:xfrm>
            <a:off x="480001" y="6174001"/>
            <a:ext cx="2755157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1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9999" y="414260"/>
            <a:ext cx="11102399" cy="75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9999" y="1296000"/>
            <a:ext cx="11102399" cy="3627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312623" y="6318629"/>
            <a:ext cx="121928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E852DA8F-0F36-4745-B940-6336077B79F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623395" y="6318629"/>
            <a:ext cx="5303544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88189" y="6318400"/>
            <a:ext cx="494209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13607564-9209-4D44-AC05-DC0EE9FA0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6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6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32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86/s13059-014-0550-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devel/bioc/vignettes/DESeq2/inst/doc/DESeq2.html" TargetMode="External"/><Relationship Id="rId2" Type="http://schemas.openxmlformats.org/officeDocument/2006/relationships/hyperlink" Target="https://lashlock.github.io/compbio/R_presenta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x.doi.org/10.1186/s13059-014-0550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DESeq2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21" y="1336735"/>
            <a:ext cx="5595491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Friederike Ehrhart, PhD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Assistant professor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Maastricht University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Department of Bioinformatics – </a:t>
            </a:r>
            <a:r>
              <a:rPr lang="en-US" sz="2400" dirty="0" err="1">
                <a:solidFill>
                  <a:schemeClr val="bg1"/>
                </a:solidFill>
              </a:rPr>
              <a:t>BiGCaT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4.bp.blogspot.com/-LLPh7IFcxmA/UdLvGaoOHwI/AAAAAAAAEgM/0I05LB-WgRg/s500/easy_analysis-500x39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56" y="415840"/>
            <a:ext cx="7416824" cy="579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0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raw counts to differentially expressed genes (DEGs)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295999"/>
            <a:ext cx="11102399" cy="48329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DESeq2 R package</a:t>
            </a:r>
          </a:p>
          <a:p>
            <a:r>
              <a:rPr lang="en-GB" sz="2000" dirty="0" smtClean="0"/>
              <a:t>Original publication: Love</a:t>
            </a:r>
            <a:r>
              <a:rPr lang="en-GB" sz="2000" dirty="0"/>
              <a:t>, M.I., Huber, W., Anders, S. (2014) Moderated estimation of fold change and dispersion for RNA-</a:t>
            </a:r>
            <a:r>
              <a:rPr lang="en-GB" sz="2000" dirty="0" err="1"/>
              <a:t>seq</a:t>
            </a:r>
            <a:r>
              <a:rPr lang="en-GB" sz="2000" dirty="0"/>
              <a:t> data with DESeq2. </a:t>
            </a:r>
            <a:r>
              <a:rPr lang="en-GB" sz="2000" i="1" dirty="0"/>
              <a:t>Genome Biology</a:t>
            </a:r>
            <a:r>
              <a:rPr lang="en-GB" sz="2000" dirty="0"/>
              <a:t>, </a:t>
            </a:r>
            <a:r>
              <a:rPr lang="en-GB" sz="2000" b="1" dirty="0"/>
              <a:t>15</a:t>
            </a:r>
            <a:r>
              <a:rPr lang="en-GB" sz="2000" dirty="0"/>
              <a:t>:550. </a:t>
            </a:r>
            <a:r>
              <a:rPr lang="en-GB" sz="2000" dirty="0" smtClean="0">
                <a:hlinkClick r:id="rId2"/>
              </a:rPr>
              <a:t>10.1186/s13059-014-0550-8</a:t>
            </a:r>
            <a:endParaRPr lang="en-GB" sz="2000" dirty="0" smtClean="0"/>
          </a:p>
          <a:p>
            <a:r>
              <a:rPr lang="en-US" sz="3200" dirty="0" smtClean="0"/>
              <a:t>Improved version of </a:t>
            </a:r>
            <a:r>
              <a:rPr lang="en-US" sz="3200" dirty="0" err="1" smtClean="0"/>
              <a:t>DESeq</a:t>
            </a:r>
            <a:endParaRPr lang="en-US" sz="3200" dirty="0" smtClean="0"/>
          </a:p>
          <a:p>
            <a:r>
              <a:rPr lang="en-US" sz="3200" dirty="0" smtClean="0"/>
              <a:t>Other options are: limma(incl. </a:t>
            </a:r>
            <a:r>
              <a:rPr lang="en-US" sz="3200" dirty="0" err="1" smtClean="0"/>
              <a:t>Voom</a:t>
            </a:r>
            <a:r>
              <a:rPr lang="en-US" sz="3200" dirty="0" smtClean="0"/>
              <a:t>), </a:t>
            </a:r>
            <a:r>
              <a:rPr lang="en-US" sz="3200" dirty="0" err="1" smtClean="0"/>
              <a:t>edgeR</a:t>
            </a:r>
            <a:r>
              <a:rPr lang="en-US" sz="3200" dirty="0" smtClean="0"/>
              <a:t>…</a:t>
            </a:r>
          </a:p>
          <a:p>
            <a:r>
              <a:rPr lang="en-US" sz="3200" dirty="0" smtClean="0"/>
              <a:t>What does it do?</a:t>
            </a:r>
          </a:p>
          <a:p>
            <a:pPr lvl="1"/>
            <a:r>
              <a:rPr lang="en-US" sz="2800" dirty="0" smtClean="0"/>
              <a:t>Input: raw counts</a:t>
            </a:r>
          </a:p>
          <a:p>
            <a:pPr lvl="1"/>
            <a:r>
              <a:rPr lang="en-GB" sz="2800" dirty="0" smtClean="0"/>
              <a:t>Uses a statistical </a:t>
            </a:r>
            <a:r>
              <a:rPr lang="en-GB" sz="2800" dirty="0"/>
              <a:t>model to calculate the difference in gene expression between two or more groups of </a:t>
            </a:r>
            <a:r>
              <a:rPr lang="en-GB" sz="2800" dirty="0" smtClean="0"/>
              <a:t>samples</a:t>
            </a:r>
          </a:p>
          <a:p>
            <a:pPr lvl="1"/>
            <a:r>
              <a:rPr lang="en-US" sz="2800" dirty="0" smtClean="0"/>
              <a:t>Output: Produces fold change (FC) and log2FC for </a:t>
            </a:r>
            <a:r>
              <a:rPr lang="en-US" sz="2800" b="1" dirty="0" smtClean="0"/>
              <a:t>difference</a:t>
            </a:r>
            <a:r>
              <a:rPr lang="en-US" sz="2800" dirty="0" smtClean="0"/>
              <a:t>, and p-value and adj. p-value (FDR) for </a:t>
            </a:r>
            <a:r>
              <a:rPr lang="en-US" sz="2800" b="1" dirty="0" smtClean="0"/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3362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Advantages of </a:t>
            </a:r>
            <a:r>
              <a:rPr lang="en-GB" dirty="0" smtClean="0"/>
              <a:t>DESeq2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Accurate </a:t>
            </a:r>
            <a:r>
              <a:rPr lang="en-GB" b="1" dirty="0"/>
              <a:t>correction for variability</a:t>
            </a:r>
            <a:r>
              <a:rPr lang="en-GB" dirty="0"/>
              <a:t>: DESeq2 uses a statistical model to correct for variability in the sequencing data, leading to more accurate results.</a:t>
            </a:r>
          </a:p>
          <a:p>
            <a:r>
              <a:rPr lang="en-GB" b="1" dirty="0"/>
              <a:t>Support for complex designs</a:t>
            </a:r>
            <a:r>
              <a:rPr lang="en-GB" dirty="0"/>
              <a:t>: DESeq2 can handle complex experimental designs, such as multiple groups with multiple replicates.</a:t>
            </a:r>
          </a:p>
          <a:p>
            <a:r>
              <a:rPr lang="en-GB" b="1" dirty="0"/>
              <a:t>Widely used and well-documented</a:t>
            </a:r>
            <a:r>
              <a:rPr lang="en-GB" dirty="0"/>
              <a:t>: DESeq2 is a widely used tool in the bioinformatics community, with a large user base and a well-documented user manual.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 workflow – in short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Importing raw count data and metadata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Creating a “</a:t>
            </a:r>
            <a:r>
              <a:rPr lang="en-US" dirty="0" err="1" smtClean="0"/>
              <a:t>dds</a:t>
            </a:r>
            <a:r>
              <a:rPr lang="en-US" dirty="0" smtClean="0"/>
              <a:t> object” by merging count and metadata and determining the experimental design (e.g. disease vs. control)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DESeq</a:t>
            </a:r>
            <a:r>
              <a:rPr lang="en-US" dirty="0" smtClean="0"/>
              <a:t> on the </a:t>
            </a:r>
            <a:r>
              <a:rPr lang="en-US" dirty="0" err="1" smtClean="0"/>
              <a:t>dds</a:t>
            </a:r>
            <a:r>
              <a:rPr lang="en-US" dirty="0" smtClean="0"/>
              <a:t> object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Export the results – a table with difference and significance of gene expression per gene between the groups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 smtClean="0"/>
              <a:t>Visualisation</a:t>
            </a:r>
            <a:r>
              <a:rPr lang="en-US" dirty="0" smtClean="0"/>
              <a:t> and interpretation of the results)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0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boxplot (all data)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" y="1057136"/>
            <a:ext cx="8493563" cy="413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96" y="2743200"/>
            <a:ext cx="8942504" cy="39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99" y="414260"/>
            <a:ext cx="11102399" cy="756000"/>
          </a:xfrm>
        </p:spPr>
        <p:txBody>
          <a:bodyPr/>
          <a:lstStyle/>
          <a:p>
            <a:r>
              <a:rPr lang="en-US" dirty="0" smtClean="0"/>
              <a:t>PCA (all data)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24" y="1034143"/>
            <a:ext cx="8980959" cy="4865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04" y="1170260"/>
            <a:ext cx="8791169" cy="557348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2913906">
            <a:off x="3356680" y="4311181"/>
            <a:ext cx="3354485" cy="169437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12913906">
            <a:off x="3194340" y="2720798"/>
            <a:ext cx="7032171" cy="27540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99" y="414259"/>
            <a:ext cx="3025201" cy="1839083"/>
          </a:xfrm>
        </p:spPr>
        <p:txBody>
          <a:bodyPr>
            <a:normAutofit/>
          </a:bodyPr>
          <a:lstStyle/>
          <a:p>
            <a:r>
              <a:rPr lang="en-US" dirty="0" err="1" smtClean="0"/>
              <a:t>Vulcano</a:t>
            </a:r>
            <a:r>
              <a:rPr lang="en-US" dirty="0" smtClean="0"/>
              <a:t> plot</a:t>
            </a:r>
            <a:br>
              <a:rPr lang="en-US" dirty="0" smtClean="0"/>
            </a:br>
            <a:r>
              <a:rPr lang="en-US" dirty="0" smtClean="0"/>
              <a:t>FB neurons</a:t>
            </a:r>
            <a:br>
              <a:rPr lang="en-US" dirty="0" smtClean="0"/>
            </a:br>
            <a:r>
              <a:rPr lang="en-US" dirty="0" smtClean="0"/>
              <a:t>COS vs. control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628" y="201288"/>
            <a:ext cx="8099657" cy="65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simple, straight-forward </a:t>
            </a:r>
            <a:r>
              <a:rPr lang="en-US" sz="2800" dirty="0"/>
              <a:t>DESeq2 tutorial: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lashlock.github.io/compbio/R_presentation.html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Extensive tutorial covering all eventualities, by the </a:t>
            </a:r>
            <a:r>
              <a:rPr lang="en-US" sz="2800" dirty="0"/>
              <a:t>original authors: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bioconductor.org/packages/devel/bioc/vignettes/DESeq2/inst/doc/DESeq2.html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DESeq2 original paper: </a:t>
            </a:r>
            <a:r>
              <a:rPr lang="en-GB" sz="2800" dirty="0"/>
              <a:t>Love, M.I., Huber, W., Anders, S. (2014) Moderated estimation of fold change and dispersion for RNA-</a:t>
            </a:r>
            <a:r>
              <a:rPr lang="en-GB" sz="2800" dirty="0" err="1"/>
              <a:t>seq</a:t>
            </a:r>
            <a:r>
              <a:rPr lang="en-GB" sz="2800" dirty="0"/>
              <a:t> data with DESeq2. </a:t>
            </a:r>
            <a:r>
              <a:rPr lang="en-GB" sz="2800" i="1" dirty="0"/>
              <a:t>Genome Biology</a:t>
            </a:r>
            <a:r>
              <a:rPr lang="en-GB" sz="2800" dirty="0"/>
              <a:t>, </a:t>
            </a:r>
            <a:r>
              <a:rPr lang="en-GB" sz="2800" b="1" dirty="0"/>
              <a:t>15</a:t>
            </a:r>
            <a:r>
              <a:rPr lang="en-GB" sz="2800" dirty="0"/>
              <a:t>:550. </a:t>
            </a:r>
            <a:r>
              <a:rPr lang="en-GB" sz="2800" dirty="0">
                <a:hlinkClick r:id="rId4"/>
              </a:rPr>
              <a:t>10.1186/s13059-014-0550-8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447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um_presentation_template_2019_standard</Template>
  <TotalTime>109</TotalTime>
  <Words>356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Grande</vt:lpstr>
      <vt:lpstr>Verdana</vt:lpstr>
      <vt:lpstr>Maastricht University</vt:lpstr>
      <vt:lpstr>DESeq2</vt:lpstr>
      <vt:lpstr>PowerPoint Presentation</vt:lpstr>
      <vt:lpstr>From raw counts to differentially expressed genes (DEGs) </vt:lpstr>
      <vt:lpstr>Advantages of DESeq2</vt:lpstr>
      <vt:lpstr>DESeq2 workflow – in short</vt:lpstr>
      <vt:lpstr>Data boxplot (all data)</vt:lpstr>
      <vt:lpstr>PCA (all data)</vt:lpstr>
      <vt:lpstr>Vulcano plot FB neurons COS vs. control</vt:lpstr>
      <vt:lpstr>More information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DESeq2</dc:title>
  <dc:creator>Friederike Ehrhart</dc:creator>
  <cp:lastModifiedBy>Friederike Ehrhart</cp:lastModifiedBy>
  <cp:revision>4</cp:revision>
  <dcterms:created xsi:type="dcterms:W3CDTF">2023-11-28T11:34:23Z</dcterms:created>
  <dcterms:modified xsi:type="dcterms:W3CDTF">2023-12-04T15:16:46Z</dcterms:modified>
</cp:coreProperties>
</file>