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6"/>
  </p:notesMasterIdLst>
  <p:handoutMasterIdLst>
    <p:handoutMasterId r:id="rId7"/>
  </p:handoutMasterIdLst>
  <p:sldIdLst>
    <p:sldId id="256" r:id="rId2"/>
    <p:sldId id="750" r:id="rId3"/>
    <p:sldId id="717" r:id="rId4"/>
    <p:sldId id="72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E296DD-BBA4-3645-BAA0-9448D61E581A}">
          <p14:sldIdLst>
            <p14:sldId id="256"/>
            <p14:sldId id="750"/>
            <p14:sldId id="717"/>
            <p14:sldId id="7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6AE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70" autoAdjust="0"/>
    <p:restoredTop sz="77859" autoAdjust="0"/>
  </p:normalViewPr>
  <p:slideViewPr>
    <p:cSldViewPr snapToGrid="0" snapToObjects="1">
      <p:cViewPr varScale="1">
        <p:scale>
          <a:sx n="80" d="100"/>
          <a:sy n="80" d="100"/>
        </p:scale>
        <p:origin x="1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401836" y="928687"/>
            <a:ext cx="8340328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half" idx="1"/>
          </p:nvPr>
        </p:nvSpPr>
        <p:spPr>
          <a:xfrm>
            <a:off x="401836" y="3536156"/>
            <a:ext cx="8340328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8626078" y="6509742"/>
            <a:ext cx="181666" cy="175594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99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D9C24-4811-4412-B047-FB2E1410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g/1995-github-jupyter-notebooks-3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</a:t>
            </a:r>
            <a:br>
              <a:rPr lang="en-US" sz="4000" dirty="0"/>
            </a:br>
            <a:r>
              <a:rPr lang="en-US" sz="4000" dirty="0"/>
              <a:t>Data Science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80696"/>
            <a:ext cx="2576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#12 – 10/3/2019</a:t>
            </a:r>
          </a:p>
          <a:p>
            <a:endParaRPr lang="en-US" sz="1600" b="1" dirty="0"/>
          </a:p>
          <a:p>
            <a:r>
              <a:rPr lang="en-US" sz="1600" b="1" dirty="0"/>
              <a:t>CMSC320</a:t>
            </a:r>
          </a:p>
          <a:p>
            <a:r>
              <a:rPr lang="en-US" sz="1600" b="1" dirty="0"/>
              <a:t>Tuesdays &amp; Thursdays</a:t>
            </a:r>
          </a:p>
          <a:p>
            <a:r>
              <a:rPr lang="en-US" sz="1600" b="1" dirty="0"/>
              <a:t>5:00pm – 6:15pm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677" y="5308599"/>
            <a:ext cx="2072640" cy="1554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59600" cy="1371600"/>
          </a:xfrm>
        </p:spPr>
        <p:txBody>
          <a:bodyPr/>
          <a:lstStyle/>
          <a:p>
            <a:r>
              <a:rPr lang="en-US" dirty="0"/>
              <a:t>Final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6959600" cy="4343400"/>
          </a:xfrm>
        </p:spPr>
        <p:txBody>
          <a:bodyPr/>
          <a:lstStyle/>
          <a:p>
            <a:r>
              <a:rPr lang="en-US" dirty="0"/>
              <a:t>In lieu of a final exam, you’ll create a mini-tutorial that: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Identifies a raw data source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Processes and stores that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Performs exploratory data analysis &amp; visualization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Derives insight(s) using statistics and ML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Communicates those insights as actionable text</a:t>
            </a:r>
          </a:p>
          <a:p>
            <a:r>
              <a:rPr lang="en-US" dirty="0"/>
              <a:t>Individual or group project </a:t>
            </a:r>
            <a:r>
              <a:rPr lang="mr-IN" dirty="0"/>
              <a:t>–</a:t>
            </a:r>
            <a:r>
              <a:rPr lang="en-US" dirty="0"/>
              <a:t> 25% of </a:t>
            </a:r>
            <a:r>
              <a:rPr lang="en-US"/>
              <a:t>final grade!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be </a:t>
            </a:r>
            <a:r>
              <a:rPr lang="en-US" dirty="0">
                <a:solidFill>
                  <a:schemeClr val="tx2"/>
                </a:solidFill>
              </a:rPr>
              <a:t>hosted publicly </a:t>
            </a:r>
            <a:r>
              <a:rPr lang="en-US" dirty="0"/>
              <a:t>online (GitHub Pages) and will </a:t>
            </a:r>
            <a:r>
              <a:rPr lang="en-US" dirty="0">
                <a:solidFill>
                  <a:schemeClr val="tx2"/>
                </a:solidFill>
              </a:rPr>
              <a:t>strengthen your portfolio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Deliverable: URL of your own GitHub Pages site hosting an .</a:t>
            </a:r>
            <a:r>
              <a:rPr lang="en-US" dirty="0" err="1"/>
              <a:t>ipynb</a:t>
            </a:r>
            <a:r>
              <a:rPr lang="en-US" dirty="0"/>
              <a:t>/.html export of your final tutorial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hlinkClick r:id="rId2"/>
              </a:rPr>
              <a:t>https://pages.github.com/</a:t>
            </a:r>
            <a:r>
              <a:rPr lang="en-US" b="0" dirty="0"/>
              <a:t>   </a:t>
            </a:r>
            <a:r>
              <a:rPr lang="mr-IN" b="0" dirty="0"/>
              <a:t>–</a:t>
            </a:r>
            <a:r>
              <a:rPr lang="en-US" b="0" dirty="0"/>
              <a:t> make a GitHub account, too!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hlinkClick r:id="rId3"/>
              </a:rPr>
              <a:t>https://github.com/blog/1995-github-jupyter-notebooks-3</a:t>
            </a:r>
            <a:endParaRPr lang="en-US" b="0" dirty="0"/>
          </a:p>
          <a:p>
            <a:r>
              <a:rPr lang="en-US" dirty="0"/>
              <a:t>The project itself: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~1500+ words of Markdown prose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~150+ lines of Python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Should be viewable as a </a:t>
            </a:r>
            <a:r>
              <a:rPr lang="en-US" dirty="0"/>
              <a:t>static webpage </a:t>
            </a:r>
            <a:r>
              <a:rPr lang="mr-IN" b="0" dirty="0"/>
              <a:t>–</a:t>
            </a:r>
            <a:r>
              <a:rPr lang="en-US" b="0" dirty="0"/>
              <a:t> that is, if I (or anyone else) opens the link up, everything should render and I shouldn’t have to run any cells to generate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51601" cy="1371600"/>
          </a:xfrm>
        </p:spPr>
        <p:txBody>
          <a:bodyPr/>
          <a:lstStyle/>
          <a:p>
            <a:r>
              <a:rPr lang="en-US"/>
              <a:t>Final Tutorial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Prem</a:t>
            </a:r>
            <a:r>
              <a:rPr lang="en-US" dirty="0"/>
              <a:t> and I will grade on a scale of 1-10: </a:t>
            </a:r>
          </a:p>
          <a:p>
            <a:r>
              <a:rPr lang="en-US" dirty="0"/>
              <a:t>Motivation: </a:t>
            </a:r>
            <a:r>
              <a:rPr lang="en-US" b="0" dirty="0"/>
              <a:t>Does the tutorial make the reader believe the topic is important (a) in general and (b) with respect to data science?</a:t>
            </a:r>
          </a:p>
          <a:p>
            <a:r>
              <a:rPr lang="en-US" dirty="0"/>
              <a:t>Understanding: </a:t>
            </a:r>
            <a:r>
              <a:rPr lang="en-US" b="0" dirty="0"/>
              <a:t>After reading the tutorial, does the reader understand the topic?</a:t>
            </a:r>
          </a:p>
          <a:p>
            <a:r>
              <a:rPr lang="en-US" dirty="0"/>
              <a:t>Further resources: </a:t>
            </a:r>
            <a:r>
              <a:rPr lang="en-US" b="0" dirty="0"/>
              <a:t>Does the tutorial “call out” to other resources that would help the reader understand basic concepts, deep dive, related work, </a:t>
            </a:r>
            <a:r>
              <a:rPr lang="en-US" b="0" dirty="0" err="1"/>
              <a:t>etc</a:t>
            </a:r>
            <a:r>
              <a:rPr lang="en-US" b="0" dirty="0"/>
              <a:t>?</a:t>
            </a:r>
          </a:p>
          <a:p>
            <a:r>
              <a:rPr lang="en-US" dirty="0"/>
              <a:t>Prose: </a:t>
            </a:r>
            <a:r>
              <a:rPr lang="en-US" b="0" dirty="0"/>
              <a:t>Does the prose in the Markdown portion of the .</a:t>
            </a:r>
            <a:r>
              <a:rPr lang="en-US" b="0" dirty="0" err="1"/>
              <a:t>ipynb</a:t>
            </a:r>
            <a:r>
              <a:rPr lang="en-US" b="0" dirty="0"/>
              <a:t> add to the reader’s understanding of the tutorial?</a:t>
            </a:r>
          </a:p>
          <a:p>
            <a:r>
              <a:rPr lang="en-US" dirty="0"/>
              <a:t>Code: </a:t>
            </a:r>
            <a:r>
              <a:rPr lang="en-US" b="0" dirty="0"/>
              <a:t>Does the code help solidify understanding, is it well documented, and does it include helpful examples?</a:t>
            </a:r>
          </a:p>
          <a:p>
            <a:r>
              <a:rPr lang="en-US" dirty="0"/>
              <a:t>Subjective Evaluation:</a:t>
            </a:r>
            <a:r>
              <a:rPr lang="en-US" b="0" dirty="0"/>
              <a:t> If somebody linked to this tutorial from Hacker News, would people actually read the whole 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33404</TotalTime>
  <Words>344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Essential</vt:lpstr>
      <vt:lpstr>Introduction to  Data Science</vt:lpstr>
      <vt:lpstr>Final Tutorial</vt:lpstr>
      <vt:lpstr>Final Tutorial</vt:lpstr>
      <vt:lpstr>Final Tutorial 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Dickerson</cp:lastModifiedBy>
  <cp:revision>4049</cp:revision>
  <cp:lastPrinted>2019-10-01T19:39:10Z</cp:lastPrinted>
  <dcterms:created xsi:type="dcterms:W3CDTF">2013-03-05T15:39:19Z</dcterms:created>
  <dcterms:modified xsi:type="dcterms:W3CDTF">2019-10-01T19:39:27Z</dcterms:modified>
</cp:coreProperties>
</file>