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3" r:id="rId2"/>
    <p:sldId id="266" r:id="rId3"/>
    <p:sldId id="267" r:id="rId4"/>
    <p:sldId id="268" r:id="rId5"/>
    <p:sldId id="269" r:id="rId6"/>
    <p:sldId id="270" r:id="rId7"/>
    <p:sldId id="272" r:id="rId8"/>
    <p:sldId id="274" r:id="rId9"/>
    <p:sldId id="275" r:id="rId10"/>
    <p:sldId id="277" r:id="rId11"/>
    <p:sldId id="278" r:id="rId12"/>
    <p:sldId id="280" r:id="rId13"/>
    <p:sldId id="281" r:id="rId14"/>
    <p:sldId id="282" r:id="rId15"/>
    <p:sldId id="27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7B"/>
    <a:srgbClr val="BBE0E3"/>
    <a:srgbClr val="1C6FA8"/>
    <a:srgbClr val="DDDDDD"/>
    <a:srgbClr val="808080"/>
    <a:srgbClr val="C0C0C0"/>
    <a:srgbClr val="99FF99"/>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84308" autoAdjust="0"/>
  </p:normalViewPr>
  <p:slideViewPr>
    <p:cSldViewPr>
      <p:cViewPr varScale="1">
        <p:scale>
          <a:sx n="69" d="100"/>
          <a:sy n="69" d="100"/>
        </p:scale>
        <p:origin x="-14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19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doughnutChart>
        <c:varyColors val="1"/>
        <c:ser>
          <c:idx val="0"/>
          <c:order val="0"/>
          <c:tx>
            <c:strRef>
              <c:f>Sheet1!$B$1</c:f>
              <c:strCache>
                <c:ptCount val="1"/>
                <c:pt idx="0">
                  <c:v>Consistency Ratios</c:v>
                </c:pt>
              </c:strCache>
            </c:strRef>
          </c:tx>
          <c:cat>
            <c:strRef>
              <c:f>Sheet1!$A$2:$A$3</c:f>
              <c:strCache>
                <c:ptCount val="2"/>
                <c:pt idx="0">
                  <c:v>Consistent</c:v>
                </c:pt>
                <c:pt idx="1">
                  <c:v>Inconsistent</c:v>
                </c:pt>
              </c:strCache>
            </c:strRef>
          </c:cat>
          <c:val>
            <c:numRef>
              <c:f>Sheet1!$B$2:$B$3</c:f>
              <c:numCache>
                <c:formatCode>General</c:formatCode>
                <c:ptCount val="2"/>
                <c:pt idx="0">
                  <c:v>87.84</c:v>
                </c:pt>
                <c:pt idx="1">
                  <c:v>12.16</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5C461229-15CF-5F4D-8B59-41C830BA78BC}" type="slidenum">
              <a:rPr lang="en-US"/>
              <a:pPr/>
              <a:t>‹#›</a:t>
            </a:fld>
            <a:endParaRPr lang="en-US"/>
          </a:p>
        </p:txBody>
      </p:sp>
    </p:spTree>
    <p:extLst>
      <p:ext uri="{BB962C8B-B14F-4D97-AF65-F5344CB8AC3E}">
        <p14:creationId xmlns:p14="http://schemas.microsoft.com/office/powerpoint/2010/main" val="7194506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SNOMED-CT stands for</a:t>
            </a:r>
            <a:r>
              <a:rPr lang="en-US" baseline="0" dirty="0" smtClean="0"/>
              <a:t> the Systematized Nomenclature of Medicine - Clinical Terms</a:t>
            </a:r>
          </a:p>
          <a:p>
            <a:r>
              <a:rPr lang="en-US" baseline="0" dirty="0" smtClean="0"/>
              <a:t>- It is the most comprehensive and multilingual terminology in the world with over 311,000 active concepts, a million descriptions and 900,000 semantic relationships. </a:t>
            </a:r>
          </a:p>
          <a:p>
            <a:r>
              <a:rPr lang="en-US" baseline="0" dirty="0" smtClean="0"/>
              <a:t>- A new version is released about every six months by the organization that owns it, the IHTSDO.</a:t>
            </a:r>
          </a:p>
          <a:p>
            <a:endParaRPr lang="en-US" baseline="0" dirty="0" smtClean="0"/>
          </a:p>
        </p:txBody>
      </p:sp>
      <p:sp>
        <p:nvSpPr>
          <p:cNvPr id="4" name="Slide Number Placeholder 3"/>
          <p:cNvSpPr>
            <a:spLocks noGrp="1"/>
          </p:cNvSpPr>
          <p:nvPr>
            <p:ph type="sldNum" sz="quarter" idx="10"/>
          </p:nvPr>
        </p:nvSpPr>
        <p:spPr/>
        <p:txBody>
          <a:bodyPr/>
          <a:lstStyle/>
          <a:p>
            <a:fld id="{5C461229-15CF-5F4D-8B59-41C830BA78BC}" type="slidenum">
              <a:rPr lang="en-US" smtClean="0"/>
              <a:pPr/>
              <a:t>2</a:t>
            </a:fld>
            <a:endParaRPr lang="en-US"/>
          </a:p>
        </p:txBody>
      </p:sp>
    </p:spTree>
    <p:extLst>
      <p:ext uri="{BB962C8B-B14F-4D97-AF65-F5344CB8AC3E}">
        <p14:creationId xmlns:p14="http://schemas.microsoft.com/office/powerpoint/2010/main" val="64666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SNOMED</a:t>
            </a:r>
            <a:r>
              <a:rPr lang="en-US" baseline="0" dirty="0" smtClean="0"/>
              <a:t> CT is extremely beneficial in many ways, for instance patient care. </a:t>
            </a:r>
          </a:p>
          <a:p>
            <a:r>
              <a:rPr lang="en-US" baseline="0" dirty="0" smtClean="0"/>
              <a:t>	- This is done through keeping a safe and appropriate exchange of clinical information.</a:t>
            </a:r>
          </a:p>
          <a:p>
            <a:r>
              <a:rPr lang="en-US" baseline="0" dirty="0" smtClean="0"/>
              <a:t>	- It can be used to monitor trending health problems throughout the world, and even narrow down populations or people that are eligible to receive a vaccine. </a:t>
            </a:r>
          </a:p>
          <a:p>
            <a:r>
              <a:rPr lang="en-US" baseline="0" dirty="0" smtClean="0"/>
              <a:t>	- SNOMED allows us to catalog all known diseases, treatments and outcomes and even expand on them. </a:t>
            </a:r>
          </a:p>
          <a:p>
            <a:r>
              <a:rPr lang="en-US" baseline="0" dirty="0" smtClean="0"/>
              <a:t>	- We can also use SNOMED conduct research, statistical reports and decision support in the world of medicine.</a:t>
            </a:r>
          </a:p>
          <a:p>
            <a:endParaRPr lang="en-US" baseline="0" dirty="0" smtClean="0"/>
          </a:p>
        </p:txBody>
      </p:sp>
      <p:sp>
        <p:nvSpPr>
          <p:cNvPr id="4" name="Slide Number Placeholder 3"/>
          <p:cNvSpPr>
            <a:spLocks noGrp="1"/>
          </p:cNvSpPr>
          <p:nvPr>
            <p:ph type="sldNum" sz="quarter" idx="10"/>
          </p:nvPr>
        </p:nvSpPr>
        <p:spPr/>
        <p:txBody>
          <a:bodyPr/>
          <a:lstStyle/>
          <a:p>
            <a:fld id="{5C461229-15CF-5F4D-8B59-41C830BA78BC}" type="slidenum">
              <a:rPr lang="en-US" smtClean="0"/>
              <a:pPr/>
              <a:t>3</a:t>
            </a:fld>
            <a:endParaRPr lang="en-US"/>
          </a:p>
        </p:txBody>
      </p:sp>
    </p:spTree>
    <p:extLst>
      <p:ext uri="{BB962C8B-B14F-4D97-AF65-F5344CB8AC3E}">
        <p14:creationId xmlns:p14="http://schemas.microsoft.com/office/powerpoint/2010/main" val="247168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SNOMED-CT’s components have a fairly simple data-structure,</a:t>
            </a:r>
            <a:r>
              <a:rPr lang="en-US" baseline="0" dirty="0" smtClean="0"/>
              <a:t> where a concept has a Description, Concept Identifier and a Relationship.</a:t>
            </a:r>
          </a:p>
          <a:p>
            <a:endParaRPr lang="en-US" baseline="0" dirty="0" smtClean="0"/>
          </a:p>
          <a:p>
            <a:r>
              <a:rPr lang="en-US" baseline="0" dirty="0" smtClean="0"/>
              <a:t>Concepts also include a Concept Identifier. These work a lot like ID numbers.</a:t>
            </a:r>
          </a:p>
          <a:p>
            <a:endParaRPr lang="en-US" baseline="0" dirty="0" smtClean="0"/>
          </a:p>
          <a:p>
            <a:r>
              <a:rPr lang="en-US" baseline="0" dirty="0" smtClean="0"/>
              <a:t>Descriptions have Fully Specified Names (or preferred names) along with a synonym. In any concept, you need at least one FSN and as many synonyms as you want.</a:t>
            </a:r>
          </a:p>
          <a:p>
            <a:endParaRPr lang="en-US" baseline="0" dirty="0" smtClean="0"/>
          </a:p>
          <a:p>
            <a:r>
              <a:rPr lang="en-US" baseline="0" dirty="0" smtClean="0"/>
              <a:t>Relationships include at least on |is a| relationship, along with as many Attribute Relationships that can exist.</a:t>
            </a:r>
            <a:endParaRPr lang="en-US" dirty="0"/>
          </a:p>
        </p:txBody>
      </p:sp>
      <p:sp>
        <p:nvSpPr>
          <p:cNvPr id="4" name="Slide Number Placeholder 3"/>
          <p:cNvSpPr>
            <a:spLocks noGrp="1"/>
          </p:cNvSpPr>
          <p:nvPr>
            <p:ph type="sldNum" sz="quarter" idx="10"/>
          </p:nvPr>
        </p:nvSpPr>
        <p:spPr/>
        <p:txBody>
          <a:bodyPr/>
          <a:lstStyle/>
          <a:p>
            <a:fld id="{5C461229-15CF-5F4D-8B59-41C830BA78BC}" type="slidenum">
              <a:rPr lang="en-US" smtClean="0"/>
              <a:pPr/>
              <a:t>4</a:t>
            </a:fld>
            <a:endParaRPr lang="en-US"/>
          </a:p>
        </p:txBody>
      </p:sp>
    </p:spTree>
    <p:extLst>
      <p:ext uri="{BB962C8B-B14F-4D97-AF65-F5344CB8AC3E}">
        <p14:creationId xmlns:p14="http://schemas.microsoft.com/office/powerpoint/2010/main" val="37575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Concepts</a:t>
            </a:r>
            <a:r>
              <a:rPr lang="en-US" baseline="0" dirty="0" smtClean="0"/>
              <a:t> have 3 parts to them like described before,</a:t>
            </a:r>
          </a:p>
          <a:p>
            <a:endParaRPr lang="en-US" baseline="0" dirty="0" smtClean="0"/>
          </a:p>
          <a:p>
            <a:pPr marL="342900" indent="-342900" eaLnBrk="0" hangingPunct="0">
              <a:lnSpc>
                <a:spcPct val="250000"/>
              </a:lnSpc>
              <a:buFont typeface="Wingdings" charset="2"/>
              <a:buChar char="v"/>
            </a:pPr>
            <a:r>
              <a:rPr lang="en-US" sz="1600" b="1" dirty="0" smtClean="0">
                <a:latin typeface="Verdana"/>
                <a:cs typeface="Verdana"/>
              </a:rPr>
              <a:t>CONCEPT</a:t>
            </a:r>
          </a:p>
          <a:p>
            <a:pPr lvl="1" eaLnBrk="0" hangingPunct="0">
              <a:lnSpc>
                <a:spcPct val="250000"/>
              </a:lnSpc>
            </a:pPr>
            <a:r>
              <a:rPr lang="en-US" sz="1600" i="1" dirty="0" smtClean="0">
                <a:latin typeface="Verdana"/>
                <a:cs typeface="Verdana"/>
              </a:rPr>
              <a:t>clinical meaning that is organized into hierarchies</a:t>
            </a:r>
          </a:p>
          <a:p>
            <a:pPr marL="342900" indent="-342900" eaLnBrk="0" hangingPunct="0">
              <a:lnSpc>
                <a:spcPct val="250000"/>
              </a:lnSpc>
              <a:buFont typeface="Wingdings" charset="2"/>
              <a:buChar char="v"/>
            </a:pPr>
            <a:r>
              <a:rPr lang="en-US" sz="1600" b="1" dirty="0" smtClean="0">
                <a:latin typeface="Verdana"/>
                <a:cs typeface="Verdana"/>
              </a:rPr>
              <a:t>Description</a:t>
            </a:r>
          </a:p>
          <a:p>
            <a:pPr lvl="1" eaLnBrk="0" hangingPunct="0">
              <a:lnSpc>
                <a:spcPct val="250000"/>
              </a:lnSpc>
            </a:pPr>
            <a:r>
              <a:rPr lang="en-US" sz="1600" i="1" dirty="0" smtClean="0">
                <a:latin typeface="Verdana"/>
                <a:cs typeface="Verdana"/>
              </a:rPr>
              <a:t>Link concepts to human readable terms</a:t>
            </a:r>
          </a:p>
          <a:p>
            <a:pPr marL="342900" indent="-342900" eaLnBrk="0" hangingPunct="0">
              <a:lnSpc>
                <a:spcPct val="250000"/>
              </a:lnSpc>
              <a:buFont typeface="Wingdings" charset="2"/>
              <a:buChar char="v"/>
            </a:pPr>
            <a:r>
              <a:rPr lang="en-US" sz="1600" b="1" dirty="0" smtClean="0">
                <a:latin typeface="Verdana"/>
                <a:cs typeface="Verdana"/>
              </a:rPr>
              <a:t>Relationship</a:t>
            </a:r>
          </a:p>
          <a:p>
            <a:pPr lvl="1" eaLnBrk="0" hangingPunct="0">
              <a:lnSpc>
                <a:spcPct val="250000"/>
              </a:lnSpc>
            </a:pPr>
            <a:r>
              <a:rPr lang="en-US" sz="1600" i="1" dirty="0" smtClean="0">
                <a:latin typeface="Verdana"/>
                <a:cs typeface="Verdana"/>
              </a:rPr>
              <a:t>Links a concept to other related concepts</a:t>
            </a:r>
          </a:p>
          <a:p>
            <a:endParaRPr lang="en-US" dirty="0"/>
          </a:p>
        </p:txBody>
      </p:sp>
      <p:sp>
        <p:nvSpPr>
          <p:cNvPr id="4" name="Slide Number Placeholder 3"/>
          <p:cNvSpPr>
            <a:spLocks noGrp="1"/>
          </p:cNvSpPr>
          <p:nvPr>
            <p:ph type="sldNum" sz="quarter" idx="10"/>
          </p:nvPr>
        </p:nvSpPr>
        <p:spPr/>
        <p:txBody>
          <a:bodyPr/>
          <a:lstStyle/>
          <a:p>
            <a:fld id="{5C461229-15CF-5F4D-8B59-41C830BA78BC}" type="slidenum">
              <a:rPr lang="en-US" smtClean="0"/>
              <a:pPr/>
              <a:t>5</a:t>
            </a:fld>
            <a:endParaRPr lang="en-US"/>
          </a:p>
        </p:txBody>
      </p:sp>
    </p:spTree>
    <p:extLst>
      <p:ext uri="{BB962C8B-B14F-4D97-AF65-F5344CB8AC3E}">
        <p14:creationId xmlns:p14="http://schemas.microsoft.com/office/powerpoint/2010/main" val="16026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an example of a concept ,</a:t>
            </a:r>
            <a:r>
              <a:rPr lang="en-US" baseline="0" dirty="0" smtClean="0"/>
              <a:t> ‘22298006’ </a:t>
            </a:r>
          </a:p>
          <a:p>
            <a:endParaRPr lang="en-US" baseline="0" dirty="0" smtClean="0"/>
          </a:p>
          <a:p>
            <a:r>
              <a:rPr lang="en-US" baseline="0" dirty="0" smtClean="0"/>
              <a:t>Concept codes are structured as the following:</a:t>
            </a:r>
          </a:p>
          <a:p>
            <a:pPr eaLnBrk="0" hangingPunct="0">
              <a:buClr>
                <a:schemeClr val="accent2"/>
              </a:buClr>
              <a:buFont typeface="Wingdings" charset="0"/>
              <a:buChar char="§"/>
            </a:pPr>
            <a:r>
              <a:rPr lang="en-US" sz="1200" dirty="0" smtClean="0">
                <a:latin typeface="Verdana" charset="0"/>
              </a:rPr>
              <a:t> String of digits, 6-18 characters in size.</a:t>
            </a:r>
          </a:p>
          <a:p>
            <a:pPr eaLnBrk="0" hangingPunct="0">
              <a:buClr>
                <a:schemeClr val="accent2"/>
              </a:buClr>
              <a:buFont typeface="Wingdings" charset="0"/>
              <a:buChar char="§"/>
            </a:pPr>
            <a:r>
              <a:rPr lang="en-US" sz="1200" dirty="0" smtClean="0">
                <a:latin typeface="Verdana" charset="0"/>
              </a:rPr>
              <a:t> One code per meaning, one meaning per code.</a:t>
            </a:r>
          </a:p>
          <a:p>
            <a:pPr eaLnBrk="0" hangingPunct="0">
              <a:buClr>
                <a:schemeClr val="accent2"/>
              </a:buClr>
              <a:buFont typeface="Wingdings" charset="0"/>
              <a:buChar char="§"/>
            </a:pPr>
            <a:r>
              <a:rPr lang="en-US" sz="1200" dirty="0" smtClean="0">
                <a:latin typeface="Verdana" charset="0"/>
              </a:rPr>
              <a:t> Concepts are in peoples head, code is in the terminology.</a:t>
            </a:r>
          </a:p>
          <a:p>
            <a:endParaRPr lang="en-US" dirty="0"/>
          </a:p>
        </p:txBody>
      </p:sp>
      <p:sp>
        <p:nvSpPr>
          <p:cNvPr id="4" name="Slide Number Placeholder 3"/>
          <p:cNvSpPr>
            <a:spLocks noGrp="1"/>
          </p:cNvSpPr>
          <p:nvPr>
            <p:ph type="sldNum" sz="quarter" idx="10"/>
          </p:nvPr>
        </p:nvSpPr>
        <p:spPr/>
        <p:txBody>
          <a:bodyPr/>
          <a:lstStyle/>
          <a:p>
            <a:fld id="{5C461229-15CF-5F4D-8B59-41C830BA78BC}" type="slidenum">
              <a:rPr lang="en-US" smtClean="0"/>
              <a:pPr/>
              <a:t>6</a:t>
            </a:fld>
            <a:endParaRPr lang="en-US"/>
          </a:p>
        </p:txBody>
      </p:sp>
    </p:spTree>
    <p:extLst>
      <p:ext uri="{BB962C8B-B14F-4D97-AF65-F5344CB8AC3E}">
        <p14:creationId xmlns:p14="http://schemas.microsoft.com/office/powerpoint/2010/main" val="176821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Myocardial Infarction as in the previous</a:t>
            </a:r>
            <a:r>
              <a:rPr lang="en-US" baseline="0" dirty="0" smtClean="0"/>
              <a:t> examples, we can now define it’s relationships. We see that Myocardial Infarction |is a| Infarction. </a:t>
            </a:r>
          </a:p>
          <a:p>
            <a:endParaRPr lang="en-US" baseline="0" dirty="0" smtClean="0"/>
          </a:p>
          <a:p>
            <a:r>
              <a:rPr lang="en-US" baseline="0" dirty="0" smtClean="0"/>
              <a:t>We can also see one Attribute relationship, where the finding site is the Myocardial Structure.</a:t>
            </a:r>
          </a:p>
          <a:p>
            <a:endParaRPr lang="en-US" baseline="0" dirty="0" smtClean="0"/>
          </a:p>
          <a:p>
            <a:r>
              <a:rPr lang="en-US" baseline="0" dirty="0" smtClean="0"/>
              <a:t>Explain the relationships</a:t>
            </a:r>
            <a:endParaRPr lang="en-US" dirty="0"/>
          </a:p>
        </p:txBody>
      </p:sp>
      <p:sp>
        <p:nvSpPr>
          <p:cNvPr id="4" name="Slide Number Placeholder 3"/>
          <p:cNvSpPr>
            <a:spLocks noGrp="1"/>
          </p:cNvSpPr>
          <p:nvPr>
            <p:ph type="sldNum" sz="quarter" idx="10"/>
          </p:nvPr>
        </p:nvSpPr>
        <p:spPr/>
        <p:txBody>
          <a:bodyPr/>
          <a:lstStyle/>
          <a:p>
            <a:fld id="{5C461229-15CF-5F4D-8B59-41C830BA78BC}" type="slidenum">
              <a:rPr lang="en-US" smtClean="0"/>
              <a:pPr/>
              <a:t>7</a:t>
            </a:fld>
            <a:endParaRPr lang="en-US"/>
          </a:p>
        </p:txBody>
      </p:sp>
    </p:spTree>
    <p:extLst>
      <p:ext uri="{BB962C8B-B14F-4D97-AF65-F5344CB8AC3E}">
        <p14:creationId xmlns:p14="http://schemas.microsoft.com/office/powerpoint/2010/main" val="267324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SNOMED’s broad scope</a:t>
            </a:r>
            <a:r>
              <a:rPr lang="en-US" baseline="0" dirty="0" smtClean="0"/>
              <a:t> and complexity, inconsistencies will find their way onto the SNOMED knowledge base. </a:t>
            </a:r>
          </a:p>
          <a:p>
            <a:pPr marL="171450" indent="-171450">
              <a:buFontTx/>
              <a:buChar char="-"/>
            </a:pPr>
            <a:r>
              <a:rPr lang="en-US" baseline="0" dirty="0" smtClean="0"/>
              <a:t>It is common to see that many concepts lack or don</a:t>
            </a:r>
            <a:r>
              <a:rPr lang="fr-FR" baseline="0" dirty="0" smtClean="0"/>
              <a:t>’</a:t>
            </a:r>
            <a:r>
              <a:rPr lang="en-US" baseline="0" dirty="0" smtClean="0"/>
              <a:t>t have synonyms,</a:t>
            </a:r>
          </a:p>
          <a:p>
            <a:pPr marL="171450" indent="-171450">
              <a:buFontTx/>
              <a:buChar char="-"/>
            </a:pPr>
            <a:r>
              <a:rPr lang="en-US" baseline="0" dirty="0" smtClean="0"/>
              <a:t>have the wrong or no parents, </a:t>
            </a:r>
          </a:p>
          <a:p>
            <a:pPr marL="171450" indent="-171450">
              <a:buFontTx/>
              <a:buChar char="-"/>
            </a:pPr>
            <a:r>
              <a:rPr lang="en-US" baseline="0" dirty="0" smtClean="0"/>
              <a:t>have the wrong or no children.</a:t>
            </a:r>
          </a:p>
          <a:p>
            <a:pPr marL="171450" indent="-171450">
              <a:buFontTx/>
              <a:buChar char="-"/>
            </a:pPr>
            <a:r>
              <a:rPr lang="en-US" baseline="0" smtClean="0"/>
              <a:t>duplicate entries within </a:t>
            </a:r>
            <a:r>
              <a:rPr lang="en-US" baseline="0" dirty="0" smtClean="0"/>
              <a:t>knowledge base</a:t>
            </a:r>
          </a:p>
          <a:p>
            <a:pPr marL="171450" indent="-171450">
              <a:buFontTx/>
              <a:buChar char="-"/>
            </a:pPr>
            <a:r>
              <a:rPr lang="en-US" baseline="0" dirty="0" smtClean="0"/>
              <a:t>Relationships are missing</a:t>
            </a:r>
          </a:p>
          <a:p>
            <a:pPr marL="171450" indent="-171450">
              <a:buFontTx/>
              <a:buChar char="-"/>
            </a:pPr>
            <a:endParaRPr lang="en-US" baseline="0" dirty="0" smtClean="0"/>
          </a:p>
          <a:p>
            <a:pPr marL="171450" indent="-171450">
              <a:buFontTx/>
              <a:buChar char="-"/>
            </a:pPr>
            <a:r>
              <a:rPr lang="en-US" baseline="0" dirty="0" smtClean="0"/>
              <a:t>Methods to accomplish this: Lexical Matching, Whole Word Matching, Prefix Matching, Snippet Matching, Sentence Matching, Suffix Matching, NHS Extension Matching, </a:t>
            </a:r>
            <a:r>
              <a:rPr lang="en-US" baseline="0" dirty="0" err="1" smtClean="0"/>
              <a:t>SubSet</a:t>
            </a:r>
            <a:r>
              <a:rPr lang="en-US" baseline="0" dirty="0" smtClean="0"/>
              <a:t> Matching, Ancestor Matching, Descendant Matching and </a:t>
            </a:r>
            <a:r>
              <a:rPr lang="en-US" baseline="0" dirty="0" err="1" smtClean="0"/>
              <a:t>Neighbour</a:t>
            </a:r>
            <a:r>
              <a:rPr lang="en-US" baseline="0" dirty="0" smtClean="0"/>
              <a:t> Matching.</a:t>
            </a:r>
          </a:p>
        </p:txBody>
      </p:sp>
      <p:sp>
        <p:nvSpPr>
          <p:cNvPr id="4" name="Slide Number Placeholder 3"/>
          <p:cNvSpPr>
            <a:spLocks noGrp="1"/>
          </p:cNvSpPr>
          <p:nvPr>
            <p:ph type="sldNum" sz="quarter" idx="10"/>
          </p:nvPr>
        </p:nvSpPr>
        <p:spPr/>
        <p:txBody>
          <a:bodyPr/>
          <a:lstStyle/>
          <a:p>
            <a:fld id="{5C461229-15CF-5F4D-8B59-41C830BA78BC}" type="slidenum">
              <a:rPr lang="en-US" smtClean="0"/>
              <a:pPr/>
              <a:t>8</a:t>
            </a:fld>
            <a:endParaRPr lang="en-US"/>
          </a:p>
        </p:txBody>
      </p:sp>
    </p:spTree>
    <p:extLst>
      <p:ext uri="{BB962C8B-B14F-4D97-AF65-F5344CB8AC3E}">
        <p14:creationId xmlns:p14="http://schemas.microsoft.com/office/powerpoint/2010/main" val="117076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latin typeface="Arial" charset="0"/>
                <a:ea typeface="ＭＳ Ｐゴシック" charset="0"/>
                <a:cs typeface="+mn-cs"/>
              </a:rPr>
              <a:t>In this research, we will analyze the consistency of SNOMED CT by automatically generating symmetric concept pairs by using linguistic structure in the concepts names.</a:t>
            </a:r>
          </a:p>
          <a:p>
            <a:endParaRPr lang="en-US" sz="1000" kern="1200" dirty="0" smtClean="0">
              <a:solidFill>
                <a:schemeClr val="tx1"/>
              </a:solidFill>
              <a:latin typeface="Arial" charset="0"/>
              <a:ea typeface="ＭＳ Ｐゴシック" charset="0"/>
              <a:cs typeface="+mn-cs"/>
            </a:endParaRPr>
          </a:p>
          <a:p>
            <a:r>
              <a:rPr lang="en-US" sz="1000" kern="1200" dirty="0" smtClean="0">
                <a:solidFill>
                  <a:schemeClr val="tx1"/>
                </a:solidFill>
                <a:latin typeface="Arial" charset="0"/>
                <a:ea typeface="ＭＳ Ｐゴシック" charset="0"/>
                <a:cs typeface="+mn-cs"/>
              </a:rPr>
              <a:t>This will help us identify missing parents, children and concepts.</a:t>
            </a:r>
            <a:r>
              <a:rPr lang="en-US" sz="1000" kern="1200" baseline="0" dirty="0" smtClean="0">
                <a:solidFill>
                  <a:schemeClr val="tx1"/>
                </a:solidFill>
                <a:latin typeface="Arial" charset="0"/>
                <a:ea typeface="ＭＳ Ｐゴシック" charset="0"/>
                <a:cs typeface="+mn-cs"/>
              </a:rPr>
              <a:t> </a:t>
            </a:r>
          </a:p>
          <a:p>
            <a:endParaRPr lang="en-US" sz="1000" kern="1200" baseline="0" dirty="0" smtClean="0">
              <a:solidFill>
                <a:schemeClr val="tx1"/>
              </a:solidFill>
              <a:latin typeface="Arial" charset="0"/>
              <a:ea typeface="ＭＳ Ｐゴシック" charset="0"/>
              <a:cs typeface="+mn-cs"/>
            </a:endParaRPr>
          </a:p>
          <a:p>
            <a:r>
              <a:rPr lang="en-US" sz="1000" kern="1200" baseline="0" dirty="0" smtClean="0">
                <a:solidFill>
                  <a:schemeClr val="tx1"/>
                </a:solidFill>
                <a:latin typeface="Arial" charset="0"/>
                <a:ea typeface="ＭＳ Ｐゴシック" charset="0"/>
                <a:cs typeface="+mn-cs"/>
              </a:rPr>
              <a:t>Similarly, </a:t>
            </a:r>
            <a:r>
              <a:rPr lang="en-US" sz="1200" b="0" i="0" kern="1200" dirty="0" smtClean="0">
                <a:solidFill>
                  <a:schemeClr val="tx1"/>
                </a:solidFill>
                <a:effectLst/>
                <a:latin typeface="Arial" charset="0"/>
                <a:ea typeface="ＭＳ Ｐゴシック" charset="0"/>
                <a:cs typeface="+mn-cs"/>
              </a:rPr>
              <a:t>Structural Informatics Group, University of Washington, Seattle, USA analyzed</a:t>
            </a:r>
            <a:r>
              <a:rPr lang="en-US" sz="1200" b="0" i="0" kern="1200" baseline="0" dirty="0" smtClean="0">
                <a:solidFill>
                  <a:schemeClr val="tx1"/>
                </a:solidFill>
                <a:effectLst/>
                <a:latin typeface="Arial" charset="0"/>
                <a:ea typeface="ＭＳ Ｐゴシック" charset="0"/>
                <a:cs typeface="+mn-cs"/>
              </a:rPr>
              <a:t> the FMA ontology using structural symmetry and they concluded that this algorithm is a valuable method to ensure quality assurance. The difference between my work and their work will be the fact that my code will be used for all 19 hierarchies of SNOMED CT and will be more efficient and highly customizable. </a:t>
            </a:r>
            <a:endParaRPr lang="en-US" dirty="0"/>
          </a:p>
        </p:txBody>
      </p:sp>
      <p:sp>
        <p:nvSpPr>
          <p:cNvPr id="4" name="Slide Number Placeholder 3"/>
          <p:cNvSpPr>
            <a:spLocks noGrp="1"/>
          </p:cNvSpPr>
          <p:nvPr>
            <p:ph type="sldNum" sz="quarter" idx="10"/>
          </p:nvPr>
        </p:nvSpPr>
        <p:spPr/>
        <p:txBody>
          <a:bodyPr/>
          <a:lstStyle/>
          <a:p>
            <a:fld id="{5C461229-15CF-5F4D-8B59-41C830BA78BC}" type="slidenum">
              <a:rPr lang="en-US" smtClean="0"/>
              <a:pPr/>
              <a:t>9</a:t>
            </a:fld>
            <a:endParaRPr lang="en-US"/>
          </a:p>
        </p:txBody>
      </p:sp>
    </p:spTree>
    <p:extLst>
      <p:ext uri="{BB962C8B-B14F-4D97-AF65-F5344CB8AC3E}">
        <p14:creationId xmlns:p14="http://schemas.microsoft.com/office/powerpoint/2010/main" val="216914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latin typeface="Arial" charset="0"/>
                <a:ea typeface="ＭＳ Ｐゴシック" charset="0"/>
                <a:cs typeface="+mn-cs"/>
              </a:rPr>
              <a:t>In this research, we will analyze the consistency of SNOMED CT by automatically generating symmetric concept pairs by using linguistic structure in the concepts names.</a:t>
            </a:r>
          </a:p>
          <a:p>
            <a:endParaRPr lang="en-US" sz="1000" kern="1200" dirty="0" smtClean="0">
              <a:solidFill>
                <a:schemeClr val="tx1"/>
              </a:solidFill>
              <a:latin typeface="Arial" charset="0"/>
              <a:cs typeface="+mn-cs"/>
            </a:endParaRPr>
          </a:p>
          <a:p>
            <a:r>
              <a:rPr lang="en-US" sz="1000" kern="1200" dirty="0" smtClean="0">
                <a:solidFill>
                  <a:schemeClr val="tx1"/>
                </a:solidFill>
                <a:latin typeface="Arial" charset="0"/>
                <a:cs typeface="+mn-cs"/>
              </a:rPr>
              <a:t>Any</a:t>
            </a:r>
            <a:r>
              <a:rPr lang="en-US" sz="1000" kern="1200" baseline="0" dirty="0" smtClean="0">
                <a:solidFill>
                  <a:schemeClr val="tx1"/>
                </a:solidFill>
                <a:latin typeface="Arial" charset="0"/>
                <a:cs typeface="+mn-cs"/>
              </a:rPr>
              <a:t> </a:t>
            </a:r>
            <a:r>
              <a:rPr lang="en-US" dirty="0" smtClean="0"/>
              <a:t>inconsistency identified will reveal misaligned concepts or missing concepts. </a:t>
            </a:r>
          </a:p>
          <a:p>
            <a:endParaRPr lang="en-US" dirty="0" smtClean="0"/>
          </a:p>
          <a:p>
            <a:r>
              <a:rPr lang="en-US" dirty="0" smtClean="0"/>
              <a:t>For example, we replaced the modifiers in the following examples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C461229-15CF-5F4D-8B59-41C830BA78BC}" type="slidenum">
              <a:rPr lang="en-US" smtClean="0"/>
              <a:pPr/>
              <a:t>10</a:t>
            </a:fld>
            <a:endParaRPr lang="en-US"/>
          </a:p>
        </p:txBody>
      </p:sp>
    </p:spTree>
    <p:extLst>
      <p:ext uri="{BB962C8B-B14F-4D97-AF65-F5344CB8AC3E}">
        <p14:creationId xmlns:p14="http://schemas.microsoft.com/office/powerpoint/2010/main" val="216914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8809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10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103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291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120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793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35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384986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31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014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98262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629400"/>
            <a:ext cx="9144000" cy="228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3" name="Rectangle 9"/>
          <p:cNvSpPr>
            <a:spLocks noChangeArrowheads="1"/>
          </p:cNvSpPr>
          <p:nvPr/>
        </p:nvSpPr>
        <p:spPr bwMode="auto">
          <a:xfrm>
            <a:off x="141288" y="640080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sz="900">
              <a:solidFill>
                <a:schemeClr val="bg2"/>
              </a:solidFill>
              <a:latin typeface="Verdana"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Verdana" charset="0"/>
          <a:ea typeface="ＭＳ Ｐゴシック" charset="0"/>
        </a:defRPr>
      </a:lvl2pPr>
      <a:lvl3pPr algn="l" rtl="0" eaLnBrk="1" fontAlgn="base" hangingPunct="1">
        <a:spcBef>
          <a:spcPct val="0"/>
        </a:spcBef>
        <a:spcAft>
          <a:spcPct val="0"/>
        </a:spcAft>
        <a:defRPr sz="2400">
          <a:solidFill>
            <a:schemeClr val="tx2"/>
          </a:solidFill>
          <a:latin typeface="Verdana" charset="0"/>
          <a:ea typeface="ＭＳ Ｐゴシック" charset="0"/>
        </a:defRPr>
      </a:lvl3pPr>
      <a:lvl4pPr algn="l" rtl="0" eaLnBrk="1" fontAlgn="base" hangingPunct="1">
        <a:spcBef>
          <a:spcPct val="0"/>
        </a:spcBef>
        <a:spcAft>
          <a:spcPct val="0"/>
        </a:spcAft>
        <a:defRPr sz="2400">
          <a:solidFill>
            <a:schemeClr val="tx2"/>
          </a:solidFill>
          <a:latin typeface="Verdana" charset="0"/>
          <a:ea typeface="ＭＳ Ｐゴシック" charset="0"/>
        </a:defRPr>
      </a:lvl4pPr>
      <a:lvl5pPr algn="l" rtl="0" eaLnBrk="1" fontAlgn="base" hangingPunct="1">
        <a:spcBef>
          <a:spcPct val="0"/>
        </a:spcBef>
        <a:spcAft>
          <a:spcPct val="0"/>
        </a:spcAft>
        <a:defRPr sz="2400">
          <a:solidFill>
            <a:schemeClr val="tx2"/>
          </a:solidFill>
          <a:latin typeface="Verdana" charset="0"/>
          <a:ea typeface="ＭＳ Ｐゴシック" charset="0"/>
        </a:defRPr>
      </a:lvl5pPr>
      <a:lvl6pPr marL="457200" algn="l" rtl="0" eaLnBrk="1" fontAlgn="base" hangingPunct="1">
        <a:spcBef>
          <a:spcPct val="0"/>
        </a:spcBef>
        <a:spcAft>
          <a:spcPct val="0"/>
        </a:spcAft>
        <a:defRPr sz="2400">
          <a:solidFill>
            <a:schemeClr val="tx2"/>
          </a:solidFill>
          <a:latin typeface="Verdana" charset="0"/>
          <a:ea typeface="ＭＳ Ｐゴシック" charset="0"/>
        </a:defRPr>
      </a:lvl6pPr>
      <a:lvl7pPr marL="914400" algn="l" rtl="0" eaLnBrk="1" fontAlgn="base" hangingPunct="1">
        <a:spcBef>
          <a:spcPct val="0"/>
        </a:spcBef>
        <a:spcAft>
          <a:spcPct val="0"/>
        </a:spcAft>
        <a:defRPr sz="2400">
          <a:solidFill>
            <a:schemeClr val="tx2"/>
          </a:solidFill>
          <a:latin typeface="Verdana" charset="0"/>
          <a:ea typeface="ＭＳ Ｐゴシック" charset="0"/>
        </a:defRPr>
      </a:lvl7pPr>
      <a:lvl8pPr marL="1371600" algn="l" rtl="0" eaLnBrk="1" fontAlgn="base" hangingPunct="1">
        <a:spcBef>
          <a:spcPct val="0"/>
        </a:spcBef>
        <a:spcAft>
          <a:spcPct val="0"/>
        </a:spcAft>
        <a:defRPr sz="2400">
          <a:solidFill>
            <a:schemeClr val="tx2"/>
          </a:solidFill>
          <a:latin typeface="Verdana" charset="0"/>
          <a:ea typeface="ＭＳ Ｐゴシック" charset="0"/>
        </a:defRPr>
      </a:lvl8pPr>
      <a:lvl9pPr marL="1828800" algn="l" rtl="0" eaLnBrk="1" fontAlgn="base" hangingPunct="1">
        <a:spcBef>
          <a:spcPct val="0"/>
        </a:spcBef>
        <a:spcAft>
          <a:spcPct val="0"/>
        </a:spcAft>
        <a:defRPr sz="2400">
          <a:solidFill>
            <a:schemeClr val="tx2"/>
          </a:solidFill>
          <a:latin typeface="Verdana" charset="0"/>
          <a:ea typeface="ＭＳ Ｐゴシック"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
        <p:nvSpPr>
          <p:cNvPr id="3" name="TextBox 2"/>
          <p:cNvSpPr txBox="1"/>
          <p:nvPr/>
        </p:nvSpPr>
        <p:spPr>
          <a:xfrm>
            <a:off x="38100" y="1066800"/>
            <a:ext cx="9144000" cy="4524315"/>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An Analysis </a:t>
            </a:r>
            <a:r>
              <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of SNOMED </a:t>
            </a: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CT</a:t>
            </a:r>
          </a:p>
          <a:p>
            <a:pPr algn="ct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Using </a:t>
            </a:r>
            <a:r>
              <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Structural </a:t>
            </a: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Symmetry</a:t>
            </a:r>
          </a:p>
          <a:p>
            <a:pPr algn="ctr"/>
            <a:endPar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endPar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Presentation by:</a:t>
            </a:r>
          </a:p>
          <a:p>
            <a:pPr algn="ct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Emilio Gonzalez</a:t>
            </a:r>
          </a:p>
          <a:p>
            <a:pPr algn="ctr"/>
            <a:endParaRPr lang="en-US" sz="3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endPar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a:p>
            <a:pPr algn="ctr"/>
            <a:r>
              <a:rPr lang="en-US" sz="3200" b="1"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BMCC Fall 2015</a:t>
            </a:r>
          </a:p>
        </p:txBody>
      </p:sp>
    </p:spTree>
    <p:extLst>
      <p:ext uri="{BB962C8B-B14F-4D97-AF65-F5344CB8AC3E}">
        <p14:creationId xmlns:p14="http://schemas.microsoft.com/office/powerpoint/2010/main" val="25736969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0" y="381000"/>
            <a:ext cx="6271717" cy="3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a:ea typeface="Times New Roman" charset="0"/>
                <a:cs typeface="Arial" charset="0"/>
              </a:rPr>
              <a:t>Consistency Analysis </a:t>
            </a:r>
            <a:r>
              <a:rPr lang="en-US" sz="2200" dirty="0" smtClean="0">
                <a:ea typeface="Times New Roman" charset="0"/>
                <a:cs typeface="Arial" charset="0"/>
              </a:rPr>
              <a:t>Using Structural </a:t>
            </a:r>
            <a:r>
              <a:rPr lang="en-US" sz="2200" dirty="0">
                <a:ea typeface="Times New Roman" charset="0"/>
                <a:cs typeface="Arial" charset="0"/>
              </a:rPr>
              <a:t>Symmetry</a:t>
            </a:r>
          </a:p>
        </p:txBody>
      </p:sp>
      <p:sp>
        <p:nvSpPr>
          <p:cNvPr id="3"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 name="TextBox 3"/>
          <p:cNvSpPr txBox="1"/>
          <p:nvPr/>
        </p:nvSpPr>
        <p:spPr>
          <a:xfrm>
            <a:off x="838200" y="1219200"/>
            <a:ext cx="7620000" cy="6047809"/>
          </a:xfrm>
          <a:prstGeom prst="rect">
            <a:avLst/>
          </a:prstGeom>
          <a:noFill/>
        </p:spPr>
        <p:txBody>
          <a:bodyPr wrap="square" rtlCol="0">
            <a:spAutoFit/>
          </a:bodyPr>
          <a:lstStyle>
            <a:defPPr>
              <a:defRPr lang="en-US"/>
            </a:defPPr>
            <a:lvl1pPr marL="285750" indent="-285750">
              <a:lnSpc>
                <a:spcPct val="150000"/>
              </a:lnSpc>
              <a:buFont typeface="Wingdings" charset="2"/>
              <a:buChar char="v"/>
              <a:defRPr i="1"/>
            </a:lvl1pPr>
          </a:lstStyle>
          <a:p>
            <a:r>
              <a:rPr lang="en-US" dirty="0" smtClean="0"/>
              <a:t>Consistency examples:</a:t>
            </a:r>
          </a:p>
          <a:p>
            <a:pPr lvl="1"/>
            <a:r>
              <a:rPr lang="en-US" dirty="0" smtClean="0"/>
              <a:t>Concepts </a:t>
            </a:r>
            <a:r>
              <a:rPr lang="en-US" b="1" dirty="0">
                <a:solidFill>
                  <a:schemeClr val="accent6">
                    <a:lumMod val="75000"/>
                  </a:schemeClr>
                </a:solidFill>
              </a:rPr>
              <a:t>Active </a:t>
            </a:r>
            <a:r>
              <a:rPr lang="en-US" b="1" i="1" dirty="0">
                <a:solidFill>
                  <a:srgbClr val="FF0000"/>
                </a:solidFill>
              </a:rPr>
              <a:t>upper</a:t>
            </a:r>
            <a:r>
              <a:rPr lang="en-US" b="1" dirty="0">
                <a:solidFill>
                  <a:schemeClr val="accent6">
                    <a:lumMod val="75000"/>
                  </a:schemeClr>
                </a:solidFill>
              </a:rPr>
              <a:t> limb movements </a:t>
            </a:r>
            <a:r>
              <a:rPr lang="en-US" dirty="0"/>
              <a:t>and </a:t>
            </a:r>
            <a:r>
              <a:rPr lang="en-US" b="1" dirty="0">
                <a:solidFill>
                  <a:schemeClr val="accent6">
                    <a:lumMod val="75000"/>
                  </a:schemeClr>
                </a:solidFill>
              </a:rPr>
              <a:t>Active </a:t>
            </a:r>
            <a:r>
              <a:rPr lang="en-US" b="1" i="1" dirty="0">
                <a:solidFill>
                  <a:srgbClr val="FF0000"/>
                </a:solidFill>
              </a:rPr>
              <a:t>lower</a:t>
            </a:r>
            <a:r>
              <a:rPr lang="en-US" b="1" dirty="0">
                <a:solidFill>
                  <a:schemeClr val="accent6">
                    <a:lumMod val="75000"/>
                  </a:schemeClr>
                </a:solidFill>
              </a:rPr>
              <a:t> limb movements </a:t>
            </a:r>
            <a:r>
              <a:rPr lang="en-US" dirty="0" smtClean="0"/>
              <a:t>are both children of </a:t>
            </a:r>
            <a:r>
              <a:rPr lang="en-US" b="1" dirty="0">
                <a:solidFill>
                  <a:schemeClr val="accent6">
                    <a:lumMod val="75000"/>
                  </a:schemeClr>
                </a:solidFill>
              </a:rPr>
              <a:t>Active joint movements</a:t>
            </a:r>
            <a:r>
              <a:rPr lang="en-US" dirty="0" smtClean="0"/>
              <a:t>.  </a:t>
            </a:r>
          </a:p>
          <a:p>
            <a:pPr lvl="1"/>
            <a:endParaRPr lang="en-US" dirty="0"/>
          </a:p>
          <a:p>
            <a:pPr lvl="1"/>
            <a:r>
              <a:rPr lang="en-US" dirty="0" smtClean="0"/>
              <a:t>Concepts </a:t>
            </a:r>
            <a:r>
              <a:rPr lang="en-US" b="1" i="1" dirty="0">
                <a:solidFill>
                  <a:srgbClr val="FF0000"/>
                </a:solidFill>
              </a:rPr>
              <a:t>Anterior</a:t>
            </a:r>
            <a:r>
              <a:rPr lang="en-US" b="1" dirty="0">
                <a:solidFill>
                  <a:schemeClr val="accent6">
                    <a:lumMod val="75000"/>
                  </a:schemeClr>
                </a:solidFill>
              </a:rPr>
              <a:t> </a:t>
            </a:r>
            <a:r>
              <a:rPr lang="en-US" b="1" dirty="0" err="1">
                <a:solidFill>
                  <a:schemeClr val="accent6">
                    <a:lumMod val="75000"/>
                  </a:schemeClr>
                </a:solidFill>
              </a:rPr>
              <a:t>perineal</a:t>
            </a:r>
            <a:r>
              <a:rPr lang="en-US" b="1" dirty="0">
                <a:solidFill>
                  <a:schemeClr val="accent6">
                    <a:lumMod val="75000"/>
                  </a:schemeClr>
                </a:solidFill>
              </a:rPr>
              <a:t> hernia </a:t>
            </a:r>
            <a:r>
              <a:rPr lang="en-US" dirty="0" smtClean="0"/>
              <a:t>and </a:t>
            </a:r>
            <a:r>
              <a:rPr lang="en-US" b="1" i="1" dirty="0">
                <a:solidFill>
                  <a:srgbClr val="FF0000"/>
                </a:solidFill>
              </a:rPr>
              <a:t>posterior</a:t>
            </a:r>
            <a:r>
              <a:rPr lang="en-US" b="1" dirty="0">
                <a:solidFill>
                  <a:schemeClr val="accent6">
                    <a:lumMod val="75000"/>
                  </a:schemeClr>
                </a:solidFill>
              </a:rPr>
              <a:t> </a:t>
            </a:r>
            <a:r>
              <a:rPr lang="en-US" b="1" dirty="0" err="1">
                <a:solidFill>
                  <a:schemeClr val="accent6">
                    <a:lumMod val="75000"/>
                  </a:schemeClr>
                </a:solidFill>
              </a:rPr>
              <a:t>perineal</a:t>
            </a:r>
            <a:r>
              <a:rPr lang="en-US" b="1" dirty="0">
                <a:solidFill>
                  <a:schemeClr val="accent6">
                    <a:lumMod val="75000"/>
                  </a:schemeClr>
                </a:solidFill>
              </a:rPr>
              <a:t> hernia </a:t>
            </a:r>
            <a:r>
              <a:rPr lang="en-US" dirty="0" smtClean="0"/>
              <a:t>are both children of </a:t>
            </a:r>
            <a:r>
              <a:rPr lang="en-US" b="1" dirty="0" err="1">
                <a:solidFill>
                  <a:schemeClr val="accent6">
                    <a:lumMod val="75000"/>
                  </a:schemeClr>
                </a:solidFill>
              </a:rPr>
              <a:t>P</a:t>
            </a:r>
            <a:r>
              <a:rPr lang="en-US" b="1" dirty="0" err="1" smtClean="0">
                <a:solidFill>
                  <a:schemeClr val="accent6">
                    <a:lumMod val="75000"/>
                  </a:schemeClr>
                </a:solidFill>
              </a:rPr>
              <a:t>erineal</a:t>
            </a:r>
            <a:r>
              <a:rPr lang="en-US" b="1" dirty="0" smtClean="0">
                <a:solidFill>
                  <a:schemeClr val="accent6">
                    <a:lumMod val="75000"/>
                  </a:schemeClr>
                </a:solidFill>
              </a:rPr>
              <a:t> </a:t>
            </a:r>
            <a:r>
              <a:rPr lang="en-US" b="1" dirty="0">
                <a:solidFill>
                  <a:schemeClr val="accent6">
                    <a:lumMod val="75000"/>
                  </a:schemeClr>
                </a:solidFill>
              </a:rPr>
              <a:t>hernia </a:t>
            </a:r>
          </a:p>
          <a:p>
            <a:endParaRPr lang="en-US" dirty="0" smtClean="0"/>
          </a:p>
          <a:p>
            <a:r>
              <a:rPr lang="en-US" dirty="0" smtClean="0"/>
              <a:t>inconsistency examples:</a:t>
            </a:r>
          </a:p>
          <a:p>
            <a:pPr lvl="1"/>
            <a:r>
              <a:rPr lang="en-US" dirty="0" smtClean="0"/>
              <a:t>Concept </a:t>
            </a:r>
            <a:r>
              <a:rPr lang="en-US" b="1" i="1" dirty="0" smtClean="0">
                <a:solidFill>
                  <a:srgbClr val="FF0000"/>
                </a:solidFill>
              </a:rPr>
              <a:t>congenital</a:t>
            </a:r>
            <a:r>
              <a:rPr lang="en-US" b="1" dirty="0" smtClean="0">
                <a:solidFill>
                  <a:schemeClr val="accent6">
                    <a:lumMod val="75000"/>
                  </a:schemeClr>
                </a:solidFill>
              </a:rPr>
              <a:t> pneumonia </a:t>
            </a:r>
            <a:r>
              <a:rPr lang="en-US" dirty="0" smtClean="0"/>
              <a:t>is a child of </a:t>
            </a:r>
            <a:r>
              <a:rPr lang="en-US" b="1" dirty="0">
                <a:solidFill>
                  <a:schemeClr val="accent6">
                    <a:lumMod val="75000"/>
                  </a:schemeClr>
                </a:solidFill>
              </a:rPr>
              <a:t>pneumonia</a:t>
            </a:r>
            <a:r>
              <a:rPr lang="en-US" b="1" dirty="0" smtClean="0"/>
              <a:t>. </a:t>
            </a:r>
            <a:endParaRPr lang="en-US" dirty="0"/>
          </a:p>
          <a:p>
            <a:pPr lvl="1"/>
            <a:r>
              <a:rPr lang="en-US" dirty="0" smtClean="0"/>
              <a:t>However, there is no concept named as </a:t>
            </a:r>
            <a:r>
              <a:rPr lang="en-US" b="1" i="1" dirty="0">
                <a:solidFill>
                  <a:srgbClr val="FF0000"/>
                </a:solidFill>
              </a:rPr>
              <a:t>acquired</a:t>
            </a:r>
            <a:r>
              <a:rPr lang="en-US" b="1" dirty="0">
                <a:solidFill>
                  <a:schemeClr val="accent6">
                    <a:lumMod val="75000"/>
                  </a:schemeClr>
                </a:solidFill>
              </a:rPr>
              <a:t> </a:t>
            </a:r>
            <a:r>
              <a:rPr lang="en-US" b="1" dirty="0" smtClean="0">
                <a:solidFill>
                  <a:schemeClr val="accent6">
                    <a:lumMod val="75000"/>
                  </a:schemeClr>
                </a:solidFill>
              </a:rPr>
              <a:t>pneumonia.</a:t>
            </a:r>
          </a:p>
          <a:p>
            <a:pPr lvl="1"/>
            <a:endParaRPr lang="en-US" b="1" dirty="0" smtClean="0">
              <a:solidFill>
                <a:schemeClr val="accent6">
                  <a:lumMod val="75000"/>
                </a:schemeClr>
              </a:solidFill>
            </a:endParaRPr>
          </a:p>
          <a:p>
            <a:pPr lvl="1"/>
            <a:r>
              <a:rPr lang="en-US" dirty="0"/>
              <a:t>Concept </a:t>
            </a:r>
            <a:r>
              <a:rPr lang="en-US" dirty="0" smtClean="0"/>
              <a:t> </a:t>
            </a:r>
            <a:r>
              <a:rPr lang="en-US" b="1" i="1" dirty="0">
                <a:solidFill>
                  <a:srgbClr val="FF0000"/>
                </a:solidFill>
              </a:rPr>
              <a:t>Chronic</a:t>
            </a:r>
            <a:r>
              <a:rPr lang="en-US" b="1" dirty="0">
                <a:solidFill>
                  <a:schemeClr val="accent6">
                    <a:lumMod val="75000"/>
                  </a:schemeClr>
                </a:solidFill>
              </a:rPr>
              <a:t>  peptic ulcer with hemorrhage AND with perforation but without obstruction </a:t>
            </a:r>
            <a:r>
              <a:rPr lang="en-US" dirty="0" smtClean="0"/>
              <a:t> is a child of </a:t>
            </a:r>
            <a:r>
              <a:rPr lang="en-US" b="1" dirty="0">
                <a:solidFill>
                  <a:schemeClr val="accent6">
                    <a:lumMod val="75000"/>
                  </a:schemeClr>
                </a:solidFill>
              </a:rPr>
              <a:t>peptic ulcer with hemorrhage AND with perforation but without obstruction</a:t>
            </a:r>
            <a:r>
              <a:rPr lang="en-US" dirty="0" smtClean="0"/>
              <a:t>. </a:t>
            </a:r>
          </a:p>
          <a:p>
            <a:pPr lvl="1"/>
            <a:endParaRPr lang="en-US" dirty="0" smtClean="0"/>
          </a:p>
          <a:p>
            <a:pPr lvl="1"/>
            <a:r>
              <a:rPr lang="en-US" dirty="0" smtClean="0"/>
              <a:t>However, </a:t>
            </a:r>
            <a:r>
              <a:rPr lang="en-US" b="1" i="1" dirty="0">
                <a:solidFill>
                  <a:srgbClr val="FF0000"/>
                </a:solidFill>
              </a:rPr>
              <a:t>Acute</a:t>
            </a:r>
            <a:r>
              <a:rPr lang="en-US" b="1" dirty="0">
                <a:solidFill>
                  <a:schemeClr val="accent6">
                    <a:lumMod val="75000"/>
                  </a:schemeClr>
                </a:solidFill>
              </a:rPr>
              <a:t> peptic ulcer with hemorrhage AND with perforation but without obstruction </a:t>
            </a:r>
            <a:r>
              <a:rPr lang="en-US" dirty="0" smtClean="0"/>
              <a:t>is missing. </a:t>
            </a:r>
          </a:p>
          <a:p>
            <a:pPr lvl="1"/>
            <a:endParaRPr lang="en-US" b="1" dirty="0" smtClean="0">
              <a:solidFill>
                <a:schemeClr val="accent6">
                  <a:lumMod val="75000"/>
                </a:schemeClr>
              </a:solidFill>
            </a:endParaRPr>
          </a:p>
          <a:p>
            <a:pPr lvl="1"/>
            <a:endParaRPr lang="en-US" b="1" dirty="0">
              <a:solidFill>
                <a:schemeClr val="accent6">
                  <a:lumMod val="75000"/>
                </a:schemeClr>
              </a:solidFill>
            </a:endParaRPr>
          </a:p>
          <a:p>
            <a:pPr lvl="1"/>
            <a:endParaRPr lang="en-US" b="1" dirty="0">
              <a:solidFill>
                <a:schemeClr val="accent6">
                  <a:lumMod val="75000"/>
                </a:schemeClr>
              </a:solidFill>
            </a:endParaRPr>
          </a:p>
        </p:txBody>
      </p:sp>
      <p:sp>
        <p:nvSpPr>
          <p:cNvPr id="6" name="TextBox 5"/>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307946669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62000" y="381000"/>
            <a:ext cx="28793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smtClean="0">
                <a:ea typeface="Times New Roman" charset="0"/>
                <a:cs typeface="Arial" charset="0"/>
              </a:rPr>
              <a:t>Abstract </a:t>
            </a:r>
            <a:r>
              <a:rPr lang="en-US" sz="2200" dirty="0" err="1">
                <a:ea typeface="Times New Roman" charset="0"/>
                <a:cs typeface="Arial" charset="0"/>
              </a:rPr>
              <a:t>P</a:t>
            </a:r>
            <a:r>
              <a:rPr lang="en-US" sz="2200" dirty="0" err="1" smtClean="0">
                <a:ea typeface="Times New Roman" charset="0"/>
                <a:cs typeface="Arial" charset="0"/>
              </a:rPr>
              <a:t>seudocode</a:t>
            </a:r>
            <a:endParaRPr lang="en-US" sz="2200" dirty="0">
              <a:ea typeface="Times New Roman" charset="0"/>
              <a:cs typeface="Arial" charset="0"/>
            </a:endParaRPr>
          </a:p>
        </p:txBody>
      </p:sp>
      <p:sp>
        <p:nvSpPr>
          <p:cNvPr id="4"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 name="TextBox 5"/>
          <p:cNvSpPr txBox="1"/>
          <p:nvPr/>
        </p:nvSpPr>
        <p:spPr>
          <a:xfrm>
            <a:off x="0" y="990600"/>
            <a:ext cx="9144000" cy="615553"/>
          </a:xfrm>
          <a:prstGeom prst="rect">
            <a:avLst/>
          </a:prstGeom>
          <a:noFill/>
        </p:spPr>
        <p:txBody>
          <a:bodyPr wrap="square" rtlCol="0">
            <a:spAutoFit/>
          </a:bodyPr>
          <a:lstStyle/>
          <a:p>
            <a:pPr algn="ctr"/>
            <a:r>
              <a:rPr lang="en-US" sz="1600" dirty="0"/>
              <a:t>The algorithm I have designed is described as the following, where C is a concept to start with.</a:t>
            </a:r>
          </a:p>
          <a:p>
            <a:endParaRPr lang="en-US" dirty="0"/>
          </a:p>
        </p:txBody>
      </p:sp>
      <p:pic>
        <p:nvPicPr>
          <p:cNvPr id="7" name="Picture 6" descr="Screen Shot 2015-06-04 at 12.20.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295400"/>
            <a:ext cx="8001000" cy="5314603"/>
          </a:xfrm>
          <a:prstGeom prst="rect">
            <a:avLst/>
          </a:prstGeom>
        </p:spPr>
      </p:pic>
      <p:sp>
        <p:nvSpPr>
          <p:cNvPr id="9" name="TextBox 8"/>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16862759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62000" y="381000"/>
            <a:ext cx="2879364"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smtClean="0">
                <a:ea typeface="Times New Roman" charset="0"/>
                <a:cs typeface="Arial" charset="0"/>
              </a:rPr>
              <a:t>Abstract </a:t>
            </a:r>
            <a:r>
              <a:rPr lang="en-US" sz="2200" dirty="0" err="1" smtClean="0">
                <a:ea typeface="Times New Roman" charset="0"/>
                <a:cs typeface="Arial" charset="0"/>
              </a:rPr>
              <a:t>Pseudocode</a:t>
            </a:r>
            <a:endParaRPr lang="en-US" sz="2200" dirty="0">
              <a:ea typeface="Times New Roman" charset="0"/>
              <a:cs typeface="Arial" charset="0"/>
            </a:endParaRPr>
          </a:p>
        </p:txBody>
      </p:sp>
      <p:sp>
        <p:nvSpPr>
          <p:cNvPr id="4"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 name="TextBox 6"/>
          <p:cNvSpPr txBox="1"/>
          <p:nvPr/>
        </p:nvSpPr>
        <p:spPr>
          <a:xfrm>
            <a:off x="381001" y="1219200"/>
            <a:ext cx="8382000" cy="4062651"/>
          </a:xfrm>
          <a:prstGeom prst="rect">
            <a:avLst/>
          </a:prstGeom>
          <a:noFill/>
        </p:spPr>
        <p:txBody>
          <a:bodyPr wrap="square" rtlCol="0">
            <a:spAutoFit/>
          </a:bodyPr>
          <a:lstStyle/>
          <a:p>
            <a:pPr marL="342900" indent="-342900">
              <a:buFont typeface="Arial"/>
              <a:buChar char="•"/>
            </a:pPr>
            <a:r>
              <a:rPr lang="en-US" sz="2000" dirty="0"/>
              <a:t>The algorithm can be applied to any SNOMED CT hierarchy</a:t>
            </a:r>
            <a:r>
              <a:rPr lang="en-US" sz="2000" dirty="0" smtClean="0"/>
              <a:t>.</a:t>
            </a:r>
          </a:p>
          <a:p>
            <a:pPr marL="342900" indent="-342900">
              <a:buFont typeface="Arial"/>
              <a:buChar char="•"/>
            </a:pPr>
            <a:endParaRPr lang="en-US" sz="2000" dirty="0" smtClean="0"/>
          </a:p>
          <a:p>
            <a:pPr marL="342900" indent="-342900">
              <a:buFont typeface="Arial"/>
              <a:buChar char="•"/>
            </a:pPr>
            <a:endParaRPr lang="en-US" sz="2000" dirty="0" smtClean="0"/>
          </a:p>
          <a:p>
            <a:pPr marL="342900" indent="-342900">
              <a:buFont typeface="Arial"/>
              <a:buChar char="•"/>
            </a:pPr>
            <a:endParaRPr lang="en-US" sz="2000" dirty="0" smtClean="0"/>
          </a:p>
          <a:p>
            <a:pPr marL="342900" indent="-342900">
              <a:buFont typeface="Arial"/>
              <a:buChar char="•"/>
            </a:pPr>
            <a:r>
              <a:rPr lang="en-US" sz="2000" dirty="0" smtClean="0"/>
              <a:t>If </a:t>
            </a:r>
            <a:r>
              <a:rPr lang="en-US" sz="2000" dirty="0"/>
              <a:t>the whole </a:t>
            </a:r>
            <a:r>
              <a:rPr lang="en-US" sz="2000" dirty="0" smtClean="0"/>
              <a:t>hierarchy needs </a:t>
            </a:r>
            <a:r>
              <a:rPr lang="en-US" sz="2000" dirty="0"/>
              <a:t>to be audited, then the algorithm can be called from the root </a:t>
            </a:r>
            <a:r>
              <a:rPr lang="en-US" sz="2000" dirty="0" smtClean="0"/>
              <a:t>concept. For example: </a:t>
            </a:r>
            <a:r>
              <a:rPr lang="en-US" sz="2000" dirty="0"/>
              <a:t>the Clinical Finding hierarchy</a:t>
            </a:r>
            <a:r>
              <a:rPr lang="en-US" sz="2000" dirty="0" smtClean="0"/>
              <a:t>.</a:t>
            </a:r>
          </a:p>
          <a:p>
            <a:pPr marL="342900" indent="-342900">
              <a:buFont typeface="Arial"/>
              <a:buChar char="•"/>
            </a:pPr>
            <a:endParaRPr lang="en-US" sz="2000" dirty="0" smtClean="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r>
              <a:rPr lang="en-US" sz="2000" dirty="0" smtClean="0"/>
              <a:t>It </a:t>
            </a:r>
            <a:r>
              <a:rPr lang="en-US" sz="2000" dirty="0"/>
              <a:t>can also be applied to a specific </a:t>
            </a:r>
            <a:r>
              <a:rPr lang="en-US" sz="2000" dirty="0" smtClean="0"/>
              <a:t>area </a:t>
            </a:r>
            <a:r>
              <a:rPr lang="en-US" sz="2000" dirty="0"/>
              <a:t>that a researcher is interested in, for example</a:t>
            </a:r>
            <a:r>
              <a:rPr lang="en-US" sz="2000" dirty="0" smtClean="0"/>
              <a:t>, the </a:t>
            </a:r>
            <a:r>
              <a:rPr lang="en-US" sz="2000" dirty="0"/>
              <a:t>sub-hierarchy rooted at “bleeding”.</a:t>
            </a:r>
          </a:p>
          <a:p>
            <a:endParaRPr lang="en-US" dirty="0"/>
          </a:p>
        </p:txBody>
      </p:sp>
      <p:sp>
        <p:nvSpPr>
          <p:cNvPr id="6" name="TextBox 5"/>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337853585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62000" y="381000"/>
            <a:ext cx="3539488"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smtClean="0">
                <a:ea typeface="Times New Roman" charset="0"/>
                <a:cs typeface="Arial" charset="0"/>
              </a:rPr>
              <a:t>Why Structural Symmetry?</a:t>
            </a:r>
            <a:endParaRPr lang="en-US" sz="2200" dirty="0">
              <a:ea typeface="Times New Roman" charset="0"/>
              <a:cs typeface="Arial" charset="0"/>
            </a:endParaRPr>
          </a:p>
        </p:txBody>
      </p:sp>
      <p:sp>
        <p:nvSpPr>
          <p:cNvPr id="4"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 name="TextBox 6"/>
          <p:cNvSpPr txBox="1"/>
          <p:nvPr/>
        </p:nvSpPr>
        <p:spPr>
          <a:xfrm>
            <a:off x="381001" y="1219200"/>
            <a:ext cx="8382000" cy="5632312"/>
          </a:xfrm>
          <a:prstGeom prst="rect">
            <a:avLst/>
          </a:prstGeom>
          <a:noFill/>
        </p:spPr>
        <p:txBody>
          <a:bodyPr wrap="square" rtlCol="0">
            <a:spAutoFit/>
          </a:bodyPr>
          <a:lstStyle/>
          <a:p>
            <a:pPr marL="342900" indent="-342900">
              <a:buFont typeface="Arial"/>
              <a:buChar char="•"/>
            </a:pPr>
            <a:r>
              <a:rPr lang="en-US" sz="2000" dirty="0" smtClean="0"/>
              <a:t>A Structural Informatics Group (SIG) at the University of Washington analyzed the FMA ontology using Structural Symmetry and concluded that this approach to auditing inconsistencies within a database is a very valuable method to ensure quality assurance efficiently and effectively.</a:t>
            </a:r>
          </a:p>
          <a:p>
            <a:pPr marL="342900" indent="-342900">
              <a:buFont typeface="Arial"/>
              <a:buChar char="•"/>
            </a:pPr>
            <a:endParaRPr lang="en-US" sz="2000" dirty="0" smtClean="0"/>
          </a:p>
          <a:p>
            <a:pPr marL="342900" indent="-342900">
              <a:buFont typeface="Arial"/>
              <a:buChar char="•"/>
            </a:pPr>
            <a:r>
              <a:rPr lang="en-US" sz="2000" dirty="0" smtClean="0"/>
              <a:t>The difference between my work and the work of SIG is that my code will work for SNOMED CT. It is made to be very efficient, effective and highly customizable. My code can proactively:</a:t>
            </a:r>
            <a:endParaRPr lang="en-US" dirty="0" smtClean="0"/>
          </a:p>
          <a:p>
            <a:pPr marL="1257300" lvl="2" indent="-342900">
              <a:buFont typeface="Wingdings" charset="2"/>
              <a:buChar char="§"/>
            </a:pPr>
            <a:r>
              <a:rPr lang="en-US" dirty="0"/>
              <a:t>A</a:t>
            </a:r>
            <a:r>
              <a:rPr lang="en-US" dirty="0" smtClean="0"/>
              <a:t>dd, remove and even switch the modifier pairs</a:t>
            </a:r>
          </a:p>
          <a:p>
            <a:pPr marL="1257300" lvl="2" indent="-342900">
              <a:buFont typeface="Wingdings" charset="2"/>
              <a:buChar char="§"/>
            </a:pPr>
            <a:r>
              <a:rPr lang="en-US" dirty="0" smtClean="0"/>
              <a:t>Can be used with any language</a:t>
            </a:r>
          </a:p>
          <a:p>
            <a:pPr marL="1257300" lvl="2" indent="-342900">
              <a:buFont typeface="Wingdings" charset="2"/>
              <a:buChar char="§"/>
            </a:pPr>
            <a:r>
              <a:rPr lang="en-US" dirty="0" smtClean="0"/>
              <a:t>Can search for missing or inaccurate parent and/or children</a:t>
            </a:r>
          </a:p>
          <a:p>
            <a:pPr marL="1257300" lvl="2" indent="-342900">
              <a:buFont typeface="Wingdings" charset="2"/>
              <a:buChar char="§"/>
            </a:pPr>
            <a:r>
              <a:rPr lang="en-US" dirty="0" smtClean="0"/>
              <a:t>Report misspelled concepts</a:t>
            </a:r>
          </a:p>
          <a:p>
            <a:pPr marL="1257300" lvl="2" indent="-342900">
              <a:buFont typeface="Wingdings" charset="2"/>
              <a:buChar char="§"/>
            </a:pPr>
            <a:r>
              <a:rPr lang="en-US" dirty="0" smtClean="0"/>
              <a:t>Report non-existent concepts that should exist</a:t>
            </a:r>
          </a:p>
          <a:p>
            <a:pPr marL="1257300" lvl="2" indent="-342900">
              <a:buFont typeface="Wingdings" charset="2"/>
              <a:buChar char="§"/>
            </a:pPr>
            <a:r>
              <a:rPr lang="en-US" dirty="0" smtClean="0"/>
              <a:t>Report missing relationships and descriptions</a:t>
            </a:r>
          </a:p>
          <a:p>
            <a:pPr marL="1257300" lvl="2" indent="-342900">
              <a:buFont typeface="Wingdings" charset="2"/>
              <a:buChar char="§"/>
            </a:pPr>
            <a:r>
              <a:rPr lang="en-US" dirty="0" smtClean="0"/>
              <a:t>Report duplicate concept entries</a:t>
            </a:r>
          </a:p>
          <a:p>
            <a:pPr lvl="2"/>
            <a:endParaRPr lang="en-US" dirty="0" smtClean="0"/>
          </a:p>
          <a:p>
            <a:r>
              <a:rPr lang="en-US" i="1" dirty="0" smtClean="0"/>
              <a:t>		For this research we will only look for missing modifier pairs.</a:t>
            </a:r>
            <a:r>
              <a:rPr lang="en-US" dirty="0"/>
              <a:t>	</a:t>
            </a:r>
          </a:p>
        </p:txBody>
      </p:sp>
      <p:sp>
        <p:nvSpPr>
          <p:cNvPr id="6" name="TextBox 5"/>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37395275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
        <p:nvSpPr>
          <p:cNvPr id="5" name="Rectangle 4"/>
          <p:cNvSpPr>
            <a:spLocks noChangeArrowheads="1"/>
          </p:cNvSpPr>
          <p:nvPr/>
        </p:nvSpPr>
        <p:spPr bwMode="auto">
          <a:xfrm>
            <a:off x="762000" y="381000"/>
            <a:ext cx="541301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smtClean="0">
                <a:ea typeface="Times New Roman" charset="0"/>
                <a:cs typeface="Arial" charset="0"/>
              </a:rPr>
              <a:t>Auditing SNOMED-CT Using My Program</a:t>
            </a:r>
            <a:endParaRPr lang="en-US" sz="2200" dirty="0">
              <a:ea typeface="Times New Roman" charset="0"/>
              <a:cs typeface="Arial" charset="0"/>
            </a:endParaRPr>
          </a:p>
        </p:txBody>
      </p:sp>
      <p:sp>
        <p:nvSpPr>
          <p:cNvPr id="6"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Rectangle 10"/>
          <p:cNvSpPr/>
          <p:nvPr/>
        </p:nvSpPr>
        <p:spPr>
          <a:xfrm>
            <a:off x="762000" y="1066800"/>
            <a:ext cx="7696200" cy="923330"/>
          </a:xfrm>
          <a:prstGeom prst="rect">
            <a:avLst/>
          </a:prstGeom>
        </p:spPr>
        <p:txBody>
          <a:bodyPr wrap="square">
            <a:spAutoFit/>
          </a:bodyPr>
          <a:lstStyle/>
          <a:p>
            <a:pPr algn="just"/>
            <a:r>
              <a:rPr lang="en-US" dirty="0"/>
              <a:t>To test my algorithm, I chose a relatively small sub-hierarchy that has ideal conditions to test with. I chose to audit “Disorder of Skull” which is a sub-hierarchy of the main hierarchy “Disorder”.</a:t>
            </a:r>
          </a:p>
        </p:txBody>
      </p:sp>
      <p:sp>
        <p:nvSpPr>
          <p:cNvPr id="13" name="Rectangle 12"/>
          <p:cNvSpPr/>
          <p:nvPr/>
        </p:nvSpPr>
        <p:spPr>
          <a:xfrm>
            <a:off x="457200" y="1905000"/>
            <a:ext cx="5410200" cy="4508926"/>
          </a:xfrm>
          <a:prstGeom prst="rect">
            <a:avLst/>
          </a:prstGeom>
        </p:spPr>
        <p:txBody>
          <a:bodyPr wrap="square">
            <a:spAutoFit/>
          </a:bodyPr>
          <a:lstStyle/>
          <a:p>
            <a:pPr marL="0" marR="0" indent="228600">
              <a:lnSpc>
                <a:spcPct val="150000"/>
              </a:lnSpc>
              <a:spcBef>
                <a:spcPts val="0"/>
              </a:spcBef>
              <a:spcAft>
                <a:spcPts val="0"/>
              </a:spcAft>
            </a:pPr>
            <a:r>
              <a:rPr lang="en-US" sz="1200" b="1" dirty="0">
                <a:latin typeface="Cambria"/>
                <a:ea typeface="ＭＳ 明朝"/>
                <a:cs typeface="Times New Roman"/>
              </a:rPr>
              <a:t>Starting Concept: </a:t>
            </a:r>
            <a:r>
              <a:rPr lang="en-US" sz="1200" dirty="0">
                <a:latin typeface="Cambria"/>
                <a:ea typeface="ＭＳ 明朝"/>
                <a:cs typeface="Times New Roman"/>
              </a:rPr>
              <a:t>Disorder of Skull </a:t>
            </a:r>
            <a:r>
              <a:rPr lang="en-US" sz="1200" i="1" dirty="0">
                <a:latin typeface="Cambria"/>
                <a:ea typeface="ＭＳ 明朝"/>
                <a:cs typeface="Times New Roman"/>
              </a:rPr>
              <a:t>(disorder) [SNOMED-CT ID: 118945006]</a:t>
            </a:r>
            <a:endParaRPr lang="en-US" sz="1200" dirty="0">
              <a:latin typeface="Cambria"/>
              <a:ea typeface="ＭＳ 明朝"/>
              <a:cs typeface="Times New Roman"/>
            </a:endParaRPr>
          </a:p>
          <a:p>
            <a:pPr marL="0" marR="0" indent="228600">
              <a:lnSpc>
                <a:spcPct val="150000"/>
              </a:lnSpc>
              <a:spcBef>
                <a:spcPts val="0"/>
              </a:spcBef>
              <a:spcAft>
                <a:spcPts val="0"/>
              </a:spcAft>
            </a:pPr>
            <a:r>
              <a:rPr lang="en-US" sz="1200" b="1" dirty="0">
                <a:latin typeface="Cambria"/>
                <a:ea typeface="ＭＳ 明朝"/>
                <a:cs typeface="Times New Roman"/>
              </a:rPr>
              <a:t>Running Total of Concepts Scanned: 		</a:t>
            </a:r>
            <a:r>
              <a:rPr lang="en-US" sz="1200" dirty="0">
                <a:latin typeface="Cambria"/>
                <a:ea typeface="ＭＳ 明朝"/>
                <a:cs typeface="Times New Roman"/>
              </a:rPr>
              <a:t>732</a:t>
            </a:r>
          </a:p>
          <a:p>
            <a:pPr marL="0" marR="0" indent="228600">
              <a:lnSpc>
                <a:spcPct val="150000"/>
              </a:lnSpc>
              <a:spcBef>
                <a:spcPts val="0"/>
              </a:spcBef>
              <a:spcAft>
                <a:spcPts val="0"/>
              </a:spcAft>
            </a:pPr>
            <a:r>
              <a:rPr lang="en-US" sz="1200" b="1" dirty="0">
                <a:latin typeface="Cambria"/>
                <a:ea typeface="ＭＳ 明朝"/>
                <a:cs typeface="Times New Roman"/>
              </a:rPr>
              <a:t>Running Total of Consistencies: 			</a:t>
            </a:r>
            <a:r>
              <a:rPr lang="en-US" sz="1200" dirty="0">
                <a:latin typeface="Cambria"/>
                <a:ea typeface="ＭＳ 明朝"/>
                <a:cs typeface="Times New Roman"/>
              </a:rPr>
              <a:t>643</a:t>
            </a:r>
          </a:p>
          <a:p>
            <a:pPr marL="0" marR="0" indent="228600">
              <a:lnSpc>
                <a:spcPct val="150000"/>
              </a:lnSpc>
              <a:spcBef>
                <a:spcPts val="0"/>
              </a:spcBef>
              <a:spcAft>
                <a:spcPts val="0"/>
              </a:spcAft>
            </a:pPr>
            <a:r>
              <a:rPr lang="en-US" sz="1200" b="1" dirty="0">
                <a:latin typeface="Cambria"/>
                <a:ea typeface="ＭＳ 明朝"/>
                <a:cs typeface="Times New Roman"/>
              </a:rPr>
              <a:t>Running Total of Inconsistencies:</a:t>
            </a:r>
            <a:r>
              <a:rPr lang="en-US" sz="1200" dirty="0">
                <a:latin typeface="Cambria"/>
                <a:ea typeface="ＭＳ 明朝"/>
                <a:cs typeface="Times New Roman"/>
              </a:rPr>
              <a:t> 			89</a:t>
            </a:r>
          </a:p>
          <a:p>
            <a:pPr marL="0" marR="0" indent="228600">
              <a:lnSpc>
                <a:spcPct val="150000"/>
              </a:lnSpc>
              <a:spcBef>
                <a:spcPts val="0"/>
              </a:spcBef>
              <a:spcAft>
                <a:spcPts val="0"/>
              </a:spcAft>
            </a:pPr>
            <a:r>
              <a:rPr lang="en-US" sz="1200" b="1" dirty="0">
                <a:latin typeface="Cambria"/>
                <a:ea typeface="ＭＳ 明朝"/>
                <a:cs typeface="Times New Roman"/>
              </a:rPr>
              <a:t>Total of Modifiers found within Concepts: 		</a:t>
            </a:r>
            <a:r>
              <a:rPr lang="en-US" sz="1200" dirty="0">
                <a:latin typeface="Cambria"/>
                <a:ea typeface="ＭＳ 明朝"/>
                <a:cs typeface="Times New Roman"/>
              </a:rPr>
              <a:t>92</a:t>
            </a:r>
          </a:p>
          <a:p>
            <a:pPr marL="0" marR="0" indent="228600">
              <a:lnSpc>
                <a:spcPct val="150000"/>
              </a:lnSpc>
              <a:spcBef>
                <a:spcPts val="0"/>
              </a:spcBef>
              <a:spcAft>
                <a:spcPts val="0"/>
              </a:spcAft>
            </a:pPr>
            <a:r>
              <a:rPr lang="en-US" sz="1200" dirty="0">
                <a:latin typeface="Cambria"/>
                <a:ea typeface="ＭＳ 明朝"/>
                <a:cs typeface="Times New Roman"/>
              </a:rPr>
              <a:t>------------------------------------------------------------------------------</a:t>
            </a:r>
            <a:r>
              <a:rPr lang="en-US" sz="1200" dirty="0" smtClean="0">
                <a:latin typeface="Cambria"/>
                <a:ea typeface="ＭＳ 明朝"/>
                <a:cs typeface="Times New Roman"/>
              </a:rPr>
              <a:t>------------------</a:t>
            </a:r>
            <a:endParaRPr lang="en-US" sz="1200" dirty="0">
              <a:latin typeface="Cambria"/>
              <a:ea typeface="ＭＳ 明朝"/>
              <a:cs typeface="Times New Roman"/>
            </a:endParaRPr>
          </a:p>
          <a:p>
            <a:pPr marL="0" marR="0" indent="228600">
              <a:lnSpc>
                <a:spcPct val="150000"/>
              </a:lnSpc>
              <a:spcBef>
                <a:spcPts val="0"/>
              </a:spcBef>
              <a:spcAft>
                <a:spcPts val="0"/>
              </a:spcAft>
            </a:pPr>
            <a:r>
              <a:rPr lang="en-US" sz="1200" b="1" dirty="0">
                <a:latin typeface="Cambria"/>
                <a:ea typeface="ＭＳ 明朝"/>
                <a:cs typeface="Times New Roman"/>
              </a:rPr>
              <a:t>Percent Consistency of Audit: 			</a:t>
            </a:r>
            <a:r>
              <a:rPr lang="en-US" sz="1200" dirty="0">
                <a:latin typeface="Cambria"/>
                <a:ea typeface="ＭＳ 明朝"/>
                <a:cs typeface="Times New Roman"/>
              </a:rPr>
              <a:t>87.84%</a:t>
            </a:r>
          </a:p>
          <a:p>
            <a:pPr marL="0" marR="0" indent="228600">
              <a:lnSpc>
                <a:spcPct val="150000"/>
              </a:lnSpc>
              <a:spcBef>
                <a:spcPts val="0"/>
              </a:spcBef>
              <a:spcAft>
                <a:spcPts val="0"/>
              </a:spcAft>
            </a:pPr>
            <a:r>
              <a:rPr lang="en-US" sz="1200" b="1" dirty="0">
                <a:latin typeface="Cambria"/>
                <a:ea typeface="ＭＳ 明朝"/>
                <a:cs typeface="Times New Roman"/>
              </a:rPr>
              <a:t>Percent Inconsistency of Audit: 			</a:t>
            </a:r>
            <a:r>
              <a:rPr lang="en-US" sz="1200" dirty="0">
                <a:latin typeface="Cambria"/>
                <a:ea typeface="ＭＳ 明朝"/>
                <a:cs typeface="Times New Roman"/>
              </a:rPr>
              <a:t>12.16%</a:t>
            </a:r>
          </a:p>
          <a:p>
            <a:pPr marL="0" marR="0" indent="228600">
              <a:lnSpc>
                <a:spcPct val="150000"/>
              </a:lnSpc>
              <a:spcBef>
                <a:spcPts val="0"/>
              </a:spcBef>
              <a:spcAft>
                <a:spcPts val="0"/>
              </a:spcAft>
            </a:pPr>
            <a:r>
              <a:rPr lang="en-US" sz="1200" dirty="0" smtClean="0">
                <a:latin typeface="Cambria"/>
                <a:ea typeface="ＭＳ 明朝"/>
                <a:cs typeface="Times New Roman"/>
              </a:rPr>
              <a:t>-------- Breakdown -------------------------------</a:t>
            </a:r>
            <a:r>
              <a:rPr lang="en-US" sz="1200" dirty="0">
                <a:latin typeface="Cambria"/>
                <a:ea typeface="ＭＳ 明朝"/>
                <a:cs typeface="Times New Roman"/>
              </a:rPr>
              <a:t/>
            </a:r>
            <a:br>
              <a:rPr lang="en-US" sz="1200" dirty="0">
                <a:latin typeface="Cambria"/>
                <a:ea typeface="ＭＳ 明朝"/>
                <a:cs typeface="Times New Roman"/>
              </a:rPr>
            </a:br>
            <a:r>
              <a:rPr lang="en-US" sz="1200" dirty="0">
                <a:latin typeface="Cambria"/>
                <a:ea typeface="ＭＳ 明朝"/>
                <a:cs typeface="Times New Roman"/>
              </a:rPr>
              <a:t> </a:t>
            </a:r>
            <a:r>
              <a:rPr lang="en-US" sz="1200" dirty="0" smtClean="0">
                <a:latin typeface="Cambria"/>
                <a:ea typeface="ＭＳ 明朝"/>
                <a:cs typeface="Times New Roman"/>
              </a:rPr>
              <a:t>      </a:t>
            </a:r>
            <a:r>
              <a:rPr lang="en-US" sz="1200" b="1" dirty="0" smtClean="0">
                <a:latin typeface="Cambria"/>
                <a:ea typeface="ＭＳ 明朝"/>
                <a:cs typeface="Times New Roman"/>
              </a:rPr>
              <a:t>Amount </a:t>
            </a:r>
            <a:r>
              <a:rPr lang="en-US" sz="1200" b="1" dirty="0">
                <a:latin typeface="Cambria"/>
                <a:ea typeface="ＭＳ 明朝"/>
                <a:cs typeface="Times New Roman"/>
              </a:rPr>
              <a:t>of Error 0: 		</a:t>
            </a:r>
            <a:r>
              <a:rPr lang="en-US" sz="1200" dirty="0">
                <a:latin typeface="Cambria"/>
                <a:ea typeface="ＭＳ 明朝"/>
                <a:cs typeface="Times New Roman"/>
              </a:rPr>
              <a:t>0</a:t>
            </a:r>
          </a:p>
          <a:p>
            <a:pPr marL="0" marR="0" indent="228600">
              <a:lnSpc>
                <a:spcPct val="150000"/>
              </a:lnSpc>
              <a:spcBef>
                <a:spcPts val="0"/>
              </a:spcBef>
              <a:spcAft>
                <a:spcPts val="0"/>
              </a:spcAft>
            </a:pPr>
            <a:r>
              <a:rPr lang="en-US" sz="1200" b="1" dirty="0">
                <a:latin typeface="Cambria"/>
                <a:ea typeface="ＭＳ 明朝"/>
                <a:cs typeface="Times New Roman"/>
              </a:rPr>
              <a:t>Amount of Error 1: 		</a:t>
            </a:r>
            <a:r>
              <a:rPr lang="en-US" sz="1200" dirty="0">
                <a:latin typeface="Cambria"/>
                <a:ea typeface="ＭＳ 明朝"/>
                <a:cs typeface="Times New Roman"/>
              </a:rPr>
              <a:t>29</a:t>
            </a:r>
          </a:p>
          <a:p>
            <a:pPr marL="0" marR="0" indent="228600">
              <a:lnSpc>
                <a:spcPct val="150000"/>
              </a:lnSpc>
              <a:spcBef>
                <a:spcPts val="0"/>
              </a:spcBef>
              <a:spcAft>
                <a:spcPts val="0"/>
              </a:spcAft>
            </a:pPr>
            <a:r>
              <a:rPr lang="en-US" sz="1200" b="1" dirty="0">
                <a:latin typeface="Cambria"/>
                <a:ea typeface="ＭＳ 明朝"/>
                <a:cs typeface="Times New Roman"/>
              </a:rPr>
              <a:t>Amount of Error 2: 		</a:t>
            </a:r>
            <a:r>
              <a:rPr lang="en-US" sz="1200" dirty="0">
                <a:latin typeface="Cambria"/>
                <a:ea typeface="ＭＳ 明朝"/>
                <a:cs typeface="Times New Roman"/>
              </a:rPr>
              <a:t>57</a:t>
            </a:r>
          </a:p>
          <a:p>
            <a:pPr marL="0" marR="0" indent="228600">
              <a:lnSpc>
                <a:spcPct val="150000"/>
              </a:lnSpc>
              <a:spcBef>
                <a:spcPts val="0"/>
              </a:spcBef>
              <a:spcAft>
                <a:spcPts val="0"/>
              </a:spcAft>
            </a:pPr>
            <a:r>
              <a:rPr lang="en-US" sz="1200" b="1" dirty="0">
                <a:latin typeface="Cambria"/>
                <a:ea typeface="ＭＳ 明朝"/>
                <a:cs typeface="Times New Roman"/>
              </a:rPr>
              <a:t>Amount of Error 3: 		</a:t>
            </a:r>
            <a:r>
              <a:rPr lang="en-US" sz="1200" dirty="0">
                <a:latin typeface="Cambria"/>
                <a:ea typeface="ＭＳ 明朝"/>
                <a:cs typeface="Times New Roman"/>
              </a:rPr>
              <a:t>3</a:t>
            </a:r>
          </a:p>
          <a:p>
            <a:pPr marL="0" marR="0" indent="228600">
              <a:lnSpc>
                <a:spcPct val="150000"/>
              </a:lnSpc>
              <a:spcBef>
                <a:spcPts val="0"/>
              </a:spcBef>
              <a:spcAft>
                <a:spcPts val="0"/>
              </a:spcAft>
            </a:pPr>
            <a:r>
              <a:rPr lang="en-US" sz="1200" b="1" dirty="0">
                <a:latin typeface="Cambria"/>
                <a:ea typeface="ＭＳ 明朝"/>
                <a:cs typeface="Times New Roman"/>
              </a:rPr>
              <a:t>Amount of Error 4: 		</a:t>
            </a:r>
            <a:r>
              <a:rPr lang="en-US" sz="1200" dirty="0">
                <a:latin typeface="Cambria"/>
                <a:ea typeface="ＭＳ 明朝"/>
                <a:cs typeface="Times New Roman"/>
              </a:rPr>
              <a:t>0</a:t>
            </a:r>
          </a:p>
          <a:p>
            <a:pPr marL="0" marR="0" indent="228600">
              <a:lnSpc>
                <a:spcPct val="150000"/>
              </a:lnSpc>
              <a:spcBef>
                <a:spcPts val="0"/>
              </a:spcBef>
              <a:spcAft>
                <a:spcPts val="0"/>
              </a:spcAft>
            </a:pPr>
            <a:r>
              <a:rPr lang="en-US" sz="1200" dirty="0">
                <a:latin typeface="Cambria"/>
                <a:ea typeface="ＭＳ 明朝"/>
                <a:cs typeface="Times New Roman"/>
              </a:rPr>
              <a:t>--------------------------------------------- </a:t>
            </a:r>
          </a:p>
          <a:p>
            <a:pPr marL="0" marR="0" indent="228600">
              <a:lnSpc>
                <a:spcPct val="150000"/>
              </a:lnSpc>
              <a:spcBef>
                <a:spcPts val="0"/>
              </a:spcBef>
              <a:spcAft>
                <a:spcPts val="0"/>
              </a:spcAft>
            </a:pPr>
            <a:r>
              <a:rPr lang="en-US" sz="1200" i="1" dirty="0">
                <a:latin typeface="Cambria"/>
                <a:ea typeface="ＭＳ 明朝"/>
                <a:cs typeface="Times New Roman"/>
              </a:rPr>
              <a:t>Amount of Error Total</a:t>
            </a:r>
            <a:r>
              <a:rPr lang="en-US" sz="1200" dirty="0">
                <a:latin typeface="Cambria"/>
                <a:ea typeface="ＭＳ 明朝"/>
                <a:cs typeface="Times New Roman"/>
              </a:rPr>
              <a:t>: 		89</a:t>
            </a:r>
            <a:endParaRPr lang="en-US" sz="1200" dirty="0">
              <a:effectLst/>
              <a:latin typeface="Cambria"/>
              <a:ea typeface="ＭＳ 明朝"/>
              <a:cs typeface="Times New Roman"/>
            </a:endParaRPr>
          </a:p>
        </p:txBody>
      </p:sp>
      <p:sp>
        <p:nvSpPr>
          <p:cNvPr id="15" name="Rectangle 6"/>
          <p:cNvSpPr>
            <a:spLocks noChangeArrowheads="1"/>
          </p:cNvSpPr>
          <p:nvPr/>
        </p:nvSpPr>
        <p:spPr bwMode="auto">
          <a:xfrm>
            <a:off x="3657600" y="4191000"/>
            <a:ext cx="5257800" cy="2247411"/>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lvl="0"/>
            <a:r>
              <a:rPr lang="en-US" sz="1400" b="1" dirty="0"/>
              <a:t>Error 0: </a:t>
            </a:r>
            <a:r>
              <a:rPr lang="en-US" sz="1400" i="1" dirty="0"/>
              <a:t>No information for this error.</a:t>
            </a:r>
            <a:endParaRPr lang="en-US" sz="1400" dirty="0"/>
          </a:p>
          <a:p>
            <a:pPr lvl="0"/>
            <a:r>
              <a:rPr lang="en-US" sz="1400" b="1" dirty="0"/>
              <a:t>Error 1:</a:t>
            </a:r>
            <a:r>
              <a:rPr lang="en-US" sz="1400" dirty="0"/>
              <a:t> </a:t>
            </a:r>
            <a:r>
              <a:rPr lang="en-US" sz="1400" i="1" dirty="0"/>
              <a:t>Modifier pair does not exist.</a:t>
            </a:r>
            <a:endParaRPr lang="en-US" sz="1400" dirty="0"/>
          </a:p>
          <a:p>
            <a:pPr lvl="0"/>
            <a:r>
              <a:rPr lang="en-US" sz="1400" b="1" dirty="0"/>
              <a:t>Error 2:</a:t>
            </a:r>
            <a:r>
              <a:rPr lang="en-US" sz="1400" dirty="0"/>
              <a:t> </a:t>
            </a:r>
            <a:r>
              <a:rPr lang="en-US" sz="1400" i="1" dirty="0"/>
              <a:t>Parent mismatch.</a:t>
            </a:r>
            <a:endParaRPr lang="en-US" sz="1400" dirty="0"/>
          </a:p>
          <a:p>
            <a:pPr lvl="0"/>
            <a:r>
              <a:rPr lang="en-US" sz="1400" b="1" dirty="0"/>
              <a:t>Error 3:</a:t>
            </a:r>
            <a:r>
              <a:rPr lang="en-US" sz="1400" dirty="0"/>
              <a:t> </a:t>
            </a:r>
            <a:r>
              <a:rPr lang="en-US" sz="1400" i="1" dirty="0"/>
              <a:t>Modifier pair does not exist or might be mistyped. </a:t>
            </a:r>
            <a:endParaRPr lang="en-US" sz="1400" i="1" dirty="0" smtClean="0"/>
          </a:p>
          <a:p>
            <a:pPr lvl="0"/>
            <a:r>
              <a:rPr lang="en-US" sz="1400" b="1" dirty="0" smtClean="0"/>
              <a:t>Error </a:t>
            </a:r>
            <a:r>
              <a:rPr lang="en-US" sz="1400" b="1" dirty="0"/>
              <a:t>4:</a:t>
            </a:r>
            <a:r>
              <a:rPr lang="en-US" sz="1400" dirty="0"/>
              <a:t> </a:t>
            </a:r>
            <a:r>
              <a:rPr lang="en-US" sz="1400" i="1" dirty="0"/>
              <a:t>Parent for one or more concepts do not exist</a:t>
            </a:r>
            <a:r>
              <a:rPr lang="en-US" sz="1400" i="1" dirty="0" smtClean="0"/>
              <a:t>.</a:t>
            </a:r>
          </a:p>
          <a:p>
            <a:pPr lvl="0"/>
            <a:endParaRPr lang="en-US" sz="1400" b="1" i="1" u="sng" dirty="0"/>
          </a:p>
          <a:p>
            <a:pPr lvl="0"/>
            <a:r>
              <a:rPr lang="en-US" sz="1400" b="1" i="1" dirty="0" smtClean="0"/>
              <a:t>The results concluded that most of the errors were caused by missing modifier pairs and parent mismatches. This shows that my method of auditing SNOMED is valuable for quality assurance.</a:t>
            </a:r>
            <a:endParaRPr lang="en-US" sz="1400" b="1" i="1" dirty="0"/>
          </a:p>
        </p:txBody>
      </p:sp>
      <p:graphicFrame>
        <p:nvGraphicFramePr>
          <p:cNvPr id="17" name="Chart 16"/>
          <p:cNvGraphicFramePr/>
          <p:nvPr>
            <p:extLst>
              <p:ext uri="{D42A27DB-BD31-4B8C-83A1-F6EECF244321}">
                <p14:modId xmlns:p14="http://schemas.microsoft.com/office/powerpoint/2010/main" val="3972889169"/>
              </p:ext>
            </p:extLst>
          </p:nvPr>
        </p:nvGraphicFramePr>
        <p:xfrm>
          <a:off x="5867400" y="1828800"/>
          <a:ext cx="2971800" cy="198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25067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62000" y="381000"/>
            <a:ext cx="443162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smtClean="0">
                <a:ea typeface="Times New Roman" charset="0"/>
                <a:cs typeface="Arial" charset="0"/>
              </a:rPr>
              <a:t>Acknowledgements &amp; References</a:t>
            </a:r>
            <a:endParaRPr lang="en-US" sz="2200" dirty="0">
              <a:ea typeface="Times New Roman" charset="0"/>
              <a:cs typeface="Arial" charset="0"/>
            </a:endParaRPr>
          </a:p>
        </p:txBody>
      </p:sp>
      <p:sp>
        <p:nvSpPr>
          <p:cNvPr id="4"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TextBox 4"/>
          <p:cNvSpPr txBox="1"/>
          <p:nvPr/>
        </p:nvSpPr>
        <p:spPr>
          <a:xfrm>
            <a:off x="838200" y="2514600"/>
            <a:ext cx="7772400" cy="4154984"/>
          </a:xfrm>
          <a:prstGeom prst="rect">
            <a:avLst/>
          </a:prstGeom>
          <a:noFill/>
        </p:spPr>
        <p:txBody>
          <a:bodyPr wrap="square" numCol="2" spcCol="45720" rtlCol="0">
            <a:spAutoFit/>
          </a:bodyPr>
          <a:lstStyle/>
          <a:p>
            <a:r>
              <a:rPr lang="en-US" sz="1100" dirty="0"/>
              <a:t>[1] </a:t>
            </a:r>
            <a:r>
              <a:rPr lang="en-US" sz="1100" dirty="0" err="1"/>
              <a:t>Bodenreider</a:t>
            </a:r>
            <a:r>
              <a:rPr lang="en-US" sz="1100" dirty="0"/>
              <a:t>, Olivier, Anita </a:t>
            </a:r>
            <a:r>
              <a:rPr lang="en-US" sz="1100" dirty="0" err="1"/>
              <a:t>Burgun</a:t>
            </a:r>
            <a:r>
              <a:rPr lang="en-US" sz="1100" dirty="0"/>
              <a:t>, and Thomas </a:t>
            </a:r>
            <a:r>
              <a:rPr lang="en-US" sz="1100" dirty="0" err="1"/>
              <a:t>Rindflesch</a:t>
            </a:r>
            <a:r>
              <a:rPr lang="en-US" sz="1100" dirty="0"/>
              <a:t>. "Assessing the Consistency of a Biomedical Terminology through Lexical Knowledge." PubMed. National Library of Medicine,, 4 Dec. 2002. Web. 11 Nov. 2015. &lt;http://</a:t>
            </a:r>
            <a:r>
              <a:rPr lang="en-US" sz="1100" dirty="0" err="1"/>
              <a:t>www.ncbi.nlm.nih.gov</a:t>
            </a:r>
            <a:r>
              <a:rPr lang="en-US" sz="1100" dirty="0"/>
              <a:t>/</a:t>
            </a:r>
            <a:r>
              <a:rPr lang="en-US" sz="1100" dirty="0" err="1"/>
              <a:t>pubmed</a:t>
            </a:r>
            <a:r>
              <a:rPr lang="en-US" sz="1100" dirty="0"/>
              <a:t>/12460634&gt;.</a:t>
            </a:r>
          </a:p>
          <a:p>
            <a:r>
              <a:rPr lang="en-US" sz="1100" dirty="0"/>
              <a:t> </a:t>
            </a:r>
          </a:p>
          <a:p>
            <a:r>
              <a:rPr lang="en-US" sz="1100" dirty="0"/>
              <a:t>[2] Fenton, Susan, Kathy </a:t>
            </a:r>
            <a:r>
              <a:rPr lang="en-US" sz="1100" dirty="0" err="1"/>
              <a:t>Giannangelo</a:t>
            </a:r>
            <a:r>
              <a:rPr lang="en-US" sz="1100" dirty="0"/>
              <a:t>, Crystal </a:t>
            </a:r>
            <a:r>
              <a:rPr lang="en-US" sz="1100" dirty="0" err="1"/>
              <a:t>Kallem</a:t>
            </a:r>
            <a:r>
              <a:rPr lang="en-US" sz="1100" dirty="0"/>
              <a:t>, and Rita </a:t>
            </a:r>
            <a:r>
              <a:rPr lang="en-US" sz="1100" dirty="0" err="1"/>
              <a:t>Scichilone</a:t>
            </a:r>
            <a:r>
              <a:rPr lang="en-US" sz="1100" dirty="0"/>
              <a:t>. "Data Standards, Data Quality, and Interoperability (Updated)." American Health Information Management Association, 2013. Web. &lt;http://</a:t>
            </a:r>
            <a:r>
              <a:rPr lang="en-US" sz="1100" dirty="0" err="1"/>
              <a:t>library.ahima.org</a:t>
            </a:r>
            <a:r>
              <a:rPr lang="en-US" sz="1100" dirty="0"/>
              <a:t>/</a:t>
            </a:r>
            <a:r>
              <a:rPr lang="en-US" sz="1100" dirty="0" err="1"/>
              <a:t>xpedio</a:t>
            </a:r>
            <a:r>
              <a:rPr lang="en-US" sz="1100" dirty="0"/>
              <a:t>/groups/public/documents/</a:t>
            </a:r>
            <a:r>
              <a:rPr lang="en-US" sz="1100" dirty="0" err="1"/>
              <a:t>ahima</a:t>
            </a:r>
            <a:r>
              <a:rPr lang="en-US" sz="1100" dirty="0"/>
              <a:t>/bok1_050482.hcsp?dDocName=bok1_050482&gt;.</a:t>
            </a:r>
          </a:p>
          <a:p>
            <a:r>
              <a:rPr lang="en-US" sz="1100" dirty="0"/>
              <a:t> </a:t>
            </a:r>
          </a:p>
          <a:p>
            <a:r>
              <a:rPr lang="en-US" sz="1100" dirty="0"/>
              <a:t>[3] </a:t>
            </a:r>
            <a:r>
              <a:rPr lang="en-US" sz="1100" dirty="0" err="1"/>
              <a:t>Luo</a:t>
            </a:r>
            <a:r>
              <a:rPr lang="en-US" sz="1100" dirty="0"/>
              <a:t>, </a:t>
            </a:r>
            <a:r>
              <a:rPr lang="en-US" sz="1100" dirty="0" err="1"/>
              <a:t>Lingyun</a:t>
            </a:r>
            <a:r>
              <a:rPr lang="en-US" sz="1100" dirty="0"/>
              <a:t>, Jose L.V. </a:t>
            </a:r>
            <a:r>
              <a:rPr lang="en-US" sz="1100" dirty="0" err="1"/>
              <a:t>Mejino</a:t>
            </a:r>
            <a:r>
              <a:rPr lang="en-US" sz="1100" dirty="0"/>
              <a:t> JR, and </a:t>
            </a:r>
            <a:r>
              <a:rPr lang="en-US" sz="1100" dirty="0" err="1"/>
              <a:t>Guo-Qiang</a:t>
            </a:r>
            <a:r>
              <a:rPr lang="en-US" sz="1100" dirty="0"/>
              <a:t> Zhang. "An Analysis of FMA Using Structural Self-</a:t>
            </a:r>
            <a:r>
              <a:rPr lang="en-US" sz="1100" dirty="0" err="1"/>
              <a:t>Bisimilarity</a:t>
            </a:r>
            <a:r>
              <a:rPr lang="en-US" sz="1100" dirty="0"/>
              <a:t>." PubMed. The National Center for Biotechnology, 2 Apr. 2013. Web. 11 Nov. 2015. &lt;http://</a:t>
            </a:r>
            <a:r>
              <a:rPr lang="en-US" sz="1100" dirty="0" err="1"/>
              <a:t>www.ncbi.nlm.nih.gov</a:t>
            </a:r>
            <a:r>
              <a:rPr lang="en-US" sz="1100" dirty="0"/>
              <a:t>/</a:t>
            </a:r>
            <a:r>
              <a:rPr lang="en-US" sz="1100" dirty="0" err="1"/>
              <a:t>pmc</a:t>
            </a:r>
            <a:r>
              <a:rPr lang="en-US" sz="1100" dirty="0"/>
              <a:t>/articles/PMC3690136/&gt;</a:t>
            </a:r>
            <a:r>
              <a:rPr lang="en-US" sz="1100" dirty="0" smtClean="0"/>
              <a:t>.</a:t>
            </a:r>
          </a:p>
          <a:p>
            <a:endParaRPr lang="en-US" sz="1100" dirty="0"/>
          </a:p>
          <a:p>
            <a:r>
              <a:rPr lang="en-US" sz="1100" dirty="0" smtClean="0"/>
              <a:t>[</a:t>
            </a:r>
            <a:r>
              <a:rPr lang="en-US" sz="1100" dirty="0"/>
              <a:t>4] "IHTSDO Members." The International Health Terminology Standards Development </a:t>
            </a:r>
            <a:r>
              <a:rPr lang="en-US" sz="1100" dirty="0" err="1"/>
              <a:t>Organisation</a:t>
            </a:r>
            <a:r>
              <a:rPr lang="en-US" sz="1100" dirty="0"/>
              <a:t>, 2015. Web. &lt;http://</a:t>
            </a:r>
            <a:r>
              <a:rPr lang="en-US" sz="1100" dirty="0" err="1"/>
              <a:t>www.ihtsdo.org</a:t>
            </a:r>
            <a:r>
              <a:rPr lang="en-US" sz="1100" dirty="0"/>
              <a:t>/members/&gt;.</a:t>
            </a:r>
          </a:p>
          <a:p>
            <a:r>
              <a:rPr lang="en-US" sz="1100" dirty="0"/>
              <a:t> </a:t>
            </a:r>
          </a:p>
          <a:p>
            <a:endParaRPr lang="en-US" sz="1100" dirty="0" smtClean="0"/>
          </a:p>
          <a:p>
            <a:r>
              <a:rPr lang="en-US" sz="1100" dirty="0" smtClean="0"/>
              <a:t>[</a:t>
            </a:r>
            <a:r>
              <a:rPr lang="en-US" sz="1100" dirty="0"/>
              <a:t>5] "SNOMED Clinical Terms (SNOMED CT)." Unified Medical Language System. U.S. National Library of Medicine, 2007. Web. 11 Nov. 2015. &lt;https://</a:t>
            </a:r>
            <a:r>
              <a:rPr lang="en-US" sz="1100" dirty="0" err="1"/>
              <a:t>www.nlm.nih.gov</a:t>
            </a:r>
            <a:r>
              <a:rPr lang="en-US" sz="1100" dirty="0"/>
              <a:t>/research/</a:t>
            </a:r>
            <a:r>
              <a:rPr lang="en-US" sz="1100" dirty="0" err="1"/>
              <a:t>umls</a:t>
            </a:r>
            <a:r>
              <a:rPr lang="en-US" sz="1100" dirty="0"/>
              <a:t>/</a:t>
            </a:r>
            <a:r>
              <a:rPr lang="en-US" sz="1100" dirty="0" err="1"/>
              <a:t>Snomed</a:t>
            </a:r>
            <a:r>
              <a:rPr lang="en-US" sz="1100" dirty="0"/>
              <a:t>/</a:t>
            </a:r>
            <a:r>
              <a:rPr lang="en-US" sz="1100" dirty="0" err="1"/>
              <a:t>snomed_main.html</a:t>
            </a:r>
            <a:r>
              <a:rPr lang="en-US" sz="1100" dirty="0"/>
              <a:t>&gt;.</a:t>
            </a:r>
          </a:p>
          <a:p>
            <a:r>
              <a:rPr lang="en-US" sz="1100" dirty="0"/>
              <a:t> </a:t>
            </a:r>
          </a:p>
          <a:p>
            <a:r>
              <a:rPr lang="en-US" sz="1100" dirty="0"/>
              <a:t>[6] "SNOMED CT Starter Guide." International Health Terminology Standards Development </a:t>
            </a:r>
            <a:r>
              <a:rPr lang="en-US" sz="1100" dirty="0" err="1"/>
              <a:t>Organisation</a:t>
            </a:r>
            <a:r>
              <a:rPr lang="en-US" sz="1100" dirty="0"/>
              <a:t>, 1 Feb. 2014. Web. &lt;http://</a:t>
            </a:r>
            <a:r>
              <a:rPr lang="en-US" sz="1100" dirty="0" err="1"/>
              <a:t>ihtsdo.org</a:t>
            </a:r>
            <a:r>
              <a:rPr lang="en-US" sz="1100" dirty="0"/>
              <a:t>/</a:t>
            </a:r>
            <a:r>
              <a:rPr lang="en-US" sz="1100" dirty="0" err="1"/>
              <a:t>fileadmin</a:t>
            </a:r>
            <a:r>
              <a:rPr lang="en-US" sz="1100" dirty="0"/>
              <a:t>/</a:t>
            </a:r>
            <a:r>
              <a:rPr lang="en-US" sz="1100" dirty="0" err="1"/>
              <a:t>user_upload</a:t>
            </a:r>
            <a:r>
              <a:rPr lang="en-US" sz="1100" dirty="0"/>
              <a:t>/doc/download/doc_StarterGuide_Current-en-US_INT_20140222.pdf&gt;.</a:t>
            </a:r>
          </a:p>
          <a:p>
            <a:r>
              <a:rPr lang="en-US" sz="1100" dirty="0"/>
              <a:t> </a:t>
            </a:r>
          </a:p>
          <a:p>
            <a:r>
              <a:rPr lang="en-US" sz="1100" dirty="0" smtClean="0"/>
              <a:t>[</a:t>
            </a:r>
            <a:r>
              <a:rPr lang="en-US" sz="1100" dirty="0"/>
              <a:t>7] "Summary of SNOMED CT Benefits." International Health Terminology Standards Development </a:t>
            </a:r>
            <a:r>
              <a:rPr lang="en-US" sz="1100" dirty="0" err="1"/>
              <a:t>Organisation</a:t>
            </a:r>
            <a:r>
              <a:rPr lang="en-US" sz="1100" dirty="0"/>
              <a:t>. Web. &lt;http://</a:t>
            </a:r>
            <a:r>
              <a:rPr lang="en-US" sz="1100" dirty="0" err="1"/>
              <a:t>ihtsdo.org</a:t>
            </a:r>
            <a:r>
              <a:rPr lang="en-US" sz="1100" dirty="0"/>
              <a:t>/</a:t>
            </a:r>
            <a:r>
              <a:rPr lang="en-US" sz="1100" dirty="0" err="1"/>
              <a:t>index.php?id</a:t>
            </a:r>
            <a:r>
              <a:rPr lang="en-US" sz="1100" dirty="0"/>
              <a:t>=853&gt;.</a:t>
            </a:r>
          </a:p>
          <a:p>
            <a:r>
              <a:rPr lang="en-US" sz="1100" dirty="0"/>
              <a:t> </a:t>
            </a:r>
          </a:p>
          <a:p>
            <a:r>
              <a:rPr lang="en-US" sz="1100" dirty="0"/>
              <a:t>[8] "What Is SNOMED-CT." International Health Terminology Standards Development </a:t>
            </a:r>
            <a:r>
              <a:rPr lang="en-US" sz="1100" dirty="0" err="1"/>
              <a:t>Organisation</a:t>
            </a:r>
            <a:r>
              <a:rPr lang="en-US" sz="1100" dirty="0"/>
              <a:t> (IHTSDO), 2004. Web. 11 Nov. 2015. &lt;http://</a:t>
            </a:r>
            <a:r>
              <a:rPr lang="en-US" sz="1100" dirty="0" err="1"/>
              <a:t>www.ihtsdo.org</a:t>
            </a:r>
            <a:r>
              <a:rPr lang="en-US" sz="1100" dirty="0"/>
              <a:t>/</a:t>
            </a:r>
            <a:r>
              <a:rPr lang="en-US" sz="1100" dirty="0" err="1"/>
              <a:t>snomed-ct</a:t>
            </a:r>
            <a:r>
              <a:rPr lang="en-US" sz="1100" dirty="0"/>
              <a:t>/what-is-</a:t>
            </a:r>
            <a:r>
              <a:rPr lang="en-US" sz="1100" dirty="0" err="1"/>
              <a:t>snomed</a:t>
            </a:r>
            <a:r>
              <a:rPr lang="en-US" sz="1100" dirty="0"/>
              <a:t>-</a:t>
            </a:r>
            <a:r>
              <a:rPr lang="en-US" sz="1100" dirty="0" err="1"/>
              <a:t>ct</a:t>
            </a:r>
            <a:r>
              <a:rPr lang="en-US" sz="1100" dirty="0"/>
              <a:t>&gt;</a:t>
            </a:r>
            <a:r>
              <a:rPr lang="en-US" sz="1000" dirty="0"/>
              <a:t>.</a:t>
            </a:r>
          </a:p>
        </p:txBody>
      </p:sp>
      <p:sp>
        <p:nvSpPr>
          <p:cNvPr id="7" name="Line 4"/>
          <p:cNvSpPr>
            <a:spLocks noChangeShapeType="1"/>
          </p:cNvSpPr>
          <p:nvPr/>
        </p:nvSpPr>
        <p:spPr bwMode="auto">
          <a:xfrm>
            <a:off x="838200" y="2438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TextBox 7"/>
          <p:cNvSpPr txBox="1"/>
          <p:nvPr/>
        </p:nvSpPr>
        <p:spPr>
          <a:xfrm>
            <a:off x="609601" y="1295400"/>
            <a:ext cx="7924800" cy="1015663"/>
          </a:xfrm>
          <a:prstGeom prst="rect">
            <a:avLst/>
          </a:prstGeom>
          <a:noFill/>
        </p:spPr>
        <p:txBody>
          <a:bodyPr wrap="square" rtlCol="0">
            <a:spAutoFit/>
          </a:bodyPr>
          <a:lstStyle/>
          <a:p>
            <a:r>
              <a:rPr lang="en-US" sz="2000" dirty="0" smtClean="0"/>
              <a:t>A huge thanks to the NYC LS-AMP program, Dr. Brathwaite, Professor Chen, Jenny </a:t>
            </a:r>
            <a:r>
              <a:rPr lang="en-US" sz="2000" dirty="0" err="1" smtClean="0"/>
              <a:t>Paredes</a:t>
            </a:r>
            <a:r>
              <a:rPr lang="en-US" sz="2000" dirty="0" smtClean="0"/>
              <a:t>, </a:t>
            </a:r>
            <a:r>
              <a:rPr lang="en-US" sz="2000" dirty="0" err="1" smtClean="0"/>
              <a:t>Nia</a:t>
            </a:r>
            <a:r>
              <a:rPr lang="en-US" sz="2000" dirty="0" smtClean="0"/>
              <a:t> Rene, Helene Bach as well as the National Science Foundation.</a:t>
            </a:r>
            <a:endParaRPr lang="en-US" sz="2000" dirty="0"/>
          </a:p>
        </p:txBody>
      </p:sp>
      <p:sp>
        <p:nvSpPr>
          <p:cNvPr id="10" name="TextBox 9"/>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14738547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38200" y="914400"/>
            <a:ext cx="7696200" cy="4940456"/>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marL="342900" indent="-342900" eaLnBrk="0" hangingPunct="0">
              <a:lnSpc>
                <a:spcPct val="250000"/>
              </a:lnSpc>
              <a:buFont typeface="Wingdings" charset="2"/>
              <a:buChar char="v"/>
            </a:pPr>
            <a:r>
              <a:rPr lang="en-US" altLang="ja-JP" b="1" dirty="0">
                <a:solidFill>
                  <a:srgbClr val="FF0000"/>
                </a:solidFill>
                <a:latin typeface="Georgia" charset="0"/>
              </a:rPr>
              <a:t>S</a:t>
            </a:r>
            <a:r>
              <a:rPr lang="en-US" altLang="ja-JP" dirty="0">
                <a:latin typeface="Georgia" charset="0"/>
              </a:rPr>
              <a:t>ystematized </a:t>
            </a:r>
            <a:r>
              <a:rPr lang="en-US" altLang="ja-JP" b="1" dirty="0">
                <a:solidFill>
                  <a:srgbClr val="FF0000"/>
                </a:solidFill>
                <a:latin typeface="Georgia" charset="0"/>
              </a:rPr>
              <a:t>N</a:t>
            </a:r>
            <a:r>
              <a:rPr lang="en-US" altLang="ja-JP" dirty="0">
                <a:latin typeface="Georgia" charset="0"/>
              </a:rPr>
              <a:t>omenclature </a:t>
            </a:r>
            <a:r>
              <a:rPr lang="en-US" altLang="ja-JP" b="1" dirty="0">
                <a:solidFill>
                  <a:srgbClr val="FF0000"/>
                </a:solidFill>
                <a:latin typeface="Georgia" charset="0"/>
              </a:rPr>
              <a:t>o</a:t>
            </a:r>
            <a:r>
              <a:rPr lang="en-US" altLang="ja-JP" dirty="0">
                <a:latin typeface="Georgia" charset="0"/>
              </a:rPr>
              <a:t>f </a:t>
            </a:r>
            <a:r>
              <a:rPr lang="en-US" altLang="ja-JP" b="1" dirty="0">
                <a:solidFill>
                  <a:srgbClr val="FF0000"/>
                </a:solidFill>
                <a:latin typeface="Georgia" charset="0"/>
              </a:rPr>
              <a:t>Med</a:t>
            </a:r>
            <a:r>
              <a:rPr lang="en-US" altLang="ja-JP" dirty="0">
                <a:latin typeface="Georgia" charset="0"/>
              </a:rPr>
              <a:t>icine – </a:t>
            </a:r>
            <a:r>
              <a:rPr lang="en-US" altLang="ja-JP" b="1" dirty="0">
                <a:solidFill>
                  <a:srgbClr val="FF0000"/>
                </a:solidFill>
                <a:latin typeface="Georgia" charset="0"/>
              </a:rPr>
              <a:t>C</a:t>
            </a:r>
            <a:r>
              <a:rPr lang="en-US" altLang="ja-JP" dirty="0">
                <a:latin typeface="Georgia" charset="0"/>
              </a:rPr>
              <a:t>linical </a:t>
            </a:r>
            <a:r>
              <a:rPr lang="en-US" altLang="ja-JP" b="1" dirty="0">
                <a:solidFill>
                  <a:srgbClr val="FF0000"/>
                </a:solidFill>
                <a:latin typeface="Georgia" charset="0"/>
              </a:rPr>
              <a:t>T</a:t>
            </a:r>
            <a:r>
              <a:rPr lang="en-US" altLang="ja-JP" dirty="0">
                <a:latin typeface="Georgia" charset="0"/>
              </a:rPr>
              <a:t>erms</a:t>
            </a:r>
          </a:p>
          <a:p>
            <a:pPr marL="342900" indent="-342900" eaLnBrk="0" hangingPunct="0">
              <a:lnSpc>
                <a:spcPct val="250000"/>
              </a:lnSpc>
              <a:buFont typeface="Wingdings" charset="2"/>
              <a:buChar char="v"/>
            </a:pPr>
            <a:r>
              <a:rPr lang="en-US" dirty="0" smtClean="0">
                <a:latin typeface="Georgia" charset="0"/>
              </a:rPr>
              <a:t>It is the most comprehensive multilingual clinical terminology.</a:t>
            </a:r>
          </a:p>
          <a:p>
            <a:pPr marL="342900" indent="-342900" eaLnBrk="0" hangingPunct="0">
              <a:lnSpc>
                <a:spcPct val="250000"/>
              </a:lnSpc>
              <a:buFont typeface="Wingdings" charset="2"/>
              <a:buChar char="v"/>
            </a:pPr>
            <a:r>
              <a:rPr lang="en-US" dirty="0" smtClean="0">
                <a:latin typeface="Georgia" charset="0"/>
              </a:rPr>
              <a:t>Managed by IHTSDO </a:t>
            </a:r>
            <a:endParaRPr lang="en-US" dirty="0">
              <a:latin typeface="Georgia" charset="0"/>
            </a:endParaRPr>
          </a:p>
          <a:p>
            <a:pPr marL="342900" indent="-342900" eaLnBrk="0" hangingPunct="0">
              <a:lnSpc>
                <a:spcPct val="250000"/>
              </a:lnSpc>
              <a:buFont typeface="Wingdings" charset="2"/>
              <a:buChar char="v"/>
            </a:pPr>
            <a:r>
              <a:rPr lang="en-US" dirty="0" smtClean="0">
                <a:latin typeface="Georgia" charset="0"/>
              </a:rPr>
              <a:t>New versions release every six months.</a:t>
            </a:r>
          </a:p>
          <a:p>
            <a:pPr marL="342900" indent="-342900" eaLnBrk="0" hangingPunct="0">
              <a:lnSpc>
                <a:spcPct val="250000"/>
              </a:lnSpc>
              <a:buFont typeface="Wingdings" charset="2"/>
              <a:buChar char="v"/>
            </a:pPr>
            <a:endParaRPr lang="en-US" dirty="0">
              <a:latin typeface="Georgia" charset="0"/>
            </a:endParaRPr>
          </a:p>
          <a:p>
            <a:pPr marL="342900" indent="-342900" eaLnBrk="0" hangingPunct="0">
              <a:lnSpc>
                <a:spcPct val="250000"/>
              </a:lnSpc>
              <a:buFont typeface="Wingdings" charset="2"/>
              <a:buChar char="v"/>
            </a:pPr>
            <a:endParaRPr lang="en-US" dirty="0" smtClean="0">
              <a:latin typeface="Georgia" charset="0"/>
            </a:endParaRPr>
          </a:p>
          <a:p>
            <a:pPr marL="342900" indent="-342900" eaLnBrk="0" hangingPunct="0">
              <a:lnSpc>
                <a:spcPct val="250000"/>
              </a:lnSpc>
              <a:buFont typeface="Wingdings" charset="2"/>
              <a:buChar char="v"/>
            </a:pPr>
            <a:endParaRPr lang="en-US" dirty="0" smtClean="0">
              <a:latin typeface="Georgia" charset="0"/>
            </a:endParaRPr>
          </a:p>
        </p:txBody>
      </p:sp>
      <p:sp>
        <p:nvSpPr>
          <p:cNvPr id="3" name="Rectangle 3"/>
          <p:cNvSpPr>
            <a:spLocks noChangeArrowheads="1"/>
          </p:cNvSpPr>
          <p:nvPr/>
        </p:nvSpPr>
        <p:spPr bwMode="auto">
          <a:xfrm>
            <a:off x="762000" y="381000"/>
            <a:ext cx="31429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spcBef>
                <a:spcPct val="50000"/>
              </a:spcBef>
            </a:pPr>
            <a:r>
              <a:rPr lang="en-US" sz="2400" dirty="0" smtClean="0">
                <a:ea typeface="Times New Roman" charset="0"/>
                <a:cs typeface="Arial" charset="0"/>
              </a:rPr>
              <a:t>What is SNOMED-CT</a:t>
            </a:r>
            <a:endParaRPr lang="en-US" sz="2400" dirty="0">
              <a:latin typeface="Verdana" charset="0"/>
              <a:ea typeface="Times New Roman" charset="0"/>
              <a:cs typeface="Arial" charset="0"/>
            </a:endParaRPr>
          </a:p>
        </p:txBody>
      </p:sp>
      <p:sp>
        <p:nvSpPr>
          <p:cNvPr id="4"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 name="Text Box 7"/>
          <p:cNvSpPr txBox="1">
            <a:spLocks noChangeArrowheads="1"/>
          </p:cNvSpPr>
          <p:nvPr/>
        </p:nvSpPr>
        <p:spPr bwMode="auto">
          <a:xfrm>
            <a:off x="974725" y="61325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sp>
        <p:nvSpPr>
          <p:cNvPr id="12" name="Rectangle 6"/>
          <p:cNvSpPr>
            <a:spLocks noChangeArrowheads="1"/>
          </p:cNvSpPr>
          <p:nvPr/>
        </p:nvSpPr>
        <p:spPr bwMode="auto">
          <a:xfrm>
            <a:off x="838200" y="4114800"/>
            <a:ext cx="7772400" cy="160108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eaLnBrk="0" hangingPunct="0">
              <a:buClr>
                <a:schemeClr val="accent2"/>
              </a:buClr>
            </a:pPr>
            <a:r>
              <a:rPr lang="en-US" sz="1400" b="1" dirty="0" smtClean="0">
                <a:latin typeface="Verdana" charset="0"/>
              </a:rPr>
              <a:t>SNOMED-CT Stats:</a:t>
            </a:r>
          </a:p>
          <a:p>
            <a:pPr eaLnBrk="0" hangingPunct="0">
              <a:buClr>
                <a:schemeClr val="accent2"/>
              </a:buClr>
            </a:pPr>
            <a:endParaRPr lang="en-US" sz="1400" b="1" dirty="0">
              <a:latin typeface="Verdana" charset="0"/>
            </a:endParaRPr>
          </a:p>
          <a:p>
            <a:pPr eaLnBrk="0" hangingPunct="0">
              <a:buClr>
                <a:schemeClr val="accent2"/>
              </a:buClr>
              <a:buFont typeface="Wingdings" charset="0"/>
              <a:buChar char="§"/>
            </a:pPr>
            <a:r>
              <a:rPr lang="en-US" sz="1400" dirty="0" smtClean="0">
                <a:latin typeface="Verdana" charset="0"/>
              </a:rPr>
              <a:t> Over 311,000 active concepts in 19 hierarchies.</a:t>
            </a:r>
            <a:endParaRPr lang="en-US" sz="1400" dirty="0">
              <a:latin typeface="Verdana" charset="0"/>
            </a:endParaRPr>
          </a:p>
          <a:p>
            <a:pPr eaLnBrk="0" hangingPunct="0">
              <a:buClr>
                <a:schemeClr val="accent2"/>
              </a:buClr>
              <a:buFont typeface="Wingdings" charset="0"/>
              <a:buChar char="§"/>
            </a:pPr>
            <a:endParaRPr lang="en-US" sz="1400" dirty="0">
              <a:latin typeface="Verdana" charset="0"/>
            </a:endParaRPr>
          </a:p>
          <a:p>
            <a:pPr eaLnBrk="0" hangingPunct="0">
              <a:buClr>
                <a:schemeClr val="accent2"/>
              </a:buClr>
              <a:buFont typeface="Wingdings" charset="0"/>
              <a:buChar char="§"/>
            </a:pPr>
            <a:r>
              <a:rPr lang="en-US" sz="1400" dirty="0">
                <a:latin typeface="Verdana" charset="0"/>
              </a:rPr>
              <a:t> </a:t>
            </a:r>
            <a:r>
              <a:rPr lang="en-US" sz="1400" dirty="0" smtClean="0">
                <a:latin typeface="Verdana" charset="0"/>
              </a:rPr>
              <a:t>Over 1 million descriptions with synonyms that link to concepts.</a:t>
            </a:r>
            <a:endParaRPr lang="en-US" sz="1400" dirty="0">
              <a:latin typeface="Verdana" charset="0"/>
            </a:endParaRPr>
          </a:p>
          <a:p>
            <a:pPr eaLnBrk="0" hangingPunct="0">
              <a:buClr>
                <a:schemeClr val="accent2"/>
              </a:buClr>
              <a:buFont typeface="Wingdings" charset="0"/>
              <a:buChar char="§"/>
            </a:pPr>
            <a:endParaRPr lang="en-US" sz="1400" dirty="0">
              <a:latin typeface="Verdana" charset="0"/>
            </a:endParaRPr>
          </a:p>
          <a:p>
            <a:pPr eaLnBrk="0" hangingPunct="0">
              <a:buClr>
                <a:schemeClr val="accent2"/>
              </a:buClr>
              <a:buFont typeface="Wingdings" charset="0"/>
              <a:buChar char="§"/>
            </a:pPr>
            <a:r>
              <a:rPr lang="en-US" sz="1400" dirty="0">
                <a:latin typeface="Verdana" charset="0"/>
              </a:rPr>
              <a:t> </a:t>
            </a:r>
            <a:r>
              <a:rPr lang="en-US" sz="1400" dirty="0" smtClean="0">
                <a:latin typeface="Verdana" charset="0"/>
              </a:rPr>
              <a:t>Over 900,000 semantic relationships (links) between concepts.</a:t>
            </a:r>
            <a:endParaRPr lang="en-US" sz="1400" dirty="0">
              <a:latin typeface="Verdana" charset="0"/>
            </a:endParaRPr>
          </a:p>
        </p:txBody>
      </p:sp>
      <p:pic>
        <p:nvPicPr>
          <p:cNvPr id="11" name="Picture 10" desc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019800"/>
            <a:ext cx="812800" cy="406400"/>
          </a:xfrm>
          <a:prstGeom prst="rect">
            <a:avLst/>
          </a:prstGeom>
        </p:spPr>
      </p:pic>
      <p:pic>
        <p:nvPicPr>
          <p:cNvPr id="14" name="Picture 13" descr="n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6019800"/>
            <a:ext cx="610786" cy="407191"/>
          </a:xfrm>
          <a:prstGeom prst="rect">
            <a:avLst/>
          </a:prstGeom>
        </p:spPr>
      </p:pic>
      <p:pic>
        <p:nvPicPr>
          <p:cNvPr id="15" name="Picture 14" descr="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6019800"/>
            <a:ext cx="609600" cy="406400"/>
          </a:xfrm>
          <a:prstGeom prst="rect">
            <a:avLst/>
          </a:prstGeom>
        </p:spPr>
      </p:pic>
      <p:pic>
        <p:nvPicPr>
          <p:cNvPr id="16" name="Picture 15" descr="d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600" y="6019800"/>
            <a:ext cx="533400" cy="402566"/>
          </a:xfrm>
          <a:prstGeom prst="rect">
            <a:avLst/>
          </a:prstGeom>
        </p:spPr>
      </p:pic>
      <p:pic>
        <p:nvPicPr>
          <p:cNvPr id="17" name="Picture 16" descr="u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7200" y="6019800"/>
            <a:ext cx="762000" cy="401053"/>
          </a:xfrm>
          <a:prstGeom prst="rect">
            <a:avLst/>
          </a:prstGeom>
        </p:spPr>
      </p:pic>
      <p:pic>
        <p:nvPicPr>
          <p:cNvPr id="18" name="Picture 17" descr="s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4200" y="6019800"/>
            <a:ext cx="609599" cy="381000"/>
          </a:xfrm>
          <a:prstGeom prst="rect">
            <a:avLst/>
          </a:prstGeom>
        </p:spPr>
      </p:pic>
      <p:pic>
        <p:nvPicPr>
          <p:cNvPr id="19" name="Picture 18" descr="au.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62600" y="6019800"/>
            <a:ext cx="838200" cy="419100"/>
          </a:xfrm>
          <a:prstGeom prst="rect">
            <a:avLst/>
          </a:prstGeom>
        </p:spPr>
      </p:pic>
      <p:sp>
        <p:nvSpPr>
          <p:cNvPr id="20" name="TextBox 19"/>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21851532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62000" y="381000"/>
            <a:ext cx="3588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spcBef>
                <a:spcPct val="50000"/>
              </a:spcBef>
            </a:pPr>
            <a:r>
              <a:rPr lang="en-US" sz="2400" dirty="0" smtClean="0">
                <a:ea typeface="Times New Roman" charset="0"/>
                <a:cs typeface="Arial" charset="0"/>
              </a:rPr>
              <a:t>Benefits of SNOMED-CT</a:t>
            </a:r>
            <a:endParaRPr lang="en-US" sz="2400" dirty="0">
              <a:latin typeface="Verdana" charset="0"/>
              <a:ea typeface="Times New Roman" charset="0"/>
              <a:cs typeface="Arial" charset="0"/>
            </a:endParaRPr>
          </a:p>
        </p:txBody>
      </p:sp>
      <p:sp>
        <p:nvSpPr>
          <p:cNvPr id="3"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Rectangle 4"/>
          <p:cNvSpPr/>
          <p:nvPr/>
        </p:nvSpPr>
        <p:spPr>
          <a:xfrm>
            <a:off x="838200" y="914400"/>
            <a:ext cx="7696200" cy="3862596"/>
          </a:xfrm>
          <a:prstGeom prst="rect">
            <a:avLst/>
          </a:prstGeom>
        </p:spPr>
        <p:txBody>
          <a:bodyPr wrap="square">
            <a:spAutoFit/>
          </a:bodyPr>
          <a:lstStyle/>
          <a:p>
            <a:pPr marL="342900" indent="-342900" eaLnBrk="0" hangingPunct="0">
              <a:lnSpc>
                <a:spcPct val="250000"/>
              </a:lnSpc>
              <a:buFont typeface="Wingdings" charset="2"/>
              <a:buChar char="v"/>
            </a:pPr>
            <a:r>
              <a:rPr lang="en-US" sz="2000" dirty="0" smtClean="0">
                <a:latin typeface="Georgia" charset="0"/>
              </a:rPr>
              <a:t>Enhances overall patient care.</a:t>
            </a:r>
          </a:p>
          <a:p>
            <a:pPr marL="342900" indent="-342900" eaLnBrk="0" hangingPunct="0">
              <a:lnSpc>
                <a:spcPct val="250000"/>
              </a:lnSpc>
              <a:buFont typeface="Wingdings" charset="2"/>
              <a:buChar char="v"/>
            </a:pPr>
            <a:r>
              <a:rPr lang="en-US" sz="2000" dirty="0" smtClean="0">
                <a:latin typeface="Georgia" charset="0"/>
              </a:rPr>
              <a:t>Helps monitor and respond to health problems in populations.</a:t>
            </a:r>
          </a:p>
          <a:p>
            <a:pPr marL="342900" indent="-342900" eaLnBrk="0" hangingPunct="0">
              <a:lnSpc>
                <a:spcPct val="250000"/>
              </a:lnSpc>
              <a:buFont typeface="Wingdings" charset="2"/>
              <a:buChar char="v"/>
            </a:pPr>
            <a:r>
              <a:rPr lang="en-US" sz="2000" dirty="0" smtClean="0">
                <a:latin typeface="Georgia" charset="0"/>
              </a:rPr>
              <a:t>Cost-effective due to the elimination of redundant testing.</a:t>
            </a:r>
          </a:p>
          <a:p>
            <a:pPr marL="342900" indent="-342900" eaLnBrk="0" hangingPunct="0">
              <a:lnSpc>
                <a:spcPct val="250000"/>
              </a:lnSpc>
              <a:buFont typeface="Wingdings" charset="2"/>
              <a:buChar char="v"/>
            </a:pPr>
            <a:r>
              <a:rPr lang="en-US" sz="2000" dirty="0" smtClean="0">
                <a:latin typeface="Georgia" charset="0"/>
              </a:rPr>
              <a:t>Narrows down patients that are eligible to receive vaccines. </a:t>
            </a:r>
          </a:p>
          <a:p>
            <a:pPr marL="342900" indent="-342900" eaLnBrk="0" hangingPunct="0">
              <a:lnSpc>
                <a:spcPct val="250000"/>
              </a:lnSpc>
              <a:buFont typeface="Wingdings" charset="2"/>
              <a:buChar char="v"/>
            </a:pPr>
            <a:r>
              <a:rPr lang="en-US" sz="2000" dirty="0">
                <a:latin typeface="Georgia" charset="0"/>
              </a:rPr>
              <a:t>Expands knowledge of diseases, treatments &amp; </a:t>
            </a:r>
            <a:r>
              <a:rPr lang="en-US" sz="2000" dirty="0" smtClean="0">
                <a:latin typeface="Georgia" charset="0"/>
              </a:rPr>
              <a:t>outcomes.</a:t>
            </a:r>
            <a:endParaRPr lang="en-US" sz="2000" dirty="0">
              <a:latin typeface="Georgia" charset="0"/>
            </a:endParaRPr>
          </a:p>
        </p:txBody>
      </p:sp>
      <p:sp>
        <p:nvSpPr>
          <p:cNvPr id="7" name="TextBox 6"/>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25421798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762000" y="381000"/>
            <a:ext cx="52592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spcBef>
                <a:spcPct val="50000"/>
              </a:spcBef>
            </a:pPr>
            <a:r>
              <a:rPr lang="en-US" sz="2400" dirty="0" smtClean="0">
                <a:ea typeface="Times New Roman" charset="0"/>
                <a:cs typeface="Arial" charset="0"/>
              </a:rPr>
              <a:t>SNOMED-CT Concept Logical Model</a:t>
            </a:r>
            <a:endParaRPr lang="en-US" sz="2400" dirty="0">
              <a:latin typeface="Verdana" charset="0"/>
              <a:ea typeface="Times New Roman" charset="0"/>
              <a:cs typeface="Arial" charset="0"/>
            </a:endParaRPr>
          </a:p>
        </p:txBody>
      </p:sp>
      <p:sp>
        <p:nvSpPr>
          <p:cNvPr id="11"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TextBox 11"/>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pic>
        <p:nvPicPr>
          <p:cNvPr id="15" name="Picture 14" descr="MacOSX:Users:emiliogonzalez:Desktop:Screen Shot 2015-11-11 at 4.11.26 PM.png"/>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467600" cy="4191000"/>
          </a:xfrm>
          <a:prstGeom prst="rect">
            <a:avLst/>
          </a:prstGeom>
          <a:noFill/>
          <a:ln>
            <a:noFill/>
          </a:ln>
        </p:spPr>
      </p:pic>
    </p:spTree>
    <p:extLst>
      <p:ext uri="{BB962C8B-B14F-4D97-AF65-F5344CB8AC3E}">
        <p14:creationId xmlns:p14="http://schemas.microsoft.com/office/powerpoint/2010/main" val="33049107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62000" y="381000"/>
            <a:ext cx="5573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70000"/>
              </a:lnSpc>
              <a:spcBef>
                <a:spcPct val="50000"/>
              </a:spcBef>
            </a:pPr>
            <a:r>
              <a:rPr lang="en-US" sz="2400" dirty="0" smtClean="0">
                <a:ea typeface="Times New Roman" charset="0"/>
                <a:cs typeface="Arial" charset="0"/>
              </a:rPr>
              <a:t>Concepts, Descriptions &amp; Relationships</a:t>
            </a:r>
            <a:endParaRPr lang="en-US" sz="2400" dirty="0">
              <a:latin typeface="Verdana" charset="0"/>
              <a:ea typeface="Times New Roman" charset="0"/>
              <a:cs typeface="Arial" charset="0"/>
            </a:endParaRPr>
          </a:p>
        </p:txBody>
      </p:sp>
      <p:sp>
        <p:nvSpPr>
          <p:cNvPr id="3"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Rectangle 2"/>
          <p:cNvSpPr>
            <a:spLocks noChangeArrowheads="1"/>
          </p:cNvSpPr>
          <p:nvPr/>
        </p:nvSpPr>
        <p:spPr bwMode="auto">
          <a:xfrm>
            <a:off x="838200" y="914400"/>
            <a:ext cx="7696200" cy="502509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eaLnBrk="0" hangingPunct="0">
              <a:lnSpc>
                <a:spcPct val="250000"/>
              </a:lnSpc>
            </a:pPr>
            <a:r>
              <a:rPr lang="en-US" sz="1600" i="1" dirty="0" smtClean="0">
                <a:latin typeface="Arial"/>
              </a:rPr>
              <a:t>A core component must include a Concept, Description and a Relationship.</a:t>
            </a:r>
          </a:p>
          <a:p>
            <a:pPr marL="342900" indent="-342900" eaLnBrk="0" hangingPunct="0">
              <a:lnSpc>
                <a:spcPct val="250000"/>
              </a:lnSpc>
              <a:buFont typeface="Wingdings" charset="2"/>
              <a:buChar char="v"/>
            </a:pPr>
            <a:r>
              <a:rPr lang="en-US" sz="1600" b="1" dirty="0" smtClean="0">
                <a:latin typeface="Verdana"/>
                <a:cs typeface="Verdana"/>
              </a:rPr>
              <a:t>Concept</a:t>
            </a:r>
            <a:endParaRPr lang="en-US" sz="1600" b="1" dirty="0">
              <a:latin typeface="Verdana"/>
              <a:cs typeface="Verdana"/>
            </a:endParaRPr>
          </a:p>
          <a:p>
            <a:pPr lvl="1" eaLnBrk="0" hangingPunct="0">
              <a:lnSpc>
                <a:spcPct val="250000"/>
              </a:lnSpc>
            </a:pPr>
            <a:r>
              <a:rPr lang="en-US" sz="1600" i="1" dirty="0">
                <a:latin typeface="Verdana"/>
                <a:cs typeface="Verdana"/>
              </a:rPr>
              <a:t>C</a:t>
            </a:r>
            <a:r>
              <a:rPr lang="en-US" sz="1600" i="1" dirty="0" smtClean="0">
                <a:latin typeface="Verdana"/>
                <a:cs typeface="Verdana"/>
              </a:rPr>
              <a:t>linical meaning </a:t>
            </a:r>
            <a:r>
              <a:rPr lang="en-US" sz="1600" i="1" dirty="0">
                <a:latin typeface="Verdana"/>
                <a:cs typeface="Verdana"/>
              </a:rPr>
              <a:t>that </a:t>
            </a:r>
            <a:r>
              <a:rPr lang="en-US" sz="1600" i="1" dirty="0" smtClean="0">
                <a:latin typeface="Verdana"/>
                <a:cs typeface="Verdana"/>
              </a:rPr>
              <a:t>is </a:t>
            </a:r>
            <a:r>
              <a:rPr lang="en-US" sz="1600" i="1" dirty="0">
                <a:latin typeface="Verdana"/>
                <a:cs typeface="Verdana"/>
              </a:rPr>
              <a:t>organized into </a:t>
            </a:r>
            <a:r>
              <a:rPr lang="en-US" sz="1600" i="1" dirty="0" smtClean="0">
                <a:latin typeface="Verdana"/>
                <a:cs typeface="Verdana"/>
              </a:rPr>
              <a:t>hierarchies</a:t>
            </a:r>
            <a:endParaRPr lang="en-US" sz="1600" i="1" dirty="0">
              <a:latin typeface="Verdana"/>
              <a:cs typeface="Verdana"/>
            </a:endParaRPr>
          </a:p>
          <a:p>
            <a:pPr marL="342900" indent="-342900" eaLnBrk="0" hangingPunct="0">
              <a:lnSpc>
                <a:spcPct val="250000"/>
              </a:lnSpc>
              <a:buFont typeface="Wingdings" charset="2"/>
              <a:buChar char="v"/>
            </a:pPr>
            <a:r>
              <a:rPr lang="en-US" sz="1600" b="1" dirty="0" smtClean="0">
                <a:latin typeface="Verdana"/>
                <a:cs typeface="Verdana"/>
              </a:rPr>
              <a:t>Description</a:t>
            </a:r>
            <a:endParaRPr lang="en-US" sz="1600" b="1" dirty="0">
              <a:latin typeface="Verdana"/>
              <a:cs typeface="Verdana"/>
            </a:endParaRPr>
          </a:p>
          <a:p>
            <a:pPr lvl="1" eaLnBrk="0" hangingPunct="0">
              <a:lnSpc>
                <a:spcPct val="250000"/>
              </a:lnSpc>
            </a:pPr>
            <a:r>
              <a:rPr lang="en-US" sz="1600" i="1" dirty="0" smtClean="0">
                <a:latin typeface="Verdana"/>
                <a:cs typeface="Verdana"/>
              </a:rPr>
              <a:t>Link concepts to human readable terms</a:t>
            </a:r>
            <a:endParaRPr lang="en-US" sz="1600" i="1" dirty="0">
              <a:latin typeface="Verdana"/>
              <a:cs typeface="Verdana"/>
            </a:endParaRPr>
          </a:p>
          <a:p>
            <a:pPr marL="342900" indent="-342900" eaLnBrk="0" hangingPunct="0">
              <a:lnSpc>
                <a:spcPct val="250000"/>
              </a:lnSpc>
              <a:buFont typeface="Wingdings" charset="2"/>
              <a:buChar char="v"/>
            </a:pPr>
            <a:r>
              <a:rPr lang="en-US" sz="1600" b="1" dirty="0" smtClean="0">
                <a:latin typeface="Verdana"/>
                <a:cs typeface="Verdana"/>
              </a:rPr>
              <a:t>Relationship</a:t>
            </a:r>
            <a:endParaRPr lang="en-US" sz="1600" b="1" dirty="0">
              <a:latin typeface="Verdana"/>
              <a:cs typeface="Verdana"/>
            </a:endParaRPr>
          </a:p>
          <a:p>
            <a:pPr lvl="1" eaLnBrk="0" hangingPunct="0">
              <a:lnSpc>
                <a:spcPct val="250000"/>
              </a:lnSpc>
            </a:pPr>
            <a:r>
              <a:rPr lang="en-US" sz="1600" i="1" dirty="0" smtClean="0">
                <a:latin typeface="Verdana"/>
                <a:cs typeface="Verdana"/>
              </a:rPr>
              <a:t>Links a concept to other related concepts</a:t>
            </a:r>
            <a:endParaRPr lang="en-US" sz="1600" i="1" dirty="0">
              <a:latin typeface="Verdana"/>
              <a:cs typeface="Verdana"/>
            </a:endParaRPr>
          </a:p>
          <a:p>
            <a:pPr marL="342900" indent="-342900" eaLnBrk="0" hangingPunct="0">
              <a:lnSpc>
                <a:spcPct val="250000"/>
              </a:lnSpc>
              <a:buFont typeface="Wingdings" charset="2"/>
              <a:buChar char="v"/>
            </a:pPr>
            <a:endParaRPr lang="en-US" dirty="0" smtClean="0">
              <a:latin typeface="Georgia" charset="0"/>
            </a:endParaRPr>
          </a:p>
        </p:txBody>
      </p:sp>
      <p:sp>
        <p:nvSpPr>
          <p:cNvPr id="6" name="TextBox 5"/>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36374675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62000" y="381000"/>
            <a:ext cx="65659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400" dirty="0" smtClean="0">
                <a:ea typeface="Times New Roman" charset="0"/>
                <a:cs typeface="Arial" charset="0"/>
              </a:rPr>
              <a:t>Concept Codes, Descriptions and Acceptability</a:t>
            </a:r>
            <a:r>
              <a:rPr lang="en-US" sz="2400" dirty="0">
                <a:ea typeface="Times New Roman" charset="0"/>
                <a:cs typeface="Arial" charset="0"/>
              </a:rPr>
              <a:t>	</a:t>
            </a:r>
            <a:endParaRPr lang="en-US" sz="2400" dirty="0">
              <a:latin typeface="Verdana" charset="0"/>
              <a:ea typeface="Times New Roman" charset="0"/>
              <a:cs typeface="Arial" charset="0"/>
            </a:endParaRPr>
          </a:p>
        </p:txBody>
      </p:sp>
      <p:sp>
        <p:nvSpPr>
          <p:cNvPr id="3"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 name="Rectangle 6"/>
          <p:cNvSpPr>
            <a:spLocks noChangeArrowheads="1"/>
          </p:cNvSpPr>
          <p:nvPr/>
        </p:nvSpPr>
        <p:spPr bwMode="auto">
          <a:xfrm>
            <a:off x="304800" y="5029200"/>
            <a:ext cx="5486400" cy="117019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eaLnBrk="0" hangingPunct="0">
              <a:buClr>
                <a:schemeClr val="accent2"/>
              </a:buClr>
            </a:pPr>
            <a:r>
              <a:rPr lang="en-US" sz="1400" b="1" dirty="0" smtClean="0">
                <a:latin typeface="Verdana" charset="0"/>
              </a:rPr>
              <a:t>Concept-code Design Structure:</a:t>
            </a:r>
          </a:p>
          <a:p>
            <a:pPr eaLnBrk="0" hangingPunct="0">
              <a:buClr>
                <a:schemeClr val="accent2"/>
              </a:buClr>
            </a:pPr>
            <a:endParaRPr lang="en-US" sz="1400" b="1" dirty="0">
              <a:latin typeface="Verdana" charset="0"/>
            </a:endParaRPr>
          </a:p>
          <a:p>
            <a:pPr eaLnBrk="0" hangingPunct="0">
              <a:buClr>
                <a:schemeClr val="accent2"/>
              </a:buClr>
              <a:buFont typeface="Wingdings" charset="0"/>
              <a:buChar char="§"/>
            </a:pPr>
            <a:r>
              <a:rPr lang="en-US" sz="1400" dirty="0" smtClean="0">
                <a:latin typeface="Verdana" charset="0"/>
              </a:rPr>
              <a:t> String of digits, 6-18 characters in size.</a:t>
            </a:r>
          </a:p>
          <a:p>
            <a:pPr eaLnBrk="0" hangingPunct="0">
              <a:buClr>
                <a:schemeClr val="accent2"/>
              </a:buClr>
              <a:buFont typeface="Wingdings" charset="0"/>
              <a:buChar char="§"/>
            </a:pPr>
            <a:r>
              <a:rPr lang="en-US" sz="1400" dirty="0">
                <a:latin typeface="Verdana" charset="0"/>
              </a:rPr>
              <a:t> </a:t>
            </a:r>
            <a:r>
              <a:rPr lang="en-US" sz="1400" dirty="0" smtClean="0">
                <a:latin typeface="Verdana" charset="0"/>
              </a:rPr>
              <a:t>One code per meaning, one meaning per code.</a:t>
            </a:r>
          </a:p>
          <a:p>
            <a:pPr eaLnBrk="0" hangingPunct="0">
              <a:buClr>
                <a:schemeClr val="accent2"/>
              </a:buClr>
              <a:buFont typeface="Wingdings" charset="0"/>
              <a:buChar char="§"/>
            </a:pPr>
            <a:r>
              <a:rPr lang="en-US" sz="1400" dirty="0">
                <a:latin typeface="Verdana" charset="0"/>
              </a:rPr>
              <a:t> </a:t>
            </a:r>
            <a:r>
              <a:rPr lang="en-US" sz="1400" dirty="0" smtClean="0">
                <a:latin typeface="Verdana" charset="0"/>
              </a:rPr>
              <a:t>Concepts are in peoples head, code is in the terminology.</a:t>
            </a:r>
            <a:endParaRPr lang="en-US" sz="1400" dirty="0">
              <a:latin typeface="Verdana" charset="0"/>
            </a:endParaRPr>
          </a:p>
        </p:txBody>
      </p:sp>
      <p:pic>
        <p:nvPicPr>
          <p:cNvPr id="9" name="Picture 8"/>
          <p:cNvPicPr>
            <a:picLocks noChangeAspect="1"/>
          </p:cNvPicPr>
          <p:nvPr/>
        </p:nvPicPr>
        <p:blipFill>
          <a:blip r:embed="rId3"/>
          <a:stretch>
            <a:fillRect/>
          </a:stretch>
        </p:blipFill>
        <p:spPr>
          <a:xfrm>
            <a:off x="6934200" y="1066800"/>
            <a:ext cx="1981200" cy="3315207"/>
          </a:xfrm>
          <a:prstGeom prst="rect">
            <a:avLst/>
          </a:prstGeom>
        </p:spPr>
      </p:pic>
      <p:sp>
        <p:nvSpPr>
          <p:cNvPr id="11" name="TextBox 10"/>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pic>
        <p:nvPicPr>
          <p:cNvPr id="12" name="Picture 11" descr="MacOSX:Users:emiliogonzalez:Desktop:Screen Shot 2015-11-11 at 4.11.45 PM.png"/>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43000"/>
            <a:ext cx="5930900" cy="3543300"/>
          </a:xfrm>
          <a:prstGeom prst="rect">
            <a:avLst/>
          </a:prstGeom>
          <a:noFill/>
          <a:ln>
            <a:noFill/>
          </a:ln>
        </p:spPr>
      </p:pic>
      <p:sp>
        <p:nvSpPr>
          <p:cNvPr id="13" name="Rectangle 6"/>
          <p:cNvSpPr>
            <a:spLocks noChangeArrowheads="1"/>
          </p:cNvSpPr>
          <p:nvPr/>
        </p:nvSpPr>
        <p:spPr bwMode="auto">
          <a:xfrm>
            <a:off x="6477000" y="5029200"/>
            <a:ext cx="2362200" cy="117019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eaLnBrk="0" hangingPunct="0">
              <a:buClr>
                <a:schemeClr val="accent2"/>
              </a:buClr>
            </a:pPr>
            <a:r>
              <a:rPr lang="en-US" sz="1400" b="1" dirty="0" smtClean="0">
                <a:latin typeface="Verdana" charset="0"/>
              </a:rPr>
              <a:t>Note:</a:t>
            </a:r>
          </a:p>
          <a:p>
            <a:pPr eaLnBrk="0" hangingPunct="0">
              <a:buClr>
                <a:schemeClr val="accent2"/>
              </a:buClr>
            </a:pPr>
            <a:endParaRPr lang="en-US" sz="1400" b="1" dirty="0">
              <a:latin typeface="Verdana" charset="0"/>
            </a:endParaRPr>
          </a:p>
          <a:p>
            <a:pPr eaLnBrk="0" hangingPunct="0">
              <a:buClr>
                <a:schemeClr val="accent2"/>
              </a:buClr>
            </a:pPr>
            <a:r>
              <a:rPr lang="en-US" sz="1400" dirty="0" smtClean="0">
                <a:latin typeface="Verdana" charset="0"/>
              </a:rPr>
              <a:t>Each Description Synonym/FSN has it’s own concept code/id.</a:t>
            </a:r>
            <a:endParaRPr lang="en-US" sz="1400" dirty="0">
              <a:latin typeface="Verdana" charset="0"/>
            </a:endParaRPr>
          </a:p>
        </p:txBody>
      </p:sp>
    </p:spTree>
    <p:extLst>
      <p:ext uri="{BB962C8B-B14F-4D97-AF65-F5344CB8AC3E}">
        <p14:creationId xmlns:p14="http://schemas.microsoft.com/office/powerpoint/2010/main" val="17434752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62000" y="381000"/>
            <a:ext cx="7190775"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400" dirty="0" smtClean="0">
                <a:ea typeface="Times New Roman" charset="0"/>
                <a:cs typeface="Arial" charset="0"/>
              </a:rPr>
              <a:t>Relationships	</a:t>
            </a:r>
            <a:r>
              <a:rPr lang="en-US" sz="1600" i="1" dirty="0" smtClean="0">
                <a:latin typeface="Verdana"/>
                <a:cs typeface="Verdana"/>
              </a:rPr>
              <a:t>Links concepts to </a:t>
            </a:r>
            <a:r>
              <a:rPr lang="en-US" sz="1600" i="1" dirty="0">
                <a:latin typeface="Verdana"/>
                <a:cs typeface="Verdana"/>
              </a:rPr>
              <a:t>other related concepts</a:t>
            </a:r>
          </a:p>
          <a:p>
            <a:pPr eaLnBrk="0" hangingPunct="0">
              <a:lnSpc>
                <a:spcPct val="70000"/>
              </a:lnSpc>
              <a:spcBef>
                <a:spcPct val="50000"/>
              </a:spcBef>
            </a:pPr>
            <a:endParaRPr lang="en-US" sz="2400" dirty="0">
              <a:latin typeface="Verdana" charset="0"/>
              <a:ea typeface="Times New Roman" charset="0"/>
              <a:cs typeface="Arial" charset="0"/>
            </a:endParaRPr>
          </a:p>
        </p:txBody>
      </p:sp>
      <p:sp>
        <p:nvSpPr>
          <p:cNvPr id="3"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4" name="Picture 3"/>
          <p:cNvPicPr>
            <a:picLocks noChangeAspect="1"/>
          </p:cNvPicPr>
          <p:nvPr/>
        </p:nvPicPr>
        <p:blipFill>
          <a:blip r:embed="rId3"/>
          <a:stretch>
            <a:fillRect/>
          </a:stretch>
        </p:blipFill>
        <p:spPr>
          <a:xfrm>
            <a:off x="1524000" y="1295400"/>
            <a:ext cx="1447800" cy="2422651"/>
          </a:xfrm>
          <a:prstGeom prst="rect">
            <a:avLst/>
          </a:prstGeom>
        </p:spPr>
      </p:pic>
      <p:sp>
        <p:nvSpPr>
          <p:cNvPr id="6" name="Rectangle 6"/>
          <p:cNvSpPr>
            <a:spLocks noChangeArrowheads="1"/>
          </p:cNvSpPr>
          <p:nvPr/>
        </p:nvSpPr>
        <p:spPr bwMode="auto">
          <a:xfrm>
            <a:off x="1143000" y="3810000"/>
            <a:ext cx="2133600" cy="646973"/>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algn="ctr" eaLnBrk="0" hangingPunct="0">
              <a:buClr>
                <a:schemeClr val="accent2"/>
              </a:buClr>
            </a:pPr>
            <a:r>
              <a:rPr lang="en-US" sz="1200" b="1" dirty="0" smtClean="0">
                <a:latin typeface="Verdana" charset="0"/>
              </a:rPr>
              <a:t>22298006</a:t>
            </a:r>
          </a:p>
          <a:p>
            <a:pPr algn="ctr" eaLnBrk="0" hangingPunct="0">
              <a:buClr>
                <a:schemeClr val="accent2"/>
              </a:buClr>
            </a:pPr>
            <a:r>
              <a:rPr lang="en-US" sz="1200" i="1" dirty="0" smtClean="0">
                <a:latin typeface="Verdana" charset="0"/>
              </a:rPr>
              <a:t>Myocardial Infarction</a:t>
            </a:r>
          </a:p>
          <a:p>
            <a:pPr algn="ctr" eaLnBrk="0" hangingPunct="0">
              <a:buClr>
                <a:schemeClr val="accent2"/>
              </a:buClr>
            </a:pPr>
            <a:r>
              <a:rPr lang="en-US" sz="1200" i="1" dirty="0" smtClean="0">
                <a:latin typeface="Verdana" charset="0"/>
              </a:rPr>
              <a:t>(disorder)</a:t>
            </a:r>
            <a:endParaRPr lang="en-US" sz="1200" i="1" dirty="0">
              <a:latin typeface="Verdana" charset="0"/>
            </a:endParaRPr>
          </a:p>
        </p:txBody>
      </p:sp>
      <p:sp>
        <p:nvSpPr>
          <p:cNvPr id="8" name="Rectangle 6"/>
          <p:cNvSpPr>
            <a:spLocks noChangeArrowheads="1"/>
          </p:cNvSpPr>
          <p:nvPr/>
        </p:nvSpPr>
        <p:spPr bwMode="auto">
          <a:xfrm>
            <a:off x="762000" y="4724400"/>
            <a:ext cx="7772400" cy="1416414"/>
          </a:xfrm>
          <a:prstGeom prst="rect">
            <a:avLst/>
          </a:prstGeom>
          <a:solidFill>
            <a:schemeClr val="accent1">
              <a:lumMod val="40000"/>
              <a:lumOff val="60000"/>
            </a:schemeClr>
          </a:solidFill>
          <a:ln>
            <a:noFill/>
          </a:ln>
          <a:effectLst/>
          <a:extLst/>
        </p:spPr>
        <p:txBody>
          <a:bodyPr wrap="square" lIns="92075" tIns="46038" rIns="92075" bIns="46038">
            <a:spAutoFit/>
          </a:bodyPr>
          <a:lstStyle/>
          <a:p>
            <a:pPr eaLnBrk="0" hangingPunct="0">
              <a:buClr>
                <a:schemeClr val="accent2"/>
              </a:buClr>
            </a:pPr>
            <a:r>
              <a:rPr lang="en-US" sz="1600" b="1" u="sng" dirty="0" smtClean="0">
                <a:latin typeface="Verdana" charset="0"/>
              </a:rPr>
              <a:t>Types of Relationships</a:t>
            </a:r>
          </a:p>
          <a:p>
            <a:pPr eaLnBrk="0" hangingPunct="0">
              <a:buClr>
                <a:schemeClr val="accent2"/>
              </a:buClr>
            </a:pPr>
            <a:endParaRPr lang="en-US" sz="1400" b="1" dirty="0">
              <a:latin typeface="Verdana" charset="0"/>
            </a:endParaRPr>
          </a:p>
          <a:p>
            <a:pPr eaLnBrk="0" hangingPunct="0">
              <a:buClr>
                <a:schemeClr val="accent2"/>
              </a:buClr>
              <a:buFont typeface="Wingdings" charset="0"/>
              <a:buChar char="§"/>
            </a:pPr>
            <a:r>
              <a:rPr lang="en-US" sz="1400" dirty="0" smtClean="0">
                <a:latin typeface="Verdana" charset="0"/>
              </a:rPr>
              <a:t> </a:t>
            </a:r>
            <a:r>
              <a:rPr lang="en-US" sz="1400" b="1" dirty="0" smtClean="0">
                <a:latin typeface="Verdana" charset="0"/>
              </a:rPr>
              <a:t>Definitional:</a:t>
            </a:r>
            <a:r>
              <a:rPr lang="en-US" sz="1400" dirty="0" smtClean="0">
                <a:latin typeface="Verdana" charset="0"/>
              </a:rPr>
              <a:t> </a:t>
            </a:r>
            <a:r>
              <a:rPr lang="en-US" sz="1400" i="1" dirty="0" smtClean="0">
                <a:latin typeface="Verdana" charset="0"/>
              </a:rPr>
              <a:t>Necessarily true about the concept.</a:t>
            </a:r>
          </a:p>
          <a:p>
            <a:pPr eaLnBrk="0" hangingPunct="0">
              <a:buClr>
                <a:schemeClr val="accent2"/>
              </a:buClr>
              <a:buFont typeface="Wingdings" charset="0"/>
              <a:buChar char="§"/>
            </a:pPr>
            <a:r>
              <a:rPr lang="en-US" sz="1400" b="1" dirty="0">
                <a:latin typeface="Verdana" charset="0"/>
              </a:rPr>
              <a:t> </a:t>
            </a:r>
            <a:r>
              <a:rPr lang="en-US" sz="1400" b="1" dirty="0" smtClean="0">
                <a:latin typeface="Verdana" charset="0"/>
              </a:rPr>
              <a:t>Qualifiers:</a:t>
            </a:r>
            <a:r>
              <a:rPr lang="en-US" sz="1400" dirty="0" smtClean="0">
                <a:latin typeface="Verdana" charset="0"/>
              </a:rPr>
              <a:t> </a:t>
            </a:r>
            <a:r>
              <a:rPr lang="en-US" sz="1400" i="1" dirty="0" smtClean="0">
                <a:latin typeface="Verdana" charset="0"/>
              </a:rPr>
              <a:t>May be added to specialize the concept.</a:t>
            </a:r>
          </a:p>
          <a:p>
            <a:pPr eaLnBrk="0" hangingPunct="0">
              <a:buClr>
                <a:schemeClr val="accent2"/>
              </a:buClr>
              <a:buFont typeface="Wingdings" charset="0"/>
              <a:buChar char="§"/>
            </a:pPr>
            <a:r>
              <a:rPr lang="en-US" sz="1400" dirty="0">
                <a:latin typeface="Verdana" charset="0"/>
              </a:rPr>
              <a:t> </a:t>
            </a:r>
            <a:r>
              <a:rPr lang="en-US" sz="1400" b="1" dirty="0" smtClean="0">
                <a:latin typeface="Verdana" charset="0"/>
              </a:rPr>
              <a:t>Historical:</a:t>
            </a:r>
            <a:r>
              <a:rPr lang="en-US" sz="1400" dirty="0" smtClean="0">
                <a:latin typeface="Verdana" charset="0"/>
              </a:rPr>
              <a:t> </a:t>
            </a:r>
            <a:r>
              <a:rPr lang="en-US" sz="1400" i="1" dirty="0" smtClean="0">
                <a:latin typeface="Verdana" charset="0"/>
              </a:rPr>
              <a:t>Provides a pointer to current concepts from retired concepts.</a:t>
            </a:r>
          </a:p>
          <a:p>
            <a:pPr eaLnBrk="0" hangingPunct="0">
              <a:buClr>
                <a:schemeClr val="accent2"/>
              </a:buClr>
              <a:buFont typeface="Wingdings" charset="0"/>
              <a:buChar char="§"/>
            </a:pPr>
            <a:r>
              <a:rPr lang="en-US" sz="1400" b="1" dirty="0">
                <a:latin typeface="Verdana" charset="0"/>
              </a:rPr>
              <a:t> </a:t>
            </a:r>
            <a:r>
              <a:rPr lang="en-US" sz="1400" b="1" dirty="0" smtClean="0">
                <a:latin typeface="Verdana" charset="0"/>
              </a:rPr>
              <a:t>Additional:</a:t>
            </a:r>
            <a:r>
              <a:rPr lang="en-US" sz="1400" dirty="0" smtClean="0">
                <a:latin typeface="Verdana" charset="0"/>
              </a:rPr>
              <a:t> </a:t>
            </a:r>
            <a:r>
              <a:rPr lang="en-US" sz="1400" i="1" dirty="0" smtClean="0">
                <a:latin typeface="Verdana" charset="0"/>
              </a:rPr>
              <a:t>Allows non-definitional information to be distributed.</a:t>
            </a:r>
            <a:endParaRPr lang="en-US" sz="1400" b="1" i="1" dirty="0">
              <a:latin typeface="Verdana" charset="0"/>
            </a:endParaRPr>
          </a:p>
        </p:txBody>
      </p:sp>
      <p:sp>
        <p:nvSpPr>
          <p:cNvPr id="10" name="Notched Right Arrow 9"/>
          <p:cNvSpPr/>
          <p:nvPr/>
        </p:nvSpPr>
        <p:spPr>
          <a:xfrm rot="20890536">
            <a:off x="3660256" y="1808292"/>
            <a:ext cx="2133600" cy="9906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ASSOCIATED MORPHOLOGY</a:t>
            </a: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TextBox 10"/>
          <p:cNvSpPr txBox="1"/>
          <p:nvPr/>
        </p:nvSpPr>
        <p:spPr>
          <a:xfrm>
            <a:off x="6604000" y="2159000"/>
            <a:ext cx="184666" cy="369332"/>
          </a:xfrm>
          <a:prstGeom prst="rect">
            <a:avLst/>
          </a:prstGeom>
          <a:noFill/>
        </p:spPr>
        <p:txBody>
          <a:bodyPr wrap="none" rtlCol="0">
            <a:spAutoFit/>
          </a:bodyPr>
          <a:lstStyle/>
          <a:p>
            <a:endParaRPr lang="en-US" dirty="0"/>
          </a:p>
        </p:txBody>
      </p:sp>
      <p:sp>
        <p:nvSpPr>
          <p:cNvPr id="12" name="Notched Right Arrow 11"/>
          <p:cNvSpPr/>
          <p:nvPr/>
        </p:nvSpPr>
        <p:spPr>
          <a:xfrm rot="379429">
            <a:off x="3705665" y="2781494"/>
            <a:ext cx="2133600" cy="9906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FINDING SITE</a:t>
            </a: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3" name="Picture 12" descr="Screen Shot 2015-02-28 at 3.25.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1066800"/>
            <a:ext cx="1397861" cy="1295400"/>
          </a:xfrm>
          <a:prstGeom prst="rect">
            <a:avLst/>
          </a:prstGeom>
        </p:spPr>
      </p:pic>
      <p:sp>
        <p:nvSpPr>
          <p:cNvPr id="14" name="Rectangle 6"/>
          <p:cNvSpPr>
            <a:spLocks noChangeArrowheads="1"/>
          </p:cNvSpPr>
          <p:nvPr/>
        </p:nvSpPr>
        <p:spPr bwMode="auto">
          <a:xfrm>
            <a:off x="4648200" y="1143000"/>
            <a:ext cx="1676400" cy="46230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algn="ctr" eaLnBrk="0" hangingPunct="0">
              <a:buClr>
                <a:schemeClr val="accent2"/>
              </a:buClr>
            </a:pPr>
            <a:r>
              <a:rPr lang="en-US" sz="1200" b="1" dirty="0" smtClean="0">
                <a:latin typeface="Verdana" charset="0"/>
              </a:rPr>
              <a:t>55641003</a:t>
            </a:r>
          </a:p>
          <a:p>
            <a:pPr algn="ctr" eaLnBrk="0" hangingPunct="0">
              <a:buClr>
                <a:schemeClr val="accent2"/>
              </a:buClr>
            </a:pPr>
            <a:r>
              <a:rPr lang="en-US" sz="1200" i="1" dirty="0" smtClean="0">
                <a:latin typeface="Verdana" charset="0"/>
              </a:rPr>
              <a:t>Infarction</a:t>
            </a:r>
          </a:p>
        </p:txBody>
      </p:sp>
      <p:sp>
        <p:nvSpPr>
          <p:cNvPr id="15" name="Rectangle 6"/>
          <p:cNvSpPr>
            <a:spLocks noChangeArrowheads="1"/>
          </p:cNvSpPr>
          <p:nvPr/>
        </p:nvSpPr>
        <p:spPr bwMode="auto">
          <a:xfrm>
            <a:off x="4648200" y="4038600"/>
            <a:ext cx="1828800" cy="462307"/>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pPr algn="ctr" eaLnBrk="0" hangingPunct="0">
              <a:buClr>
                <a:schemeClr val="accent2"/>
              </a:buClr>
            </a:pPr>
            <a:r>
              <a:rPr lang="en-US" sz="1200" b="1" dirty="0" smtClean="0">
                <a:latin typeface="Verdana" charset="0"/>
              </a:rPr>
              <a:t>74281007</a:t>
            </a:r>
          </a:p>
          <a:p>
            <a:pPr algn="ctr" eaLnBrk="0" hangingPunct="0">
              <a:buClr>
                <a:schemeClr val="accent2"/>
              </a:buClr>
            </a:pPr>
            <a:r>
              <a:rPr lang="en-US" sz="1200" i="1" dirty="0" smtClean="0">
                <a:latin typeface="Verdana" charset="0"/>
              </a:rPr>
              <a:t>Myocardial Structure</a:t>
            </a:r>
          </a:p>
        </p:txBody>
      </p:sp>
      <p:pic>
        <p:nvPicPr>
          <p:cNvPr id="16" name="Picture 15"/>
          <p:cNvPicPr>
            <a:picLocks noChangeAspect="1"/>
          </p:cNvPicPr>
          <p:nvPr/>
        </p:nvPicPr>
        <p:blipFill>
          <a:blip r:embed="rId5"/>
          <a:stretch>
            <a:fillRect/>
          </a:stretch>
        </p:blipFill>
        <p:spPr>
          <a:xfrm>
            <a:off x="6705600" y="2590800"/>
            <a:ext cx="2209800" cy="1900428"/>
          </a:xfrm>
          <a:prstGeom prst="rect">
            <a:avLst/>
          </a:prstGeom>
        </p:spPr>
      </p:pic>
      <p:sp>
        <p:nvSpPr>
          <p:cNvPr id="18" name="TextBox 17"/>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12977312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62000" y="381000"/>
            <a:ext cx="51104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400" dirty="0" smtClean="0">
                <a:ea typeface="Times New Roman" charset="0"/>
                <a:cs typeface="Arial" charset="0"/>
              </a:rPr>
              <a:t>Inconsistencies within SNOMED-CT</a:t>
            </a:r>
            <a:endParaRPr lang="en-US" sz="2400" dirty="0">
              <a:latin typeface="Verdana" charset="0"/>
              <a:ea typeface="Times New Roman" charset="0"/>
              <a:cs typeface="Arial" charset="0"/>
            </a:endParaRPr>
          </a:p>
        </p:txBody>
      </p:sp>
      <p:sp>
        <p:nvSpPr>
          <p:cNvPr id="5"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 name="TextBox 5"/>
          <p:cNvSpPr txBox="1"/>
          <p:nvPr/>
        </p:nvSpPr>
        <p:spPr>
          <a:xfrm>
            <a:off x="838200" y="1524000"/>
            <a:ext cx="7696200" cy="117981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lnSpc>
                <a:spcPct val="150000"/>
              </a:lnSpc>
            </a:pPr>
            <a:r>
              <a:rPr lang="en-US" sz="1600" dirty="0"/>
              <a:t>Due to SNOMED’s broad scope and inherent complexity, </a:t>
            </a:r>
            <a:r>
              <a:rPr lang="en-US" sz="1600" dirty="0" smtClean="0"/>
              <a:t>it is </a:t>
            </a:r>
            <a:r>
              <a:rPr lang="en-US" sz="1600" dirty="0"/>
              <a:t>unavoidable that inconsistency and errors will find their way into SNOMED’s knowledge content, particularly as it continues </a:t>
            </a:r>
            <a:r>
              <a:rPr lang="en-US" sz="1600" dirty="0" smtClean="0"/>
              <a:t>to expand</a:t>
            </a:r>
            <a:r>
              <a:rPr lang="en-US" sz="1600" dirty="0"/>
              <a:t>. </a:t>
            </a:r>
          </a:p>
        </p:txBody>
      </p:sp>
      <p:sp>
        <p:nvSpPr>
          <p:cNvPr id="8" name="TextBox 7"/>
          <p:cNvSpPr txBox="1"/>
          <p:nvPr/>
        </p:nvSpPr>
        <p:spPr>
          <a:xfrm>
            <a:off x="838200" y="3048000"/>
            <a:ext cx="7696200" cy="2562240"/>
          </a:xfrm>
          <a:prstGeom prst="rect">
            <a:avLst/>
          </a:prstGeom>
          <a:noFill/>
        </p:spPr>
        <p:txBody>
          <a:bodyPr wrap="square" rtlCol="0">
            <a:spAutoFit/>
          </a:bodyPr>
          <a:lstStyle/>
          <a:p>
            <a:pPr marL="285750" indent="-285750">
              <a:lnSpc>
                <a:spcPct val="150000"/>
              </a:lnSpc>
              <a:buFont typeface="Wingdings" charset="2"/>
              <a:buChar char="v"/>
            </a:pPr>
            <a:r>
              <a:rPr lang="en-US" i="1" dirty="0" smtClean="0"/>
              <a:t>It is common to see that most concepts are lacking sufficient synonyms both in inferred mode &amp; stated mode.</a:t>
            </a:r>
          </a:p>
          <a:p>
            <a:pPr marL="285750" indent="-285750">
              <a:lnSpc>
                <a:spcPct val="150000"/>
              </a:lnSpc>
              <a:buFont typeface="Wingdings" charset="2"/>
              <a:buChar char="v"/>
            </a:pPr>
            <a:r>
              <a:rPr lang="en-US" i="1" dirty="0" smtClean="0"/>
              <a:t>Some concepts have the wrong parents or don’t even have a linked parent. These cause huge hieratical organization errors.</a:t>
            </a:r>
          </a:p>
          <a:p>
            <a:pPr marL="285750" indent="-285750">
              <a:lnSpc>
                <a:spcPct val="150000"/>
              </a:lnSpc>
              <a:buFont typeface="Wingdings" charset="2"/>
              <a:buChar char="v"/>
            </a:pPr>
            <a:r>
              <a:rPr lang="en-US" i="1" dirty="0" smtClean="0"/>
              <a:t>Important relationships between concepts are missing or are incorrect.</a:t>
            </a:r>
          </a:p>
          <a:p>
            <a:pPr marL="285750" indent="-285750">
              <a:lnSpc>
                <a:spcPct val="150000"/>
              </a:lnSpc>
              <a:buFont typeface="Wingdings" charset="2"/>
              <a:buChar char="v"/>
            </a:pPr>
            <a:r>
              <a:rPr lang="en-US" i="1" dirty="0" smtClean="0"/>
              <a:t>Duplicate concepts exist within the knowledge base.</a:t>
            </a:r>
          </a:p>
        </p:txBody>
      </p:sp>
      <p:sp>
        <p:nvSpPr>
          <p:cNvPr id="9" name="TextBox 8"/>
          <p:cNvSpPr txBox="1"/>
          <p:nvPr/>
        </p:nvSpPr>
        <p:spPr>
          <a:xfrm>
            <a:off x="2400300" y="3632200"/>
            <a:ext cx="184666" cy="369332"/>
          </a:xfrm>
          <a:prstGeom prst="rect">
            <a:avLst/>
          </a:prstGeom>
          <a:noFill/>
        </p:spPr>
        <p:txBody>
          <a:bodyPr wrap="none" rtlCol="0">
            <a:spAutoFit/>
          </a:bodyPr>
          <a:lstStyle/>
          <a:p>
            <a:endParaRPr lang="en-US" dirty="0"/>
          </a:p>
        </p:txBody>
      </p:sp>
      <p:sp>
        <p:nvSpPr>
          <p:cNvPr id="2" name="Rectangle 1"/>
          <p:cNvSpPr/>
          <p:nvPr/>
        </p:nvSpPr>
        <p:spPr>
          <a:xfrm>
            <a:off x="2966432" y="3244334"/>
            <a:ext cx="261610" cy="369332"/>
          </a:xfrm>
          <a:prstGeom prst="rect">
            <a:avLst/>
          </a:prstGeom>
        </p:spPr>
        <p:txBody>
          <a:bodyPr wrap="none">
            <a:spAutoFit/>
          </a:bodyPr>
          <a:lstStyle/>
          <a:p>
            <a:r>
              <a:rPr lang="pl-PL" dirty="0" smtClean="0"/>
              <a:t>/</a:t>
            </a:r>
            <a:endParaRPr lang="en-US" dirty="0"/>
          </a:p>
        </p:txBody>
      </p:sp>
      <p:sp>
        <p:nvSpPr>
          <p:cNvPr id="11" name="TextBox 10"/>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25873257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62000" y="381000"/>
            <a:ext cx="6271717" cy="3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lvl="1" eaLnBrk="0" hangingPunct="0">
              <a:lnSpc>
                <a:spcPct val="70000"/>
              </a:lnSpc>
              <a:spcBef>
                <a:spcPct val="50000"/>
              </a:spcBef>
            </a:pPr>
            <a:r>
              <a:rPr lang="en-US" sz="2200" dirty="0">
                <a:ea typeface="Times New Roman" charset="0"/>
                <a:cs typeface="Arial" charset="0"/>
              </a:rPr>
              <a:t>Consistency Analysis </a:t>
            </a:r>
            <a:r>
              <a:rPr lang="en-US" sz="2200" dirty="0" smtClean="0">
                <a:ea typeface="Times New Roman" charset="0"/>
                <a:cs typeface="Arial" charset="0"/>
              </a:rPr>
              <a:t>Using Structural </a:t>
            </a:r>
            <a:r>
              <a:rPr lang="en-US" sz="2200" dirty="0">
                <a:ea typeface="Times New Roman" charset="0"/>
                <a:cs typeface="Arial" charset="0"/>
              </a:rPr>
              <a:t>Symmetry</a:t>
            </a:r>
          </a:p>
        </p:txBody>
      </p:sp>
      <p:sp>
        <p:nvSpPr>
          <p:cNvPr id="3" name="Line 4"/>
          <p:cNvSpPr>
            <a:spLocks noChangeShapeType="1"/>
          </p:cNvSpPr>
          <p:nvPr/>
        </p:nvSpPr>
        <p:spPr bwMode="auto">
          <a:xfrm>
            <a:off x="838200" y="914400"/>
            <a:ext cx="76708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 name="TextBox 3"/>
          <p:cNvSpPr txBox="1"/>
          <p:nvPr/>
        </p:nvSpPr>
        <p:spPr>
          <a:xfrm>
            <a:off x="838200" y="1219200"/>
            <a:ext cx="7620000" cy="4247317"/>
          </a:xfrm>
          <a:prstGeom prst="rect">
            <a:avLst/>
          </a:prstGeom>
          <a:noFill/>
        </p:spPr>
        <p:txBody>
          <a:bodyPr wrap="square" rtlCol="0">
            <a:spAutoFit/>
          </a:bodyPr>
          <a:lstStyle>
            <a:defPPr>
              <a:defRPr lang="en-US"/>
            </a:defPPr>
            <a:lvl1pPr marL="285750" indent="-285750">
              <a:lnSpc>
                <a:spcPct val="150000"/>
              </a:lnSpc>
              <a:buFont typeface="Wingdings" charset="2"/>
              <a:buChar char="v"/>
              <a:defRPr i="1"/>
            </a:lvl1pPr>
          </a:lstStyle>
          <a:p>
            <a:r>
              <a:rPr lang="en-US" dirty="0"/>
              <a:t>Two concepts C1 and C2 are symmetric if concept C1 can be obtained from concept C2 by replacing a single </a:t>
            </a:r>
            <a:r>
              <a:rPr lang="en-US" dirty="0" smtClean="0"/>
              <a:t>modifier such as “left</a:t>
            </a:r>
            <a:r>
              <a:rPr lang="en-US" dirty="0"/>
              <a:t>” with “right”, or “acute” with “chronic</a:t>
            </a:r>
            <a:r>
              <a:rPr lang="en-US" dirty="0" smtClean="0"/>
              <a:t>”.</a:t>
            </a:r>
          </a:p>
          <a:p>
            <a:r>
              <a:rPr lang="en-US" dirty="0" smtClean="0"/>
              <a:t>The modifier pairs that will be studied in this research include:</a:t>
            </a:r>
          </a:p>
          <a:p>
            <a:pPr marL="628650" lvl="2">
              <a:lnSpc>
                <a:spcPct val="150000"/>
              </a:lnSpc>
            </a:pPr>
            <a:r>
              <a:rPr lang="en-US" i="0" dirty="0">
                <a:solidFill>
                  <a:srgbClr val="002060"/>
                </a:solidFill>
              </a:rPr>
              <a:t>(acute, chronic</a:t>
            </a:r>
            <a:r>
              <a:rPr lang="en-US" i="0" dirty="0" smtClean="0">
                <a:solidFill>
                  <a:srgbClr val="002060"/>
                </a:solidFill>
              </a:rPr>
              <a:t>)</a:t>
            </a:r>
            <a:r>
              <a:rPr lang="en-US" dirty="0" smtClean="0">
                <a:solidFill>
                  <a:srgbClr val="002060"/>
                </a:solidFill>
              </a:rPr>
              <a:t>		</a:t>
            </a:r>
            <a:r>
              <a:rPr lang="en-US" i="0" dirty="0" smtClean="0">
                <a:solidFill>
                  <a:srgbClr val="002060"/>
                </a:solidFill>
              </a:rPr>
              <a:t>(</a:t>
            </a:r>
            <a:r>
              <a:rPr lang="en-US" i="0" dirty="0">
                <a:solidFill>
                  <a:srgbClr val="002060"/>
                </a:solidFill>
              </a:rPr>
              <a:t>acquired, congenital)</a:t>
            </a:r>
            <a:r>
              <a:rPr lang="en-US" dirty="0">
                <a:solidFill>
                  <a:srgbClr val="002060"/>
                </a:solidFill>
              </a:rPr>
              <a:t/>
            </a:r>
            <a:br>
              <a:rPr lang="en-US" dirty="0">
                <a:solidFill>
                  <a:srgbClr val="002060"/>
                </a:solidFill>
              </a:rPr>
            </a:br>
            <a:r>
              <a:rPr lang="en-US" i="0" dirty="0">
                <a:solidFill>
                  <a:srgbClr val="002060"/>
                </a:solidFill>
              </a:rPr>
              <a:t>(primary, secondary</a:t>
            </a:r>
            <a:r>
              <a:rPr lang="en-US" i="0" dirty="0" smtClean="0">
                <a:solidFill>
                  <a:srgbClr val="002060"/>
                </a:solidFill>
              </a:rPr>
              <a:t>)		(</a:t>
            </a:r>
            <a:r>
              <a:rPr lang="en-US" i="0" dirty="0">
                <a:solidFill>
                  <a:srgbClr val="002060"/>
                </a:solidFill>
              </a:rPr>
              <a:t>unilateral, bilateral)</a:t>
            </a:r>
            <a:r>
              <a:rPr lang="en-US" dirty="0">
                <a:solidFill>
                  <a:srgbClr val="002060"/>
                </a:solidFill>
              </a:rPr>
              <a:t/>
            </a:r>
            <a:br>
              <a:rPr lang="en-US" dirty="0">
                <a:solidFill>
                  <a:srgbClr val="002060"/>
                </a:solidFill>
              </a:rPr>
            </a:br>
            <a:r>
              <a:rPr lang="en-US" i="0" dirty="0">
                <a:solidFill>
                  <a:srgbClr val="002060"/>
                </a:solidFill>
              </a:rPr>
              <a:t>(first, second</a:t>
            </a:r>
            <a:r>
              <a:rPr lang="en-US" i="0" dirty="0" smtClean="0">
                <a:solidFill>
                  <a:srgbClr val="002060"/>
                </a:solidFill>
              </a:rPr>
              <a:t>)		(</a:t>
            </a:r>
            <a:r>
              <a:rPr lang="en-US" i="0" dirty="0">
                <a:solidFill>
                  <a:srgbClr val="002060"/>
                </a:solidFill>
              </a:rPr>
              <a:t>upper, lower)</a:t>
            </a:r>
            <a:r>
              <a:rPr lang="en-US" dirty="0">
                <a:solidFill>
                  <a:srgbClr val="002060"/>
                </a:solidFill>
              </a:rPr>
              <a:t/>
            </a:r>
            <a:br>
              <a:rPr lang="en-US" dirty="0">
                <a:solidFill>
                  <a:srgbClr val="002060"/>
                </a:solidFill>
              </a:rPr>
            </a:br>
            <a:r>
              <a:rPr lang="en-US" i="0" dirty="0">
                <a:solidFill>
                  <a:srgbClr val="002060"/>
                </a:solidFill>
              </a:rPr>
              <a:t>(superior, inferior</a:t>
            </a:r>
            <a:r>
              <a:rPr lang="en-US" i="0" dirty="0" smtClean="0">
                <a:solidFill>
                  <a:srgbClr val="002060"/>
                </a:solidFill>
              </a:rPr>
              <a:t>)		(left</a:t>
            </a:r>
            <a:r>
              <a:rPr lang="en-US" i="0" dirty="0">
                <a:solidFill>
                  <a:srgbClr val="002060"/>
                </a:solidFill>
              </a:rPr>
              <a:t>, right)</a:t>
            </a:r>
            <a:r>
              <a:rPr lang="en-US" dirty="0">
                <a:solidFill>
                  <a:srgbClr val="002060"/>
                </a:solidFill>
              </a:rPr>
              <a:t/>
            </a:r>
            <a:br>
              <a:rPr lang="en-US" dirty="0">
                <a:solidFill>
                  <a:srgbClr val="002060"/>
                </a:solidFill>
              </a:rPr>
            </a:br>
            <a:r>
              <a:rPr lang="en-US" i="0" dirty="0">
                <a:solidFill>
                  <a:srgbClr val="002060"/>
                </a:solidFill>
              </a:rPr>
              <a:t>(anterior, posterior</a:t>
            </a:r>
            <a:r>
              <a:rPr lang="en-US" i="0" dirty="0" smtClean="0">
                <a:solidFill>
                  <a:srgbClr val="002060"/>
                </a:solidFill>
              </a:rPr>
              <a:t>)		(</a:t>
            </a:r>
            <a:r>
              <a:rPr lang="en-US" i="0" dirty="0">
                <a:solidFill>
                  <a:srgbClr val="002060"/>
                </a:solidFill>
              </a:rPr>
              <a:t>ascending, descending)</a:t>
            </a:r>
            <a:r>
              <a:rPr lang="en-US" dirty="0" smtClean="0">
                <a:solidFill>
                  <a:srgbClr val="002060"/>
                </a:solidFill>
              </a:rPr>
              <a:t>  </a:t>
            </a:r>
            <a:endParaRPr lang="en-US" dirty="0">
              <a:solidFill>
                <a:srgbClr val="002060"/>
              </a:solidFill>
            </a:endParaRPr>
          </a:p>
          <a:p>
            <a:pPr marL="0" indent="0">
              <a:buNone/>
            </a:pPr>
            <a:r>
              <a:rPr lang="en-US" dirty="0" smtClean="0"/>
              <a:t> </a:t>
            </a:r>
            <a:endParaRPr lang="en-US" dirty="0"/>
          </a:p>
        </p:txBody>
      </p:sp>
      <p:sp>
        <p:nvSpPr>
          <p:cNvPr id="6" name="TextBox 5"/>
          <p:cNvSpPr txBox="1"/>
          <p:nvPr/>
        </p:nvSpPr>
        <p:spPr>
          <a:xfrm>
            <a:off x="0" y="6629400"/>
            <a:ext cx="9144000" cy="261610"/>
          </a:xfrm>
          <a:prstGeom prst="rect">
            <a:avLst/>
          </a:prstGeom>
          <a:noFill/>
        </p:spPr>
        <p:txBody>
          <a:bodyPr wrap="square" rtlCol="0">
            <a:spAutoFit/>
          </a:bodyPr>
          <a:lstStyle/>
          <a:p>
            <a:pPr algn="ctr"/>
            <a:r>
              <a:rPr lang="en-US" sz="1100" b="1" dirty="0" smtClean="0"/>
              <a:t>Emilio Gonzalez, Yan Chen </a:t>
            </a:r>
            <a:r>
              <a:rPr lang="en-US" sz="1100" b="1" dirty="0"/>
              <a:t>– An Analysis of SNOMED CT Using Structural Symmetry – </a:t>
            </a:r>
            <a:r>
              <a:rPr lang="en-US" sz="1100" b="1" dirty="0" smtClean="0"/>
              <a:t>December 2015</a:t>
            </a:r>
            <a:endParaRPr lang="en-US" sz="1100" b="1" dirty="0"/>
          </a:p>
        </p:txBody>
      </p:sp>
    </p:spTree>
    <p:extLst>
      <p:ext uri="{BB962C8B-B14F-4D97-AF65-F5344CB8AC3E}">
        <p14:creationId xmlns:p14="http://schemas.microsoft.com/office/powerpoint/2010/main" val="1862688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M01103891">
  <a:themeElements>
    <a:clrScheme name="Default Design 1">
      <a:dk1>
        <a:srgbClr val="000000"/>
      </a:dk1>
      <a:lt1>
        <a:srgbClr val="FFFFFF"/>
      </a:lt1>
      <a:dk2>
        <a:srgbClr val="000000"/>
      </a:dk2>
      <a:lt2>
        <a:srgbClr val="808080"/>
      </a:lt2>
      <a:accent1>
        <a:srgbClr val="FF9933"/>
      </a:accent1>
      <a:accent2>
        <a:srgbClr val="DBA215"/>
      </a:accent2>
      <a:accent3>
        <a:srgbClr val="FFFFFF"/>
      </a:accent3>
      <a:accent4>
        <a:srgbClr val="000000"/>
      </a:accent4>
      <a:accent5>
        <a:srgbClr val="FFCAAD"/>
      </a:accent5>
      <a:accent6>
        <a:srgbClr val="C69212"/>
      </a:accent6>
      <a:hlink>
        <a:srgbClr val="0066CC"/>
      </a:hlink>
      <a:folHlink>
        <a:srgbClr val="DDDDDD"/>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FF9933"/>
        </a:accent1>
        <a:accent2>
          <a:srgbClr val="DBA215"/>
        </a:accent2>
        <a:accent3>
          <a:srgbClr val="FFFFFF"/>
        </a:accent3>
        <a:accent4>
          <a:srgbClr val="000000"/>
        </a:accent4>
        <a:accent5>
          <a:srgbClr val="FFCAAD"/>
        </a:accent5>
        <a:accent6>
          <a:srgbClr val="C69212"/>
        </a:accent6>
        <a:hlink>
          <a:srgbClr val="0066CC"/>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TM01103891</Template>
  <TotalTime>5555</TotalTime>
  <Words>1840</Words>
  <Application>Microsoft Macintosh PowerPoint</Application>
  <PresentationFormat>On-screen Show (4:3)</PresentationFormat>
  <Paragraphs>232</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TM01103891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Sales Performance International/Solution Selling,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Emilio Gonzalez</dc:creator>
  <cp:keywords/>
  <dc:description/>
  <cp:lastModifiedBy>Emilio</cp:lastModifiedBy>
  <cp:revision>109</cp:revision>
  <dcterms:created xsi:type="dcterms:W3CDTF">2003-11-06T14:39:56Z</dcterms:created>
  <dcterms:modified xsi:type="dcterms:W3CDTF">2015-12-04T21:32:37Z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TC011038911033</vt:lpwstr>
  </property>
</Properties>
</file>