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8288000" cy="10287000"/>
  <p:notesSz cx="6858000" cy="9144000"/>
  <p:embeddedFontLst>
    <p:embeddedFont>
      <p:font typeface="Poppins Bold" charset="1" panose="00000800000000000000"/>
      <p:regular r:id="rId20"/>
    </p:embeddedFont>
    <p:embeddedFont>
      <p:font typeface="Open Sans Bold" charset="1" panose="00000000000000000000"/>
      <p:regular r:id="rId21"/>
    </p:embeddedFont>
    <p:embeddedFont>
      <p:font typeface="Open Sans" charset="1" panose="0000000000000000000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6.png" Type="http://schemas.openxmlformats.org/officeDocument/2006/relationships/image"/><Relationship Id="rId3" Target="../media/image27.png" Type="http://schemas.openxmlformats.org/officeDocument/2006/relationships/image"/><Relationship Id="rId4" Target="../media/image28.svg" Type="http://schemas.openxmlformats.org/officeDocument/2006/relationships/image"/><Relationship Id="rId5" Target="../media/image2.png" Type="http://schemas.openxmlformats.org/officeDocument/2006/relationships/image"/><Relationship Id="rId6" Target="../media/image3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9.png" Type="http://schemas.openxmlformats.org/officeDocument/2006/relationships/image"/><Relationship Id="rId3" Target="../media/image30.svg" Type="http://schemas.openxmlformats.org/officeDocument/2006/relationships/image"/><Relationship Id="rId4" Target="../media/image31.png" Type="http://schemas.openxmlformats.org/officeDocument/2006/relationships/image"/><Relationship Id="rId5" Target="../media/image32.png" Type="http://schemas.openxmlformats.org/officeDocument/2006/relationships/image"/><Relationship Id="rId6" Target="../media/image2.png" Type="http://schemas.openxmlformats.org/officeDocument/2006/relationships/image"/><Relationship Id="rId7" Target="../media/image3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33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png" Type="http://schemas.openxmlformats.org/officeDocument/2006/relationships/image"/><Relationship Id="rId4" Target="../media/image8.svg" Type="http://schemas.openxmlformats.org/officeDocument/2006/relationships/image"/><Relationship Id="rId5" Target="../media/image2.png" Type="http://schemas.openxmlformats.org/officeDocument/2006/relationships/image"/><Relationship Id="rId6" Target="../media/image3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png" Type="http://schemas.openxmlformats.org/officeDocument/2006/relationships/image"/><Relationship Id="rId4" Target="../media/image11.svg" Type="http://schemas.openxmlformats.org/officeDocument/2006/relationships/image"/><Relationship Id="rId5" Target="../media/image2.png" Type="http://schemas.openxmlformats.org/officeDocument/2006/relationships/image"/><Relationship Id="rId6" Target="../media/image3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2.png" Type="http://schemas.openxmlformats.org/officeDocument/2006/relationships/image"/><Relationship Id="rId5" Target="../media/image3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Relationship Id="rId4" Target="../media/image16.png" Type="http://schemas.openxmlformats.org/officeDocument/2006/relationships/image"/><Relationship Id="rId5" Target="../media/image2.png" Type="http://schemas.openxmlformats.org/officeDocument/2006/relationships/image"/><Relationship Id="rId6" Target="../media/image3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png" Type="http://schemas.openxmlformats.org/officeDocument/2006/relationships/image"/><Relationship Id="rId4" Target="../media/image2.png" Type="http://schemas.openxmlformats.org/officeDocument/2006/relationships/image"/><Relationship Id="rId5" Target="../media/image3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svg" Type="http://schemas.openxmlformats.org/officeDocument/2006/relationships/image"/><Relationship Id="rId4" Target="../media/image21.png" Type="http://schemas.openxmlformats.org/officeDocument/2006/relationships/image"/><Relationship Id="rId5" Target="../media/image2.png" Type="http://schemas.openxmlformats.org/officeDocument/2006/relationships/image"/><Relationship Id="rId6" Target="../media/image3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Relationship Id="rId3" Target="../media/image23.png" Type="http://schemas.openxmlformats.org/officeDocument/2006/relationships/image"/><Relationship Id="rId4" Target="../media/image2.png" Type="http://schemas.openxmlformats.org/officeDocument/2006/relationships/image"/><Relationship Id="rId5" Target="../media/image3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137690" y="3805990"/>
            <a:ext cx="2724000" cy="2733941"/>
          </a:xfrm>
          <a:custGeom>
            <a:avLst/>
            <a:gdLst/>
            <a:ahLst/>
            <a:cxnLst/>
            <a:rect r="r" b="b" t="t" l="l"/>
            <a:pathLst>
              <a:path h="2733941" w="2724000">
                <a:moveTo>
                  <a:pt x="0" y="0"/>
                </a:moveTo>
                <a:lnTo>
                  <a:pt x="2724000" y="0"/>
                </a:lnTo>
                <a:lnTo>
                  <a:pt x="2724000" y="2733942"/>
                </a:lnTo>
                <a:lnTo>
                  <a:pt x="0" y="273394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7742214" y="7803705"/>
            <a:ext cx="47625" cy="1740345"/>
            <a:chOff x="0" y="0"/>
            <a:chExt cx="12543" cy="45836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2543" cy="458362"/>
            </a:xfrm>
            <a:custGeom>
              <a:avLst/>
              <a:gdLst/>
              <a:ahLst/>
              <a:cxnLst/>
              <a:rect r="r" b="b" t="t" l="l"/>
              <a:pathLst>
                <a:path h="458362" w="12543">
                  <a:moveTo>
                    <a:pt x="0" y="0"/>
                  </a:moveTo>
                  <a:lnTo>
                    <a:pt x="12543" y="0"/>
                  </a:lnTo>
                  <a:lnTo>
                    <a:pt x="12543" y="458362"/>
                  </a:lnTo>
                  <a:lnTo>
                    <a:pt x="0" y="458362"/>
                  </a:lnTo>
                  <a:close/>
                </a:path>
              </a:pathLst>
            </a:custGeom>
            <a:solidFill>
              <a:srgbClr val="00C9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12543" cy="4964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7567467" y="9534525"/>
            <a:ext cx="397119" cy="397119"/>
            <a:chOff x="0" y="0"/>
            <a:chExt cx="104591" cy="104591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04591" cy="104591"/>
            </a:xfrm>
            <a:custGeom>
              <a:avLst/>
              <a:gdLst/>
              <a:ahLst/>
              <a:cxnLst/>
              <a:rect r="r" b="b" t="t" l="l"/>
              <a:pathLst>
                <a:path h="104591" w="104591">
                  <a:moveTo>
                    <a:pt x="0" y="0"/>
                  </a:moveTo>
                  <a:lnTo>
                    <a:pt x="104591" y="0"/>
                  </a:lnTo>
                  <a:lnTo>
                    <a:pt x="104591" y="104591"/>
                  </a:lnTo>
                  <a:lnTo>
                    <a:pt x="0" y="104591"/>
                  </a:lnTo>
                  <a:close/>
                </a:path>
              </a:pathLst>
            </a:custGeom>
            <a:solidFill>
              <a:srgbClr val="00C9F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28575"/>
              <a:ext cx="104591" cy="1331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6470061" y="3391114"/>
            <a:ext cx="10420700" cy="13008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199"/>
              </a:lnSpc>
              <a:spcBef>
                <a:spcPct val="0"/>
              </a:spcBef>
            </a:pPr>
            <a:r>
              <a:rPr lang="en-US" b="true" sz="7285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Análisis de Narración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435439" y="4742197"/>
            <a:ext cx="10823861" cy="14615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319"/>
              </a:lnSpc>
              <a:spcBef>
                <a:spcPct val="0"/>
              </a:spcBef>
            </a:pPr>
            <a:r>
              <a:rPr lang="en-US" b="true" sz="8085">
                <a:solidFill>
                  <a:srgbClr val="00C9FF"/>
                </a:solidFill>
                <a:latin typeface="Poppins Bold"/>
                <a:ea typeface="Poppins Bold"/>
                <a:cs typeface="Poppins Bold"/>
                <a:sym typeface="Poppins Bold"/>
              </a:rPr>
              <a:t>de Partido de Futbol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7492295" y="9598502"/>
            <a:ext cx="547464" cy="2405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60"/>
              </a:lnSpc>
              <a:spcBef>
                <a:spcPct val="0"/>
              </a:spcBef>
            </a:pPr>
            <a:r>
              <a:rPr lang="en-US" b="true" sz="14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01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5137962" y="8582923"/>
            <a:ext cx="12297183" cy="13421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299"/>
              </a:lnSpc>
            </a:pPr>
            <a:r>
              <a:rPr lang="en-US" sz="3785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Por: Edgar Geovany Ocaña y</a:t>
            </a:r>
          </a:p>
          <a:p>
            <a:pPr algn="r">
              <a:lnSpc>
                <a:spcPts val="5299"/>
              </a:lnSpc>
              <a:spcBef>
                <a:spcPct val="0"/>
              </a:spcBef>
            </a:pPr>
            <a:r>
              <a:rPr lang="en-US" b="true" sz="3785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 Andrea Hernández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D0C3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742214" y="7803705"/>
            <a:ext cx="47625" cy="1740345"/>
            <a:chOff x="0" y="0"/>
            <a:chExt cx="12543" cy="4583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543" cy="458362"/>
            </a:xfrm>
            <a:custGeom>
              <a:avLst/>
              <a:gdLst/>
              <a:ahLst/>
              <a:cxnLst/>
              <a:rect r="r" b="b" t="t" l="l"/>
              <a:pathLst>
                <a:path h="458362" w="12543">
                  <a:moveTo>
                    <a:pt x="0" y="0"/>
                  </a:moveTo>
                  <a:lnTo>
                    <a:pt x="12543" y="0"/>
                  </a:lnTo>
                  <a:lnTo>
                    <a:pt x="12543" y="458362"/>
                  </a:lnTo>
                  <a:lnTo>
                    <a:pt x="0" y="458362"/>
                  </a:lnTo>
                  <a:close/>
                </a:path>
              </a:pathLst>
            </a:custGeom>
            <a:solidFill>
              <a:srgbClr val="00C9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2543" cy="4964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7567467" y="9534525"/>
            <a:ext cx="397119" cy="397119"/>
            <a:chOff x="0" y="0"/>
            <a:chExt cx="104591" cy="10459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04591" cy="104591"/>
            </a:xfrm>
            <a:custGeom>
              <a:avLst/>
              <a:gdLst/>
              <a:ahLst/>
              <a:cxnLst/>
              <a:rect r="r" b="b" t="t" l="l"/>
              <a:pathLst>
                <a:path h="104591" w="104591">
                  <a:moveTo>
                    <a:pt x="0" y="0"/>
                  </a:moveTo>
                  <a:lnTo>
                    <a:pt x="104591" y="0"/>
                  </a:lnTo>
                  <a:lnTo>
                    <a:pt x="104591" y="104591"/>
                  </a:lnTo>
                  <a:lnTo>
                    <a:pt x="0" y="104591"/>
                  </a:lnTo>
                  <a:close/>
                </a:path>
              </a:pathLst>
            </a:custGeom>
            <a:solidFill>
              <a:srgbClr val="00C9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28575"/>
              <a:ext cx="104591" cy="1331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1041708" y="3320354"/>
            <a:ext cx="2042945" cy="47625"/>
            <a:chOff x="0" y="0"/>
            <a:chExt cx="538060" cy="1254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38060" cy="12543"/>
            </a:xfrm>
            <a:custGeom>
              <a:avLst/>
              <a:gdLst/>
              <a:ahLst/>
              <a:cxnLst/>
              <a:rect r="r" b="b" t="t" l="l"/>
              <a:pathLst>
                <a:path h="12543" w="538060">
                  <a:moveTo>
                    <a:pt x="0" y="0"/>
                  </a:moveTo>
                  <a:lnTo>
                    <a:pt x="538060" y="0"/>
                  </a:lnTo>
                  <a:lnTo>
                    <a:pt x="538060" y="12543"/>
                  </a:lnTo>
                  <a:lnTo>
                    <a:pt x="0" y="12543"/>
                  </a:lnTo>
                  <a:close/>
                </a:path>
              </a:pathLst>
            </a:custGeom>
            <a:solidFill>
              <a:srgbClr val="00C9F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28575"/>
              <a:ext cx="538060" cy="411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3084654" y="3320354"/>
            <a:ext cx="573803" cy="47625"/>
            <a:chOff x="0" y="0"/>
            <a:chExt cx="151125" cy="1254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51125" cy="12543"/>
            </a:xfrm>
            <a:custGeom>
              <a:avLst/>
              <a:gdLst/>
              <a:ahLst/>
              <a:cxnLst/>
              <a:rect r="r" b="b" t="t" l="l"/>
              <a:pathLst>
                <a:path h="12543" w="151125">
                  <a:moveTo>
                    <a:pt x="0" y="0"/>
                  </a:moveTo>
                  <a:lnTo>
                    <a:pt x="151125" y="0"/>
                  </a:lnTo>
                  <a:lnTo>
                    <a:pt x="151125" y="12543"/>
                  </a:lnTo>
                  <a:lnTo>
                    <a:pt x="0" y="12543"/>
                  </a:lnTo>
                  <a:close/>
                </a:path>
              </a:pathLst>
            </a:custGeom>
            <a:solidFill>
              <a:srgbClr val="FFFFFF">
                <a:alpha val="8627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151125" cy="506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1041708" y="3536083"/>
            <a:ext cx="807124" cy="807124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C9F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1028700" y="2665631"/>
            <a:ext cx="9355783" cy="5204154"/>
          </a:xfrm>
          <a:custGeom>
            <a:avLst/>
            <a:gdLst/>
            <a:ahLst/>
            <a:cxnLst/>
            <a:rect r="r" b="b" t="t" l="l"/>
            <a:pathLst>
              <a:path h="5204154" w="9355783">
                <a:moveTo>
                  <a:pt x="0" y="0"/>
                </a:moveTo>
                <a:lnTo>
                  <a:pt x="9355783" y="0"/>
                </a:lnTo>
                <a:lnTo>
                  <a:pt x="9355783" y="5204154"/>
                </a:lnTo>
                <a:lnTo>
                  <a:pt x="0" y="520415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17492295" y="9598502"/>
            <a:ext cx="547464" cy="240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60"/>
              </a:lnSpc>
              <a:spcBef>
                <a:spcPct val="0"/>
              </a:spcBef>
            </a:pPr>
            <a:r>
              <a:rPr lang="en-US" b="true" sz="14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09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1041708" y="1727662"/>
            <a:ext cx="6045712" cy="1148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70"/>
              </a:lnSpc>
            </a:pPr>
            <a:r>
              <a:rPr lang="en-US" sz="3800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Conteo de Eventos por equipo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1169205" y="3734827"/>
            <a:ext cx="552131" cy="3717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96"/>
              </a:lnSpc>
              <a:spcBef>
                <a:spcPct val="0"/>
              </a:spcBef>
            </a:pPr>
            <a:r>
              <a:rPr lang="en-US" b="true" sz="2212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05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2252556" y="3386438"/>
            <a:ext cx="4111195" cy="15544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19"/>
              </a:lnSpc>
              <a:spcBef>
                <a:spcPct val="0"/>
              </a:spcBef>
            </a:pPr>
            <a:r>
              <a:rPr lang="en-US" sz="17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Para iniciar, se crearon diccionarios para poder diferenciar eventos y clasificar cada equipo, para poder ayudar a identificar de que equipo estamos hablando.</a:t>
            </a:r>
          </a:p>
        </p:txBody>
      </p:sp>
      <p:grpSp>
        <p:nvGrpSpPr>
          <p:cNvPr name="Group 22" id="22"/>
          <p:cNvGrpSpPr/>
          <p:nvPr/>
        </p:nvGrpSpPr>
        <p:grpSpPr>
          <a:xfrm rot="0">
            <a:off x="14240674" y="0"/>
            <a:ext cx="3018626" cy="1028700"/>
            <a:chOff x="0" y="0"/>
            <a:chExt cx="425492" cy="145001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425492" cy="145001"/>
            </a:xfrm>
            <a:custGeom>
              <a:avLst/>
              <a:gdLst/>
              <a:ahLst/>
              <a:cxnLst/>
              <a:rect r="r" b="b" t="t" l="l"/>
              <a:pathLst>
                <a:path h="145001" w="425492">
                  <a:moveTo>
                    <a:pt x="0" y="0"/>
                  </a:moveTo>
                  <a:lnTo>
                    <a:pt x="425492" y="0"/>
                  </a:lnTo>
                  <a:lnTo>
                    <a:pt x="425492" y="145001"/>
                  </a:lnTo>
                  <a:lnTo>
                    <a:pt x="0" y="145001"/>
                  </a:lnTo>
                  <a:close/>
                </a:path>
              </a:pathLst>
            </a:custGeom>
            <a:solidFill>
              <a:srgbClr val="FFFFFF">
                <a:alpha val="8627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name="TextBox 24" id="24"/>
            <p:cNvSpPr txBox="true"/>
            <p:nvPr/>
          </p:nvSpPr>
          <p:spPr>
            <a:xfrm>
              <a:off x="0" y="-38100"/>
              <a:ext cx="425492" cy="1831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1028700" y="0"/>
            <a:ext cx="12967636" cy="1028700"/>
            <a:chOff x="0" y="0"/>
            <a:chExt cx="1827860" cy="145001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1827860" cy="145001"/>
            </a:xfrm>
            <a:custGeom>
              <a:avLst/>
              <a:gdLst/>
              <a:ahLst/>
              <a:cxnLst/>
              <a:rect r="r" b="b" t="t" l="l"/>
              <a:pathLst>
                <a:path h="145001" w="1827860">
                  <a:moveTo>
                    <a:pt x="0" y="0"/>
                  </a:moveTo>
                  <a:lnTo>
                    <a:pt x="1827860" y="0"/>
                  </a:lnTo>
                  <a:lnTo>
                    <a:pt x="1827860" y="145001"/>
                  </a:lnTo>
                  <a:lnTo>
                    <a:pt x="0" y="145001"/>
                  </a:lnTo>
                  <a:close/>
                </a:path>
              </a:pathLst>
            </a:custGeom>
            <a:solidFill>
              <a:srgbClr val="FFFFFF">
                <a:alpha val="8627"/>
              </a:srgbClr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-38100"/>
              <a:ext cx="1827860" cy="1831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8" id="28"/>
          <p:cNvSpPr/>
          <p:nvPr/>
        </p:nvSpPr>
        <p:spPr>
          <a:xfrm flipH="false" flipV="false" rot="0">
            <a:off x="1427561" y="319051"/>
            <a:ext cx="389178" cy="390598"/>
          </a:xfrm>
          <a:custGeom>
            <a:avLst/>
            <a:gdLst/>
            <a:ahLst/>
            <a:cxnLst/>
            <a:rect r="r" b="b" t="t" l="l"/>
            <a:pathLst>
              <a:path h="390598" w="389178">
                <a:moveTo>
                  <a:pt x="0" y="0"/>
                </a:moveTo>
                <a:lnTo>
                  <a:pt x="389178" y="0"/>
                </a:lnTo>
                <a:lnTo>
                  <a:pt x="389178" y="390598"/>
                </a:lnTo>
                <a:lnTo>
                  <a:pt x="0" y="3905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9" id="29"/>
          <p:cNvSpPr txBox="true"/>
          <p:nvPr/>
        </p:nvSpPr>
        <p:spPr>
          <a:xfrm rot="0">
            <a:off x="1988588" y="368020"/>
            <a:ext cx="5523930" cy="264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39"/>
              </a:lnSpc>
              <a:spcBef>
                <a:spcPct val="0"/>
              </a:spcBef>
            </a:pPr>
            <a:r>
              <a:rPr lang="en-US" sz="15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TEXT MINING &amp; IMAGE RECOGNITION - SECCIÓN V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D0C3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742214" y="7803705"/>
            <a:ext cx="47625" cy="1740345"/>
            <a:chOff x="0" y="0"/>
            <a:chExt cx="12543" cy="4583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543" cy="458362"/>
            </a:xfrm>
            <a:custGeom>
              <a:avLst/>
              <a:gdLst/>
              <a:ahLst/>
              <a:cxnLst/>
              <a:rect r="r" b="b" t="t" l="l"/>
              <a:pathLst>
                <a:path h="458362" w="12543">
                  <a:moveTo>
                    <a:pt x="0" y="0"/>
                  </a:moveTo>
                  <a:lnTo>
                    <a:pt x="12543" y="0"/>
                  </a:lnTo>
                  <a:lnTo>
                    <a:pt x="12543" y="458362"/>
                  </a:lnTo>
                  <a:lnTo>
                    <a:pt x="0" y="458362"/>
                  </a:lnTo>
                  <a:close/>
                </a:path>
              </a:pathLst>
            </a:custGeom>
            <a:solidFill>
              <a:srgbClr val="00C9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2543" cy="4964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7567467" y="9534525"/>
            <a:ext cx="397119" cy="397119"/>
            <a:chOff x="0" y="0"/>
            <a:chExt cx="104591" cy="10459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04591" cy="104591"/>
            </a:xfrm>
            <a:custGeom>
              <a:avLst/>
              <a:gdLst/>
              <a:ahLst/>
              <a:cxnLst/>
              <a:rect r="r" b="b" t="t" l="l"/>
              <a:pathLst>
                <a:path h="104591" w="104591">
                  <a:moveTo>
                    <a:pt x="0" y="0"/>
                  </a:moveTo>
                  <a:lnTo>
                    <a:pt x="104591" y="0"/>
                  </a:lnTo>
                  <a:lnTo>
                    <a:pt x="104591" y="104591"/>
                  </a:lnTo>
                  <a:lnTo>
                    <a:pt x="0" y="104591"/>
                  </a:lnTo>
                  <a:close/>
                </a:path>
              </a:pathLst>
            </a:custGeom>
            <a:solidFill>
              <a:srgbClr val="00C9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28575"/>
              <a:ext cx="104591" cy="1331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1041708" y="3320354"/>
            <a:ext cx="2042945" cy="47625"/>
            <a:chOff x="0" y="0"/>
            <a:chExt cx="538060" cy="1254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38060" cy="12543"/>
            </a:xfrm>
            <a:custGeom>
              <a:avLst/>
              <a:gdLst/>
              <a:ahLst/>
              <a:cxnLst/>
              <a:rect r="r" b="b" t="t" l="l"/>
              <a:pathLst>
                <a:path h="12543" w="538060">
                  <a:moveTo>
                    <a:pt x="0" y="0"/>
                  </a:moveTo>
                  <a:lnTo>
                    <a:pt x="538060" y="0"/>
                  </a:lnTo>
                  <a:lnTo>
                    <a:pt x="538060" y="12543"/>
                  </a:lnTo>
                  <a:lnTo>
                    <a:pt x="0" y="12543"/>
                  </a:lnTo>
                  <a:close/>
                </a:path>
              </a:pathLst>
            </a:custGeom>
            <a:solidFill>
              <a:srgbClr val="00C9F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28575"/>
              <a:ext cx="538060" cy="411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3084654" y="3320354"/>
            <a:ext cx="573803" cy="47625"/>
            <a:chOff x="0" y="0"/>
            <a:chExt cx="151125" cy="1254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51125" cy="12543"/>
            </a:xfrm>
            <a:custGeom>
              <a:avLst/>
              <a:gdLst/>
              <a:ahLst/>
              <a:cxnLst/>
              <a:rect r="r" b="b" t="t" l="l"/>
              <a:pathLst>
                <a:path h="12543" w="151125">
                  <a:moveTo>
                    <a:pt x="0" y="0"/>
                  </a:moveTo>
                  <a:lnTo>
                    <a:pt x="151125" y="0"/>
                  </a:lnTo>
                  <a:lnTo>
                    <a:pt x="151125" y="12543"/>
                  </a:lnTo>
                  <a:lnTo>
                    <a:pt x="0" y="12543"/>
                  </a:lnTo>
                  <a:close/>
                </a:path>
              </a:pathLst>
            </a:custGeom>
            <a:solidFill>
              <a:srgbClr val="FFFFFF">
                <a:alpha val="8627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151125" cy="506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1041708" y="3536083"/>
            <a:ext cx="807124" cy="807124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C9F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927839" y="1482604"/>
            <a:ext cx="9713819" cy="7321791"/>
          </a:xfrm>
          <a:custGeom>
            <a:avLst/>
            <a:gdLst/>
            <a:ahLst/>
            <a:cxnLst/>
            <a:rect r="r" b="b" t="t" l="l"/>
            <a:pathLst>
              <a:path h="7321791" w="9713819">
                <a:moveTo>
                  <a:pt x="0" y="0"/>
                </a:moveTo>
                <a:lnTo>
                  <a:pt x="9713819" y="0"/>
                </a:lnTo>
                <a:lnTo>
                  <a:pt x="9713819" y="7321792"/>
                </a:lnTo>
                <a:lnTo>
                  <a:pt x="0" y="732179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17492295" y="9598502"/>
            <a:ext cx="547464" cy="240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60"/>
              </a:lnSpc>
              <a:spcBef>
                <a:spcPct val="0"/>
              </a:spcBef>
            </a:pPr>
            <a:r>
              <a:rPr lang="en-US" b="true" sz="14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09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1041708" y="1727662"/>
            <a:ext cx="6045712" cy="1148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70"/>
              </a:lnSpc>
            </a:pPr>
            <a:r>
              <a:rPr lang="en-US" sz="3800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Conteo de Eventos por equipo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1169205" y="3734827"/>
            <a:ext cx="552131" cy="3717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96"/>
              </a:lnSpc>
              <a:spcBef>
                <a:spcPct val="0"/>
              </a:spcBef>
            </a:pPr>
            <a:r>
              <a:rPr lang="en-US" b="true" sz="2212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05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2063181" y="3507508"/>
            <a:ext cx="5196119" cy="4069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19"/>
              </a:lnSpc>
            </a:pPr>
            <a:r>
              <a:rPr lang="en-US" sz="17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Luego utilizamos expresiones regulares para encontrar palabras clave asociadas a diferentes tipos de eventos deportivos (por ejemplo, "gol", "falta"). </a:t>
            </a:r>
          </a:p>
          <a:p>
            <a:pPr algn="l">
              <a:lnSpc>
                <a:spcPts val="2519"/>
              </a:lnSpc>
            </a:pPr>
            <a:r>
              <a:rPr lang="en-US" sz="17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Una vez encontradas las palabras clave, se proced a realizar una extracción de contexto donde se obtiene un contexto alrededor de la palabra clave para mejorar la precisión de la clasificación.</a:t>
            </a:r>
          </a:p>
          <a:p>
            <a:pPr algn="l">
              <a:lnSpc>
                <a:spcPts val="2519"/>
              </a:lnSpc>
              <a:spcBef>
                <a:spcPct val="0"/>
              </a:spcBef>
            </a:pPr>
            <a:r>
              <a:rPr lang="en-US" sz="17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Luego se procede a realizar la clasificación por equipo utilizando la función determinar_equipo para asignar cada evento a un equipo.</a:t>
            </a:r>
          </a:p>
          <a:p>
            <a:pPr algn="l">
              <a:lnSpc>
                <a:spcPts val="2519"/>
              </a:lnSpc>
              <a:spcBef>
                <a:spcPct val="0"/>
              </a:spcBef>
            </a:pPr>
          </a:p>
        </p:txBody>
      </p:sp>
      <p:grpSp>
        <p:nvGrpSpPr>
          <p:cNvPr name="Group 22" id="22"/>
          <p:cNvGrpSpPr/>
          <p:nvPr/>
        </p:nvGrpSpPr>
        <p:grpSpPr>
          <a:xfrm rot="0">
            <a:off x="14240674" y="0"/>
            <a:ext cx="3018626" cy="1028700"/>
            <a:chOff x="0" y="0"/>
            <a:chExt cx="425492" cy="145001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425492" cy="145001"/>
            </a:xfrm>
            <a:custGeom>
              <a:avLst/>
              <a:gdLst/>
              <a:ahLst/>
              <a:cxnLst/>
              <a:rect r="r" b="b" t="t" l="l"/>
              <a:pathLst>
                <a:path h="145001" w="425492">
                  <a:moveTo>
                    <a:pt x="0" y="0"/>
                  </a:moveTo>
                  <a:lnTo>
                    <a:pt x="425492" y="0"/>
                  </a:lnTo>
                  <a:lnTo>
                    <a:pt x="425492" y="145001"/>
                  </a:lnTo>
                  <a:lnTo>
                    <a:pt x="0" y="145001"/>
                  </a:lnTo>
                  <a:close/>
                </a:path>
              </a:pathLst>
            </a:custGeom>
            <a:solidFill>
              <a:srgbClr val="FFFFFF">
                <a:alpha val="8627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name="TextBox 24" id="24"/>
            <p:cNvSpPr txBox="true"/>
            <p:nvPr/>
          </p:nvSpPr>
          <p:spPr>
            <a:xfrm>
              <a:off x="0" y="-38100"/>
              <a:ext cx="425492" cy="1831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1028700" y="0"/>
            <a:ext cx="12967636" cy="1028700"/>
            <a:chOff x="0" y="0"/>
            <a:chExt cx="1827860" cy="145001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1827860" cy="145001"/>
            </a:xfrm>
            <a:custGeom>
              <a:avLst/>
              <a:gdLst/>
              <a:ahLst/>
              <a:cxnLst/>
              <a:rect r="r" b="b" t="t" l="l"/>
              <a:pathLst>
                <a:path h="145001" w="1827860">
                  <a:moveTo>
                    <a:pt x="0" y="0"/>
                  </a:moveTo>
                  <a:lnTo>
                    <a:pt x="1827860" y="0"/>
                  </a:lnTo>
                  <a:lnTo>
                    <a:pt x="1827860" y="145001"/>
                  </a:lnTo>
                  <a:lnTo>
                    <a:pt x="0" y="145001"/>
                  </a:lnTo>
                  <a:close/>
                </a:path>
              </a:pathLst>
            </a:custGeom>
            <a:solidFill>
              <a:srgbClr val="FFFFFF">
                <a:alpha val="8627"/>
              </a:srgbClr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-38100"/>
              <a:ext cx="1827860" cy="1831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8" id="28"/>
          <p:cNvSpPr/>
          <p:nvPr/>
        </p:nvSpPr>
        <p:spPr>
          <a:xfrm flipH="false" flipV="false" rot="0">
            <a:off x="1427561" y="319051"/>
            <a:ext cx="389178" cy="390598"/>
          </a:xfrm>
          <a:custGeom>
            <a:avLst/>
            <a:gdLst/>
            <a:ahLst/>
            <a:cxnLst/>
            <a:rect r="r" b="b" t="t" l="l"/>
            <a:pathLst>
              <a:path h="390598" w="389178">
                <a:moveTo>
                  <a:pt x="0" y="0"/>
                </a:moveTo>
                <a:lnTo>
                  <a:pt x="389178" y="0"/>
                </a:lnTo>
                <a:lnTo>
                  <a:pt x="389178" y="390598"/>
                </a:lnTo>
                <a:lnTo>
                  <a:pt x="0" y="3905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9" id="29"/>
          <p:cNvSpPr txBox="true"/>
          <p:nvPr/>
        </p:nvSpPr>
        <p:spPr>
          <a:xfrm rot="0">
            <a:off x="1988588" y="368020"/>
            <a:ext cx="5523930" cy="264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39"/>
              </a:lnSpc>
              <a:spcBef>
                <a:spcPct val="0"/>
              </a:spcBef>
            </a:pPr>
            <a:r>
              <a:rPr lang="en-US" sz="15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TEXT MINING &amp; IMAGE RECOGNITION - SECCIÓN V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D0C3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742214" y="7803705"/>
            <a:ext cx="47625" cy="1740345"/>
            <a:chOff x="0" y="0"/>
            <a:chExt cx="12543" cy="4583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543" cy="458362"/>
            </a:xfrm>
            <a:custGeom>
              <a:avLst/>
              <a:gdLst/>
              <a:ahLst/>
              <a:cxnLst/>
              <a:rect r="r" b="b" t="t" l="l"/>
              <a:pathLst>
                <a:path h="458362" w="12543">
                  <a:moveTo>
                    <a:pt x="0" y="0"/>
                  </a:moveTo>
                  <a:lnTo>
                    <a:pt x="12543" y="0"/>
                  </a:lnTo>
                  <a:lnTo>
                    <a:pt x="12543" y="458362"/>
                  </a:lnTo>
                  <a:lnTo>
                    <a:pt x="0" y="458362"/>
                  </a:lnTo>
                  <a:close/>
                </a:path>
              </a:pathLst>
            </a:custGeom>
            <a:solidFill>
              <a:srgbClr val="00C9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2543" cy="4964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7567467" y="9534525"/>
            <a:ext cx="397119" cy="397119"/>
            <a:chOff x="0" y="0"/>
            <a:chExt cx="104591" cy="10459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04591" cy="104591"/>
            </a:xfrm>
            <a:custGeom>
              <a:avLst/>
              <a:gdLst/>
              <a:ahLst/>
              <a:cxnLst/>
              <a:rect r="r" b="b" t="t" l="l"/>
              <a:pathLst>
                <a:path h="104591" w="104591">
                  <a:moveTo>
                    <a:pt x="0" y="0"/>
                  </a:moveTo>
                  <a:lnTo>
                    <a:pt x="104591" y="0"/>
                  </a:lnTo>
                  <a:lnTo>
                    <a:pt x="104591" y="104591"/>
                  </a:lnTo>
                  <a:lnTo>
                    <a:pt x="0" y="104591"/>
                  </a:lnTo>
                  <a:close/>
                </a:path>
              </a:pathLst>
            </a:custGeom>
            <a:solidFill>
              <a:srgbClr val="00C9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28575"/>
              <a:ext cx="104591" cy="1331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333866" y="2732265"/>
            <a:ext cx="11301259" cy="5071440"/>
          </a:xfrm>
          <a:custGeom>
            <a:avLst/>
            <a:gdLst/>
            <a:ahLst/>
            <a:cxnLst/>
            <a:rect r="r" b="b" t="t" l="l"/>
            <a:pathLst>
              <a:path h="5071440" w="11301259">
                <a:moveTo>
                  <a:pt x="0" y="0"/>
                </a:moveTo>
                <a:lnTo>
                  <a:pt x="11301259" y="0"/>
                </a:lnTo>
                <a:lnTo>
                  <a:pt x="11301259" y="5071440"/>
                </a:lnTo>
                <a:lnTo>
                  <a:pt x="0" y="507144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1041708" y="3320354"/>
            <a:ext cx="2042945" cy="47625"/>
            <a:chOff x="0" y="0"/>
            <a:chExt cx="538060" cy="12543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538060" cy="12543"/>
            </a:xfrm>
            <a:custGeom>
              <a:avLst/>
              <a:gdLst/>
              <a:ahLst/>
              <a:cxnLst/>
              <a:rect r="r" b="b" t="t" l="l"/>
              <a:pathLst>
                <a:path h="12543" w="538060">
                  <a:moveTo>
                    <a:pt x="0" y="0"/>
                  </a:moveTo>
                  <a:lnTo>
                    <a:pt x="538060" y="0"/>
                  </a:lnTo>
                  <a:lnTo>
                    <a:pt x="538060" y="12543"/>
                  </a:lnTo>
                  <a:lnTo>
                    <a:pt x="0" y="12543"/>
                  </a:lnTo>
                  <a:close/>
                </a:path>
              </a:pathLst>
            </a:custGeom>
            <a:solidFill>
              <a:srgbClr val="00C9FF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28575"/>
              <a:ext cx="538060" cy="411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3084654" y="3320354"/>
            <a:ext cx="573803" cy="47625"/>
            <a:chOff x="0" y="0"/>
            <a:chExt cx="151125" cy="12543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51125" cy="12543"/>
            </a:xfrm>
            <a:custGeom>
              <a:avLst/>
              <a:gdLst/>
              <a:ahLst/>
              <a:cxnLst/>
              <a:rect r="r" b="b" t="t" l="l"/>
              <a:pathLst>
                <a:path h="12543" w="151125">
                  <a:moveTo>
                    <a:pt x="0" y="0"/>
                  </a:moveTo>
                  <a:lnTo>
                    <a:pt x="151125" y="0"/>
                  </a:lnTo>
                  <a:lnTo>
                    <a:pt x="151125" y="12543"/>
                  </a:lnTo>
                  <a:lnTo>
                    <a:pt x="0" y="12543"/>
                  </a:lnTo>
                  <a:close/>
                </a:path>
              </a:pathLst>
            </a:custGeom>
            <a:solidFill>
              <a:srgbClr val="FFFFFF">
                <a:alpha val="8627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151125" cy="506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14995133" y="6616478"/>
            <a:ext cx="2270234" cy="2057400"/>
          </a:xfrm>
          <a:custGeom>
            <a:avLst/>
            <a:gdLst/>
            <a:ahLst/>
            <a:cxnLst/>
            <a:rect r="r" b="b" t="t" l="l"/>
            <a:pathLst>
              <a:path h="2057400" w="2270234">
                <a:moveTo>
                  <a:pt x="0" y="0"/>
                </a:moveTo>
                <a:lnTo>
                  <a:pt x="2270235" y="0"/>
                </a:lnTo>
                <a:lnTo>
                  <a:pt x="2270235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6" id="16"/>
          <p:cNvGrpSpPr/>
          <p:nvPr/>
        </p:nvGrpSpPr>
        <p:grpSpPr>
          <a:xfrm rot="0">
            <a:off x="11041708" y="3536083"/>
            <a:ext cx="807124" cy="807124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C9FF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17492295" y="9598502"/>
            <a:ext cx="547464" cy="240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60"/>
              </a:lnSpc>
              <a:spcBef>
                <a:spcPct val="0"/>
              </a:spcBef>
            </a:pPr>
            <a:r>
              <a:rPr lang="en-US" b="true" sz="14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10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1041708" y="1727662"/>
            <a:ext cx="6045712" cy="5956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70"/>
              </a:lnSpc>
            </a:pPr>
            <a:r>
              <a:rPr lang="en-US" sz="3800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Análisis de los Eventos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1169205" y="3734827"/>
            <a:ext cx="552131" cy="3717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96"/>
              </a:lnSpc>
              <a:spcBef>
                <a:spcPct val="0"/>
              </a:spcBef>
            </a:pPr>
            <a:r>
              <a:rPr lang="en-US" b="true" sz="2212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06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2252556" y="3386438"/>
            <a:ext cx="5006744" cy="2497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19"/>
              </a:lnSpc>
              <a:spcBef>
                <a:spcPct val="0"/>
              </a:spcBef>
            </a:pPr>
            <a:r>
              <a:rPr lang="en-US" sz="17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 procedió a realizar una comparación de los eventos esperados con los encontrados, es notable que existen falsos positivos para ambos equipos, esto podría deberse a la falta de contexto o a que los narradores hacen mención de los eventos en repetidas ocaciones, ocasionando que nuestro modelo los clasifique eventos actuales.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14240674" y="0"/>
            <a:ext cx="3018626" cy="1028700"/>
            <a:chOff x="0" y="0"/>
            <a:chExt cx="425492" cy="145001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425492" cy="145001"/>
            </a:xfrm>
            <a:custGeom>
              <a:avLst/>
              <a:gdLst/>
              <a:ahLst/>
              <a:cxnLst/>
              <a:rect r="r" b="b" t="t" l="l"/>
              <a:pathLst>
                <a:path h="145001" w="425492">
                  <a:moveTo>
                    <a:pt x="0" y="0"/>
                  </a:moveTo>
                  <a:lnTo>
                    <a:pt x="425492" y="0"/>
                  </a:lnTo>
                  <a:lnTo>
                    <a:pt x="425492" y="145001"/>
                  </a:lnTo>
                  <a:lnTo>
                    <a:pt x="0" y="145001"/>
                  </a:lnTo>
                  <a:close/>
                </a:path>
              </a:pathLst>
            </a:custGeom>
            <a:solidFill>
              <a:srgbClr val="FFFFFF">
                <a:alpha val="8627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name="TextBox 25" id="25"/>
            <p:cNvSpPr txBox="true"/>
            <p:nvPr/>
          </p:nvSpPr>
          <p:spPr>
            <a:xfrm>
              <a:off x="0" y="-38100"/>
              <a:ext cx="425492" cy="1831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1028700" y="0"/>
            <a:ext cx="12967636" cy="1028700"/>
            <a:chOff x="0" y="0"/>
            <a:chExt cx="1827860" cy="145001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1827860" cy="145001"/>
            </a:xfrm>
            <a:custGeom>
              <a:avLst/>
              <a:gdLst/>
              <a:ahLst/>
              <a:cxnLst/>
              <a:rect r="r" b="b" t="t" l="l"/>
              <a:pathLst>
                <a:path h="145001" w="1827860">
                  <a:moveTo>
                    <a:pt x="0" y="0"/>
                  </a:moveTo>
                  <a:lnTo>
                    <a:pt x="1827860" y="0"/>
                  </a:lnTo>
                  <a:lnTo>
                    <a:pt x="1827860" y="145001"/>
                  </a:lnTo>
                  <a:lnTo>
                    <a:pt x="0" y="145001"/>
                  </a:lnTo>
                  <a:close/>
                </a:path>
              </a:pathLst>
            </a:custGeom>
            <a:solidFill>
              <a:srgbClr val="FFFFFF">
                <a:alpha val="8627"/>
              </a:srgbClr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38100"/>
              <a:ext cx="1827860" cy="1831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9" id="29"/>
          <p:cNvSpPr/>
          <p:nvPr/>
        </p:nvSpPr>
        <p:spPr>
          <a:xfrm flipH="false" flipV="false" rot="0">
            <a:off x="1427561" y="319051"/>
            <a:ext cx="389178" cy="390598"/>
          </a:xfrm>
          <a:custGeom>
            <a:avLst/>
            <a:gdLst/>
            <a:ahLst/>
            <a:cxnLst/>
            <a:rect r="r" b="b" t="t" l="l"/>
            <a:pathLst>
              <a:path h="390598" w="389178">
                <a:moveTo>
                  <a:pt x="0" y="0"/>
                </a:moveTo>
                <a:lnTo>
                  <a:pt x="389178" y="0"/>
                </a:lnTo>
                <a:lnTo>
                  <a:pt x="389178" y="390598"/>
                </a:lnTo>
                <a:lnTo>
                  <a:pt x="0" y="39059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0" id="30"/>
          <p:cNvSpPr txBox="true"/>
          <p:nvPr/>
        </p:nvSpPr>
        <p:spPr>
          <a:xfrm rot="0">
            <a:off x="1988588" y="368020"/>
            <a:ext cx="5523930" cy="264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39"/>
              </a:lnSpc>
              <a:spcBef>
                <a:spcPct val="0"/>
              </a:spcBef>
            </a:pPr>
            <a:r>
              <a:rPr lang="en-US" sz="15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TEXT MINING &amp; IMAGE RECOGNITION - SECCIÓN V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D0C3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742214" y="7803705"/>
            <a:ext cx="47625" cy="1740345"/>
            <a:chOff x="0" y="0"/>
            <a:chExt cx="12543" cy="4583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543" cy="458362"/>
            </a:xfrm>
            <a:custGeom>
              <a:avLst/>
              <a:gdLst/>
              <a:ahLst/>
              <a:cxnLst/>
              <a:rect r="r" b="b" t="t" l="l"/>
              <a:pathLst>
                <a:path h="458362" w="12543">
                  <a:moveTo>
                    <a:pt x="0" y="0"/>
                  </a:moveTo>
                  <a:lnTo>
                    <a:pt x="12543" y="0"/>
                  </a:lnTo>
                  <a:lnTo>
                    <a:pt x="12543" y="458362"/>
                  </a:lnTo>
                  <a:lnTo>
                    <a:pt x="0" y="458362"/>
                  </a:lnTo>
                  <a:close/>
                </a:path>
              </a:pathLst>
            </a:custGeom>
            <a:solidFill>
              <a:srgbClr val="00C9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2543" cy="4964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7567467" y="9534525"/>
            <a:ext cx="397119" cy="397119"/>
            <a:chOff x="0" y="0"/>
            <a:chExt cx="104591" cy="10459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04591" cy="104591"/>
            </a:xfrm>
            <a:custGeom>
              <a:avLst/>
              <a:gdLst/>
              <a:ahLst/>
              <a:cxnLst/>
              <a:rect r="r" b="b" t="t" l="l"/>
              <a:pathLst>
                <a:path h="104591" w="104591">
                  <a:moveTo>
                    <a:pt x="0" y="0"/>
                  </a:moveTo>
                  <a:lnTo>
                    <a:pt x="104591" y="0"/>
                  </a:lnTo>
                  <a:lnTo>
                    <a:pt x="104591" y="104591"/>
                  </a:lnTo>
                  <a:lnTo>
                    <a:pt x="0" y="104591"/>
                  </a:lnTo>
                  <a:close/>
                </a:path>
              </a:pathLst>
            </a:custGeom>
            <a:solidFill>
              <a:srgbClr val="00C9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28575"/>
              <a:ext cx="104591" cy="1331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1041708" y="3320354"/>
            <a:ext cx="2042945" cy="47625"/>
            <a:chOff x="0" y="0"/>
            <a:chExt cx="538060" cy="1254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38060" cy="12543"/>
            </a:xfrm>
            <a:custGeom>
              <a:avLst/>
              <a:gdLst/>
              <a:ahLst/>
              <a:cxnLst/>
              <a:rect r="r" b="b" t="t" l="l"/>
              <a:pathLst>
                <a:path h="12543" w="538060">
                  <a:moveTo>
                    <a:pt x="0" y="0"/>
                  </a:moveTo>
                  <a:lnTo>
                    <a:pt x="538060" y="0"/>
                  </a:lnTo>
                  <a:lnTo>
                    <a:pt x="538060" y="12543"/>
                  </a:lnTo>
                  <a:lnTo>
                    <a:pt x="0" y="12543"/>
                  </a:lnTo>
                  <a:close/>
                </a:path>
              </a:pathLst>
            </a:custGeom>
            <a:solidFill>
              <a:srgbClr val="00C9F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28575"/>
              <a:ext cx="538060" cy="411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3084654" y="3320354"/>
            <a:ext cx="573803" cy="47625"/>
            <a:chOff x="0" y="0"/>
            <a:chExt cx="151125" cy="1254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51125" cy="12543"/>
            </a:xfrm>
            <a:custGeom>
              <a:avLst/>
              <a:gdLst/>
              <a:ahLst/>
              <a:cxnLst/>
              <a:rect r="r" b="b" t="t" l="l"/>
              <a:pathLst>
                <a:path h="12543" w="151125">
                  <a:moveTo>
                    <a:pt x="0" y="0"/>
                  </a:moveTo>
                  <a:lnTo>
                    <a:pt x="151125" y="0"/>
                  </a:lnTo>
                  <a:lnTo>
                    <a:pt x="151125" y="12543"/>
                  </a:lnTo>
                  <a:lnTo>
                    <a:pt x="0" y="12543"/>
                  </a:lnTo>
                  <a:close/>
                </a:path>
              </a:pathLst>
            </a:custGeom>
            <a:solidFill>
              <a:srgbClr val="FFFFFF">
                <a:alpha val="8627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151125" cy="506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1041708" y="3536083"/>
            <a:ext cx="807124" cy="807124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C9F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14064564" y="5960668"/>
            <a:ext cx="2923481" cy="2057400"/>
          </a:xfrm>
          <a:custGeom>
            <a:avLst/>
            <a:gdLst/>
            <a:ahLst/>
            <a:cxnLst/>
            <a:rect r="r" b="b" t="t" l="l"/>
            <a:pathLst>
              <a:path h="2057400" w="2923481">
                <a:moveTo>
                  <a:pt x="0" y="0"/>
                </a:moveTo>
                <a:lnTo>
                  <a:pt x="2923482" y="0"/>
                </a:lnTo>
                <a:lnTo>
                  <a:pt x="2923482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028700" y="1268222"/>
            <a:ext cx="6615758" cy="6284970"/>
          </a:xfrm>
          <a:custGeom>
            <a:avLst/>
            <a:gdLst/>
            <a:ahLst/>
            <a:cxnLst/>
            <a:rect r="r" b="b" t="t" l="l"/>
            <a:pathLst>
              <a:path h="6284970" w="6615758">
                <a:moveTo>
                  <a:pt x="0" y="0"/>
                </a:moveTo>
                <a:lnTo>
                  <a:pt x="6615758" y="0"/>
                </a:lnTo>
                <a:lnTo>
                  <a:pt x="6615758" y="6284970"/>
                </a:lnTo>
                <a:lnTo>
                  <a:pt x="0" y="628497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4727556" y="6415498"/>
            <a:ext cx="6545212" cy="3460781"/>
          </a:xfrm>
          <a:custGeom>
            <a:avLst/>
            <a:gdLst/>
            <a:ahLst/>
            <a:cxnLst/>
            <a:rect r="r" b="b" t="t" l="l"/>
            <a:pathLst>
              <a:path h="3460781" w="6545212">
                <a:moveTo>
                  <a:pt x="0" y="0"/>
                </a:moveTo>
                <a:lnTo>
                  <a:pt x="6545212" y="0"/>
                </a:lnTo>
                <a:lnTo>
                  <a:pt x="6545212" y="3460781"/>
                </a:lnTo>
                <a:lnTo>
                  <a:pt x="0" y="346078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17492295" y="9598502"/>
            <a:ext cx="547464" cy="240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60"/>
              </a:lnSpc>
              <a:spcBef>
                <a:spcPct val="0"/>
              </a:spcBef>
            </a:pPr>
            <a:r>
              <a:rPr lang="en-US" b="true" sz="14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11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1041708" y="1727662"/>
            <a:ext cx="6045712" cy="1148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70"/>
              </a:lnSpc>
            </a:pPr>
            <a:r>
              <a:rPr lang="en-US" sz="3800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Visualización de Eventos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1169205" y="3734827"/>
            <a:ext cx="552131" cy="3717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96"/>
              </a:lnSpc>
              <a:spcBef>
                <a:spcPct val="0"/>
              </a:spcBef>
            </a:pPr>
            <a:r>
              <a:rPr lang="en-US" b="true" sz="2212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06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2252556" y="3386438"/>
            <a:ext cx="4111195" cy="9258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19"/>
              </a:lnSpc>
              <a:spcBef>
                <a:spcPct val="0"/>
              </a:spcBef>
            </a:pPr>
            <a:r>
              <a:rPr lang="en-US" sz="17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Por ultimo, se graficaron los eventos en base a como fueron sucediendo durante el partido</a:t>
            </a:r>
          </a:p>
        </p:txBody>
      </p:sp>
      <p:grpSp>
        <p:nvGrpSpPr>
          <p:cNvPr name="Group 24" id="24"/>
          <p:cNvGrpSpPr/>
          <p:nvPr/>
        </p:nvGrpSpPr>
        <p:grpSpPr>
          <a:xfrm rot="0">
            <a:off x="14240674" y="0"/>
            <a:ext cx="3018626" cy="1028700"/>
            <a:chOff x="0" y="0"/>
            <a:chExt cx="425492" cy="145001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425492" cy="145001"/>
            </a:xfrm>
            <a:custGeom>
              <a:avLst/>
              <a:gdLst/>
              <a:ahLst/>
              <a:cxnLst/>
              <a:rect r="r" b="b" t="t" l="l"/>
              <a:pathLst>
                <a:path h="145001" w="425492">
                  <a:moveTo>
                    <a:pt x="0" y="0"/>
                  </a:moveTo>
                  <a:lnTo>
                    <a:pt x="425492" y="0"/>
                  </a:lnTo>
                  <a:lnTo>
                    <a:pt x="425492" y="145001"/>
                  </a:lnTo>
                  <a:lnTo>
                    <a:pt x="0" y="145001"/>
                  </a:lnTo>
                  <a:close/>
                </a:path>
              </a:pathLst>
            </a:custGeom>
            <a:solidFill>
              <a:srgbClr val="FFFFFF">
                <a:alpha val="8627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name="TextBox 26" id="26"/>
            <p:cNvSpPr txBox="true"/>
            <p:nvPr/>
          </p:nvSpPr>
          <p:spPr>
            <a:xfrm>
              <a:off x="0" y="-38100"/>
              <a:ext cx="425492" cy="1831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1028700" y="0"/>
            <a:ext cx="12967636" cy="1028700"/>
            <a:chOff x="0" y="0"/>
            <a:chExt cx="1827860" cy="145001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1827860" cy="145001"/>
            </a:xfrm>
            <a:custGeom>
              <a:avLst/>
              <a:gdLst/>
              <a:ahLst/>
              <a:cxnLst/>
              <a:rect r="r" b="b" t="t" l="l"/>
              <a:pathLst>
                <a:path h="145001" w="1827860">
                  <a:moveTo>
                    <a:pt x="0" y="0"/>
                  </a:moveTo>
                  <a:lnTo>
                    <a:pt x="1827860" y="0"/>
                  </a:lnTo>
                  <a:lnTo>
                    <a:pt x="1827860" y="145001"/>
                  </a:lnTo>
                  <a:lnTo>
                    <a:pt x="0" y="145001"/>
                  </a:lnTo>
                  <a:close/>
                </a:path>
              </a:pathLst>
            </a:custGeom>
            <a:solidFill>
              <a:srgbClr val="FFFFFF">
                <a:alpha val="8627"/>
              </a:srgbClr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-38100"/>
              <a:ext cx="1827860" cy="1831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30" id="30"/>
          <p:cNvSpPr/>
          <p:nvPr/>
        </p:nvSpPr>
        <p:spPr>
          <a:xfrm flipH="false" flipV="false" rot="0">
            <a:off x="1427561" y="319051"/>
            <a:ext cx="389178" cy="390598"/>
          </a:xfrm>
          <a:custGeom>
            <a:avLst/>
            <a:gdLst/>
            <a:ahLst/>
            <a:cxnLst/>
            <a:rect r="r" b="b" t="t" l="l"/>
            <a:pathLst>
              <a:path h="390598" w="389178">
                <a:moveTo>
                  <a:pt x="0" y="0"/>
                </a:moveTo>
                <a:lnTo>
                  <a:pt x="389178" y="0"/>
                </a:lnTo>
                <a:lnTo>
                  <a:pt x="389178" y="390598"/>
                </a:lnTo>
                <a:lnTo>
                  <a:pt x="0" y="39059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1" id="31"/>
          <p:cNvSpPr txBox="true"/>
          <p:nvPr/>
        </p:nvSpPr>
        <p:spPr>
          <a:xfrm rot="0">
            <a:off x="1988588" y="368020"/>
            <a:ext cx="5523930" cy="264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39"/>
              </a:lnSpc>
              <a:spcBef>
                <a:spcPct val="0"/>
              </a:spcBef>
            </a:pPr>
            <a:r>
              <a:rPr lang="en-US" sz="15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TEXT MINING &amp; IMAGE RECOGNITION - SECCIÓN V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7742214" y="7803705"/>
            <a:ext cx="47625" cy="1740345"/>
            <a:chOff x="0" y="0"/>
            <a:chExt cx="12543" cy="45836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2543" cy="458362"/>
            </a:xfrm>
            <a:custGeom>
              <a:avLst/>
              <a:gdLst/>
              <a:ahLst/>
              <a:cxnLst/>
              <a:rect r="r" b="b" t="t" l="l"/>
              <a:pathLst>
                <a:path h="458362" w="12543">
                  <a:moveTo>
                    <a:pt x="0" y="0"/>
                  </a:moveTo>
                  <a:lnTo>
                    <a:pt x="12543" y="0"/>
                  </a:lnTo>
                  <a:lnTo>
                    <a:pt x="12543" y="458362"/>
                  </a:lnTo>
                  <a:lnTo>
                    <a:pt x="0" y="458362"/>
                  </a:lnTo>
                  <a:close/>
                </a:path>
              </a:pathLst>
            </a:custGeom>
            <a:solidFill>
              <a:srgbClr val="00C9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2543" cy="4964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7567467" y="9534525"/>
            <a:ext cx="397119" cy="397119"/>
            <a:chOff x="0" y="0"/>
            <a:chExt cx="104591" cy="10459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04591" cy="104591"/>
            </a:xfrm>
            <a:custGeom>
              <a:avLst/>
              <a:gdLst/>
              <a:ahLst/>
              <a:cxnLst/>
              <a:rect r="r" b="b" t="t" l="l"/>
              <a:pathLst>
                <a:path h="104591" w="104591">
                  <a:moveTo>
                    <a:pt x="0" y="0"/>
                  </a:moveTo>
                  <a:lnTo>
                    <a:pt x="104591" y="0"/>
                  </a:lnTo>
                  <a:lnTo>
                    <a:pt x="104591" y="104591"/>
                  </a:lnTo>
                  <a:lnTo>
                    <a:pt x="0" y="104591"/>
                  </a:lnTo>
                  <a:close/>
                </a:path>
              </a:pathLst>
            </a:custGeom>
            <a:solidFill>
              <a:srgbClr val="00C9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28575"/>
              <a:ext cx="104591" cy="1331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8016470" y="7346652"/>
            <a:ext cx="2255059" cy="714014"/>
            <a:chOff x="0" y="0"/>
            <a:chExt cx="344099" cy="108951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44099" cy="108951"/>
            </a:xfrm>
            <a:custGeom>
              <a:avLst/>
              <a:gdLst/>
              <a:ahLst/>
              <a:cxnLst/>
              <a:rect r="r" b="b" t="t" l="l"/>
              <a:pathLst>
                <a:path h="108951" w="344099">
                  <a:moveTo>
                    <a:pt x="0" y="0"/>
                  </a:moveTo>
                  <a:lnTo>
                    <a:pt x="344099" y="0"/>
                  </a:lnTo>
                  <a:lnTo>
                    <a:pt x="344099" y="108951"/>
                  </a:lnTo>
                  <a:lnTo>
                    <a:pt x="0" y="108951"/>
                  </a:lnTo>
                  <a:close/>
                </a:path>
              </a:pathLst>
            </a:custGeom>
            <a:solidFill>
              <a:srgbClr val="00C9FF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344099" cy="1470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11405932" y="2284411"/>
            <a:ext cx="4325005" cy="3119410"/>
          </a:xfrm>
          <a:custGeom>
            <a:avLst/>
            <a:gdLst/>
            <a:ahLst/>
            <a:cxnLst/>
            <a:rect r="r" b="b" t="t" l="l"/>
            <a:pathLst>
              <a:path h="3119410" w="4325005">
                <a:moveTo>
                  <a:pt x="0" y="0"/>
                </a:moveTo>
                <a:lnTo>
                  <a:pt x="4325005" y="0"/>
                </a:lnTo>
                <a:lnTo>
                  <a:pt x="4325005" y="3119410"/>
                </a:lnTo>
                <a:lnTo>
                  <a:pt x="0" y="311941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7492295" y="9598502"/>
            <a:ext cx="547464" cy="240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60"/>
              </a:lnSpc>
              <a:spcBef>
                <a:spcPct val="0"/>
              </a:spcBef>
            </a:pPr>
            <a:r>
              <a:rPr lang="en-US" b="true" sz="14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12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3147734" y="2140608"/>
            <a:ext cx="10420700" cy="20279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798"/>
              </a:lnSpc>
              <a:spcBef>
                <a:spcPct val="0"/>
              </a:spcBef>
            </a:pPr>
            <a:r>
              <a:rPr lang="en-US" b="true" sz="11284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Muchas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099598" y="3529791"/>
            <a:ext cx="12482351" cy="20279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798"/>
              </a:lnSpc>
              <a:spcBef>
                <a:spcPct val="0"/>
              </a:spcBef>
            </a:pPr>
            <a:r>
              <a:rPr lang="en-US" b="true" sz="11284">
                <a:solidFill>
                  <a:srgbClr val="00C9FF"/>
                </a:solidFill>
                <a:latin typeface="Poppins Bold"/>
                <a:ea typeface="Poppins Bold"/>
                <a:cs typeface="Poppins Bold"/>
                <a:sym typeface="Poppins Bold"/>
              </a:rPr>
              <a:t>Gracias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8098913" y="7536467"/>
            <a:ext cx="2090174" cy="3059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61"/>
              </a:lnSpc>
              <a:spcBef>
                <a:spcPct val="0"/>
              </a:spcBef>
            </a:pPr>
            <a:r>
              <a:rPr lang="en-US" b="true" sz="1829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FIN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D0C3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240674" y="0"/>
            <a:ext cx="3018626" cy="1028700"/>
            <a:chOff x="0" y="0"/>
            <a:chExt cx="425492" cy="14500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5492" cy="145001"/>
            </a:xfrm>
            <a:custGeom>
              <a:avLst/>
              <a:gdLst/>
              <a:ahLst/>
              <a:cxnLst/>
              <a:rect r="r" b="b" t="t" l="l"/>
              <a:pathLst>
                <a:path h="145001" w="425492">
                  <a:moveTo>
                    <a:pt x="0" y="0"/>
                  </a:moveTo>
                  <a:lnTo>
                    <a:pt x="425492" y="0"/>
                  </a:lnTo>
                  <a:lnTo>
                    <a:pt x="425492" y="145001"/>
                  </a:lnTo>
                  <a:lnTo>
                    <a:pt x="0" y="145001"/>
                  </a:lnTo>
                  <a:close/>
                </a:path>
              </a:pathLst>
            </a:custGeom>
            <a:solidFill>
              <a:srgbClr val="FFFFFF">
                <a:alpha val="8627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5492" cy="1831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28700" y="0"/>
            <a:ext cx="12967636" cy="1028700"/>
            <a:chOff x="0" y="0"/>
            <a:chExt cx="1827860" cy="14500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827860" cy="145001"/>
            </a:xfrm>
            <a:custGeom>
              <a:avLst/>
              <a:gdLst/>
              <a:ahLst/>
              <a:cxnLst/>
              <a:rect r="r" b="b" t="t" l="l"/>
              <a:pathLst>
                <a:path h="145001" w="1827860">
                  <a:moveTo>
                    <a:pt x="0" y="0"/>
                  </a:moveTo>
                  <a:lnTo>
                    <a:pt x="1827860" y="0"/>
                  </a:lnTo>
                  <a:lnTo>
                    <a:pt x="1827860" y="145001"/>
                  </a:lnTo>
                  <a:lnTo>
                    <a:pt x="0" y="145001"/>
                  </a:lnTo>
                  <a:close/>
                </a:path>
              </a:pathLst>
            </a:custGeom>
            <a:solidFill>
              <a:srgbClr val="FFFFFF">
                <a:alpha val="8627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827860" cy="1831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427561" y="319051"/>
            <a:ext cx="389178" cy="390598"/>
          </a:xfrm>
          <a:custGeom>
            <a:avLst/>
            <a:gdLst/>
            <a:ahLst/>
            <a:cxnLst/>
            <a:rect r="r" b="b" t="t" l="l"/>
            <a:pathLst>
              <a:path h="390598" w="389178">
                <a:moveTo>
                  <a:pt x="0" y="0"/>
                </a:moveTo>
                <a:lnTo>
                  <a:pt x="389178" y="0"/>
                </a:lnTo>
                <a:lnTo>
                  <a:pt x="389178" y="390598"/>
                </a:lnTo>
                <a:lnTo>
                  <a:pt x="0" y="3905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7742214" y="7803705"/>
            <a:ext cx="47625" cy="1740345"/>
            <a:chOff x="0" y="0"/>
            <a:chExt cx="12543" cy="458362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2543" cy="458362"/>
            </a:xfrm>
            <a:custGeom>
              <a:avLst/>
              <a:gdLst/>
              <a:ahLst/>
              <a:cxnLst/>
              <a:rect r="r" b="b" t="t" l="l"/>
              <a:pathLst>
                <a:path h="458362" w="12543">
                  <a:moveTo>
                    <a:pt x="0" y="0"/>
                  </a:moveTo>
                  <a:lnTo>
                    <a:pt x="12543" y="0"/>
                  </a:lnTo>
                  <a:lnTo>
                    <a:pt x="12543" y="458362"/>
                  </a:lnTo>
                  <a:lnTo>
                    <a:pt x="0" y="458362"/>
                  </a:lnTo>
                  <a:close/>
                </a:path>
              </a:pathLst>
            </a:custGeom>
            <a:solidFill>
              <a:srgbClr val="00C9FF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12543" cy="4964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7567467" y="9534525"/>
            <a:ext cx="397119" cy="397119"/>
            <a:chOff x="0" y="0"/>
            <a:chExt cx="104591" cy="104591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04591" cy="104591"/>
            </a:xfrm>
            <a:custGeom>
              <a:avLst/>
              <a:gdLst/>
              <a:ahLst/>
              <a:cxnLst/>
              <a:rect r="r" b="b" t="t" l="l"/>
              <a:pathLst>
                <a:path h="104591" w="104591">
                  <a:moveTo>
                    <a:pt x="0" y="0"/>
                  </a:moveTo>
                  <a:lnTo>
                    <a:pt x="104591" y="0"/>
                  </a:lnTo>
                  <a:lnTo>
                    <a:pt x="104591" y="104591"/>
                  </a:lnTo>
                  <a:lnTo>
                    <a:pt x="0" y="104591"/>
                  </a:lnTo>
                  <a:close/>
                </a:path>
              </a:pathLst>
            </a:custGeom>
            <a:solidFill>
              <a:srgbClr val="00C9FF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28575"/>
              <a:ext cx="104591" cy="1331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0742519" y="4424374"/>
            <a:ext cx="2042945" cy="47625"/>
            <a:chOff x="0" y="0"/>
            <a:chExt cx="538060" cy="12543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538060" cy="12543"/>
            </a:xfrm>
            <a:custGeom>
              <a:avLst/>
              <a:gdLst/>
              <a:ahLst/>
              <a:cxnLst/>
              <a:rect r="r" b="b" t="t" l="l"/>
              <a:pathLst>
                <a:path h="12543" w="538060">
                  <a:moveTo>
                    <a:pt x="0" y="0"/>
                  </a:moveTo>
                  <a:lnTo>
                    <a:pt x="538060" y="0"/>
                  </a:lnTo>
                  <a:lnTo>
                    <a:pt x="538060" y="12543"/>
                  </a:lnTo>
                  <a:lnTo>
                    <a:pt x="0" y="12543"/>
                  </a:lnTo>
                  <a:close/>
                </a:path>
              </a:pathLst>
            </a:custGeom>
            <a:solidFill>
              <a:srgbClr val="00C9FF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28575"/>
              <a:ext cx="538060" cy="411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2785465" y="4424374"/>
            <a:ext cx="573803" cy="47625"/>
            <a:chOff x="0" y="0"/>
            <a:chExt cx="151125" cy="12543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51125" cy="12543"/>
            </a:xfrm>
            <a:custGeom>
              <a:avLst/>
              <a:gdLst/>
              <a:ahLst/>
              <a:cxnLst/>
              <a:rect r="r" b="b" t="t" l="l"/>
              <a:pathLst>
                <a:path h="12543" w="151125">
                  <a:moveTo>
                    <a:pt x="0" y="0"/>
                  </a:moveTo>
                  <a:lnTo>
                    <a:pt x="151125" y="0"/>
                  </a:lnTo>
                  <a:lnTo>
                    <a:pt x="151125" y="12543"/>
                  </a:lnTo>
                  <a:lnTo>
                    <a:pt x="0" y="12543"/>
                  </a:lnTo>
                  <a:close/>
                </a:path>
              </a:pathLst>
            </a:custGeom>
            <a:solidFill>
              <a:srgbClr val="FFFFFF">
                <a:alpha val="8627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151125" cy="506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1" id="21"/>
          <p:cNvSpPr/>
          <p:nvPr/>
        </p:nvSpPr>
        <p:spPr>
          <a:xfrm flipH="false" flipV="false" rot="0">
            <a:off x="1170568" y="1512032"/>
            <a:ext cx="6647286" cy="5824684"/>
          </a:xfrm>
          <a:custGeom>
            <a:avLst/>
            <a:gdLst/>
            <a:ahLst/>
            <a:cxnLst/>
            <a:rect r="r" b="b" t="t" l="l"/>
            <a:pathLst>
              <a:path h="5824684" w="6647286">
                <a:moveTo>
                  <a:pt x="0" y="0"/>
                </a:moveTo>
                <a:lnTo>
                  <a:pt x="6647286" y="0"/>
                </a:lnTo>
                <a:lnTo>
                  <a:pt x="6647286" y="5824685"/>
                </a:lnTo>
                <a:lnTo>
                  <a:pt x="0" y="582468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2" id="22"/>
          <p:cNvSpPr txBox="true"/>
          <p:nvPr/>
        </p:nvSpPr>
        <p:spPr>
          <a:xfrm rot="0">
            <a:off x="1988588" y="368020"/>
            <a:ext cx="5523930" cy="264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39"/>
              </a:lnSpc>
              <a:spcBef>
                <a:spcPct val="0"/>
              </a:spcBef>
            </a:pPr>
            <a:r>
              <a:rPr lang="en-US" sz="15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TEXT MINING &amp; IMAGE RECOGNITION - SECCIÓN V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7492295" y="9598502"/>
            <a:ext cx="547464" cy="2405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60"/>
              </a:lnSpc>
              <a:spcBef>
                <a:spcPct val="0"/>
              </a:spcBef>
            </a:pPr>
            <a:r>
              <a:rPr lang="en-US" b="true" sz="14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02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0742519" y="2485636"/>
            <a:ext cx="5756820" cy="1498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0"/>
              </a:lnSpc>
            </a:pPr>
            <a:r>
              <a:rPr lang="en-US" sz="5000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Objetivos del Proyecto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0742519" y="4872049"/>
            <a:ext cx="6516781" cy="1934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9"/>
              </a:lnSpc>
            </a:pPr>
            <a:r>
              <a:rPr lang="en-US" sz="21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Procesar y analizar la narración de un partido de fútbol</a:t>
            </a:r>
          </a:p>
          <a:p>
            <a:pPr algn="l">
              <a:lnSpc>
                <a:spcPts val="3079"/>
              </a:lnSpc>
            </a:pPr>
            <a:r>
              <a:rPr lang="en-US" sz="21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Detectar eventos clave (goles, faltas, etc.).</a:t>
            </a:r>
          </a:p>
          <a:p>
            <a:pPr algn="l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Relacionar los eventos con el resultado final del partido.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D0C3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742214" y="7803705"/>
            <a:ext cx="47625" cy="1740345"/>
            <a:chOff x="0" y="0"/>
            <a:chExt cx="12543" cy="4583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543" cy="458362"/>
            </a:xfrm>
            <a:custGeom>
              <a:avLst/>
              <a:gdLst/>
              <a:ahLst/>
              <a:cxnLst/>
              <a:rect r="r" b="b" t="t" l="l"/>
              <a:pathLst>
                <a:path h="458362" w="12543">
                  <a:moveTo>
                    <a:pt x="0" y="0"/>
                  </a:moveTo>
                  <a:lnTo>
                    <a:pt x="12543" y="0"/>
                  </a:lnTo>
                  <a:lnTo>
                    <a:pt x="12543" y="458362"/>
                  </a:lnTo>
                  <a:lnTo>
                    <a:pt x="0" y="458362"/>
                  </a:lnTo>
                  <a:close/>
                </a:path>
              </a:pathLst>
            </a:custGeom>
            <a:solidFill>
              <a:srgbClr val="00C9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2543" cy="4964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7567467" y="9534525"/>
            <a:ext cx="397119" cy="397119"/>
            <a:chOff x="0" y="0"/>
            <a:chExt cx="104591" cy="10459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04591" cy="104591"/>
            </a:xfrm>
            <a:custGeom>
              <a:avLst/>
              <a:gdLst/>
              <a:ahLst/>
              <a:cxnLst/>
              <a:rect r="r" b="b" t="t" l="l"/>
              <a:pathLst>
                <a:path h="104591" w="104591">
                  <a:moveTo>
                    <a:pt x="0" y="0"/>
                  </a:moveTo>
                  <a:lnTo>
                    <a:pt x="104591" y="0"/>
                  </a:lnTo>
                  <a:lnTo>
                    <a:pt x="104591" y="104591"/>
                  </a:lnTo>
                  <a:lnTo>
                    <a:pt x="0" y="104591"/>
                  </a:lnTo>
                  <a:close/>
                </a:path>
              </a:pathLst>
            </a:custGeom>
            <a:solidFill>
              <a:srgbClr val="00C9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28575"/>
              <a:ext cx="104591" cy="1331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988588" y="4085208"/>
            <a:ext cx="2042945" cy="47625"/>
            <a:chOff x="0" y="0"/>
            <a:chExt cx="538060" cy="1254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38060" cy="12543"/>
            </a:xfrm>
            <a:custGeom>
              <a:avLst/>
              <a:gdLst/>
              <a:ahLst/>
              <a:cxnLst/>
              <a:rect r="r" b="b" t="t" l="l"/>
              <a:pathLst>
                <a:path h="12543" w="538060">
                  <a:moveTo>
                    <a:pt x="0" y="0"/>
                  </a:moveTo>
                  <a:lnTo>
                    <a:pt x="538060" y="0"/>
                  </a:lnTo>
                  <a:lnTo>
                    <a:pt x="538060" y="12543"/>
                  </a:lnTo>
                  <a:lnTo>
                    <a:pt x="0" y="12543"/>
                  </a:lnTo>
                  <a:close/>
                </a:path>
              </a:pathLst>
            </a:custGeom>
            <a:solidFill>
              <a:srgbClr val="00C9F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28575"/>
              <a:ext cx="538060" cy="411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4031533" y="4085208"/>
            <a:ext cx="573803" cy="47625"/>
            <a:chOff x="0" y="0"/>
            <a:chExt cx="151125" cy="1254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51125" cy="12543"/>
            </a:xfrm>
            <a:custGeom>
              <a:avLst/>
              <a:gdLst/>
              <a:ahLst/>
              <a:cxnLst/>
              <a:rect r="r" b="b" t="t" l="l"/>
              <a:pathLst>
                <a:path h="12543" w="151125">
                  <a:moveTo>
                    <a:pt x="0" y="0"/>
                  </a:moveTo>
                  <a:lnTo>
                    <a:pt x="151125" y="0"/>
                  </a:lnTo>
                  <a:lnTo>
                    <a:pt x="151125" y="12543"/>
                  </a:lnTo>
                  <a:lnTo>
                    <a:pt x="0" y="12543"/>
                  </a:lnTo>
                  <a:close/>
                </a:path>
              </a:pathLst>
            </a:custGeom>
            <a:solidFill>
              <a:srgbClr val="FFFFFF">
                <a:alpha val="8627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151125" cy="506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7939208" y="4404475"/>
            <a:ext cx="9850631" cy="1177175"/>
          </a:xfrm>
          <a:custGeom>
            <a:avLst/>
            <a:gdLst/>
            <a:ahLst/>
            <a:cxnLst/>
            <a:rect r="r" b="b" t="t" l="l"/>
            <a:pathLst>
              <a:path h="1177175" w="9850631">
                <a:moveTo>
                  <a:pt x="0" y="0"/>
                </a:moveTo>
                <a:lnTo>
                  <a:pt x="9850631" y="0"/>
                </a:lnTo>
                <a:lnTo>
                  <a:pt x="9850631" y="1177175"/>
                </a:lnTo>
                <a:lnTo>
                  <a:pt x="0" y="11771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5057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5077415" y="6002972"/>
            <a:ext cx="2688612" cy="2427086"/>
          </a:xfrm>
          <a:custGeom>
            <a:avLst/>
            <a:gdLst/>
            <a:ahLst/>
            <a:cxnLst/>
            <a:rect r="r" b="b" t="t" l="l"/>
            <a:pathLst>
              <a:path h="2427086" w="2688612">
                <a:moveTo>
                  <a:pt x="0" y="0"/>
                </a:moveTo>
                <a:lnTo>
                  <a:pt x="2688612" y="0"/>
                </a:lnTo>
                <a:lnTo>
                  <a:pt x="2688612" y="2427087"/>
                </a:lnTo>
                <a:lnTo>
                  <a:pt x="0" y="242708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7492295" y="9598502"/>
            <a:ext cx="547464" cy="2405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60"/>
              </a:lnSpc>
              <a:spcBef>
                <a:spcPct val="0"/>
              </a:spcBef>
            </a:pPr>
            <a:r>
              <a:rPr lang="en-US" b="true" sz="14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03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988588" y="2146470"/>
            <a:ext cx="5756820" cy="1498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0"/>
              </a:lnSpc>
            </a:pPr>
            <a:r>
              <a:rPr lang="en-US" sz="5000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Descripción del Dataset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988588" y="4272280"/>
            <a:ext cx="5387731" cy="8712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79"/>
              </a:lnSpc>
              <a:spcBef>
                <a:spcPct val="0"/>
              </a:spcBef>
            </a:pPr>
            <a:r>
              <a:rPr lang="en-US" sz="16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Para la realización de este algoritmo se utilizó el partido Jugado entre Antigua GFC   y Xelajú MC el cual se dividio en dos partes el primer y segundo tiempo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988588" y="5553075"/>
            <a:ext cx="5387731" cy="5759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80"/>
              </a:lnSpc>
              <a:spcBef>
                <a:spcPct val="0"/>
              </a:spcBef>
            </a:pPr>
            <a:r>
              <a:rPr lang="en-US" sz="17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Para la transcripcion del partido se utilizó la herramienta:  </a:t>
            </a:r>
            <a:r>
              <a:rPr lang="en-US" sz="1700">
                <a:solidFill>
                  <a:srgbClr val="FFF622"/>
                </a:solidFill>
                <a:latin typeface="Open Sans"/>
                <a:ea typeface="Open Sans"/>
                <a:cs typeface="Open Sans"/>
                <a:sym typeface="Open Sans"/>
              </a:rPr>
              <a:t>SpeechRecognition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14240674" y="0"/>
            <a:ext cx="3018626" cy="1028700"/>
            <a:chOff x="0" y="0"/>
            <a:chExt cx="425492" cy="145001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425492" cy="145001"/>
            </a:xfrm>
            <a:custGeom>
              <a:avLst/>
              <a:gdLst/>
              <a:ahLst/>
              <a:cxnLst/>
              <a:rect r="r" b="b" t="t" l="l"/>
              <a:pathLst>
                <a:path h="145001" w="425492">
                  <a:moveTo>
                    <a:pt x="0" y="0"/>
                  </a:moveTo>
                  <a:lnTo>
                    <a:pt x="425492" y="0"/>
                  </a:lnTo>
                  <a:lnTo>
                    <a:pt x="425492" y="145001"/>
                  </a:lnTo>
                  <a:lnTo>
                    <a:pt x="0" y="145001"/>
                  </a:lnTo>
                  <a:close/>
                </a:path>
              </a:pathLst>
            </a:custGeom>
            <a:solidFill>
              <a:srgbClr val="FFFFFF">
                <a:alpha val="8627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425492" cy="1831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028700" y="0"/>
            <a:ext cx="12967636" cy="1028700"/>
            <a:chOff x="0" y="0"/>
            <a:chExt cx="1827860" cy="145001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1827860" cy="145001"/>
            </a:xfrm>
            <a:custGeom>
              <a:avLst/>
              <a:gdLst/>
              <a:ahLst/>
              <a:cxnLst/>
              <a:rect r="r" b="b" t="t" l="l"/>
              <a:pathLst>
                <a:path h="145001" w="1827860">
                  <a:moveTo>
                    <a:pt x="0" y="0"/>
                  </a:moveTo>
                  <a:lnTo>
                    <a:pt x="1827860" y="0"/>
                  </a:lnTo>
                  <a:lnTo>
                    <a:pt x="1827860" y="145001"/>
                  </a:lnTo>
                  <a:lnTo>
                    <a:pt x="0" y="145001"/>
                  </a:lnTo>
                  <a:close/>
                </a:path>
              </a:pathLst>
            </a:custGeom>
            <a:solidFill>
              <a:srgbClr val="FFFFFF">
                <a:alpha val="8627"/>
              </a:srgbClr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38100"/>
              <a:ext cx="1827860" cy="1831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6" id="26"/>
          <p:cNvSpPr/>
          <p:nvPr/>
        </p:nvSpPr>
        <p:spPr>
          <a:xfrm flipH="false" flipV="false" rot="0">
            <a:off x="1427561" y="319051"/>
            <a:ext cx="389178" cy="390598"/>
          </a:xfrm>
          <a:custGeom>
            <a:avLst/>
            <a:gdLst/>
            <a:ahLst/>
            <a:cxnLst/>
            <a:rect r="r" b="b" t="t" l="l"/>
            <a:pathLst>
              <a:path h="390598" w="389178">
                <a:moveTo>
                  <a:pt x="0" y="0"/>
                </a:moveTo>
                <a:lnTo>
                  <a:pt x="389178" y="0"/>
                </a:lnTo>
                <a:lnTo>
                  <a:pt x="389178" y="390598"/>
                </a:lnTo>
                <a:lnTo>
                  <a:pt x="0" y="39059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7" id="27"/>
          <p:cNvSpPr txBox="true"/>
          <p:nvPr/>
        </p:nvSpPr>
        <p:spPr>
          <a:xfrm rot="0">
            <a:off x="1988588" y="368020"/>
            <a:ext cx="5523930" cy="264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39"/>
              </a:lnSpc>
              <a:spcBef>
                <a:spcPct val="0"/>
              </a:spcBef>
            </a:pPr>
            <a:r>
              <a:rPr lang="en-US" sz="15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TEXT MINING &amp; IMAGE RECOGNITION - SECCIÓN V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D0C3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742214" y="7803705"/>
            <a:ext cx="47625" cy="1740345"/>
            <a:chOff x="0" y="0"/>
            <a:chExt cx="12543" cy="4583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543" cy="458362"/>
            </a:xfrm>
            <a:custGeom>
              <a:avLst/>
              <a:gdLst/>
              <a:ahLst/>
              <a:cxnLst/>
              <a:rect r="r" b="b" t="t" l="l"/>
              <a:pathLst>
                <a:path h="458362" w="12543">
                  <a:moveTo>
                    <a:pt x="0" y="0"/>
                  </a:moveTo>
                  <a:lnTo>
                    <a:pt x="12543" y="0"/>
                  </a:lnTo>
                  <a:lnTo>
                    <a:pt x="12543" y="458362"/>
                  </a:lnTo>
                  <a:lnTo>
                    <a:pt x="0" y="458362"/>
                  </a:lnTo>
                  <a:close/>
                </a:path>
              </a:pathLst>
            </a:custGeom>
            <a:solidFill>
              <a:srgbClr val="00C9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2543" cy="4964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7567467" y="9534525"/>
            <a:ext cx="397119" cy="397119"/>
            <a:chOff x="0" y="0"/>
            <a:chExt cx="104591" cy="10459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04591" cy="104591"/>
            </a:xfrm>
            <a:custGeom>
              <a:avLst/>
              <a:gdLst/>
              <a:ahLst/>
              <a:cxnLst/>
              <a:rect r="r" b="b" t="t" l="l"/>
              <a:pathLst>
                <a:path h="104591" w="104591">
                  <a:moveTo>
                    <a:pt x="0" y="0"/>
                  </a:moveTo>
                  <a:lnTo>
                    <a:pt x="104591" y="0"/>
                  </a:lnTo>
                  <a:lnTo>
                    <a:pt x="104591" y="104591"/>
                  </a:lnTo>
                  <a:lnTo>
                    <a:pt x="0" y="104591"/>
                  </a:lnTo>
                  <a:close/>
                </a:path>
              </a:pathLst>
            </a:custGeom>
            <a:solidFill>
              <a:srgbClr val="00C9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28575"/>
              <a:ext cx="104591" cy="1331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988588" y="2876793"/>
            <a:ext cx="7837640" cy="5995795"/>
          </a:xfrm>
          <a:custGeom>
            <a:avLst/>
            <a:gdLst/>
            <a:ahLst/>
            <a:cxnLst/>
            <a:rect r="r" b="b" t="t" l="l"/>
            <a:pathLst>
              <a:path h="5995795" w="7837640">
                <a:moveTo>
                  <a:pt x="0" y="0"/>
                </a:moveTo>
                <a:lnTo>
                  <a:pt x="7837640" y="0"/>
                </a:lnTo>
                <a:lnTo>
                  <a:pt x="7837640" y="5995795"/>
                </a:lnTo>
                <a:lnTo>
                  <a:pt x="0" y="599579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736344" y="1270279"/>
            <a:ext cx="2160789" cy="1952568"/>
          </a:xfrm>
          <a:custGeom>
            <a:avLst/>
            <a:gdLst/>
            <a:ahLst/>
            <a:cxnLst/>
            <a:rect r="r" b="b" t="t" l="l"/>
            <a:pathLst>
              <a:path h="1952568" w="2160789">
                <a:moveTo>
                  <a:pt x="0" y="0"/>
                </a:moveTo>
                <a:lnTo>
                  <a:pt x="2160789" y="0"/>
                </a:lnTo>
                <a:lnTo>
                  <a:pt x="2160789" y="1952567"/>
                </a:lnTo>
                <a:lnTo>
                  <a:pt x="0" y="195256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7492295" y="9598502"/>
            <a:ext cx="547464" cy="2405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60"/>
              </a:lnSpc>
              <a:spcBef>
                <a:spcPct val="0"/>
              </a:spcBef>
            </a:pPr>
            <a:r>
              <a:rPr lang="en-US" b="true" sz="14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03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11425913" y="3452706"/>
            <a:ext cx="5833387" cy="4843970"/>
            <a:chOff x="0" y="0"/>
            <a:chExt cx="7777850" cy="6458626"/>
          </a:xfrm>
        </p:grpSpPr>
        <p:grpSp>
          <p:nvGrpSpPr>
            <p:cNvPr name="Group 12" id="12"/>
            <p:cNvGrpSpPr/>
            <p:nvPr/>
          </p:nvGrpSpPr>
          <p:grpSpPr>
            <a:xfrm rot="0">
              <a:off x="4951099" y="1056179"/>
              <a:ext cx="2723927" cy="63500"/>
              <a:chOff x="0" y="0"/>
              <a:chExt cx="538060" cy="12543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538060" cy="12543"/>
              </a:xfrm>
              <a:custGeom>
                <a:avLst/>
                <a:gdLst/>
                <a:ahLst/>
                <a:cxnLst/>
                <a:rect r="r" b="b" t="t" l="l"/>
                <a:pathLst>
                  <a:path h="12543" w="538060">
                    <a:moveTo>
                      <a:pt x="0" y="0"/>
                    </a:moveTo>
                    <a:lnTo>
                      <a:pt x="538060" y="0"/>
                    </a:lnTo>
                    <a:lnTo>
                      <a:pt x="538060" y="12543"/>
                    </a:lnTo>
                    <a:lnTo>
                      <a:pt x="0" y="12543"/>
                    </a:lnTo>
                    <a:close/>
                  </a:path>
                </a:pathLst>
              </a:custGeom>
              <a:solidFill>
                <a:srgbClr val="00C9FF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28575"/>
                <a:ext cx="538060" cy="4111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239"/>
                  </a:lnSpc>
                </a:pPr>
              </a:p>
            </p:txBody>
          </p:sp>
        </p:grpSp>
        <p:grpSp>
          <p:nvGrpSpPr>
            <p:cNvPr name="Group 15" id="15"/>
            <p:cNvGrpSpPr/>
            <p:nvPr/>
          </p:nvGrpSpPr>
          <p:grpSpPr>
            <a:xfrm rot="0">
              <a:off x="4186029" y="1056179"/>
              <a:ext cx="765070" cy="63500"/>
              <a:chOff x="0" y="0"/>
              <a:chExt cx="151125" cy="12543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151125" cy="12543"/>
              </a:xfrm>
              <a:custGeom>
                <a:avLst/>
                <a:gdLst/>
                <a:ahLst/>
                <a:cxnLst/>
                <a:rect r="r" b="b" t="t" l="l"/>
                <a:pathLst>
                  <a:path h="12543" w="151125">
                    <a:moveTo>
                      <a:pt x="0" y="0"/>
                    </a:moveTo>
                    <a:lnTo>
                      <a:pt x="151125" y="0"/>
                    </a:lnTo>
                    <a:lnTo>
                      <a:pt x="151125" y="12543"/>
                    </a:lnTo>
                    <a:lnTo>
                      <a:pt x="0" y="12543"/>
                    </a:lnTo>
                    <a:close/>
                  </a:path>
                </a:pathLst>
              </a:custGeom>
              <a:solidFill>
                <a:srgbClr val="FFFFFF">
                  <a:alpha val="8627"/>
                </a:srgbClr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0" y="-38100"/>
                <a:ext cx="151125" cy="5064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18" id="18"/>
            <p:cNvSpPr txBox="true"/>
            <p:nvPr/>
          </p:nvSpPr>
          <p:spPr>
            <a:xfrm rot="0">
              <a:off x="0" y="-19050"/>
              <a:ext cx="7675760" cy="10265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5750"/>
                </a:lnSpc>
              </a:pPr>
              <a:r>
                <a:rPr lang="en-US" b="true" sz="5000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Transcripción</a:t>
              </a:r>
            </a:p>
          </p:txBody>
        </p:sp>
        <p:sp>
          <p:nvSpPr>
            <p:cNvPr name="TextBox 19" id="19"/>
            <p:cNvSpPr txBox="true"/>
            <p:nvPr/>
          </p:nvSpPr>
          <p:spPr>
            <a:xfrm rot="0">
              <a:off x="491385" y="1574973"/>
              <a:ext cx="7183642" cy="11521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379"/>
                </a:lnSpc>
                <a:spcBef>
                  <a:spcPct val="0"/>
                </a:spcBef>
              </a:pPr>
              <a:r>
                <a:rPr lang="en-US" sz="1699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Para realizar la transcripción de audio, es importante tener en cuenta que se utilizaron archivos en formato “.wav”.</a:t>
              </a:r>
            </a:p>
          </p:txBody>
        </p:sp>
        <p:sp>
          <p:nvSpPr>
            <p:cNvPr name="TextBox 20" id="20"/>
            <p:cNvSpPr txBox="true"/>
            <p:nvPr/>
          </p:nvSpPr>
          <p:spPr>
            <a:xfrm rot="0">
              <a:off x="594208" y="2944324"/>
              <a:ext cx="7183642" cy="35143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379"/>
                </a:lnSpc>
              </a:pPr>
              <a:r>
                <a:rPr lang="en-US" sz="1699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Como primer paso, se dividieron los audios en fragmetos (“chunks”) de 60s.</a:t>
              </a:r>
            </a:p>
            <a:p>
              <a:pPr algn="r">
                <a:lnSpc>
                  <a:spcPts val="2379"/>
                </a:lnSpc>
              </a:pPr>
            </a:p>
            <a:p>
              <a:pPr algn="r">
                <a:lnSpc>
                  <a:spcPts val="2379"/>
                </a:lnSpc>
                <a:spcBef>
                  <a:spcPct val="0"/>
                </a:spcBef>
              </a:pPr>
              <a:r>
                <a:rPr lang="en-US" sz="1699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Cada fragmento luego pasa por un proceso de reduccion de ruido, esto para poder tener una mejor traducción para luego pasar cada fragmento a un proceso de traducción utilizando </a:t>
              </a:r>
              <a:r>
                <a:rPr lang="en-US" sz="1699">
                  <a:solidFill>
                    <a:srgbClr val="FFF622"/>
                  </a:solidFill>
                  <a:latin typeface="Open Sans"/>
                  <a:ea typeface="Open Sans"/>
                  <a:cs typeface="Open Sans"/>
                  <a:sym typeface="Open Sans"/>
                </a:rPr>
                <a:t>SpeechRecognition</a:t>
              </a:r>
              <a:r>
                <a:rPr lang="en-US" sz="1699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 apoyado de una funcion interna llamada “recognize_google”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14240674" y="0"/>
            <a:ext cx="3018626" cy="1028700"/>
            <a:chOff x="0" y="0"/>
            <a:chExt cx="425492" cy="145001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425492" cy="145001"/>
            </a:xfrm>
            <a:custGeom>
              <a:avLst/>
              <a:gdLst/>
              <a:ahLst/>
              <a:cxnLst/>
              <a:rect r="r" b="b" t="t" l="l"/>
              <a:pathLst>
                <a:path h="145001" w="425492">
                  <a:moveTo>
                    <a:pt x="0" y="0"/>
                  </a:moveTo>
                  <a:lnTo>
                    <a:pt x="425492" y="0"/>
                  </a:lnTo>
                  <a:lnTo>
                    <a:pt x="425492" y="145001"/>
                  </a:lnTo>
                  <a:lnTo>
                    <a:pt x="0" y="145001"/>
                  </a:lnTo>
                  <a:close/>
                </a:path>
              </a:pathLst>
            </a:custGeom>
            <a:solidFill>
              <a:srgbClr val="FFFFFF">
                <a:alpha val="8627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0" y="-38100"/>
              <a:ext cx="425492" cy="1831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1028700" y="0"/>
            <a:ext cx="12967636" cy="1028700"/>
            <a:chOff x="0" y="0"/>
            <a:chExt cx="1827860" cy="145001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827860" cy="145001"/>
            </a:xfrm>
            <a:custGeom>
              <a:avLst/>
              <a:gdLst/>
              <a:ahLst/>
              <a:cxnLst/>
              <a:rect r="r" b="b" t="t" l="l"/>
              <a:pathLst>
                <a:path h="145001" w="1827860">
                  <a:moveTo>
                    <a:pt x="0" y="0"/>
                  </a:moveTo>
                  <a:lnTo>
                    <a:pt x="1827860" y="0"/>
                  </a:lnTo>
                  <a:lnTo>
                    <a:pt x="1827860" y="145001"/>
                  </a:lnTo>
                  <a:lnTo>
                    <a:pt x="0" y="145001"/>
                  </a:lnTo>
                  <a:close/>
                </a:path>
              </a:pathLst>
            </a:custGeom>
            <a:solidFill>
              <a:srgbClr val="FFFFFF">
                <a:alpha val="8627"/>
              </a:srgbClr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38100"/>
              <a:ext cx="1827860" cy="1831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7" id="27"/>
          <p:cNvSpPr/>
          <p:nvPr/>
        </p:nvSpPr>
        <p:spPr>
          <a:xfrm flipH="false" flipV="false" rot="0">
            <a:off x="1427561" y="319051"/>
            <a:ext cx="389178" cy="390598"/>
          </a:xfrm>
          <a:custGeom>
            <a:avLst/>
            <a:gdLst/>
            <a:ahLst/>
            <a:cxnLst/>
            <a:rect r="r" b="b" t="t" l="l"/>
            <a:pathLst>
              <a:path h="390598" w="389178">
                <a:moveTo>
                  <a:pt x="0" y="0"/>
                </a:moveTo>
                <a:lnTo>
                  <a:pt x="389178" y="0"/>
                </a:lnTo>
                <a:lnTo>
                  <a:pt x="389178" y="390598"/>
                </a:lnTo>
                <a:lnTo>
                  <a:pt x="0" y="39059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8" id="28"/>
          <p:cNvSpPr txBox="true"/>
          <p:nvPr/>
        </p:nvSpPr>
        <p:spPr>
          <a:xfrm rot="0">
            <a:off x="1988588" y="368020"/>
            <a:ext cx="5523930" cy="264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39"/>
              </a:lnSpc>
              <a:spcBef>
                <a:spcPct val="0"/>
              </a:spcBef>
            </a:pPr>
            <a:r>
              <a:rPr lang="en-US" sz="15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TEXT MINING &amp; IMAGE RECOGNITION - SECCIÓN V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D0C3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742214" y="7803705"/>
            <a:ext cx="47625" cy="1740345"/>
            <a:chOff x="0" y="0"/>
            <a:chExt cx="12543" cy="4583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543" cy="458362"/>
            </a:xfrm>
            <a:custGeom>
              <a:avLst/>
              <a:gdLst/>
              <a:ahLst/>
              <a:cxnLst/>
              <a:rect r="r" b="b" t="t" l="l"/>
              <a:pathLst>
                <a:path h="458362" w="12543">
                  <a:moveTo>
                    <a:pt x="0" y="0"/>
                  </a:moveTo>
                  <a:lnTo>
                    <a:pt x="12543" y="0"/>
                  </a:lnTo>
                  <a:lnTo>
                    <a:pt x="12543" y="458362"/>
                  </a:lnTo>
                  <a:lnTo>
                    <a:pt x="0" y="458362"/>
                  </a:lnTo>
                  <a:close/>
                </a:path>
              </a:pathLst>
            </a:custGeom>
            <a:solidFill>
              <a:srgbClr val="00C9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2543" cy="4964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7567467" y="9534525"/>
            <a:ext cx="397119" cy="397119"/>
            <a:chOff x="0" y="0"/>
            <a:chExt cx="104591" cy="10459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04591" cy="104591"/>
            </a:xfrm>
            <a:custGeom>
              <a:avLst/>
              <a:gdLst/>
              <a:ahLst/>
              <a:cxnLst/>
              <a:rect r="r" b="b" t="t" l="l"/>
              <a:pathLst>
                <a:path h="104591" w="104591">
                  <a:moveTo>
                    <a:pt x="0" y="0"/>
                  </a:moveTo>
                  <a:lnTo>
                    <a:pt x="104591" y="0"/>
                  </a:lnTo>
                  <a:lnTo>
                    <a:pt x="104591" y="104591"/>
                  </a:lnTo>
                  <a:lnTo>
                    <a:pt x="0" y="104591"/>
                  </a:lnTo>
                  <a:close/>
                </a:path>
              </a:pathLst>
            </a:custGeom>
            <a:solidFill>
              <a:srgbClr val="00C9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28575"/>
              <a:ext cx="104591" cy="1331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545950" y="1802163"/>
            <a:ext cx="2042945" cy="47625"/>
            <a:chOff x="0" y="0"/>
            <a:chExt cx="538060" cy="1254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38060" cy="12543"/>
            </a:xfrm>
            <a:custGeom>
              <a:avLst/>
              <a:gdLst/>
              <a:ahLst/>
              <a:cxnLst/>
              <a:rect r="r" b="b" t="t" l="l"/>
              <a:pathLst>
                <a:path h="12543" w="538060">
                  <a:moveTo>
                    <a:pt x="0" y="0"/>
                  </a:moveTo>
                  <a:lnTo>
                    <a:pt x="538060" y="0"/>
                  </a:lnTo>
                  <a:lnTo>
                    <a:pt x="538060" y="12543"/>
                  </a:lnTo>
                  <a:lnTo>
                    <a:pt x="0" y="12543"/>
                  </a:lnTo>
                  <a:close/>
                </a:path>
              </a:pathLst>
            </a:custGeom>
            <a:solidFill>
              <a:srgbClr val="00C9F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28575"/>
              <a:ext cx="538060" cy="411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3588896" y="1802163"/>
            <a:ext cx="573803" cy="47625"/>
            <a:chOff x="0" y="0"/>
            <a:chExt cx="151125" cy="1254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51125" cy="12543"/>
            </a:xfrm>
            <a:custGeom>
              <a:avLst/>
              <a:gdLst/>
              <a:ahLst/>
              <a:cxnLst/>
              <a:rect r="r" b="b" t="t" l="l"/>
              <a:pathLst>
                <a:path h="12543" w="151125">
                  <a:moveTo>
                    <a:pt x="0" y="0"/>
                  </a:moveTo>
                  <a:lnTo>
                    <a:pt x="151125" y="0"/>
                  </a:lnTo>
                  <a:lnTo>
                    <a:pt x="151125" y="12543"/>
                  </a:lnTo>
                  <a:lnTo>
                    <a:pt x="0" y="12543"/>
                  </a:lnTo>
                  <a:close/>
                </a:path>
              </a:pathLst>
            </a:custGeom>
            <a:solidFill>
              <a:srgbClr val="FFFFFF">
                <a:alpha val="8627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151125" cy="506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545950" y="1920117"/>
            <a:ext cx="807124" cy="807124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C9F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545950" y="2936792"/>
            <a:ext cx="807124" cy="807124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C9FF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545950" y="3934416"/>
            <a:ext cx="807124" cy="807124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C9FF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545950" y="4912919"/>
            <a:ext cx="807124" cy="807124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C9FF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1545950" y="5824819"/>
            <a:ext cx="807124" cy="807124"/>
            <a:chOff x="0" y="0"/>
            <a:chExt cx="812800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C9FF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1545950" y="6793868"/>
            <a:ext cx="807124" cy="807124"/>
            <a:chOff x="0" y="0"/>
            <a:chExt cx="812800" cy="81280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C9FF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1545950" y="7695374"/>
            <a:ext cx="807124" cy="807124"/>
            <a:chOff x="0" y="0"/>
            <a:chExt cx="812800" cy="81280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C9FF"/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35" id="35"/>
          <p:cNvSpPr/>
          <p:nvPr/>
        </p:nvSpPr>
        <p:spPr>
          <a:xfrm flipH="false" flipV="false" rot="0">
            <a:off x="10742519" y="1849788"/>
            <a:ext cx="6408618" cy="5960014"/>
          </a:xfrm>
          <a:custGeom>
            <a:avLst/>
            <a:gdLst/>
            <a:ahLst/>
            <a:cxnLst/>
            <a:rect r="r" b="b" t="t" l="l"/>
            <a:pathLst>
              <a:path h="5960014" w="6408618">
                <a:moveTo>
                  <a:pt x="0" y="0"/>
                </a:moveTo>
                <a:lnTo>
                  <a:pt x="6408618" y="0"/>
                </a:lnTo>
                <a:lnTo>
                  <a:pt x="6408618" y="5960014"/>
                </a:lnTo>
                <a:lnTo>
                  <a:pt x="0" y="59600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6" id="36"/>
          <p:cNvSpPr txBox="true"/>
          <p:nvPr/>
        </p:nvSpPr>
        <p:spPr>
          <a:xfrm rot="0">
            <a:off x="17492295" y="9598502"/>
            <a:ext cx="547464" cy="240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60"/>
              </a:lnSpc>
              <a:spcBef>
                <a:spcPct val="0"/>
              </a:spcBef>
            </a:pPr>
            <a:r>
              <a:rPr lang="en-US" b="true" sz="14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04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1450700" y="1028709"/>
            <a:ext cx="8928112" cy="635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00"/>
              </a:lnSpc>
            </a:pPr>
            <a:r>
              <a:rPr lang="en-US" sz="4000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Procesos que se realizaron 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1673447" y="2138524"/>
            <a:ext cx="552131" cy="3715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96"/>
              </a:lnSpc>
              <a:spcBef>
                <a:spcPct val="0"/>
              </a:spcBef>
            </a:pPr>
            <a:r>
              <a:rPr lang="en-US" b="true" sz="2212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01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2756798" y="2109336"/>
            <a:ext cx="4618418" cy="3892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19"/>
              </a:lnSpc>
              <a:spcBef>
                <a:spcPct val="0"/>
              </a:spcBef>
            </a:pPr>
            <a:r>
              <a:rPr lang="en-US" sz="22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Eliminación de Stopwords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1673447" y="3135536"/>
            <a:ext cx="552131" cy="3715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96"/>
              </a:lnSpc>
              <a:spcBef>
                <a:spcPct val="0"/>
              </a:spcBef>
            </a:pPr>
            <a:r>
              <a:rPr lang="en-US" b="true" sz="2212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02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2756798" y="2889167"/>
            <a:ext cx="4618418" cy="7893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19"/>
              </a:lnSpc>
              <a:spcBef>
                <a:spcPct val="0"/>
              </a:spcBef>
            </a:pPr>
            <a:r>
              <a:rPr lang="en-US" sz="22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Visualización de Frecuencia de Palabras 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1673447" y="4133160"/>
            <a:ext cx="552131" cy="3715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96"/>
              </a:lnSpc>
              <a:spcBef>
                <a:spcPct val="0"/>
              </a:spcBef>
            </a:pPr>
            <a:r>
              <a:rPr lang="en-US" b="true" sz="2212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03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2756798" y="3983272"/>
            <a:ext cx="4618418" cy="763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Diccionario de Datos de Palabras Clave 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1673447" y="5111663"/>
            <a:ext cx="552131" cy="3717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96"/>
              </a:lnSpc>
              <a:spcBef>
                <a:spcPct val="0"/>
              </a:spcBef>
            </a:pPr>
            <a:r>
              <a:rPr lang="en-US" b="true" sz="2212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04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2756798" y="4961775"/>
            <a:ext cx="4618418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Análisis de Biagramas y Triagramas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1673447" y="6023563"/>
            <a:ext cx="552131" cy="3717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96"/>
              </a:lnSpc>
              <a:spcBef>
                <a:spcPct val="0"/>
              </a:spcBef>
            </a:pPr>
            <a:r>
              <a:rPr lang="en-US" b="true" sz="2212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05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2756798" y="5873675"/>
            <a:ext cx="4618418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Conteo de Eventos por equipo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1673447" y="6992612"/>
            <a:ext cx="552131" cy="3717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96"/>
              </a:lnSpc>
              <a:spcBef>
                <a:spcPct val="0"/>
              </a:spcBef>
            </a:pPr>
            <a:r>
              <a:rPr lang="en-US" b="true" sz="2212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06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2756798" y="6842724"/>
            <a:ext cx="4618418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Análisis de los Eventos</a:t>
            </a:r>
          </a:p>
        </p:txBody>
      </p:sp>
      <p:sp>
        <p:nvSpPr>
          <p:cNvPr name="TextBox 50" id="50"/>
          <p:cNvSpPr txBox="true"/>
          <p:nvPr/>
        </p:nvSpPr>
        <p:spPr>
          <a:xfrm rot="0">
            <a:off x="1673447" y="7894118"/>
            <a:ext cx="552131" cy="3717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96"/>
              </a:lnSpc>
              <a:spcBef>
                <a:spcPct val="0"/>
              </a:spcBef>
            </a:pPr>
            <a:r>
              <a:rPr lang="en-US" b="true" sz="2212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07</a:t>
            </a:r>
          </a:p>
        </p:txBody>
      </p:sp>
      <p:sp>
        <p:nvSpPr>
          <p:cNvPr name="TextBox 51" id="51"/>
          <p:cNvSpPr txBox="true"/>
          <p:nvPr/>
        </p:nvSpPr>
        <p:spPr>
          <a:xfrm rot="0">
            <a:off x="2756798" y="7744230"/>
            <a:ext cx="4618418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Visualización de los Eventos</a:t>
            </a:r>
          </a:p>
        </p:txBody>
      </p:sp>
      <p:grpSp>
        <p:nvGrpSpPr>
          <p:cNvPr name="Group 52" id="52"/>
          <p:cNvGrpSpPr/>
          <p:nvPr/>
        </p:nvGrpSpPr>
        <p:grpSpPr>
          <a:xfrm rot="0">
            <a:off x="14240674" y="0"/>
            <a:ext cx="3018626" cy="1028700"/>
            <a:chOff x="0" y="0"/>
            <a:chExt cx="425492" cy="145001"/>
          </a:xfrm>
        </p:grpSpPr>
        <p:sp>
          <p:nvSpPr>
            <p:cNvPr name="Freeform 53" id="53"/>
            <p:cNvSpPr/>
            <p:nvPr/>
          </p:nvSpPr>
          <p:spPr>
            <a:xfrm flipH="false" flipV="false" rot="0">
              <a:off x="0" y="0"/>
              <a:ext cx="425492" cy="145001"/>
            </a:xfrm>
            <a:custGeom>
              <a:avLst/>
              <a:gdLst/>
              <a:ahLst/>
              <a:cxnLst/>
              <a:rect r="r" b="b" t="t" l="l"/>
              <a:pathLst>
                <a:path h="145001" w="425492">
                  <a:moveTo>
                    <a:pt x="0" y="0"/>
                  </a:moveTo>
                  <a:lnTo>
                    <a:pt x="425492" y="0"/>
                  </a:lnTo>
                  <a:lnTo>
                    <a:pt x="425492" y="145001"/>
                  </a:lnTo>
                  <a:lnTo>
                    <a:pt x="0" y="145001"/>
                  </a:lnTo>
                  <a:close/>
                </a:path>
              </a:pathLst>
            </a:custGeom>
            <a:solidFill>
              <a:srgbClr val="FFFFFF">
                <a:alpha val="8627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name="TextBox 54" id="54"/>
            <p:cNvSpPr txBox="true"/>
            <p:nvPr/>
          </p:nvSpPr>
          <p:spPr>
            <a:xfrm>
              <a:off x="0" y="-38100"/>
              <a:ext cx="425492" cy="1831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5" id="55"/>
          <p:cNvGrpSpPr/>
          <p:nvPr/>
        </p:nvGrpSpPr>
        <p:grpSpPr>
          <a:xfrm rot="0">
            <a:off x="1028700" y="0"/>
            <a:ext cx="12967636" cy="1028700"/>
            <a:chOff x="0" y="0"/>
            <a:chExt cx="1827860" cy="145001"/>
          </a:xfrm>
        </p:grpSpPr>
        <p:sp>
          <p:nvSpPr>
            <p:cNvPr name="Freeform 56" id="56"/>
            <p:cNvSpPr/>
            <p:nvPr/>
          </p:nvSpPr>
          <p:spPr>
            <a:xfrm flipH="false" flipV="false" rot="0">
              <a:off x="0" y="0"/>
              <a:ext cx="1827860" cy="145001"/>
            </a:xfrm>
            <a:custGeom>
              <a:avLst/>
              <a:gdLst/>
              <a:ahLst/>
              <a:cxnLst/>
              <a:rect r="r" b="b" t="t" l="l"/>
              <a:pathLst>
                <a:path h="145001" w="1827860">
                  <a:moveTo>
                    <a:pt x="0" y="0"/>
                  </a:moveTo>
                  <a:lnTo>
                    <a:pt x="1827860" y="0"/>
                  </a:lnTo>
                  <a:lnTo>
                    <a:pt x="1827860" y="145001"/>
                  </a:lnTo>
                  <a:lnTo>
                    <a:pt x="0" y="145001"/>
                  </a:lnTo>
                  <a:close/>
                </a:path>
              </a:pathLst>
            </a:custGeom>
            <a:solidFill>
              <a:srgbClr val="FFFFFF">
                <a:alpha val="8627"/>
              </a:srgbClr>
            </a:solidFill>
          </p:spPr>
        </p:sp>
        <p:sp>
          <p:nvSpPr>
            <p:cNvPr name="TextBox 57" id="57"/>
            <p:cNvSpPr txBox="true"/>
            <p:nvPr/>
          </p:nvSpPr>
          <p:spPr>
            <a:xfrm>
              <a:off x="0" y="-38100"/>
              <a:ext cx="1827860" cy="1831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8" id="58"/>
          <p:cNvSpPr/>
          <p:nvPr/>
        </p:nvSpPr>
        <p:spPr>
          <a:xfrm flipH="false" flipV="false" rot="0">
            <a:off x="1427561" y="319051"/>
            <a:ext cx="389178" cy="390598"/>
          </a:xfrm>
          <a:custGeom>
            <a:avLst/>
            <a:gdLst/>
            <a:ahLst/>
            <a:cxnLst/>
            <a:rect r="r" b="b" t="t" l="l"/>
            <a:pathLst>
              <a:path h="390598" w="389178">
                <a:moveTo>
                  <a:pt x="0" y="0"/>
                </a:moveTo>
                <a:lnTo>
                  <a:pt x="389178" y="0"/>
                </a:lnTo>
                <a:lnTo>
                  <a:pt x="389178" y="390598"/>
                </a:lnTo>
                <a:lnTo>
                  <a:pt x="0" y="39059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9" id="59"/>
          <p:cNvSpPr txBox="true"/>
          <p:nvPr/>
        </p:nvSpPr>
        <p:spPr>
          <a:xfrm rot="0">
            <a:off x="1988588" y="368020"/>
            <a:ext cx="5523930" cy="264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39"/>
              </a:lnSpc>
              <a:spcBef>
                <a:spcPct val="0"/>
              </a:spcBef>
            </a:pPr>
            <a:r>
              <a:rPr lang="en-US" sz="15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TEXT MINING &amp; IMAGE RECOGNITION - SECCIÓN V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D0C3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742214" y="7803705"/>
            <a:ext cx="47625" cy="1740345"/>
            <a:chOff x="0" y="0"/>
            <a:chExt cx="12543" cy="4583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543" cy="458362"/>
            </a:xfrm>
            <a:custGeom>
              <a:avLst/>
              <a:gdLst/>
              <a:ahLst/>
              <a:cxnLst/>
              <a:rect r="r" b="b" t="t" l="l"/>
              <a:pathLst>
                <a:path h="458362" w="12543">
                  <a:moveTo>
                    <a:pt x="0" y="0"/>
                  </a:moveTo>
                  <a:lnTo>
                    <a:pt x="12543" y="0"/>
                  </a:lnTo>
                  <a:lnTo>
                    <a:pt x="12543" y="458362"/>
                  </a:lnTo>
                  <a:lnTo>
                    <a:pt x="0" y="458362"/>
                  </a:lnTo>
                  <a:close/>
                </a:path>
              </a:pathLst>
            </a:custGeom>
            <a:solidFill>
              <a:srgbClr val="00C9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2543" cy="4964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7567467" y="9534525"/>
            <a:ext cx="397119" cy="397119"/>
            <a:chOff x="0" y="0"/>
            <a:chExt cx="104591" cy="10459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04591" cy="104591"/>
            </a:xfrm>
            <a:custGeom>
              <a:avLst/>
              <a:gdLst/>
              <a:ahLst/>
              <a:cxnLst/>
              <a:rect r="r" b="b" t="t" l="l"/>
              <a:pathLst>
                <a:path h="104591" w="104591">
                  <a:moveTo>
                    <a:pt x="0" y="0"/>
                  </a:moveTo>
                  <a:lnTo>
                    <a:pt x="104591" y="0"/>
                  </a:lnTo>
                  <a:lnTo>
                    <a:pt x="104591" y="104591"/>
                  </a:lnTo>
                  <a:lnTo>
                    <a:pt x="0" y="104591"/>
                  </a:lnTo>
                  <a:close/>
                </a:path>
              </a:pathLst>
            </a:custGeom>
            <a:solidFill>
              <a:srgbClr val="00C9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28575"/>
              <a:ext cx="104591" cy="1331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1041708" y="3320354"/>
            <a:ext cx="2042945" cy="47625"/>
            <a:chOff x="0" y="0"/>
            <a:chExt cx="538060" cy="1254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38060" cy="12543"/>
            </a:xfrm>
            <a:custGeom>
              <a:avLst/>
              <a:gdLst/>
              <a:ahLst/>
              <a:cxnLst/>
              <a:rect r="r" b="b" t="t" l="l"/>
              <a:pathLst>
                <a:path h="12543" w="538060">
                  <a:moveTo>
                    <a:pt x="0" y="0"/>
                  </a:moveTo>
                  <a:lnTo>
                    <a:pt x="538060" y="0"/>
                  </a:lnTo>
                  <a:lnTo>
                    <a:pt x="538060" y="12543"/>
                  </a:lnTo>
                  <a:lnTo>
                    <a:pt x="0" y="12543"/>
                  </a:lnTo>
                  <a:close/>
                </a:path>
              </a:pathLst>
            </a:custGeom>
            <a:solidFill>
              <a:srgbClr val="00C9F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28575"/>
              <a:ext cx="538060" cy="411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3084654" y="3320354"/>
            <a:ext cx="573803" cy="47625"/>
            <a:chOff x="0" y="0"/>
            <a:chExt cx="151125" cy="1254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51125" cy="12543"/>
            </a:xfrm>
            <a:custGeom>
              <a:avLst/>
              <a:gdLst/>
              <a:ahLst/>
              <a:cxnLst/>
              <a:rect r="r" b="b" t="t" l="l"/>
              <a:pathLst>
                <a:path h="12543" w="151125">
                  <a:moveTo>
                    <a:pt x="0" y="0"/>
                  </a:moveTo>
                  <a:lnTo>
                    <a:pt x="151125" y="0"/>
                  </a:lnTo>
                  <a:lnTo>
                    <a:pt x="151125" y="12543"/>
                  </a:lnTo>
                  <a:lnTo>
                    <a:pt x="0" y="12543"/>
                  </a:lnTo>
                  <a:close/>
                </a:path>
              </a:pathLst>
            </a:custGeom>
            <a:solidFill>
              <a:srgbClr val="FFFFFF">
                <a:alpha val="8627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151125" cy="506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1041708" y="4399741"/>
            <a:ext cx="807124" cy="807124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C9F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15749987" y="6846116"/>
            <a:ext cx="1389366" cy="1415914"/>
          </a:xfrm>
          <a:custGeom>
            <a:avLst/>
            <a:gdLst/>
            <a:ahLst/>
            <a:cxnLst/>
            <a:rect r="r" b="b" t="t" l="l"/>
            <a:pathLst>
              <a:path h="1415914" w="1389366">
                <a:moveTo>
                  <a:pt x="0" y="0"/>
                </a:moveTo>
                <a:lnTo>
                  <a:pt x="1389365" y="0"/>
                </a:lnTo>
                <a:lnTo>
                  <a:pt x="1389365" y="1415914"/>
                </a:lnTo>
                <a:lnTo>
                  <a:pt x="0" y="14159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028700" y="1413353"/>
            <a:ext cx="9713819" cy="7297507"/>
          </a:xfrm>
          <a:custGeom>
            <a:avLst/>
            <a:gdLst/>
            <a:ahLst/>
            <a:cxnLst/>
            <a:rect r="r" b="b" t="t" l="l"/>
            <a:pathLst>
              <a:path h="7297507" w="9713819">
                <a:moveTo>
                  <a:pt x="0" y="0"/>
                </a:moveTo>
                <a:lnTo>
                  <a:pt x="9713819" y="0"/>
                </a:lnTo>
                <a:lnTo>
                  <a:pt x="9713819" y="7297507"/>
                </a:lnTo>
                <a:lnTo>
                  <a:pt x="0" y="729750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17492295" y="9598502"/>
            <a:ext cx="547464" cy="2405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60"/>
              </a:lnSpc>
              <a:spcBef>
                <a:spcPct val="0"/>
              </a:spcBef>
            </a:pPr>
            <a:r>
              <a:rPr lang="en-US" b="true" sz="14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05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1041708" y="1727662"/>
            <a:ext cx="6045712" cy="1498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0"/>
              </a:lnSpc>
            </a:pPr>
            <a:r>
              <a:rPr lang="en-US" sz="5000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Eliminación de Stopwords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1169205" y="4598485"/>
            <a:ext cx="552131" cy="3715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96"/>
              </a:lnSpc>
              <a:spcBef>
                <a:spcPct val="0"/>
              </a:spcBef>
            </a:pPr>
            <a:r>
              <a:rPr lang="en-US" b="true" sz="2212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01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2252556" y="4371166"/>
            <a:ext cx="4111195" cy="15544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19"/>
              </a:lnSpc>
              <a:spcBef>
                <a:spcPct val="0"/>
              </a:spcBef>
            </a:pPr>
            <a:r>
              <a:rPr lang="en-US" sz="17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Este proceso se realizo con la finalidad de reducir el ruido en nuestros datos y asi ayudar en la precisión de nuestro modelo y optimizar nuestro uso de los recursos.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2252556" y="6069559"/>
            <a:ext cx="4111195" cy="2497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19"/>
              </a:lnSpc>
            </a:pPr>
            <a:r>
              <a:rPr lang="en-US" sz="17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Para la realización de este proceso se utilizo la libreria nltk del idioma español </a:t>
            </a:r>
          </a:p>
          <a:p>
            <a:pPr algn="l">
              <a:lnSpc>
                <a:spcPts val="2519"/>
              </a:lnSpc>
            </a:pPr>
          </a:p>
          <a:p>
            <a:pPr algn="l">
              <a:lnSpc>
                <a:spcPts val="2519"/>
              </a:lnSpc>
            </a:pPr>
            <a:r>
              <a:rPr lang="en-US" sz="17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También se realizaron pruebas</a:t>
            </a:r>
          </a:p>
          <a:p>
            <a:pPr algn="l">
              <a:lnSpc>
                <a:spcPts val="2519"/>
              </a:lnSpc>
            </a:pPr>
            <a:r>
              <a:rPr lang="en-US" sz="17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 eliminación de Stopwords con </a:t>
            </a:r>
          </a:p>
          <a:p>
            <a:pPr algn="l">
              <a:lnSpc>
                <a:spcPts val="2519"/>
              </a:lnSpc>
            </a:pPr>
            <a:r>
              <a:rPr lang="en-US" sz="17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la librería de Spacy</a:t>
            </a:r>
          </a:p>
          <a:p>
            <a:pPr algn="l">
              <a:lnSpc>
                <a:spcPts val="2519"/>
              </a:lnSpc>
              <a:spcBef>
                <a:spcPct val="0"/>
              </a:spcBef>
            </a:pPr>
          </a:p>
        </p:txBody>
      </p:sp>
      <p:grpSp>
        <p:nvGrpSpPr>
          <p:cNvPr name="Group 24" id="24"/>
          <p:cNvGrpSpPr/>
          <p:nvPr/>
        </p:nvGrpSpPr>
        <p:grpSpPr>
          <a:xfrm rot="0">
            <a:off x="14240674" y="0"/>
            <a:ext cx="3018626" cy="1028700"/>
            <a:chOff x="0" y="0"/>
            <a:chExt cx="425492" cy="145001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425492" cy="145001"/>
            </a:xfrm>
            <a:custGeom>
              <a:avLst/>
              <a:gdLst/>
              <a:ahLst/>
              <a:cxnLst/>
              <a:rect r="r" b="b" t="t" l="l"/>
              <a:pathLst>
                <a:path h="145001" w="425492">
                  <a:moveTo>
                    <a:pt x="0" y="0"/>
                  </a:moveTo>
                  <a:lnTo>
                    <a:pt x="425492" y="0"/>
                  </a:lnTo>
                  <a:lnTo>
                    <a:pt x="425492" y="145001"/>
                  </a:lnTo>
                  <a:lnTo>
                    <a:pt x="0" y="145001"/>
                  </a:lnTo>
                  <a:close/>
                </a:path>
              </a:pathLst>
            </a:custGeom>
            <a:solidFill>
              <a:srgbClr val="FFFFFF">
                <a:alpha val="8627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name="TextBox 26" id="26"/>
            <p:cNvSpPr txBox="true"/>
            <p:nvPr/>
          </p:nvSpPr>
          <p:spPr>
            <a:xfrm>
              <a:off x="0" y="-38100"/>
              <a:ext cx="425492" cy="1831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1028700" y="0"/>
            <a:ext cx="12967636" cy="1028700"/>
            <a:chOff x="0" y="0"/>
            <a:chExt cx="1827860" cy="145001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1827860" cy="145001"/>
            </a:xfrm>
            <a:custGeom>
              <a:avLst/>
              <a:gdLst/>
              <a:ahLst/>
              <a:cxnLst/>
              <a:rect r="r" b="b" t="t" l="l"/>
              <a:pathLst>
                <a:path h="145001" w="1827860">
                  <a:moveTo>
                    <a:pt x="0" y="0"/>
                  </a:moveTo>
                  <a:lnTo>
                    <a:pt x="1827860" y="0"/>
                  </a:lnTo>
                  <a:lnTo>
                    <a:pt x="1827860" y="145001"/>
                  </a:lnTo>
                  <a:lnTo>
                    <a:pt x="0" y="145001"/>
                  </a:lnTo>
                  <a:close/>
                </a:path>
              </a:pathLst>
            </a:custGeom>
            <a:solidFill>
              <a:srgbClr val="FFFFFF">
                <a:alpha val="8627"/>
              </a:srgbClr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-38100"/>
              <a:ext cx="1827860" cy="1831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30" id="30"/>
          <p:cNvSpPr/>
          <p:nvPr/>
        </p:nvSpPr>
        <p:spPr>
          <a:xfrm flipH="false" flipV="false" rot="0">
            <a:off x="1427561" y="319051"/>
            <a:ext cx="389178" cy="390598"/>
          </a:xfrm>
          <a:custGeom>
            <a:avLst/>
            <a:gdLst/>
            <a:ahLst/>
            <a:cxnLst/>
            <a:rect r="r" b="b" t="t" l="l"/>
            <a:pathLst>
              <a:path h="390598" w="389178">
                <a:moveTo>
                  <a:pt x="0" y="0"/>
                </a:moveTo>
                <a:lnTo>
                  <a:pt x="389178" y="0"/>
                </a:lnTo>
                <a:lnTo>
                  <a:pt x="389178" y="390598"/>
                </a:lnTo>
                <a:lnTo>
                  <a:pt x="0" y="39059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1" id="31"/>
          <p:cNvSpPr txBox="true"/>
          <p:nvPr/>
        </p:nvSpPr>
        <p:spPr>
          <a:xfrm rot="0">
            <a:off x="1988588" y="368020"/>
            <a:ext cx="5523930" cy="264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39"/>
              </a:lnSpc>
              <a:spcBef>
                <a:spcPct val="0"/>
              </a:spcBef>
            </a:pPr>
            <a:r>
              <a:rPr lang="en-US" sz="15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TEXT MINING &amp; IMAGE RECOGNITION - SECCIÓN V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D0C3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742214" y="7803705"/>
            <a:ext cx="47625" cy="1740345"/>
            <a:chOff x="0" y="0"/>
            <a:chExt cx="12543" cy="4583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543" cy="458362"/>
            </a:xfrm>
            <a:custGeom>
              <a:avLst/>
              <a:gdLst/>
              <a:ahLst/>
              <a:cxnLst/>
              <a:rect r="r" b="b" t="t" l="l"/>
              <a:pathLst>
                <a:path h="458362" w="12543">
                  <a:moveTo>
                    <a:pt x="0" y="0"/>
                  </a:moveTo>
                  <a:lnTo>
                    <a:pt x="12543" y="0"/>
                  </a:lnTo>
                  <a:lnTo>
                    <a:pt x="12543" y="458362"/>
                  </a:lnTo>
                  <a:lnTo>
                    <a:pt x="0" y="458362"/>
                  </a:lnTo>
                  <a:close/>
                </a:path>
              </a:pathLst>
            </a:custGeom>
            <a:solidFill>
              <a:srgbClr val="00C9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2543" cy="4964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7567467" y="9534525"/>
            <a:ext cx="397119" cy="397119"/>
            <a:chOff x="0" y="0"/>
            <a:chExt cx="104591" cy="10459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04591" cy="104591"/>
            </a:xfrm>
            <a:custGeom>
              <a:avLst/>
              <a:gdLst/>
              <a:ahLst/>
              <a:cxnLst/>
              <a:rect r="r" b="b" t="t" l="l"/>
              <a:pathLst>
                <a:path h="104591" w="104591">
                  <a:moveTo>
                    <a:pt x="0" y="0"/>
                  </a:moveTo>
                  <a:lnTo>
                    <a:pt x="104591" y="0"/>
                  </a:lnTo>
                  <a:lnTo>
                    <a:pt x="104591" y="104591"/>
                  </a:lnTo>
                  <a:lnTo>
                    <a:pt x="0" y="104591"/>
                  </a:lnTo>
                  <a:close/>
                </a:path>
              </a:pathLst>
            </a:custGeom>
            <a:solidFill>
              <a:srgbClr val="00C9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28575"/>
              <a:ext cx="104591" cy="1331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1041708" y="3320354"/>
            <a:ext cx="2042945" cy="47625"/>
            <a:chOff x="0" y="0"/>
            <a:chExt cx="538060" cy="1254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38060" cy="12543"/>
            </a:xfrm>
            <a:custGeom>
              <a:avLst/>
              <a:gdLst/>
              <a:ahLst/>
              <a:cxnLst/>
              <a:rect r="r" b="b" t="t" l="l"/>
              <a:pathLst>
                <a:path h="12543" w="538060">
                  <a:moveTo>
                    <a:pt x="0" y="0"/>
                  </a:moveTo>
                  <a:lnTo>
                    <a:pt x="538060" y="0"/>
                  </a:lnTo>
                  <a:lnTo>
                    <a:pt x="538060" y="12543"/>
                  </a:lnTo>
                  <a:lnTo>
                    <a:pt x="0" y="12543"/>
                  </a:lnTo>
                  <a:close/>
                </a:path>
              </a:pathLst>
            </a:custGeom>
            <a:solidFill>
              <a:srgbClr val="00C9F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28575"/>
              <a:ext cx="538060" cy="411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3084654" y="3320354"/>
            <a:ext cx="573803" cy="47625"/>
            <a:chOff x="0" y="0"/>
            <a:chExt cx="151125" cy="1254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51125" cy="12543"/>
            </a:xfrm>
            <a:custGeom>
              <a:avLst/>
              <a:gdLst/>
              <a:ahLst/>
              <a:cxnLst/>
              <a:rect r="r" b="b" t="t" l="l"/>
              <a:pathLst>
                <a:path h="12543" w="151125">
                  <a:moveTo>
                    <a:pt x="0" y="0"/>
                  </a:moveTo>
                  <a:lnTo>
                    <a:pt x="151125" y="0"/>
                  </a:lnTo>
                  <a:lnTo>
                    <a:pt x="151125" y="12543"/>
                  </a:lnTo>
                  <a:lnTo>
                    <a:pt x="0" y="12543"/>
                  </a:lnTo>
                  <a:close/>
                </a:path>
              </a:pathLst>
            </a:custGeom>
            <a:solidFill>
              <a:srgbClr val="FFFFFF">
                <a:alpha val="8627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151125" cy="506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1041708" y="3901379"/>
            <a:ext cx="807124" cy="807124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C9F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1028700" y="1904100"/>
            <a:ext cx="9891082" cy="3425961"/>
          </a:xfrm>
          <a:custGeom>
            <a:avLst/>
            <a:gdLst/>
            <a:ahLst/>
            <a:cxnLst/>
            <a:rect r="r" b="b" t="t" l="l"/>
            <a:pathLst>
              <a:path h="3425961" w="9891082">
                <a:moveTo>
                  <a:pt x="0" y="0"/>
                </a:moveTo>
                <a:lnTo>
                  <a:pt x="9891082" y="0"/>
                </a:lnTo>
                <a:lnTo>
                  <a:pt x="9891082" y="3425961"/>
                </a:lnTo>
                <a:lnTo>
                  <a:pt x="0" y="342596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4141730" y="4959289"/>
            <a:ext cx="7352248" cy="3769191"/>
          </a:xfrm>
          <a:custGeom>
            <a:avLst/>
            <a:gdLst/>
            <a:ahLst/>
            <a:cxnLst/>
            <a:rect r="r" b="b" t="t" l="l"/>
            <a:pathLst>
              <a:path h="3769191" w="7352248">
                <a:moveTo>
                  <a:pt x="0" y="0"/>
                </a:moveTo>
                <a:lnTo>
                  <a:pt x="7352248" y="0"/>
                </a:lnTo>
                <a:lnTo>
                  <a:pt x="7352248" y="3769191"/>
                </a:lnTo>
                <a:lnTo>
                  <a:pt x="0" y="376919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17492295" y="9598502"/>
            <a:ext cx="547464" cy="240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60"/>
              </a:lnSpc>
              <a:spcBef>
                <a:spcPct val="0"/>
              </a:spcBef>
            </a:pPr>
            <a:r>
              <a:rPr lang="en-US" b="true" sz="14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06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1041708" y="1727662"/>
            <a:ext cx="6045712" cy="1148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70"/>
              </a:lnSpc>
            </a:pPr>
            <a:r>
              <a:rPr lang="en-US" sz="3800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Visualización de Frecuencia de Palabras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1169205" y="4100122"/>
            <a:ext cx="552131" cy="3717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96"/>
              </a:lnSpc>
              <a:spcBef>
                <a:spcPct val="0"/>
              </a:spcBef>
            </a:pPr>
            <a:r>
              <a:rPr lang="en-US" b="true" sz="2212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02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2252556" y="3872804"/>
            <a:ext cx="4111195" cy="9258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19"/>
              </a:lnSpc>
              <a:spcBef>
                <a:spcPct val="0"/>
              </a:spcBef>
            </a:pPr>
            <a:r>
              <a:rPr lang="en-US" sz="17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Este proceso se realizo con la finalidad de realizar un conteo de las palabras clave en cada tiempo 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2252556" y="4930714"/>
            <a:ext cx="4111195" cy="2497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19"/>
              </a:lnSpc>
              <a:spcBef>
                <a:spcPct val="0"/>
              </a:spcBef>
            </a:pPr>
            <a:r>
              <a:rPr lang="en-US" sz="17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Para la realización de este proceso se  utilizo el defaultdict  que almacena en una lista sin importar que se repita la palabra clave que deseabamos buscar en la narracion  y de la libreria wordcloud para elaborar una grafica de las palabras que más se repiten en las narraciones</a:t>
            </a:r>
          </a:p>
        </p:txBody>
      </p:sp>
      <p:grpSp>
        <p:nvGrpSpPr>
          <p:cNvPr name="Group 24" id="24"/>
          <p:cNvGrpSpPr/>
          <p:nvPr/>
        </p:nvGrpSpPr>
        <p:grpSpPr>
          <a:xfrm rot="0">
            <a:off x="14240674" y="0"/>
            <a:ext cx="3018626" cy="1028700"/>
            <a:chOff x="0" y="0"/>
            <a:chExt cx="425492" cy="145001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425492" cy="145001"/>
            </a:xfrm>
            <a:custGeom>
              <a:avLst/>
              <a:gdLst/>
              <a:ahLst/>
              <a:cxnLst/>
              <a:rect r="r" b="b" t="t" l="l"/>
              <a:pathLst>
                <a:path h="145001" w="425492">
                  <a:moveTo>
                    <a:pt x="0" y="0"/>
                  </a:moveTo>
                  <a:lnTo>
                    <a:pt x="425492" y="0"/>
                  </a:lnTo>
                  <a:lnTo>
                    <a:pt x="425492" y="145001"/>
                  </a:lnTo>
                  <a:lnTo>
                    <a:pt x="0" y="145001"/>
                  </a:lnTo>
                  <a:close/>
                </a:path>
              </a:pathLst>
            </a:custGeom>
            <a:solidFill>
              <a:srgbClr val="FFFFFF">
                <a:alpha val="8627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name="TextBox 26" id="26"/>
            <p:cNvSpPr txBox="true"/>
            <p:nvPr/>
          </p:nvSpPr>
          <p:spPr>
            <a:xfrm>
              <a:off x="0" y="-38100"/>
              <a:ext cx="425492" cy="1831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1028700" y="0"/>
            <a:ext cx="12967636" cy="1028700"/>
            <a:chOff x="0" y="0"/>
            <a:chExt cx="1827860" cy="145001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1827860" cy="145001"/>
            </a:xfrm>
            <a:custGeom>
              <a:avLst/>
              <a:gdLst/>
              <a:ahLst/>
              <a:cxnLst/>
              <a:rect r="r" b="b" t="t" l="l"/>
              <a:pathLst>
                <a:path h="145001" w="1827860">
                  <a:moveTo>
                    <a:pt x="0" y="0"/>
                  </a:moveTo>
                  <a:lnTo>
                    <a:pt x="1827860" y="0"/>
                  </a:lnTo>
                  <a:lnTo>
                    <a:pt x="1827860" y="145001"/>
                  </a:lnTo>
                  <a:lnTo>
                    <a:pt x="0" y="145001"/>
                  </a:lnTo>
                  <a:close/>
                </a:path>
              </a:pathLst>
            </a:custGeom>
            <a:solidFill>
              <a:srgbClr val="FFFFFF">
                <a:alpha val="8627"/>
              </a:srgbClr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-38100"/>
              <a:ext cx="1827860" cy="1831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30" id="30"/>
          <p:cNvSpPr/>
          <p:nvPr/>
        </p:nvSpPr>
        <p:spPr>
          <a:xfrm flipH="false" flipV="false" rot="0">
            <a:off x="1427561" y="319051"/>
            <a:ext cx="389178" cy="390598"/>
          </a:xfrm>
          <a:custGeom>
            <a:avLst/>
            <a:gdLst/>
            <a:ahLst/>
            <a:cxnLst/>
            <a:rect r="r" b="b" t="t" l="l"/>
            <a:pathLst>
              <a:path h="390598" w="389178">
                <a:moveTo>
                  <a:pt x="0" y="0"/>
                </a:moveTo>
                <a:lnTo>
                  <a:pt x="389178" y="0"/>
                </a:lnTo>
                <a:lnTo>
                  <a:pt x="389178" y="390598"/>
                </a:lnTo>
                <a:lnTo>
                  <a:pt x="0" y="39059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1" id="31"/>
          <p:cNvSpPr txBox="true"/>
          <p:nvPr/>
        </p:nvSpPr>
        <p:spPr>
          <a:xfrm rot="0">
            <a:off x="1988588" y="368020"/>
            <a:ext cx="5523930" cy="264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39"/>
              </a:lnSpc>
              <a:spcBef>
                <a:spcPct val="0"/>
              </a:spcBef>
            </a:pPr>
            <a:r>
              <a:rPr lang="en-US" sz="15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TEXT MINING &amp; IMAGE RECOGNITION - SECCIÓN V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D0C3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742214" y="7803705"/>
            <a:ext cx="47625" cy="1740345"/>
            <a:chOff x="0" y="0"/>
            <a:chExt cx="12543" cy="4583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543" cy="458362"/>
            </a:xfrm>
            <a:custGeom>
              <a:avLst/>
              <a:gdLst/>
              <a:ahLst/>
              <a:cxnLst/>
              <a:rect r="r" b="b" t="t" l="l"/>
              <a:pathLst>
                <a:path h="458362" w="12543">
                  <a:moveTo>
                    <a:pt x="0" y="0"/>
                  </a:moveTo>
                  <a:lnTo>
                    <a:pt x="12543" y="0"/>
                  </a:lnTo>
                  <a:lnTo>
                    <a:pt x="12543" y="458362"/>
                  </a:lnTo>
                  <a:lnTo>
                    <a:pt x="0" y="458362"/>
                  </a:lnTo>
                  <a:close/>
                </a:path>
              </a:pathLst>
            </a:custGeom>
            <a:solidFill>
              <a:srgbClr val="00C9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2543" cy="4964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7567467" y="9534525"/>
            <a:ext cx="397119" cy="397119"/>
            <a:chOff x="0" y="0"/>
            <a:chExt cx="104591" cy="10459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04591" cy="104591"/>
            </a:xfrm>
            <a:custGeom>
              <a:avLst/>
              <a:gdLst/>
              <a:ahLst/>
              <a:cxnLst/>
              <a:rect r="r" b="b" t="t" l="l"/>
              <a:pathLst>
                <a:path h="104591" w="104591">
                  <a:moveTo>
                    <a:pt x="0" y="0"/>
                  </a:moveTo>
                  <a:lnTo>
                    <a:pt x="104591" y="0"/>
                  </a:lnTo>
                  <a:lnTo>
                    <a:pt x="104591" y="104591"/>
                  </a:lnTo>
                  <a:lnTo>
                    <a:pt x="0" y="104591"/>
                  </a:lnTo>
                  <a:close/>
                </a:path>
              </a:pathLst>
            </a:custGeom>
            <a:solidFill>
              <a:srgbClr val="00C9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28575"/>
              <a:ext cx="104591" cy="1331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1041708" y="3320354"/>
            <a:ext cx="2042945" cy="47625"/>
            <a:chOff x="0" y="0"/>
            <a:chExt cx="538060" cy="1254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38060" cy="12543"/>
            </a:xfrm>
            <a:custGeom>
              <a:avLst/>
              <a:gdLst/>
              <a:ahLst/>
              <a:cxnLst/>
              <a:rect r="r" b="b" t="t" l="l"/>
              <a:pathLst>
                <a:path h="12543" w="538060">
                  <a:moveTo>
                    <a:pt x="0" y="0"/>
                  </a:moveTo>
                  <a:lnTo>
                    <a:pt x="538060" y="0"/>
                  </a:lnTo>
                  <a:lnTo>
                    <a:pt x="538060" y="12543"/>
                  </a:lnTo>
                  <a:lnTo>
                    <a:pt x="0" y="12543"/>
                  </a:lnTo>
                  <a:close/>
                </a:path>
              </a:pathLst>
            </a:custGeom>
            <a:solidFill>
              <a:srgbClr val="00C9F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28575"/>
              <a:ext cx="538060" cy="411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3084654" y="3320354"/>
            <a:ext cx="573803" cy="47625"/>
            <a:chOff x="0" y="0"/>
            <a:chExt cx="151125" cy="1254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51125" cy="12543"/>
            </a:xfrm>
            <a:custGeom>
              <a:avLst/>
              <a:gdLst/>
              <a:ahLst/>
              <a:cxnLst/>
              <a:rect r="r" b="b" t="t" l="l"/>
              <a:pathLst>
                <a:path h="12543" w="151125">
                  <a:moveTo>
                    <a:pt x="0" y="0"/>
                  </a:moveTo>
                  <a:lnTo>
                    <a:pt x="151125" y="0"/>
                  </a:lnTo>
                  <a:lnTo>
                    <a:pt x="151125" y="12543"/>
                  </a:lnTo>
                  <a:lnTo>
                    <a:pt x="0" y="12543"/>
                  </a:lnTo>
                  <a:close/>
                </a:path>
              </a:pathLst>
            </a:custGeom>
            <a:solidFill>
              <a:srgbClr val="FFFFFF">
                <a:alpha val="8627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151125" cy="506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1041708" y="4399741"/>
            <a:ext cx="807124" cy="807124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C9F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15808671" y="6701831"/>
            <a:ext cx="1110161" cy="1378304"/>
          </a:xfrm>
          <a:custGeom>
            <a:avLst/>
            <a:gdLst/>
            <a:ahLst/>
            <a:cxnLst/>
            <a:rect r="r" b="b" t="t" l="l"/>
            <a:pathLst>
              <a:path h="1378304" w="1110161">
                <a:moveTo>
                  <a:pt x="0" y="0"/>
                </a:moveTo>
                <a:lnTo>
                  <a:pt x="1110161" y="0"/>
                </a:lnTo>
                <a:lnTo>
                  <a:pt x="1110161" y="1378304"/>
                </a:lnTo>
                <a:lnTo>
                  <a:pt x="0" y="13783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028700" y="1223865"/>
            <a:ext cx="9612958" cy="8237774"/>
          </a:xfrm>
          <a:custGeom>
            <a:avLst/>
            <a:gdLst/>
            <a:ahLst/>
            <a:cxnLst/>
            <a:rect r="r" b="b" t="t" l="l"/>
            <a:pathLst>
              <a:path h="8237774" w="9612958">
                <a:moveTo>
                  <a:pt x="0" y="0"/>
                </a:moveTo>
                <a:lnTo>
                  <a:pt x="9612958" y="0"/>
                </a:lnTo>
                <a:lnTo>
                  <a:pt x="9612958" y="8237773"/>
                </a:lnTo>
                <a:lnTo>
                  <a:pt x="0" y="823777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2628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17492295" y="9598502"/>
            <a:ext cx="547464" cy="240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60"/>
              </a:lnSpc>
              <a:spcBef>
                <a:spcPct val="0"/>
              </a:spcBef>
            </a:pPr>
            <a:r>
              <a:rPr lang="en-US" b="true" sz="14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07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1041708" y="1727662"/>
            <a:ext cx="6045712" cy="1148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70"/>
              </a:lnSpc>
            </a:pPr>
            <a:r>
              <a:rPr lang="en-US" sz="3800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Diccionario de Palabras Clave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1169205" y="4598485"/>
            <a:ext cx="552131" cy="3717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96"/>
              </a:lnSpc>
              <a:spcBef>
                <a:spcPct val="0"/>
              </a:spcBef>
            </a:pPr>
            <a:r>
              <a:rPr lang="en-US" b="true" sz="2212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03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2252556" y="4250096"/>
            <a:ext cx="4111195" cy="1240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19"/>
              </a:lnSpc>
              <a:spcBef>
                <a:spcPct val="0"/>
              </a:spcBef>
            </a:pPr>
            <a:r>
              <a:rPr lang="en-US" sz="17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Este proceso se realizo con la finalidad de determinar las oraciones que se encontraban posterior a las palabras clave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2252556" y="5461676"/>
            <a:ext cx="4111195" cy="1240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19"/>
              </a:lnSpc>
              <a:spcBef>
                <a:spcPct val="0"/>
              </a:spcBef>
            </a:pPr>
            <a:r>
              <a:rPr lang="en-US" sz="17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Esto nos ayudó a entender de mejor forma los eventos que sucedían conforme a la categoría en la que los estábamos clasificando</a:t>
            </a:r>
          </a:p>
        </p:txBody>
      </p:sp>
      <p:grpSp>
        <p:nvGrpSpPr>
          <p:cNvPr name="Group 24" id="24"/>
          <p:cNvGrpSpPr/>
          <p:nvPr/>
        </p:nvGrpSpPr>
        <p:grpSpPr>
          <a:xfrm rot="0">
            <a:off x="14240674" y="0"/>
            <a:ext cx="3018626" cy="1028700"/>
            <a:chOff x="0" y="0"/>
            <a:chExt cx="425492" cy="145001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425492" cy="145001"/>
            </a:xfrm>
            <a:custGeom>
              <a:avLst/>
              <a:gdLst/>
              <a:ahLst/>
              <a:cxnLst/>
              <a:rect r="r" b="b" t="t" l="l"/>
              <a:pathLst>
                <a:path h="145001" w="425492">
                  <a:moveTo>
                    <a:pt x="0" y="0"/>
                  </a:moveTo>
                  <a:lnTo>
                    <a:pt x="425492" y="0"/>
                  </a:lnTo>
                  <a:lnTo>
                    <a:pt x="425492" y="145001"/>
                  </a:lnTo>
                  <a:lnTo>
                    <a:pt x="0" y="145001"/>
                  </a:lnTo>
                  <a:close/>
                </a:path>
              </a:pathLst>
            </a:custGeom>
            <a:solidFill>
              <a:srgbClr val="FFFFFF">
                <a:alpha val="8627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name="TextBox 26" id="26"/>
            <p:cNvSpPr txBox="true"/>
            <p:nvPr/>
          </p:nvSpPr>
          <p:spPr>
            <a:xfrm>
              <a:off x="0" y="-38100"/>
              <a:ext cx="425492" cy="1831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1028700" y="0"/>
            <a:ext cx="12967636" cy="1028700"/>
            <a:chOff x="0" y="0"/>
            <a:chExt cx="1827860" cy="145001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1827860" cy="145001"/>
            </a:xfrm>
            <a:custGeom>
              <a:avLst/>
              <a:gdLst/>
              <a:ahLst/>
              <a:cxnLst/>
              <a:rect r="r" b="b" t="t" l="l"/>
              <a:pathLst>
                <a:path h="145001" w="1827860">
                  <a:moveTo>
                    <a:pt x="0" y="0"/>
                  </a:moveTo>
                  <a:lnTo>
                    <a:pt x="1827860" y="0"/>
                  </a:lnTo>
                  <a:lnTo>
                    <a:pt x="1827860" y="145001"/>
                  </a:lnTo>
                  <a:lnTo>
                    <a:pt x="0" y="145001"/>
                  </a:lnTo>
                  <a:close/>
                </a:path>
              </a:pathLst>
            </a:custGeom>
            <a:solidFill>
              <a:srgbClr val="FFFFFF">
                <a:alpha val="8627"/>
              </a:srgbClr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-38100"/>
              <a:ext cx="1827860" cy="1831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30" id="30"/>
          <p:cNvSpPr/>
          <p:nvPr/>
        </p:nvSpPr>
        <p:spPr>
          <a:xfrm flipH="false" flipV="false" rot="0">
            <a:off x="1427561" y="319051"/>
            <a:ext cx="389178" cy="390598"/>
          </a:xfrm>
          <a:custGeom>
            <a:avLst/>
            <a:gdLst/>
            <a:ahLst/>
            <a:cxnLst/>
            <a:rect r="r" b="b" t="t" l="l"/>
            <a:pathLst>
              <a:path h="390598" w="389178">
                <a:moveTo>
                  <a:pt x="0" y="0"/>
                </a:moveTo>
                <a:lnTo>
                  <a:pt x="389178" y="0"/>
                </a:lnTo>
                <a:lnTo>
                  <a:pt x="389178" y="390598"/>
                </a:lnTo>
                <a:lnTo>
                  <a:pt x="0" y="39059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1" id="31"/>
          <p:cNvSpPr txBox="true"/>
          <p:nvPr/>
        </p:nvSpPr>
        <p:spPr>
          <a:xfrm rot="0">
            <a:off x="1988588" y="368020"/>
            <a:ext cx="5523930" cy="264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39"/>
              </a:lnSpc>
              <a:spcBef>
                <a:spcPct val="0"/>
              </a:spcBef>
            </a:pPr>
            <a:r>
              <a:rPr lang="en-US" sz="15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TEXT MINING &amp; IMAGE RECOGNITION - SECCIÓN V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D0C3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742214" y="7803705"/>
            <a:ext cx="47625" cy="1740345"/>
            <a:chOff x="0" y="0"/>
            <a:chExt cx="12543" cy="4583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543" cy="458362"/>
            </a:xfrm>
            <a:custGeom>
              <a:avLst/>
              <a:gdLst/>
              <a:ahLst/>
              <a:cxnLst/>
              <a:rect r="r" b="b" t="t" l="l"/>
              <a:pathLst>
                <a:path h="458362" w="12543">
                  <a:moveTo>
                    <a:pt x="0" y="0"/>
                  </a:moveTo>
                  <a:lnTo>
                    <a:pt x="12543" y="0"/>
                  </a:lnTo>
                  <a:lnTo>
                    <a:pt x="12543" y="458362"/>
                  </a:lnTo>
                  <a:lnTo>
                    <a:pt x="0" y="458362"/>
                  </a:lnTo>
                  <a:close/>
                </a:path>
              </a:pathLst>
            </a:custGeom>
            <a:solidFill>
              <a:srgbClr val="00C9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2543" cy="4964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7567467" y="9534525"/>
            <a:ext cx="397119" cy="397119"/>
            <a:chOff x="0" y="0"/>
            <a:chExt cx="104591" cy="10459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04591" cy="104591"/>
            </a:xfrm>
            <a:custGeom>
              <a:avLst/>
              <a:gdLst/>
              <a:ahLst/>
              <a:cxnLst/>
              <a:rect r="r" b="b" t="t" l="l"/>
              <a:pathLst>
                <a:path h="104591" w="104591">
                  <a:moveTo>
                    <a:pt x="0" y="0"/>
                  </a:moveTo>
                  <a:lnTo>
                    <a:pt x="104591" y="0"/>
                  </a:lnTo>
                  <a:lnTo>
                    <a:pt x="104591" y="104591"/>
                  </a:lnTo>
                  <a:lnTo>
                    <a:pt x="0" y="104591"/>
                  </a:lnTo>
                  <a:close/>
                </a:path>
              </a:pathLst>
            </a:custGeom>
            <a:solidFill>
              <a:srgbClr val="00C9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28575"/>
              <a:ext cx="104591" cy="1331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1041708" y="3320354"/>
            <a:ext cx="2042945" cy="47625"/>
            <a:chOff x="0" y="0"/>
            <a:chExt cx="538060" cy="1254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38060" cy="12543"/>
            </a:xfrm>
            <a:custGeom>
              <a:avLst/>
              <a:gdLst/>
              <a:ahLst/>
              <a:cxnLst/>
              <a:rect r="r" b="b" t="t" l="l"/>
              <a:pathLst>
                <a:path h="12543" w="538060">
                  <a:moveTo>
                    <a:pt x="0" y="0"/>
                  </a:moveTo>
                  <a:lnTo>
                    <a:pt x="538060" y="0"/>
                  </a:lnTo>
                  <a:lnTo>
                    <a:pt x="538060" y="12543"/>
                  </a:lnTo>
                  <a:lnTo>
                    <a:pt x="0" y="12543"/>
                  </a:lnTo>
                  <a:close/>
                </a:path>
              </a:pathLst>
            </a:custGeom>
            <a:solidFill>
              <a:srgbClr val="00C9F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28575"/>
              <a:ext cx="538060" cy="411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3084654" y="3320354"/>
            <a:ext cx="573803" cy="47625"/>
            <a:chOff x="0" y="0"/>
            <a:chExt cx="151125" cy="1254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51125" cy="12543"/>
            </a:xfrm>
            <a:custGeom>
              <a:avLst/>
              <a:gdLst/>
              <a:ahLst/>
              <a:cxnLst/>
              <a:rect r="r" b="b" t="t" l="l"/>
              <a:pathLst>
                <a:path h="12543" w="151125">
                  <a:moveTo>
                    <a:pt x="0" y="0"/>
                  </a:moveTo>
                  <a:lnTo>
                    <a:pt x="151125" y="0"/>
                  </a:lnTo>
                  <a:lnTo>
                    <a:pt x="151125" y="12543"/>
                  </a:lnTo>
                  <a:lnTo>
                    <a:pt x="0" y="12543"/>
                  </a:lnTo>
                  <a:close/>
                </a:path>
              </a:pathLst>
            </a:custGeom>
            <a:solidFill>
              <a:srgbClr val="FFFFFF">
                <a:alpha val="8627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151125" cy="506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1041708" y="4399741"/>
            <a:ext cx="807124" cy="807124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C9F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497381" y="3367979"/>
            <a:ext cx="9535622" cy="1632975"/>
          </a:xfrm>
          <a:custGeom>
            <a:avLst/>
            <a:gdLst/>
            <a:ahLst/>
            <a:cxnLst/>
            <a:rect r="r" b="b" t="t" l="l"/>
            <a:pathLst>
              <a:path h="1632975" w="9535622">
                <a:moveTo>
                  <a:pt x="0" y="0"/>
                </a:moveTo>
                <a:lnTo>
                  <a:pt x="9535622" y="0"/>
                </a:lnTo>
                <a:lnTo>
                  <a:pt x="9535622" y="1632975"/>
                </a:lnTo>
                <a:lnTo>
                  <a:pt x="0" y="16329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5010162" y="5873342"/>
            <a:ext cx="2077258" cy="2469252"/>
          </a:xfrm>
          <a:custGeom>
            <a:avLst/>
            <a:gdLst/>
            <a:ahLst/>
            <a:cxnLst/>
            <a:rect r="r" b="b" t="t" l="l"/>
            <a:pathLst>
              <a:path h="2469252" w="2077258">
                <a:moveTo>
                  <a:pt x="0" y="0"/>
                </a:moveTo>
                <a:lnTo>
                  <a:pt x="2077258" y="0"/>
                </a:lnTo>
                <a:lnTo>
                  <a:pt x="2077258" y="2469251"/>
                </a:lnTo>
                <a:lnTo>
                  <a:pt x="0" y="246925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17492295" y="9598502"/>
            <a:ext cx="547464" cy="240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60"/>
              </a:lnSpc>
              <a:spcBef>
                <a:spcPct val="0"/>
              </a:spcBef>
            </a:pPr>
            <a:r>
              <a:rPr lang="en-US" b="true" sz="14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08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1041708" y="1727662"/>
            <a:ext cx="6045712" cy="1148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70"/>
              </a:lnSpc>
            </a:pPr>
            <a:r>
              <a:rPr lang="en-US" sz="3800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Análisis de Biagramas y Triagramas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1169205" y="4598485"/>
            <a:ext cx="552131" cy="3717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96"/>
              </a:lnSpc>
              <a:spcBef>
                <a:spcPct val="0"/>
              </a:spcBef>
            </a:pPr>
            <a:r>
              <a:rPr lang="en-US" b="true" sz="2212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04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2252556" y="4250096"/>
            <a:ext cx="4111195" cy="1240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19"/>
              </a:lnSpc>
              <a:spcBef>
                <a:spcPct val="0"/>
              </a:spcBef>
            </a:pPr>
            <a:r>
              <a:rPr lang="en-US" sz="17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Este proceso se realizo con la finalidad de  identificar combinaciones comunes de palabras como "tarjeta  roja" o "tarjeta amarilla"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14240674" y="0"/>
            <a:ext cx="3018626" cy="1028700"/>
            <a:chOff x="0" y="0"/>
            <a:chExt cx="425492" cy="145001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425492" cy="145001"/>
            </a:xfrm>
            <a:custGeom>
              <a:avLst/>
              <a:gdLst/>
              <a:ahLst/>
              <a:cxnLst/>
              <a:rect r="r" b="b" t="t" l="l"/>
              <a:pathLst>
                <a:path h="145001" w="425492">
                  <a:moveTo>
                    <a:pt x="0" y="0"/>
                  </a:moveTo>
                  <a:lnTo>
                    <a:pt x="425492" y="0"/>
                  </a:lnTo>
                  <a:lnTo>
                    <a:pt x="425492" y="145001"/>
                  </a:lnTo>
                  <a:lnTo>
                    <a:pt x="0" y="145001"/>
                  </a:lnTo>
                  <a:close/>
                </a:path>
              </a:pathLst>
            </a:custGeom>
            <a:solidFill>
              <a:srgbClr val="FFFFFF">
                <a:alpha val="8627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name="TextBox 25" id="25"/>
            <p:cNvSpPr txBox="true"/>
            <p:nvPr/>
          </p:nvSpPr>
          <p:spPr>
            <a:xfrm>
              <a:off x="0" y="-38100"/>
              <a:ext cx="425492" cy="1831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1028700" y="0"/>
            <a:ext cx="12967636" cy="1028700"/>
            <a:chOff x="0" y="0"/>
            <a:chExt cx="1827860" cy="145001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1827860" cy="145001"/>
            </a:xfrm>
            <a:custGeom>
              <a:avLst/>
              <a:gdLst/>
              <a:ahLst/>
              <a:cxnLst/>
              <a:rect r="r" b="b" t="t" l="l"/>
              <a:pathLst>
                <a:path h="145001" w="1827860">
                  <a:moveTo>
                    <a:pt x="0" y="0"/>
                  </a:moveTo>
                  <a:lnTo>
                    <a:pt x="1827860" y="0"/>
                  </a:lnTo>
                  <a:lnTo>
                    <a:pt x="1827860" y="145001"/>
                  </a:lnTo>
                  <a:lnTo>
                    <a:pt x="0" y="145001"/>
                  </a:lnTo>
                  <a:close/>
                </a:path>
              </a:pathLst>
            </a:custGeom>
            <a:solidFill>
              <a:srgbClr val="FFFFFF">
                <a:alpha val="8627"/>
              </a:srgbClr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38100"/>
              <a:ext cx="1827860" cy="1831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9" id="29"/>
          <p:cNvSpPr/>
          <p:nvPr/>
        </p:nvSpPr>
        <p:spPr>
          <a:xfrm flipH="false" flipV="false" rot="0">
            <a:off x="1427561" y="319051"/>
            <a:ext cx="389178" cy="390598"/>
          </a:xfrm>
          <a:custGeom>
            <a:avLst/>
            <a:gdLst/>
            <a:ahLst/>
            <a:cxnLst/>
            <a:rect r="r" b="b" t="t" l="l"/>
            <a:pathLst>
              <a:path h="390598" w="389178">
                <a:moveTo>
                  <a:pt x="0" y="0"/>
                </a:moveTo>
                <a:lnTo>
                  <a:pt x="389178" y="0"/>
                </a:lnTo>
                <a:lnTo>
                  <a:pt x="389178" y="390598"/>
                </a:lnTo>
                <a:lnTo>
                  <a:pt x="0" y="39059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0" id="30"/>
          <p:cNvSpPr txBox="true"/>
          <p:nvPr/>
        </p:nvSpPr>
        <p:spPr>
          <a:xfrm rot="0">
            <a:off x="1988588" y="368020"/>
            <a:ext cx="5523930" cy="264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39"/>
              </a:lnSpc>
              <a:spcBef>
                <a:spcPct val="0"/>
              </a:spcBef>
            </a:pPr>
            <a:r>
              <a:rPr lang="en-US" sz="15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TEXT MINING &amp; IMAGE RECOGNITION - SECCIÓN V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DAGRjJZimaM</dc:identifier>
  <dcterms:modified xsi:type="dcterms:W3CDTF">2011-08-01T06:04:30Z</dcterms:modified>
  <cp:revision>1</cp:revision>
  <dc:title>Análisis de Narración</dc:title>
</cp:coreProperties>
</file>