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Average"/>
      <p:regular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Oswald-regular.fntdata"/><Relationship Id="rId27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03152ac02_0_6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03152ac0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03152ac02_0_8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03152ac0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03152ac02_0_1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03152ac02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03152ac02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03152ac02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03152ac02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03152ac02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191915378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191915378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152df427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152df427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191915378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191915378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980f91_0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980f9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03152ac02_0_1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03152ac02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980f91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980f9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980f91_0_1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980f9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03152ac02_0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03152ac0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03152ac02_0_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03152ac0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22.png"/><Relationship Id="rId10" Type="http://schemas.openxmlformats.org/officeDocument/2006/relationships/image" Target="../media/image27.png"/><Relationship Id="rId9" Type="http://schemas.openxmlformats.org/officeDocument/2006/relationships/image" Target="../media/image25.png"/><Relationship Id="rId5" Type="http://schemas.openxmlformats.org/officeDocument/2006/relationships/image" Target="../media/image14.png"/><Relationship Id="rId6" Type="http://schemas.openxmlformats.org/officeDocument/2006/relationships/image" Target="../media/image26.png"/><Relationship Id="rId7" Type="http://schemas.openxmlformats.org/officeDocument/2006/relationships/image" Target="../media/image20.png"/><Relationship Id="rId8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3.png"/><Relationship Id="rId4" Type="http://schemas.openxmlformats.org/officeDocument/2006/relationships/image" Target="../media/image3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10" Type="http://schemas.openxmlformats.org/officeDocument/2006/relationships/image" Target="../media/image21.png"/><Relationship Id="rId9" Type="http://schemas.openxmlformats.org/officeDocument/2006/relationships/image" Target="../media/image12.png"/><Relationship Id="rId5" Type="http://schemas.openxmlformats.org/officeDocument/2006/relationships/image" Target="../media/image4.png"/><Relationship Id="rId6" Type="http://schemas.openxmlformats.org/officeDocument/2006/relationships/image" Target="../media/image1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Accelerometer signal classification</a:t>
            </a:r>
            <a:endParaRPr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65100" y="358650"/>
            <a:ext cx="8261400" cy="9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Feature extraction - FFT</a:t>
            </a:r>
            <a:endParaRPr sz="3000"/>
          </a:p>
        </p:txBody>
      </p:sp>
      <p:pic>
        <p:nvPicPr>
          <p:cNvPr id="129" name="Google Shape;129;p22"/>
          <p:cNvPicPr preferRelativeResize="0"/>
          <p:nvPr/>
        </p:nvPicPr>
        <p:blipFill rotWithShape="1">
          <a:blip r:embed="rId3">
            <a:alphaModFix/>
          </a:blip>
          <a:srcRect b="0" l="0" r="37597" t="0"/>
          <a:stretch/>
        </p:blipFill>
        <p:spPr>
          <a:xfrm>
            <a:off x="389125" y="1469980"/>
            <a:ext cx="3602753" cy="728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 rotWithShape="1">
          <a:blip r:embed="rId4">
            <a:alphaModFix/>
          </a:blip>
          <a:srcRect b="0" l="0" r="38491" t="0"/>
          <a:stretch/>
        </p:blipFill>
        <p:spPr>
          <a:xfrm>
            <a:off x="389075" y="2318453"/>
            <a:ext cx="3551050" cy="769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 rotWithShape="1">
          <a:blip r:embed="rId5">
            <a:alphaModFix/>
          </a:blip>
          <a:srcRect b="0" l="0" r="38495" t="0"/>
          <a:stretch/>
        </p:blipFill>
        <p:spPr>
          <a:xfrm>
            <a:off x="4627615" y="4041224"/>
            <a:ext cx="3551035" cy="728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 rotWithShape="1">
          <a:blip r:embed="rId6">
            <a:alphaModFix/>
          </a:blip>
          <a:srcRect b="0" l="0" r="38976" t="0"/>
          <a:stretch/>
        </p:blipFill>
        <p:spPr>
          <a:xfrm>
            <a:off x="4627615" y="3166922"/>
            <a:ext cx="3551035" cy="728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 rotWithShape="1">
          <a:blip r:embed="rId7">
            <a:alphaModFix/>
          </a:blip>
          <a:srcRect b="0" l="0" r="38495" t="0"/>
          <a:stretch/>
        </p:blipFill>
        <p:spPr>
          <a:xfrm>
            <a:off x="4627615" y="2292620"/>
            <a:ext cx="3551035" cy="728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 rotWithShape="1">
          <a:blip r:embed="rId8">
            <a:alphaModFix/>
          </a:blip>
          <a:srcRect b="0" l="0" r="38495" t="0"/>
          <a:stretch/>
        </p:blipFill>
        <p:spPr>
          <a:xfrm>
            <a:off x="389101" y="3207830"/>
            <a:ext cx="3551035" cy="728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 rotWithShape="1">
          <a:blip r:embed="rId9">
            <a:alphaModFix/>
          </a:blip>
          <a:srcRect b="0" l="0" r="38007" t="0"/>
          <a:stretch/>
        </p:blipFill>
        <p:spPr>
          <a:xfrm>
            <a:off x="411693" y="4041236"/>
            <a:ext cx="3551035" cy="728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 rotWithShape="1">
          <a:blip r:embed="rId10">
            <a:alphaModFix/>
          </a:blip>
          <a:srcRect b="0" l="0" r="38495" t="0"/>
          <a:stretch/>
        </p:blipFill>
        <p:spPr>
          <a:xfrm>
            <a:off x="4627615" y="1418300"/>
            <a:ext cx="3551035" cy="728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65100" y="358650"/>
            <a:ext cx="8261400" cy="9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Features distribution</a:t>
            </a:r>
            <a:endParaRPr sz="3000"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100" y="1444950"/>
            <a:ext cx="3763900" cy="357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2597" y="1444950"/>
            <a:ext cx="3763903" cy="357835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 txBox="1"/>
          <p:nvPr/>
        </p:nvSpPr>
        <p:spPr>
          <a:xfrm>
            <a:off x="1426400" y="1132650"/>
            <a:ext cx="16413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Original signal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5923900" y="1132650"/>
            <a:ext cx="16413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Statistics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65100" y="358650"/>
            <a:ext cx="8261400" cy="9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Features distribution</a:t>
            </a:r>
            <a:endParaRPr sz="3000"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2600" y="1429063"/>
            <a:ext cx="3763900" cy="3610123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 txBox="1"/>
          <p:nvPr/>
        </p:nvSpPr>
        <p:spPr>
          <a:xfrm>
            <a:off x="1426400" y="1132650"/>
            <a:ext cx="16413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Statistics &amp; peaks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3" name="Google Shape;153;p24"/>
          <p:cNvSpPr txBox="1"/>
          <p:nvPr/>
        </p:nvSpPr>
        <p:spPr>
          <a:xfrm>
            <a:off x="5923900" y="1132650"/>
            <a:ext cx="16413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FFT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400" y="1429075"/>
            <a:ext cx="3797290" cy="36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/>
        </p:nvSpPr>
        <p:spPr>
          <a:xfrm>
            <a:off x="431450" y="1435350"/>
            <a:ext cx="3082200" cy="28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B7B7B7"/>
                </a:solidFill>
                <a:latin typeface="Average"/>
                <a:ea typeface="Average"/>
                <a:cs typeface="Average"/>
                <a:sym typeface="Average"/>
              </a:rPr>
              <a:t>Logistic regression</a:t>
            </a:r>
            <a:endParaRPr sz="1800">
              <a:solidFill>
                <a:srgbClr val="B7B7B7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KNN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SVM (RBF kernel)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Random Forest</a:t>
            </a:r>
            <a:endParaRPr sz="1800">
              <a:solidFill>
                <a:srgbClr val="B7B7B7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0" name="Google Shape;160;p25"/>
          <p:cNvSpPr txBox="1"/>
          <p:nvPr/>
        </p:nvSpPr>
        <p:spPr>
          <a:xfrm>
            <a:off x="431450" y="299875"/>
            <a:ext cx="22083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Models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61" name="Google Shape;161;p25"/>
          <p:cNvPicPr preferRelativeResize="0"/>
          <p:nvPr/>
        </p:nvPicPr>
        <p:blipFill rotWithShape="1">
          <a:blip r:embed="rId3">
            <a:alphaModFix/>
          </a:blip>
          <a:srcRect b="10262" l="0" r="11457" t="11874"/>
          <a:stretch/>
        </p:blipFill>
        <p:spPr>
          <a:xfrm>
            <a:off x="4732850" y="726725"/>
            <a:ext cx="4284151" cy="376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343900" y="90550"/>
            <a:ext cx="3535200" cy="9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Performance</a:t>
            </a:r>
            <a:endParaRPr sz="3000"/>
          </a:p>
        </p:txBody>
      </p:sp>
      <p:sp>
        <p:nvSpPr>
          <p:cNvPr id="167" name="Google Shape;167;p26"/>
          <p:cNvSpPr txBox="1"/>
          <p:nvPr/>
        </p:nvSpPr>
        <p:spPr>
          <a:xfrm>
            <a:off x="1412550" y="4436025"/>
            <a:ext cx="24666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Time</a:t>
            </a:r>
            <a:endParaRPr sz="18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8" name="Google Shape;168;p26"/>
          <p:cNvSpPr txBox="1"/>
          <p:nvPr/>
        </p:nvSpPr>
        <p:spPr>
          <a:xfrm>
            <a:off x="5462800" y="4436025"/>
            <a:ext cx="24666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Size</a:t>
            </a:r>
            <a:endParaRPr sz="18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238" y="506138"/>
            <a:ext cx="4131225" cy="413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0488" y="506150"/>
            <a:ext cx="4131225" cy="413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/>
        </p:nvSpPr>
        <p:spPr>
          <a:xfrm>
            <a:off x="431450" y="1435350"/>
            <a:ext cx="3082200" cy="28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B7B7B7"/>
                </a:solidFill>
                <a:latin typeface="Average"/>
                <a:ea typeface="Average"/>
                <a:cs typeface="Average"/>
                <a:sym typeface="Average"/>
              </a:rPr>
              <a:t>Accuracy</a:t>
            </a:r>
            <a:endParaRPr sz="1800">
              <a:solidFill>
                <a:srgbClr val="B7B7B7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B7B7B7"/>
                </a:solidFill>
                <a:latin typeface="Average"/>
                <a:ea typeface="Average"/>
                <a:cs typeface="Average"/>
                <a:sym typeface="Average"/>
              </a:rPr>
              <a:t>Time</a:t>
            </a:r>
            <a:endParaRPr sz="1800">
              <a:solidFill>
                <a:srgbClr val="B7B7B7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B7B7B7"/>
                </a:solidFill>
                <a:latin typeface="Average"/>
                <a:ea typeface="Average"/>
                <a:cs typeface="Average"/>
                <a:sym typeface="Average"/>
              </a:rPr>
              <a:t>Size</a:t>
            </a:r>
            <a:endParaRPr sz="1800">
              <a:solidFill>
                <a:srgbClr val="B7B7B7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6" name="Google Shape;176;p27"/>
          <p:cNvSpPr txBox="1"/>
          <p:nvPr/>
        </p:nvSpPr>
        <p:spPr>
          <a:xfrm>
            <a:off x="431450" y="299875"/>
            <a:ext cx="27648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Common rating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77" name="Google Shape;177;p27"/>
          <p:cNvPicPr preferRelativeResize="0"/>
          <p:nvPr/>
        </p:nvPicPr>
        <p:blipFill rotWithShape="1">
          <a:blip r:embed="rId3">
            <a:alphaModFix/>
          </a:blip>
          <a:srcRect b="10991" l="0" r="12072" t="13622"/>
          <a:stretch/>
        </p:blipFill>
        <p:spPr>
          <a:xfrm>
            <a:off x="4656650" y="811400"/>
            <a:ext cx="4254525" cy="3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227625" y="342625"/>
            <a:ext cx="4915800" cy="135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Optimal Model-Feature pairs</a:t>
            </a:r>
            <a:endParaRPr sz="3000"/>
          </a:p>
        </p:txBody>
      </p:sp>
      <p:pic>
        <p:nvPicPr>
          <p:cNvPr id="183" name="Google Shape;1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3825" y="282217"/>
            <a:ext cx="4222600" cy="3114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600" y="1694725"/>
            <a:ext cx="4222600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3494250" y="526350"/>
            <a:ext cx="2155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Targets</a:t>
            </a:r>
            <a:endParaRPr/>
          </a:p>
        </p:txBody>
      </p:sp>
      <p:sp>
        <p:nvSpPr>
          <p:cNvPr id="65" name="Google Shape;65;p14"/>
          <p:cNvSpPr txBox="1"/>
          <p:nvPr>
            <p:ph idx="2" type="body"/>
          </p:nvPr>
        </p:nvSpPr>
        <p:spPr>
          <a:xfrm>
            <a:off x="4881725" y="724200"/>
            <a:ext cx="38946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Prepare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Extract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 out optimal model by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Size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Accuracy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to cover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773250" y="1818175"/>
            <a:ext cx="3501600" cy="27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Activity time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Healthcare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Sports</a:t>
            </a:r>
            <a:endParaRPr sz="1600"/>
          </a:p>
        </p:txBody>
      </p:sp>
      <p:sp>
        <p:nvSpPr>
          <p:cNvPr id="72" name="Google Shape;72;p15"/>
          <p:cNvSpPr txBox="1"/>
          <p:nvPr>
            <p:ph idx="2" type="body"/>
          </p:nvPr>
        </p:nvSpPr>
        <p:spPr>
          <a:xfrm>
            <a:off x="4627225" y="1818175"/>
            <a:ext cx="3999900" cy="27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Minimize device congestion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Application size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Application performance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Device battery life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structure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13340" l="3014" r="11331" t="4812"/>
          <a:stretch/>
        </p:blipFill>
        <p:spPr>
          <a:xfrm>
            <a:off x="0" y="951650"/>
            <a:ext cx="9161100" cy="153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>
            <p:ph idx="4294967295" type="body"/>
          </p:nvPr>
        </p:nvSpPr>
        <p:spPr>
          <a:xfrm>
            <a:off x="576325" y="2929575"/>
            <a:ext cx="3005700" cy="16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X, Y, Z cartesian axis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14 hours of activities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81" name="Google Shape;81;p16"/>
          <p:cNvSpPr txBox="1"/>
          <p:nvPr/>
        </p:nvSpPr>
        <p:spPr>
          <a:xfrm>
            <a:off x="5335550" y="2929575"/>
            <a:ext cx="3000000" cy="1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8 users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4 different positions of device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idx="4294967295" type="body"/>
          </p:nvPr>
        </p:nvSpPr>
        <p:spPr>
          <a:xfrm>
            <a:off x="311700" y="1350575"/>
            <a:ext cx="3066300" cy="3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measurements were sliced by 60 frames chunks. The final dataset has 14030 samples which were sliced in 4:1 proportion for testing.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87" name="Google Shape;87;p17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table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2000" y="925750"/>
            <a:ext cx="5294701" cy="365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Samples and experiments</a:t>
            </a:r>
            <a:r>
              <a:rPr lang="en"/>
              <a:t> distribution</a:t>
            </a:r>
            <a:endParaRPr/>
          </a:p>
        </p:txBody>
      </p:sp>
      <p:pic>
        <p:nvPicPr>
          <p:cNvPr id="94" name="Google Shape;94;p18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400" y="1444850"/>
            <a:ext cx="4651299" cy="27872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1891850" y="2638650"/>
            <a:ext cx="722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12573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6" name="Google Shape;96;p18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0600" y="1444850"/>
            <a:ext cx="4651299" cy="278722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6540050" y="2638650"/>
            <a:ext cx="722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242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65100" y="358650"/>
            <a:ext cx="8261400" cy="9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Feature extraction - original signal</a:t>
            </a:r>
            <a:endParaRPr sz="3000"/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 b="0" l="0" r="38586" t="0"/>
          <a:stretch/>
        </p:blipFill>
        <p:spPr>
          <a:xfrm>
            <a:off x="572000" y="1385700"/>
            <a:ext cx="3533942" cy="781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 rotWithShape="1">
          <a:blip r:embed="rId4">
            <a:alphaModFix/>
          </a:blip>
          <a:srcRect b="0" l="0" r="38586" t="0"/>
          <a:stretch/>
        </p:blipFill>
        <p:spPr>
          <a:xfrm>
            <a:off x="572000" y="2244519"/>
            <a:ext cx="3533942" cy="781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 rotWithShape="1">
          <a:blip r:embed="rId5">
            <a:alphaModFix/>
          </a:blip>
          <a:srcRect b="0" l="0" r="38586" t="0"/>
          <a:stretch/>
        </p:blipFill>
        <p:spPr>
          <a:xfrm>
            <a:off x="4404150" y="3984475"/>
            <a:ext cx="3533950" cy="84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 rotWithShape="1">
          <a:blip r:embed="rId6">
            <a:alphaModFix/>
          </a:blip>
          <a:srcRect b="0" l="0" r="38871" t="0"/>
          <a:stretch/>
        </p:blipFill>
        <p:spPr>
          <a:xfrm>
            <a:off x="572000" y="3986294"/>
            <a:ext cx="3533942" cy="847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 rotWithShape="1">
          <a:blip r:embed="rId7">
            <a:alphaModFix/>
          </a:blip>
          <a:srcRect b="0" l="0" r="38875" t="0"/>
          <a:stretch/>
        </p:blipFill>
        <p:spPr>
          <a:xfrm>
            <a:off x="4404157" y="3117592"/>
            <a:ext cx="3533942" cy="791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 rotWithShape="1">
          <a:blip r:embed="rId8">
            <a:alphaModFix/>
          </a:blip>
          <a:srcRect b="0" l="0" r="38875" t="0"/>
          <a:stretch/>
        </p:blipFill>
        <p:spPr>
          <a:xfrm>
            <a:off x="4404157" y="2250709"/>
            <a:ext cx="3533942" cy="791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 rotWithShape="1">
          <a:blip r:embed="rId9">
            <a:alphaModFix/>
          </a:blip>
          <a:srcRect b="0" l="0" r="38597" t="0"/>
          <a:stretch/>
        </p:blipFill>
        <p:spPr>
          <a:xfrm>
            <a:off x="572000" y="3112240"/>
            <a:ext cx="3533942" cy="787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 rotWithShape="1">
          <a:blip r:embed="rId10">
            <a:alphaModFix/>
          </a:blip>
          <a:srcRect b="0" l="0" r="38875" t="0"/>
          <a:stretch/>
        </p:blipFill>
        <p:spPr>
          <a:xfrm>
            <a:off x="4404157" y="1356740"/>
            <a:ext cx="3533942" cy="791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65100" y="358650"/>
            <a:ext cx="8261400" cy="9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Feature extraction - statistics</a:t>
            </a:r>
            <a:endParaRPr sz="3000"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675" y="1292550"/>
            <a:ext cx="7835124" cy="172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100" y="3145950"/>
            <a:ext cx="7835150" cy="172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65100" y="358650"/>
            <a:ext cx="8657100" cy="9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Feature extraction - statistics &amp; peaks</a:t>
            </a:r>
            <a:endParaRPr sz="3000"/>
          </a:p>
        </p:txBody>
      </p:sp>
      <p:pic>
        <p:nvPicPr>
          <p:cNvPr id="123" name="Google Shape;123;p21"/>
          <p:cNvPicPr preferRelativeResize="0"/>
          <p:nvPr/>
        </p:nvPicPr>
        <p:blipFill rotWithShape="1">
          <a:blip r:embed="rId3">
            <a:alphaModFix/>
          </a:blip>
          <a:srcRect b="4725" l="2159" r="987" t="0"/>
          <a:stretch/>
        </p:blipFill>
        <p:spPr>
          <a:xfrm>
            <a:off x="466950" y="1409575"/>
            <a:ext cx="5221325" cy="20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