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84" r:id="rId2"/>
    <p:sldId id="426" r:id="rId3"/>
    <p:sldId id="346" r:id="rId4"/>
    <p:sldId id="427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552">
          <p15:clr>
            <a:srgbClr val="A4A3A4"/>
          </p15:clr>
        </p15:guide>
        <p15:guide id="4" pos="26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D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9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77" y="302"/>
      </p:cViewPr>
      <p:guideLst>
        <p:guide orient="horz" pos="1008"/>
        <p:guide orient="horz" pos="2160"/>
        <p:guide pos="5552"/>
        <p:guide pos="264"/>
        <p:guide pos="2880"/>
        <p:guide orient="horz" pos="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25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472FC39A-D65C-4045-B37A-0FCA47CC0B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65D00841-3737-784C-BF3C-26716C8A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8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F45-DA92-4852-807C-D9E20058AA59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36A58-7FEC-4232-8132-5FB78C9F1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7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4424" y="3934689"/>
            <a:ext cx="4055020" cy="1470025"/>
          </a:xfrm>
        </p:spPr>
        <p:txBody>
          <a:bodyPr anchor="b" anchorCtr="0">
            <a:noAutofit/>
          </a:bodyPr>
          <a:lstStyle>
            <a:lvl1pPr algn="l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40pt Century Gothic bold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4423" y="5404714"/>
            <a:ext cx="4298831" cy="41419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18pt Century Gothic regular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20612" y="1806641"/>
            <a:ext cx="0" cy="386976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672" y="4514775"/>
            <a:ext cx="908118" cy="11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916129" y="1835150"/>
            <a:ext cx="3769902" cy="42767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57200" y="1835150"/>
            <a:ext cx="3769902" cy="42767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28pt Century Gothic bold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319214"/>
            <a:ext cx="3770671" cy="366712"/>
          </a:xfrm>
          <a:solidFill>
            <a:schemeClr val="tx2"/>
          </a:solidFill>
        </p:spPr>
        <p:txBody>
          <a:bodyPr>
            <a:spAutoFit/>
          </a:bodyPr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800" b="1">
                <a:solidFill>
                  <a:schemeClr val="bg1"/>
                </a:solidFill>
              </a:defRPr>
            </a:lvl2pPr>
            <a:lvl3pPr marL="914400" indent="0"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1 18pt bold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916129" y="1319214"/>
            <a:ext cx="3770671" cy="366712"/>
          </a:xfrm>
          <a:solidFill>
            <a:schemeClr val="tx2"/>
          </a:solidFill>
        </p:spPr>
        <p:txBody>
          <a:bodyPr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 b="1">
                <a:solidFill>
                  <a:schemeClr val="bg1"/>
                </a:solidFill>
              </a:defRPr>
            </a:lvl2pPr>
            <a:lvl3pPr marL="914400" indent="0"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2 18pt bold</a:t>
            </a:r>
          </a:p>
        </p:txBody>
      </p:sp>
    </p:spTree>
    <p:extLst>
      <p:ext uri="{BB962C8B-B14F-4D97-AF65-F5344CB8AC3E}">
        <p14:creationId xmlns:p14="http://schemas.microsoft.com/office/powerpoint/2010/main" val="339749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835150"/>
            <a:ext cx="2614613" cy="4276725"/>
          </a:xfr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284538" y="1835150"/>
            <a:ext cx="2614612" cy="42767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6072188" y="1835150"/>
            <a:ext cx="2614612" cy="42767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 28pt Century Gothic bold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319214"/>
            <a:ext cx="2615381" cy="366712"/>
          </a:xfrm>
          <a:solidFill>
            <a:schemeClr val="tx2"/>
          </a:solidFill>
        </p:spPr>
        <p:txBody>
          <a:bodyPr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 b="1">
                <a:solidFill>
                  <a:schemeClr val="bg1"/>
                </a:solidFill>
              </a:defRPr>
            </a:lvl2pPr>
            <a:lvl3pPr marL="914400" indent="0"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1 18pt bold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284948" y="1319214"/>
            <a:ext cx="2615381" cy="366712"/>
          </a:xfrm>
          <a:solidFill>
            <a:schemeClr val="tx2"/>
          </a:solidFill>
        </p:spPr>
        <p:txBody>
          <a:bodyPr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 b="1">
                <a:solidFill>
                  <a:schemeClr val="bg1"/>
                </a:solidFill>
              </a:defRPr>
            </a:lvl2pPr>
            <a:lvl3pPr marL="914400" indent="0"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2 18pt bold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071419" y="1319214"/>
            <a:ext cx="2615381" cy="366712"/>
          </a:xfrm>
          <a:solidFill>
            <a:schemeClr val="tx2"/>
          </a:solidFill>
        </p:spPr>
        <p:txBody>
          <a:bodyPr>
            <a:sp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 b="1">
                <a:solidFill>
                  <a:schemeClr val="bg1"/>
                </a:solidFill>
              </a:defRPr>
            </a:lvl2pPr>
            <a:lvl3pPr marL="914400" indent="0">
              <a:buNone/>
              <a:defRPr sz="1800" b="1">
                <a:solidFill>
                  <a:schemeClr val="bg1"/>
                </a:solidFill>
              </a:defRPr>
            </a:lvl3pPr>
            <a:lvl4pPr marL="1371600" indent="0">
              <a:buNone/>
              <a:defRPr sz="1800" b="1">
                <a:solidFill>
                  <a:schemeClr val="bg1"/>
                </a:solidFill>
              </a:defRPr>
            </a:lvl4pPr>
            <a:lvl5pPr marL="1828800" indent="0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Title 3 18pt bold</a:t>
            </a:r>
          </a:p>
        </p:txBody>
      </p:sp>
    </p:spTree>
    <p:extLst>
      <p:ext uri="{BB962C8B-B14F-4D97-AF65-F5344CB8AC3E}">
        <p14:creationId xmlns:p14="http://schemas.microsoft.com/office/powerpoint/2010/main" val="364542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Blank slide Title 28pt Century Gothic bold</a:t>
            </a:r>
          </a:p>
        </p:txBody>
      </p:sp>
    </p:spTree>
    <p:extLst>
      <p:ext uri="{BB962C8B-B14F-4D97-AF65-F5344CB8AC3E}">
        <p14:creationId xmlns:p14="http://schemas.microsoft.com/office/powerpoint/2010/main" val="65900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364" y="4495800"/>
            <a:ext cx="603785" cy="76569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92479" y="5228719"/>
            <a:ext cx="719409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2965" y="4265048"/>
            <a:ext cx="636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Questions?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92479" y="5228719"/>
            <a:ext cx="719409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2965" y="4265048"/>
            <a:ext cx="636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Questions?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92479" y="5228719"/>
            <a:ext cx="719409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382965" y="4265048"/>
            <a:ext cx="636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562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4364" y="4495800"/>
            <a:ext cx="603785" cy="76569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392479" y="5228719"/>
            <a:ext cx="719409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82965" y="4265048"/>
            <a:ext cx="636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392479" y="5228719"/>
            <a:ext cx="719409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2965" y="4265048"/>
            <a:ext cx="636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92479" y="5228719"/>
            <a:ext cx="719409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382965" y="4265048"/>
            <a:ext cx="6365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0867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667388"/>
            <a:ext cx="8229600" cy="85722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An independent member of the Blue Shield Association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48086" y="2646060"/>
            <a:ext cx="2647827" cy="10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38539"/>
            <a:ext cx="8497092" cy="616455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23849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73F149-83C4-4179-9681-702531CCFDAC}" type="datetimeFigureOut">
              <a:rPr lang="de-DE" smtClean="0"/>
              <a:pPr/>
              <a:t>23.02.2023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457449" y="6356350"/>
            <a:ext cx="4229894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E638-3F78-4E0D-883A-B278700C48C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854994"/>
            <a:ext cx="8496300" cy="336244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5897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7936" y="4817717"/>
            <a:ext cx="1347297" cy="302186"/>
          </a:xfrm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accent4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67936" y="5210963"/>
            <a:ext cx="136017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0557" y="4817717"/>
            <a:ext cx="1347297" cy="302186"/>
          </a:xfrm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accent5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0558" y="5210963"/>
            <a:ext cx="136017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3179" y="4817717"/>
            <a:ext cx="1347297" cy="302186"/>
          </a:xfrm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accent6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3179" y="5210963"/>
            <a:ext cx="136017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5800" y="4817717"/>
            <a:ext cx="1347297" cy="302186"/>
          </a:xfrm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5801" y="5210963"/>
            <a:ext cx="1360175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825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61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6388"/>
            <a:ext cx="8229600" cy="857223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Agenda title 40pt bold</a:t>
            </a:r>
          </a:p>
        </p:txBody>
      </p:sp>
    </p:spTree>
    <p:extLst>
      <p:ext uri="{BB962C8B-B14F-4D97-AF65-F5344CB8AC3E}">
        <p14:creationId xmlns:p14="http://schemas.microsoft.com/office/powerpoint/2010/main" val="4052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6388"/>
            <a:ext cx="8229600" cy="857223"/>
          </a:xfrm>
        </p:spPr>
        <p:txBody>
          <a:bodyPr anchor="t" anchorCtr="0">
            <a:no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Long agenda title 40pt bold</a:t>
            </a:r>
          </a:p>
        </p:txBody>
      </p:sp>
    </p:spTree>
    <p:extLst>
      <p:ext uri="{BB962C8B-B14F-4D97-AF65-F5344CB8AC3E}">
        <p14:creationId xmlns:p14="http://schemas.microsoft.com/office/powerpoint/2010/main" val="34236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extra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6388"/>
            <a:ext cx="8229600" cy="857223"/>
          </a:xfrm>
        </p:spPr>
        <p:txBody>
          <a:bodyPr anchor="t" anchorCtr="0">
            <a:noAutofit/>
          </a:bodyPr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Extra long agenda title 40pt bold</a:t>
            </a:r>
          </a:p>
        </p:txBody>
      </p:sp>
    </p:spTree>
    <p:extLst>
      <p:ext uri="{BB962C8B-B14F-4D97-AF65-F5344CB8AC3E}">
        <p14:creationId xmlns:p14="http://schemas.microsoft.com/office/powerpoint/2010/main" val="180026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79180" y="3924398"/>
            <a:ext cx="6687383" cy="12256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Transition slide title 40pt Century Gothic bold 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6829" y="4495800"/>
            <a:ext cx="603785" cy="76569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88694" y="5228719"/>
            <a:ext cx="719409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8694" y="5228719"/>
            <a:ext cx="719409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88694" y="5228719"/>
            <a:ext cx="7194091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2pPr>
              <a:defRPr/>
            </a:lvl2pPr>
          </a:lstStyle>
          <a:p>
            <a:r>
              <a:rPr lang="en-US" dirty="0"/>
              <a:t>First level bullet, century gothic, 18pt, blue bullet</a:t>
            </a:r>
          </a:p>
          <a:p>
            <a:pPr lvl="1"/>
            <a:r>
              <a:rPr lang="en-US" dirty="0"/>
              <a:t>Second level bullet, century gothic, 16pt, dark blue bullet</a:t>
            </a:r>
          </a:p>
          <a:p>
            <a:pPr lvl="2"/>
            <a:r>
              <a:rPr lang="en-US" dirty="0"/>
              <a:t>Third level bullet, century gothic, 14pt, grey bullet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1-column layout title 28pt Century Gothic bold </a:t>
            </a:r>
          </a:p>
        </p:txBody>
      </p:sp>
    </p:spTree>
    <p:extLst>
      <p:ext uri="{BB962C8B-B14F-4D97-AF65-F5344CB8AC3E}">
        <p14:creationId xmlns:p14="http://schemas.microsoft.com/office/powerpoint/2010/main" val="19654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35586"/>
            <a:ext cx="3994856" cy="3394075"/>
          </a:xfrm>
        </p:spPr>
        <p:txBody>
          <a:bodyPr>
            <a:normAutofit/>
          </a:bodyPr>
          <a:lstStyle>
            <a:lvl1pPr>
              <a:defRPr sz="1600"/>
            </a:lvl1pPr>
            <a:lvl2pPr marL="458788" indent="-169863">
              <a:defRPr sz="1400"/>
            </a:lvl2pPr>
            <a:lvl3pPr marL="684213" indent="-169863"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/>
              <a:t>First level bullet, century gothic, 16pt, blue bullet</a:t>
            </a:r>
          </a:p>
          <a:p>
            <a:pPr lvl="1"/>
            <a:r>
              <a:rPr lang="en-US" dirty="0"/>
              <a:t>Second level bullet, century gothic, 14pt, dark blue bullet</a:t>
            </a:r>
          </a:p>
          <a:p>
            <a:pPr lvl="2"/>
            <a:r>
              <a:rPr lang="en-US" dirty="0"/>
              <a:t>Third level bullet, century gothic, 12pt, grey bullet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35586"/>
            <a:ext cx="3989888" cy="3394075"/>
          </a:xfrm>
        </p:spPr>
        <p:txBody>
          <a:bodyPr>
            <a:normAutofit/>
          </a:bodyPr>
          <a:lstStyle>
            <a:lvl1pPr>
              <a:defRPr sz="1600"/>
            </a:lvl1pPr>
            <a:lvl2pPr marL="458788" indent="-169863">
              <a:defRPr sz="1400"/>
            </a:lvl2pPr>
            <a:lvl3pPr marL="684213" indent="-169863"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dirty="0"/>
              <a:t>First level bullet, century gothic, 16pt, blue bullet</a:t>
            </a:r>
          </a:p>
          <a:p>
            <a:pPr lvl="1"/>
            <a:r>
              <a:rPr lang="en-US" dirty="0"/>
              <a:t>Second level bullet, century gothic, 14pt, dark blue bullet</a:t>
            </a:r>
          </a:p>
          <a:p>
            <a:pPr lvl="2"/>
            <a:r>
              <a:rPr lang="en-US" dirty="0"/>
              <a:t>Third level bullet, century gothic, 12pt, grey bullet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2-column layout title 28pt Century Gothic bold </a:t>
            </a:r>
          </a:p>
        </p:txBody>
      </p:sp>
    </p:spTree>
    <p:extLst>
      <p:ext uri="{BB962C8B-B14F-4D97-AF65-F5344CB8AC3E}">
        <p14:creationId xmlns:p14="http://schemas.microsoft.com/office/powerpoint/2010/main" val="13455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57200" y="1460500"/>
            <a:ext cx="8229600" cy="37814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title 28pt Century Gothic bold</a:t>
            </a:r>
          </a:p>
        </p:txBody>
      </p:sp>
    </p:spTree>
    <p:extLst>
      <p:ext uri="{BB962C8B-B14F-4D97-AF65-F5344CB8AC3E}">
        <p14:creationId xmlns:p14="http://schemas.microsoft.com/office/powerpoint/2010/main" val="2490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591950"/>
          </a:xfrm>
        </p:spPr>
        <p:txBody>
          <a:bodyPr anchor="t" anchorCtr="0">
            <a:noAutofit/>
          </a:bodyPr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Chart title 28pt Century Gothic bold</a:t>
            </a:r>
          </a:p>
        </p:txBody>
      </p:sp>
    </p:spTree>
    <p:extLst>
      <p:ext uri="{BB962C8B-B14F-4D97-AF65-F5344CB8AC3E}">
        <p14:creationId xmlns:p14="http://schemas.microsoft.com/office/powerpoint/2010/main" val="31643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36388"/>
            <a:ext cx="8229600" cy="8572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17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26146" y="6522826"/>
            <a:ext cx="2322469" cy="246221"/>
            <a:chOff x="126146" y="6522826"/>
            <a:chExt cx="2322469" cy="24622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6146" y="6524916"/>
              <a:ext cx="192508" cy="244131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>
              <a:off x="447258" y="6550210"/>
              <a:ext cx="0" cy="203107"/>
            </a:xfrm>
            <a:prstGeom prst="line">
              <a:avLst/>
            </a:prstGeom>
            <a:ln w="6350" cap="rnd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8197" y="6522826"/>
              <a:ext cx="1960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Blue Shield of </a:t>
              </a:r>
              <a:r>
                <a:rPr lang="en-US" sz="1000" spc="-50" baseline="0" dirty="0">
                  <a:solidFill>
                    <a:schemeClr val="bg1">
                      <a:lumMod val="50000"/>
                    </a:schemeClr>
                  </a:solidFill>
                </a:rPr>
                <a:t>Ca</a:t>
              </a: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lifornia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06690E-2F90-45C4-BAFF-F30B5D1CF3EA}"/>
              </a:ext>
            </a:extLst>
          </p:cNvPr>
          <p:cNvSpPr txBox="1"/>
          <p:nvPr userDrawn="1"/>
        </p:nvSpPr>
        <p:spPr>
          <a:xfrm>
            <a:off x="7525768" y="6477440"/>
            <a:ext cx="14995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713F1D9B-D5CC-4BF6-A6C7-936181D33680}" type="slidenum">
              <a:rPr lang="en-US" sz="1200" smtClean="0">
                <a:solidFill>
                  <a:schemeClr val="bg2"/>
                </a:solidFill>
                <a:ea typeface="ＭＳ Ｐゴシック" charset="-128"/>
                <a:cs typeface="Arial" pitchFamily="34" charset="0"/>
              </a:rPr>
              <a:pPr algn="r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Century Gothic"/>
          <a:ea typeface="+mj-ea"/>
          <a:cs typeface="Century Gothic"/>
        </a:defRPr>
      </a:lvl1pPr>
    </p:titleStyle>
    <p:bodyStyle>
      <a:lvl1pPr marL="173038" indent="-173038" algn="l" defTabSz="4572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Font typeface="Arial"/>
        <a:buChar char="•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627063" indent="-169863" algn="l" defTabSz="457200" rtl="0" eaLnBrk="1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Arial"/>
        <a:buChar char="•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ts val="300"/>
        </a:spcBef>
        <a:spcAft>
          <a:spcPts val="300"/>
        </a:spcAft>
        <a:buClr>
          <a:schemeClr val="bg1">
            <a:lumMod val="50000"/>
          </a:schemeClr>
        </a:buClr>
        <a:buFont typeface="Arial"/>
        <a:buChar char="•"/>
        <a:defRPr sz="14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ts val="500"/>
        </a:spcBef>
        <a:buFont typeface="Arial"/>
        <a:buChar char="–"/>
        <a:defRPr sz="12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ts val="500"/>
        </a:spcBef>
        <a:buFont typeface="Arial"/>
        <a:buChar char="»"/>
        <a:defRPr sz="12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3004524" y="1475928"/>
            <a:ext cx="870435" cy="87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4"/>
                </a:solidFill>
              </a:rPr>
              <a:t>Q1</a:t>
            </a:r>
          </a:p>
          <a:p>
            <a:pPr algn="ctr"/>
            <a:r>
              <a:rPr lang="en-US" sz="1050" b="1" dirty="0">
                <a:solidFill>
                  <a:schemeClr val="accent4"/>
                </a:solidFill>
              </a:rPr>
              <a:t>2023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5136721" y="1969781"/>
            <a:ext cx="870435" cy="8756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F0"/>
                </a:solidFill>
              </a:rPr>
              <a:t>Q2 2023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7268919" y="1438825"/>
            <a:ext cx="933180" cy="87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/>
                </a:solidFill>
              </a:rPr>
              <a:t>Q3/Q4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883333" y="1953007"/>
            <a:ext cx="876715" cy="8756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4"/>
                </a:solidFill>
              </a:rPr>
              <a:t>Q3/Q4</a:t>
            </a:r>
          </a:p>
          <a:p>
            <a:pPr algn="ctr"/>
            <a:r>
              <a:rPr lang="en-US" sz="1050" b="1" dirty="0">
                <a:solidFill>
                  <a:schemeClr val="accent4"/>
                </a:solidFill>
              </a:rPr>
              <a:t>2022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230042" y="1230643"/>
            <a:ext cx="8561723" cy="1818507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 rot="257676">
            <a:off x="190326" y="1974029"/>
            <a:ext cx="163569" cy="16455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 rot="257676">
            <a:off x="8668792" y="2149939"/>
            <a:ext cx="163569" cy="16455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875" y="3112283"/>
            <a:ext cx="2141691" cy="349546"/>
          </a:xfrm>
        </p:spPr>
        <p:txBody>
          <a:bodyPr/>
          <a:lstStyle/>
          <a:p>
            <a:r>
              <a:rPr lang="en-US" dirty="0"/>
              <a:t>BB and LRE on Cloud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68" y="3687898"/>
            <a:ext cx="2298613" cy="1852205"/>
          </a:xfrm>
        </p:spPr>
        <p:txBody>
          <a:bodyPr/>
          <a:lstStyle/>
          <a:p>
            <a:r>
              <a:rPr lang="en-US" dirty="0"/>
              <a:t>Implemented Portfolio model for storing scripts which resulted in </a:t>
            </a:r>
          </a:p>
          <a:p>
            <a:pPr marL="205740" indent="-128588">
              <a:spcBef>
                <a:spcPts val="0"/>
              </a:spcBef>
              <a:buFontTx/>
              <a:buChar char="-"/>
            </a:pPr>
            <a:r>
              <a:rPr lang="en-US" dirty="0"/>
              <a:t>Standardized directory structure</a:t>
            </a:r>
          </a:p>
          <a:p>
            <a:pPr marL="205740" indent="-128588">
              <a:spcBef>
                <a:spcPts val="0"/>
              </a:spcBef>
              <a:buFontTx/>
              <a:buChar char="-"/>
            </a:pPr>
            <a:r>
              <a:rPr lang="en-US" dirty="0"/>
              <a:t>Standardized naming conventions </a:t>
            </a:r>
          </a:p>
          <a:p>
            <a:pPr marL="205740" indent="-128588">
              <a:spcBef>
                <a:spcPts val="0"/>
              </a:spcBef>
              <a:buFontTx/>
              <a:buChar char="-"/>
            </a:pPr>
            <a:r>
              <a:rPr lang="en-US" dirty="0"/>
              <a:t>Script cleaned up, 800 total scripts to 640 unique scripts.</a:t>
            </a:r>
          </a:p>
          <a:p>
            <a:pPr marL="205740" indent="-128588">
              <a:spcBef>
                <a:spcPts val="0"/>
              </a:spcBef>
              <a:buFontTx/>
              <a:buChar char="-"/>
            </a:pPr>
            <a:r>
              <a:rPr lang="en-US" dirty="0"/>
              <a:t>All PHI data separated from the scripts; validation successful.</a:t>
            </a:r>
          </a:p>
          <a:p>
            <a:r>
              <a:rPr lang="en-US" dirty="0"/>
              <a:t>Trained the Performance Engineers to use BitBucket for Script Development</a:t>
            </a:r>
          </a:p>
          <a:p>
            <a:r>
              <a:rPr lang="en-US" dirty="0"/>
              <a:t>Successful LRE SAAS migration.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06679" y="3112284"/>
            <a:ext cx="1893735" cy="500681"/>
          </a:xfrm>
        </p:spPr>
        <p:txBody>
          <a:bodyPr/>
          <a:lstStyle/>
          <a:p>
            <a:r>
              <a:rPr lang="en-US" dirty="0"/>
              <a:t>Move to Jenkins for Test Executions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06680" y="3705469"/>
            <a:ext cx="1965320" cy="1939060"/>
          </a:xfrm>
        </p:spPr>
        <p:txBody>
          <a:bodyPr/>
          <a:lstStyle/>
          <a:p>
            <a:r>
              <a:rPr lang="en-US" dirty="0"/>
              <a:t>Jenkins POC complete and few enhancements such as upload the scripts from BB to LRE only if there are changes in script is getting implemented. </a:t>
            </a:r>
          </a:p>
          <a:p>
            <a:r>
              <a:rPr lang="en-US" dirty="0"/>
              <a:t>Plan to execute 10% Tests using Jenkins</a:t>
            </a:r>
          </a:p>
          <a:p>
            <a:r>
              <a:rPr lang="en-US" dirty="0"/>
              <a:t>Plan to invoke 1 test as part of CI/CD/CT (Dev/QA/Tools team Coordination).</a:t>
            </a:r>
          </a:p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1233" y="3158757"/>
            <a:ext cx="1900684" cy="454208"/>
          </a:xfrm>
        </p:spPr>
        <p:txBody>
          <a:bodyPr/>
          <a:lstStyle/>
          <a:p>
            <a:r>
              <a:rPr lang="en-US" dirty="0"/>
              <a:t>CI/CD/CT Tests Implementation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A8393-83FA-4B7B-BF41-CB601BA164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1333" y="3717649"/>
            <a:ext cx="2045723" cy="1642057"/>
          </a:xfrm>
        </p:spPr>
        <p:txBody>
          <a:bodyPr/>
          <a:lstStyle/>
          <a:p>
            <a:r>
              <a:rPr lang="en-US" dirty="0"/>
              <a:t>Integrate Bit Bucket with JIRA for Release/Branch/Build/Sprint tracking</a:t>
            </a:r>
          </a:p>
          <a:p>
            <a:r>
              <a:rPr lang="en-US" dirty="0"/>
              <a:t>Plan to execute 80% Tests using Jenkins</a:t>
            </a:r>
          </a:p>
          <a:p>
            <a:r>
              <a:rPr lang="en-US" dirty="0"/>
              <a:t>Implement CI/CD/CT for 50% of tests</a:t>
            </a:r>
          </a:p>
          <a:p>
            <a:r>
              <a:rPr lang="en-US" dirty="0"/>
              <a:t>Jenkins Enhancements</a:t>
            </a:r>
          </a:p>
          <a:p>
            <a:r>
              <a:rPr lang="en-US" dirty="0"/>
              <a:t>LRE Stability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10703" y="3158756"/>
            <a:ext cx="1900684" cy="500681"/>
          </a:xfrm>
        </p:spPr>
        <p:txBody>
          <a:bodyPr/>
          <a:lstStyle/>
          <a:p>
            <a:r>
              <a:rPr lang="en-US" dirty="0"/>
              <a:t>CI/CD/CT Tests Readiness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309B0-9F41-47B2-8F25-109874864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61437" y="3735573"/>
            <a:ext cx="1783733" cy="1372691"/>
          </a:xfrm>
        </p:spPr>
        <p:txBody>
          <a:bodyPr/>
          <a:lstStyle/>
          <a:p>
            <a:r>
              <a:rPr lang="en-US" dirty="0"/>
              <a:t>Plan to execute 100% Tests using Jenkins</a:t>
            </a:r>
          </a:p>
          <a:p>
            <a:r>
              <a:rPr lang="en-US" dirty="0"/>
              <a:t>Implement CI/CD/CT for 80% of tests in LRE</a:t>
            </a:r>
          </a:p>
          <a:p>
            <a:endParaRPr lang="en-US" dirty="0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40" y="236388"/>
            <a:ext cx="7359889" cy="572211"/>
          </a:xfrm>
        </p:spPr>
        <p:txBody>
          <a:bodyPr>
            <a:normAutofit/>
          </a:bodyPr>
          <a:lstStyle/>
          <a:p>
            <a:r>
              <a:rPr lang="en-US" dirty="0"/>
              <a:t>CI/CD/CT Performance Testing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Performance CICD Automation Roadmap</a:t>
            </a:r>
          </a:p>
        </p:txBody>
      </p:sp>
      <p:pic>
        <p:nvPicPr>
          <p:cNvPr id="36" name="Picture 103"/>
          <p:cNvPicPr>
            <a:picLocks noChangeAspect="1" noChangeArrowheads="1"/>
          </p:cNvPicPr>
          <p:nvPr/>
        </p:nvPicPr>
        <p:blipFill>
          <a:blip r:embed="rId2" cstate="print">
            <a:lum bright="-30000"/>
          </a:blip>
          <a:srcRect/>
          <a:stretch>
            <a:fillRect/>
          </a:stretch>
        </p:blipFill>
        <p:spPr bwMode="gray">
          <a:xfrm rot="21187405">
            <a:off x="1521628" y="5720579"/>
            <a:ext cx="4354007" cy="619281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pSp>
        <p:nvGrpSpPr>
          <p:cNvPr id="8" name="Gruppieren 41"/>
          <p:cNvGrpSpPr/>
          <p:nvPr/>
        </p:nvGrpSpPr>
        <p:grpSpPr>
          <a:xfrm>
            <a:off x="3445717" y="4816251"/>
            <a:ext cx="2113120" cy="570156"/>
            <a:chOff x="5485695" y="1603214"/>
            <a:chExt cx="2113120" cy="570156"/>
          </a:xfrm>
        </p:grpSpPr>
        <p:cxnSp>
          <p:nvCxnSpPr>
            <p:cNvPr id="43" name="Gerade Verbindung 42"/>
            <p:cNvCxnSpPr>
              <a:cxnSpLocks/>
            </p:cNvCxnSpPr>
            <p:nvPr/>
          </p:nvCxnSpPr>
          <p:spPr bwMode="gray">
            <a:xfrm flipH="1" flipV="1">
              <a:off x="5485695" y="1888291"/>
              <a:ext cx="2113120" cy="79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  <p:cxnSp>
          <p:nvCxnSpPr>
            <p:cNvPr id="45" name="Gerade Verbindung 44"/>
            <p:cNvCxnSpPr/>
            <p:nvPr/>
          </p:nvCxnSpPr>
          <p:spPr>
            <a:xfrm>
              <a:off x="5485695" y="1603214"/>
              <a:ext cx="0" cy="57015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</p:grpSp>
      <p:sp>
        <p:nvSpPr>
          <p:cNvPr id="2061" name="Freeform 13"/>
          <p:cNvSpPr>
            <a:spLocks/>
          </p:cNvSpPr>
          <p:nvPr/>
        </p:nvSpPr>
        <p:spPr bwMode="auto">
          <a:xfrm>
            <a:off x="2416328" y="1231899"/>
            <a:ext cx="5763482" cy="4873626"/>
          </a:xfrm>
          <a:custGeom>
            <a:avLst/>
            <a:gdLst>
              <a:gd name="connsiteX0" fmla="*/ 9576 w 10013"/>
              <a:gd name="connsiteY0" fmla="*/ 0 h 10000"/>
              <a:gd name="connsiteX1" fmla="*/ 9782 w 10013"/>
              <a:gd name="connsiteY1" fmla="*/ 1380 h 10000"/>
              <a:gd name="connsiteX2" fmla="*/ 9916 w 10013"/>
              <a:gd name="connsiteY2" fmla="*/ 2599 h 10000"/>
              <a:gd name="connsiteX3" fmla="*/ 9992 w 10013"/>
              <a:gd name="connsiteY3" fmla="*/ 3491 h 10000"/>
              <a:gd name="connsiteX4" fmla="*/ 10013 w 10013"/>
              <a:gd name="connsiteY4" fmla="*/ 3874 h 10000"/>
              <a:gd name="connsiteX5" fmla="*/ 9324 w 10013"/>
              <a:gd name="connsiteY5" fmla="*/ 3632 h 10000"/>
              <a:gd name="connsiteX6" fmla="*/ 8626 w 10013"/>
              <a:gd name="connsiteY6" fmla="*/ 5018 h 10000"/>
              <a:gd name="connsiteX7" fmla="*/ 6911 w 10013"/>
              <a:gd name="connsiteY7" fmla="*/ 7355 h 10000"/>
              <a:gd name="connsiteX8" fmla="*/ 4242 w 10013"/>
              <a:gd name="connsiteY8" fmla="*/ 9340 h 10000"/>
              <a:gd name="connsiteX9" fmla="*/ 837 w 10013"/>
              <a:gd name="connsiteY9" fmla="*/ 9773 h 10000"/>
              <a:gd name="connsiteX10" fmla="*/ 635 w 10013"/>
              <a:gd name="connsiteY10" fmla="*/ 9728 h 10000"/>
              <a:gd name="connsiteX11" fmla="*/ 429 w 10013"/>
              <a:gd name="connsiteY11" fmla="*/ 9683 h 10000"/>
              <a:gd name="connsiteX12" fmla="*/ 219 w 10013"/>
              <a:gd name="connsiteY12" fmla="*/ 9622 h 10000"/>
              <a:gd name="connsiteX13" fmla="*/ 13 w 10013"/>
              <a:gd name="connsiteY13" fmla="*/ 9562 h 10000"/>
              <a:gd name="connsiteX14" fmla="*/ 143 w 10013"/>
              <a:gd name="connsiteY14" fmla="*/ 9597 h 10000"/>
              <a:gd name="connsiteX15" fmla="*/ 219 w 10013"/>
              <a:gd name="connsiteY15" fmla="*/ 9612 h 10000"/>
              <a:gd name="connsiteX16" fmla="*/ 303 w 10013"/>
              <a:gd name="connsiteY16" fmla="*/ 9627 h 10000"/>
              <a:gd name="connsiteX17" fmla="*/ 1648 w 10013"/>
              <a:gd name="connsiteY17" fmla="*/ 9647 h 10000"/>
              <a:gd name="connsiteX18" fmla="*/ 3611 w 10013"/>
              <a:gd name="connsiteY18" fmla="*/ 8982 h 10000"/>
              <a:gd name="connsiteX19" fmla="*/ 5852 w 10013"/>
              <a:gd name="connsiteY19" fmla="*/ 7008 h 10000"/>
              <a:gd name="connsiteX20" fmla="*/ 7899 w 10013"/>
              <a:gd name="connsiteY20" fmla="*/ 3134 h 10000"/>
              <a:gd name="connsiteX21" fmla="*/ 7214 w 10013"/>
              <a:gd name="connsiteY21" fmla="*/ 2892 h 10000"/>
              <a:gd name="connsiteX22" fmla="*/ 7470 w 10013"/>
              <a:gd name="connsiteY22" fmla="*/ 2630 h 10000"/>
              <a:gd name="connsiteX23" fmla="*/ 8042 w 10013"/>
              <a:gd name="connsiteY23" fmla="*/ 2005 h 10000"/>
              <a:gd name="connsiteX24" fmla="*/ 8794 w 10013"/>
              <a:gd name="connsiteY24" fmla="*/ 1098 h 10000"/>
              <a:gd name="connsiteX25" fmla="*/ 9576 w 10013"/>
              <a:gd name="connsiteY25" fmla="*/ 0 h 10000"/>
              <a:gd name="connsiteX0" fmla="*/ 9433 w 9870"/>
              <a:gd name="connsiteY0" fmla="*/ 0 h 10000"/>
              <a:gd name="connsiteX1" fmla="*/ 9639 w 9870"/>
              <a:gd name="connsiteY1" fmla="*/ 1380 h 10000"/>
              <a:gd name="connsiteX2" fmla="*/ 9773 w 9870"/>
              <a:gd name="connsiteY2" fmla="*/ 2599 h 10000"/>
              <a:gd name="connsiteX3" fmla="*/ 9849 w 9870"/>
              <a:gd name="connsiteY3" fmla="*/ 3491 h 10000"/>
              <a:gd name="connsiteX4" fmla="*/ 9870 w 9870"/>
              <a:gd name="connsiteY4" fmla="*/ 3874 h 10000"/>
              <a:gd name="connsiteX5" fmla="*/ 9181 w 9870"/>
              <a:gd name="connsiteY5" fmla="*/ 3632 h 10000"/>
              <a:gd name="connsiteX6" fmla="*/ 8483 w 9870"/>
              <a:gd name="connsiteY6" fmla="*/ 5018 h 10000"/>
              <a:gd name="connsiteX7" fmla="*/ 6768 w 9870"/>
              <a:gd name="connsiteY7" fmla="*/ 7355 h 10000"/>
              <a:gd name="connsiteX8" fmla="*/ 4099 w 9870"/>
              <a:gd name="connsiteY8" fmla="*/ 9340 h 10000"/>
              <a:gd name="connsiteX9" fmla="*/ 694 w 9870"/>
              <a:gd name="connsiteY9" fmla="*/ 9773 h 10000"/>
              <a:gd name="connsiteX10" fmla="*/ 492 w 9870"/>
              <a:gd name="connsiteY10" fmla="*/ 9728 h 10000"/>
              <a:gd name="connsiteX11" fmla="*/ 286 w 9870"/>
              <a:gd name="connsiteY11" fmla="*/ 9683 h 10000"/>
              <a:gd name="connsiteX12" fmla="*/ 76 w 9870"/>
              <a:gd name="connsiteY12" fmla="*/ 9622 h 10000"/>
              <a:gd name="connsiteX13" fmla="*/ 0 w 9870"/>
              <a:gd name="connsiteY13" fmla="*/ 9597 h 10000"/>
              <a:gd name="connsiteX14" fmla="*/ 76 w 9870"/>
              <a:gd name="connsiteY14" fmla="*/ 9612 h 10000"/>
              <a:gd name="connsiteX15" fmla="*/ 160 w 9870"/>
              <a:gd name="connsiteY15" fmla="*/ 9627 h 10000"/>
              <a:gd name="connsiteX16" fmla="*/ 1505 w 9870"/>
              <a:gd name="connsiteY16" fmla="*/ 9647 h 10000"/>
              <a:gd name="connsiteX17" fmla="*/ 3468 w 9870"/>
              <a:gd name="connsiteY17" fmla="*/ 8982 h 10000"/>
              <a:gd name="connsiteX18" fmla="*/ 5709 w 9870"/>
              <a:gd name="connsiteY18" fmla="*/ 7008 h 10000"/>
              <a:gd name="connsiteX19" fmla="*/ 7756 w 9870"/>
              <a:gd name="connsiteY19" fmla="*/ 3134 h 10000"/>
              <a:gd name="connsiteX20" fmla="*/ 7071 w 9870"/>
              <a:gd name="connsiteY20" fmla="*/ 2892 h 10000"/>
              <a:gd name="connsiteX21" fmla="*/ 7327 w 9870"/>
              <a:gd name="connsiteY21" fmla="*/ 2630 h 10000"/>
              <a:gd name="connsiteX22" fmla="*/ 7899 w 9870"/>
              <a:gd name="connsiteY22" fmla="*/ 2005 h 10000"/>
              <a:gd name="connsiteX23" fmla="*/ 8651 w 9870"/>
              <a:gd name="connsiteY23" fmla="*/ 1098 h 10000"/>
              <a:gd name="connsiteX24" fmla="*/ 9433 w 9870"/>
              <a:gd name="connsiteY2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870" h="10000">
                <a:moveTo>
                  <a:pt x="9433" y="0"/>
                </a:moveTo>
                <a:cubicBezTo>
                  <a:pt x="9517" y="469"/>
                  <a:pt x="9584" y="937"/>
                  <a:pt x="9639" y="1380"/>
                </a:cubicBezTo>
                <a:cubicBezTo>
                  <a:pt x="9698" y="1824"/>
                  <a:pt x="9740" y="2237"/>
                  <a:pt x="9773" y="2599"/>
                </a:cubicBezTo>
                <a:cubicBezTo>
                  <a:pt x="9807" y="2962"/>
                  <a:pt x="9832" y="3270"/>
                  <a:pt x="9849" y="3491"/>
                </a:cubicBezTo>
                <a:cubicBezTo>
                  <a:pt x="9862" y="3713"/>
                  <a:pt x="9870" y="3849"/>
                  <a:pt x="9870" y="3874"/>
                </a:cubicBezTo>
                <a:lnTo>
                  <a:pt x="9181" y="3632"/>
                </a:lnTo>
                <a:cubicBezTo>
                  <a:pt x="9113" y="3793"/>
                  <a:pt x="8886" y="4322"/>
                  <a:pt x="8483" y="5018"/>
                </a:cubicBezTo>
                <a:cubicBezTo>
                  <a:pt x="8084" y="5708"/>
                  <a:pt x="7512" y="6554"/>
                  <a:pt x="6768" y="7355"/>
                </a:cubicBezTo>
                <a:cubicBezTo>
                  <a:pt x="6036" y="8146"/>
                  <a:pt x="5141" y="8872"/>
                  <a:pt x="4099" y="9340"/>
                </a:cubicBezTo>
                <a:cubicBezTo>
                  <a:pt x="3086" y="9798"/>
                  <a:pt x="1942" y="10000"/>
                  <a:pt x="694" y="9773"/>
                </a:cubicBezTo>
                <a:lnTo>
                  <a:pt x="492" y="9728"/>
                </a:lnTo>
                <a:lnTo>
                  <a:pt x="286" y="9683"/>
                </a:lnTo>
                <a:lnTo>
                  <a:pt x="76" y="9622"/>
                </a:lnTo>
                <a:lnTo>
                  <a:pt x="0" y="9597"/>
                </a:lnTo>
                <a:cubicBezTo>
                  <a:pt x="34" y="9605"/>
                  <a:pt x="51" y="9607"/>
                  <a:pt x="76" y="9612"/>
                </a:cubicBezTo>
                <a:cubicBezTo>
                  <a:pt x="101" y="9617"/>
                  <a:pt x="131" y="9622"/>
                  <a:pt x="160" y="9627"/>
                </a:cubicBezTo>
                <a:cubicBezTo>
                  <a:pt x="479" y="9688"/>
                  <a:pt x="946" y="9723"/>
                  <a:pt x="1505" y="9647"/>
                </a:cubicBezTo>
                <a:cubicBezTo>
                  <a:pt x="2081" y="9572"/>
                  <a:pt x="2754" y="9385"/>
                  <a:pt x="3468" y="8982"/>
                </a:cubicBezTo>
                <a:cubicBezTo>
                  <a:pt x="4200" y="8574"/>
                  <a:pt x="4969" y="7945"/>
                  <a:pt x="5709" y="7008"/>
                </a:cubicBezTo>
                <a:cubicBezTo>
                  <a:pt x="6457" y="6050"/>
                  <a:pt x="7167" y="4786"/>
                  <a:pt x="7756" y="3134"/>
                </a:cubicBezTo>
                <a:lnTo>
                  <a:pt x="7071" y="2892"/>
                </a:lnTo>
                <a:cubicBezTo>
                  <a:pt x="7087" y="2877"/>
                  <a:pt x="7180" y="2786"/>
                  <a:pt x="7327" y="2630"/>
                </a:cubicBezTo>
                <a:cubicBezTo>
                  <a:pt x="7474" y="2479"/>
                  <a:pt x="7672" y="2262"/>
                  <a:pt x="7899" y="2005"/>
                </a:cubicBezTo>
                <a:cubicBezTo>
                  <a:pt x="8130" y="1743"/>
                  <a:pt x="8386" y="1436"/>
                  <a:pt x="8651" y="1098"/>
                </a:cubicBezTo>
                <a:cubicBezTo>
                  <a:pt x="8916" y="756"/>
                  <a:pt x="9185" y="388"/>
                  <a:pt x="943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70C0"/>
              </a:gs>
              <a:gs pos="100000">
                <a:schemeClr val="accent1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RightFacing" fov="3300000">
              <a:rot lat="600001" lon="20999996" rev="0"/>
            </a:camera>
            <a:lightRig rig="threePt" dir="t"/>
          </a:scene3d>
          <a:sp3d extrusionH="635000">
            <a:bevelT w="25400" h="254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190500">
              <a:lnSpc>
                <a:spcPct val="95000"/>
              </a:lnSpc>
              <a:spcAft>
                <a:spcPts val="800"/>
              </a:spcAft>
              <a:buClr>
                <a:srgbClr val="808080"/>
              </a:buClr>
              <a:defRPr/>
            </a:pPr>
            <a:endParaRPr lang="de-DE" noProof="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5F1CF9F-67FF-4F3C-BC07-05BEEB59216C}"/>
              </a:ext>
            </a:extLst>
          </p:cNvPr>
          <p:cNvSpPr/>
          <p:nvPr/>
        </p:nvSpPr>
        <p:spPr>
          <a:xfrm>
            <a:off x="862238" y="4652559"/>
            <a:ext cx="2583477" cy="964917"/>
          </a:xfrm>
          <a:custGeom>
            <a:avLst/>
            <a:gdLst>
              <a:gd name="connsiteX0" fmla="*/ 0 w 2391529"/>
              <a:gd name="connsiteY0" fmla="*/ 0 h 2026780"/>
              <a:gd name="connsiteX1" fmla="*/ 2391529 w 2391529"/>
              <a:gd name="connsiteY1" fmla="*/ 0 h 2026780"/>
              <a:gd name="connsiteX2" fmla="*/ 2391529 w 2391529"/>
              <a:gd name="connsiteY2" fmla="*/ 2026780 h 2026780"/>
              <a:gd name="connsiteX3" fmla="*/ 0 w 2391529"/>
              <a:gd name="connsiteY3" fmla="*/ 2026780 h 2026780"/>
              <a:gd name="connsiteX4" fmla="*/ 0 w 2391529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29" h="2026780">
                <a:moveTo>
                  <a:pt x="0" y="0"/>
                </a:moveTo>
                <a:lnTo>
                  <a:pt x="2391529" y="0"/>
                </a:lnTo>
                <a:lnTo>
                  <a:pt x="2391529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Phase 1 -  </a:t>
            </a:r>
            <a:r>
              <a:rPr lang="en-US" sz="1100" b="1" kern="1200" dirty="0"/>
              <a:t>POC</a:t>
            </a:r>
            <a:r>
              <a:rPr lang="en-US" sz="1200" b="1" kern="1200" dirty="0"/>
              <a:t> 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dirty="0"/>
              <a:t>LRE-Jenkins Integration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kern="1200" dirty="0"/>
              <a:t>Test Execution using Jenkins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dirty="0"/>
              <a:t>Test Execution real time Status and Results on Jenkins</a:t>
            </a:r>
            <a:endParaRPr lang="en-US" sz="900" kern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B8E3C7-3B1B-4EAA-8AF1-2A6D8DB25A68}"/>
              </a:ext>
            </a:extLst>
          </p:cNvPr>
          <p:cNvSpPr txBox="1"/>
          <p:nvPr/>
        </p:nvSpPr>
        <p:spPr>
          <a:xfrm>
            <a:off x="3828521" y="4900779"/>
            <a:ext cx="8973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/>
              <a:t>Q4 2021</a:t>
            </a:r>
            <a:endParaRPr lang="en-US" sz="1800" b="1" kern="1200" dirty="0"/>
          </a:p>
        </p:txBody>
      </p:sp>
      <p:grpSp>
        <p:nvGrpSpPr>
          <p:cNvPr id="46" name="Gruppieren 41">
            <a:extLst>
              <a:ext uri="{FF2B5EF4-FFF2-40B4-BE49-F238E27FC236}">
                <a16:creationId xmlns:a16="http://schemas.microsoft.com/office/drawing/2014/main" id="{731ACCBE-6AFD-4212-B7A0-7977549B5E16}"/>
              </a:ext>
            </a:extLst>
          </p:cNvPr>
          <p:cNvGrpSpPr/>
          <p:nvPr/>
        </p:nvGrpSpPr>
        <p:grpSpPr>
          <a:xfrm>
            <a:off x="4341266" y="3806416"/>
            <a:ext cx="1598513" cy="570156"/>
            <a:chOff x="5485695" y="1603214"/>
            <a:chExt cx="2113120" cy="570156"/>
          </a:xfrm>
        </p:grpSpPr>
        <p:cxnSp>
          <p:nvCxnSpPr>
            <p:cNvPr id="47" name="Gerade Verbindung 42">
              <a:extLst>
                <a:ext uri="{FF2B5EF4-FFF2-40B4-BE49-F238E27FC236}">
                  <a16:creationId xmlns:a16="http://schemas.microsoft.com/office/drawing/2014/main" id="{E61F4C23-4C3A-4777-B4D6-14518EEA6320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5485695" y="1888291"/>
              <a:ext cx="2113120" cy="79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  <p:cxnSp>
          <p:nvCxnSpPr>
            <p:cNvPr id="48" name="Gerade Verbindung 44">
              <a:extLst>
                <a:ext uri="{FF2B5EF4-FFF2-40B4-BE49-F238E27FC236}">
                  <a16:creationId xmlns:a16="http://schemas.microsoft.com/office/drawing/2014/main" id="{177FCA53-ADF0-4C0C-A788-102EFF2EE6D2}"/>
                </a:ext>
              </a:extLst>
            </p:cNvPr>
            <p:cNvCxnSpPr/>
            <p:nvPr/>
          </p:nvCxnSpPr>
          <p:spPr>
            <a:xfrm>
              <a:off x="5485695" y="1603214"/>
              <a:ext cx="0" cy="57015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0031C30-B668-4883-AA36-E8A10483F3DA}"/>
              </a:ext>
            </a:extLst>
          </p:cNvPr>
          <p:cNvSpPr/>
          <p:nvPr/>
        </p:nvSpPr>
        <p:spPr>
          <a:xfrm>
            <a:off x="1444244" y="3567913"/>
            <a:ext cx="2991020" cy="1031493"/>
          </a:xfrm>
          <a:custGeom>
            <a:avLst/>
            <a:gdLst>
              <a:gd name="connsiteX0" fmla="*/ 0 w 2391529"/>
              <a:gd name="connsiteY0" fmla="*/ 0 h 2026780"/>
              <a:gd name="connsiteX1" fmla="*/ 2391529 w 2391529"/>
              <a:gd name="connsiteY1" fmla="*/ 0 h 2026780"/>
              <a:gd name="connsiteX2" fmla="*/ 2391529 w 2391529"/>
              <a:gd name="connsiteY2" fmla="*/ 2026780 h 2026780"/>
              <a:gd name="connsiteX3" fmla="*/ 0 w 2391529"/>
              <a:gd name="connsiteY3" fmla="*/ 2026780 h 2026780"/>
              <a:gd name="connsiteX4" fmla="*/ 0 w 2391529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29" h="2026780">
                <a:moveTo>
                  <a:pt x="0" y="0"/>
                </a:moveTo>
                <a:lnTo>
                  <a:pt x="2391529" y="0"/>
                </a:lnTo>
                <a:lnTo>
                  <a:pt x="2391529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Phase </a:t>
            </a:r>
            <a:r>
              <a:rPr lang="en-US" sz="1200" b="1" dirty="0"/>
              <a:t>2 - </a:t>
            </a:r>
            <a:r>
              <a:rPr lang="en-US" sz="1200" b="1" kern="1200" dirty="0"/>
              <a:t> Implementation</a:t>
            </a:r>
          </a:p>
          <a:p>
            <a:pPr marL="171450" lvl="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Test executions using Jenkins across all domains.</a:t>
            </a:r>
          </a:p>
          <a:p>
            <a:pPr marL="171450" lvl="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Develop code repository with versioning, access controls and backup capability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Streamline Data File Creation for all the domain/scripts, Implement Daily runs.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3ECBA-CE81-4884-9DC8-07B1AB790E8C}"/>
              </a:ext>
            </a:extLst>
          </p:cNvPr>
          <p:cNvSpPr txBox="1"/>
          <p:nvPr/>
        </p:nvSpPr>
        <p:spPr>
          <a:xfrm>
            <a:off x="4658874" y="3890944"/>
            <a:ext cx="11978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/>
              <a:t>Q1 &amp; Q2 2022</a:t>
            </a:r>
            <a:endParaRPr lang="en-US" sz="1800" b="1" kern="1200" dirty="0"/>
          </a:p>
        </p:txBody>
      </p:sp>
      <p:grpSp>
        <p:nvGrpSpPr>
          <p:cNvPr id="51" name="Gruppieren 41">
            <a:extLst>
              <a:ext uri="{FF2B5EF4-FFF2-40B4-BE49-F238E27FC236}">
                <a16:creationId xmlns:a16="http://schemas.microsoft.com/office/drawing/2014/main" id="{AAE686AC-8B87-4594-A490-AF0C036CFB00}"/>
              </a:ext>
            </a:extLst>
          </p:cNvPr>
          <p:cNvGrpSpPr/>
          <p:nvPr/>
        </p:nvGrpSpPr>
        <p:grpSpPr>
          <a:xfrm>
            <a:off x="5221483" y="2540199"/>
            <a:ext cx="1478413" cy="570156"/>
            <a:chOff x="5485695" y="1603214"/>
            <a:chExt cx="2113120" cy="570156"/>
          </a:xfrm>
        </p:grpSpPr>
        <p:cxnSp>
          <p:nvCxnSpPr>
            <p:cNvPr id="52" name="Gerade Verbindung 42">
              <a:extLst>
                <a:ext uri="{FF2B5EF4-FFF2-40B4-BE49-F238E27FC236}">
                  <a16:creationId xmlns:a16="http://schemas.microsoft.com/office/drawing/2014/main" id="{E7899E98-DBF7-47CB-8DDD-AB72EECD84A3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5485695" y="1888291"/>
              <a:ext cx="2113120" cy="79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  <p:cxnSp>
          <p:nvCxnSpPr>
            <p:cNvPr id="53" name="Gerade Verbindung 44">
              <a:extLst>
                <a:ext uri="{FF2B5EF4-FFF2-40B4-BE49-F238E27FC236}">
                  <a16:creationId xmlns:a16="http://schemas.microsoft.com/office/drawing/2014/main" id="{F07D18FC-5343-4BB3-9007-81508D4DEAF1}"/>
                </a:ext>
              </a:extLst>
            </p:cNvPr>
            <p:cNvCxnSpPr/>
            <p:nvPr/>
          </p:nvCxnSpPr>
          <p:spPr>
            <a:xfrm>
              <a:off x="5485695" y="1603214"/>
              <a:ext cx="0" cy="57015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9F1FEDF-34DB-4112-A2CE-B539A9EDCF3F}"/>
              </a:ext>
            </a:extLst>
          </p:cNvPr>
          <p:cNvSpPr/>
          <p:nvPr/>
        </p:nvSpPr>
        <p:spPr>
          <a:xfrm>
            <a:off x="2493243" y="2345709"/>
            <a:ext cx="2711148" cy="884928"/>
          </a:xfrm>
          <a:custGeom>
            <a:avLst/>
            <a:gdLst>
              <a:gd name="connsiteX0" fmla="*/ 0 w 2391529"/>
              <a:gd name="connsiteY0" fmla="*/ 0 h 2026780"/>
              <a:gd name="connsiteX1" fmla="*/ 2391529 w 2391529"/>
              <a:gd name="connsiteY1" fmla="*/ 0 h 2026780"/>
              <a:gd name="connsiteX2" fmla="*/ 2391529 w 2391529"/>
              <a:gd name="connsiteY2" fmla="*/ 2026780 h 2026780"/>
              <a:gd name="connsiteX3" fmla="*/ 0 w 2391529"/>
              <a:gd name="connsiteY3" fmla="*/ 2026780 h 2026780"/>
              <a:gd name="connsiteX4" fmla="*/ 0 w 2391529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29" h="2026780">
                <a:moveTo>
                  <a:pt x="0" y="0"/>
                </a:moveTo>
                <a:lnTo>
                  <a:pt x="2391529" y="0"/>
                </a:lnTo>
                <a:lnTo>
                  <a:pt x="2391529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Phase 3</a:t>
            </a:r>
            <a:r>
              <a:rPr lang="en-US" sz="1200" b="1" dirty="0"/>
              <a:t> - </a:t>
            </a:r>
            <a:r>
              <a:rPr lang="en-US" sz="1200" b="1" kern="1200" dirty="0"/>
              <a:t> Left Shift</a:t>
            </a:r>
          </a:p>
          <a:p>
            <a:pPr marL="171450" lvl="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Invoke Performance Tests after application Code check-in / deployment.</a:t>
            </a:r>
          </a:p>
          <a:p>
            <a:pPr marL="171450" lvl="0" indent="-171450" defTabSz="533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900" dirty="0"/>
              <a:t>Run tests for all domains after Code check-in / deployment</a:t>
            </a:r>
          </a:p>
          <a:p>
            <a:pPr lvl="0" defTabSz="533400">
              <a:lnSpc>
                <a:spcPct val="90000"/>
              </a:lnSpc>
              <a:spcBef>
                <a:spcPct val="0"/>
              </a:spcBef>
            </a:pPr>
            <a:r>
              <a:rPr lang="en-US" sz="900" dirty="0"/>
              <a:t>      (environment will be a bottleneck)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E5E42F-A047-4B9B-A692-663461AC3534}"/>
              </a:ext>
            </a:extLst>
          </p:cNvPr>
          <p:cNvSpPr txBox="1"/>
          <p:nvPr/>
        </p:nvSpPr>
        <p:spPr>
          <a:xfrm>
            <a:off x="5392397" y="2633273"/>
            <a:ext cx="119787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/>
              <a:t>Q3 &amp; Q4 2022</a:t>
            </a:r>
            <a:endParaRPr lang="en-US" sz="1800" b="1" kern="1200" dirty="0"/>
          </a:p>
        </p:txBody>
      </p:sp>
      <p:grpSp>
        <p:nvGrpSpPr>
          <p:cNvPr id="56" name="Gruppieren 41">
            <a:extLst>
              <a:ext uri="{FF2B5EF4-FFF2-40B4-BE49-F238E27FC236}">
                <a16:creationId xmlns:a16="http://schemas.microsoft.com/office/drawing/2014/main" id="{723F36D2-642B-4ABE-8239-C3AB72F7E24D}"/>
              </a:ext>
            </a:extLst>
          </p:cNvPr>
          <p:cNvGrpSpPr/>
          <p:nvPr/>
        </p:nvGrpSpPr>
        <p:grpSpPr>
          <a:xfrm>
            <a:off x="5999487" y="1362314"/>
            <a:ext cx="1290076" cy="570156"/>
            <a:chOff x="5485695" y="1603214"/>
            <a:chExt cx="2113120" cy="570156"/>
          </a:xfrm>
        </p:grpSpPr>
        <p:cxnSp>
          <p:nvCxnSpPr>
            <p:cNvPr id="57" name="Gerade Verbindung 42">
              <a:extLst>
                <a:ext uri="{FF2B5EF4-FFF2-40B4-BE49-F238E27FC236}">
                  <a16:creationId xmlns:a16="http://schemas.microsoft.com/office/drawing/2014/main" id="{9514EF89-A23C-4831-B7C8-421CE07A8D2D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5485695" y="1888291"/>
              <a:ext cx="2113120" cy="797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  <p:cxnSp>
          <p:nvCxnSpPr>
            <p:cNvPr id="58" name="Gerade Verbindung 44">
              <a:extLst>
                <a:ext uri="{FF2B5EF4-FFF2-40B4-BE49-F238E27FC236}">
                  <a16:creationId xmlns:a16="http://schemas.microsoft.com/office/drawing/2014/main" id="{B0DF1A09-2511-439F-BF34-35C21D84C2A0}"/>
                </a:ext>
              </a:extLst>
            </p:cNvPr>
            <p:cNvCxnSpPr/>
            <p:nvPr/>
          </p:nvCxnSpPr>
          <p:spPr>
            <a:xfrm>
              <a:off x="5485695" y="1603214"/>
              <a:ext cx="0" cy="57015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  <a:effectLst/>
          </p:spPr>
        </p:cxn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00B0799-BEF0-4F62-8F9E-5F021721CD3F}"/>
              </a:ext>
            </a:extLst>
          </p:cNvPr>
          <p:cNvSpPr/>
          <p:nvPr/>
        </p:nvSpPr>
        <p:spPr>
          <a:xfrm>
            <a:off x="3377349" y="1118321"/>
            <a:ext cx="2596500" cy="876586"/>
          </a:xfrm>
          <a:custGeom>
            <a:avLst/>
            <a:gdLst>
              <a:gd name="connsiteX0" fmla="*/ 0 w 2391529"/>
              <a:gd name="connsiteY0" fmla="*/ 0 h 2026780"/>
              <a:gd name="connsiteX1" fmla="*/ 2391529 w 2391529"/>
              <a:gd name="connsiteY1" fmla="*/ 0 h 2026780"/>
              <a:gd name="connsiteX2" fmla="*/ 2391529 w 2391529"/>
              <a:gd name="connsiteY2" fmla="*/ 2026780 h 2026780"/>
              <a:gd name="connsiteX3" fmla="*/ 0 w 2391529"/>
              <a:gd name="connsiteY3" fmla="*/ 2026780 h 2026780"/>
              <a:gd name="connsiteX4" fmla="*/ 0 w 2391529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29" h="2026780">
                <a:moveTo>
                  <a:pt x="0" y="0"/>
                </a:moveTo>
                <a:lnTo>
                  <a:pt x="2391529" y="0"/>
                </a:lnTo>
                <a:lnTo>
                  <a:pt x="2391529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Phase 4 - Enhancements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POC and Implementation of new test scenario creation using Jenkins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Dockerized/Containerized Test executions</a:t>
            </a:r>
            <a:endParaRPr lang="en-US" sz="900" kern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A5E73F-315A-4E56-8AFD-34A8C052A06D}"/>
              </a:ext>
            </a:extLst>
          </p:cNvPr>
          <p:cNvSpPr txBox="1"/>
          <p:nvPr/>
        </p:nvSpPr>
        <p:spPr>
          <a:xfrm>
            <a:off x="6453540" y="1463934"/>
            <a:ext cx="5967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/>
              <a:t>2023</a:t>
            </a:r>
            <a:endParaRPr lang="en-US" sz="1800" b="1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E3945-EA5D-4B33-82EB-27D1112C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 Timeline (Q4 2021)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CD8FA792-CB1E-49E7-8A3F-E4626DFBEC05}"/>
              </a:ext>
            </a:extLst>
          </p:cNvPr>
          <p:cNvSpPr/>
          <p:nvPr/>
        </p:nvSpPr>
        <p:spPr>
          <a:xfrm>
            <a:off x="746620" y="2535152"/>
            <a:ext cx="7940180" cy="2026780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6232D42-6D07-4C62-9421-D230D4B9375D}"/>
              </a:ext>
            </a:extLst>
          </p:cNvPr>
          <p:cNvSpPr/>
          <p:nvPr/>
        </p:nvSpPr>
        <p:spPr>
          <a:xfrm>
            <a:off x="794758" y="1391513"/>
            <a:ext cx="1864062" cy="1843006"/>
          </a:xfrm>
          <a:custGeom>
            <a:avLst/>
            <a:gdLst>
              <a:gd name="connsiteX0" fmla="*/ 0 w 2391529"/>
              <a:gd name="connsiteY0" fmla="*/ 0 h 2026780"/>
              <a:gd name="connsiteX1" fmla="*/ 2391529 w 2391529"/>
              <a:gd name="connsiteY1" fmla="*/ 0 h 2026780"/>
              <a:gd name="connsiteX2" fmla="*/ 2391529 w 2391529"/>
              <a:gd name="connsiteY2" fmla="*/ 2026780 h 2026780"/>
              <a:gd name="connsiteX3" fmla="*/ 0 w 2391529"/>
              <a:gd name="connsiteY3" fmla="*/ 2026780 h 2026780"/>
              <a:gd name="connsiteX4" fmla="*/ 0 w 2391529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29" h="2026780">
                <a:moveTo>
                  <a:pt x="0" y="0"/>
                </a:moveTo>
                <a:lnTo>
                  <a:pt x="2391529" y="0"/>
                </a:lnTo>
                <a:lnTo>
                  <a:pt x="2391529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b="1" dirty="0"/>
              <a:t>LRE-Jenkins Integration with LRE-Dev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Authentication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Test Execution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Status Checking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C00000"/>
                </a:solidFill>
              </a:rPr>
              <a:t>Results Call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HTML Results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Upload Results to Artifactory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Email the test results</a:t>
            </a:r>
          </a:p>
          <a:p>
            <a:pPr marL="227013" lvl="2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0928F4-88C8-42F5-9130-DBD216753E00}"/>
              </a:ext>
            </a:extLst>
          </p:cNvPr>
          <p:cNvSpPr/>
          <p:nvPr/>
        </p:nvSpPr>
        <p:spPr>
          <a:xfrm>
            <a:off x="1385460" y="3295195"/>
            <a:ext cx="506695" cy="5066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5BB003-CF9A-4C52-8287-C9A1B2286628}"/>
              </a:ext>
            </a:extLst>
          </p:cNvPr>
          <p:cNvSpPr/>
          <p:nvPr/>
        </p:nvSpPr>
        <p:spPr>
          <a:xfrm>
            <a:off x="4796583" y="4091903"/>
            <a:ext cx="1595127" cy="1794835"/>
          </a:xfrm>
          <a:custGeom>
            <a:avLst/>
            <a:gdLst>
              <a:gd name="connsiteX0" fmla="*/ 0 w 1315480"/>
              <a:gd name="connsiteY0" fmla="*/ 0 h 2026780"/>
              <a:gd name="connsiteX1" fmla="*/ 1315480 w 1315480"/>
              <a:gd name="connsiteY1" fmla="*/ 0 h 2026780"/>
              <a:gd name="connsiteX2" fmla="*/ 1315480 w 1315480"/>
              <a:gd name="connsiteY2" fmla="*/ 2026780 h 2026780"/>
              <a:gd name="connsiteX3" fmla="*/ 0 w 1315480"/>
              <a:gd name="connsiteY3" fmla="*/ 2026780 h 2026780"/>
              <a:gd name="connsiteX4" fmla="*/ 0 w 1315480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480" h="2026780">
                <a:moveTo>
                  <a:pt x="0" y="0"/>
                </a:moveTo>
                <a:lnTo>
                  <a:pt x="1315480" y="0"/>
                </a:lnTo>
                <a:lnTo>
                  <a:pt x="1315480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Performance Test the Jenkins and LRE Integration</a:t>
            </a:r>
          </a:p>
          <a:p>
            <a:pPr marL="171450" lvl="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Test for Scalability - Run multiple 1 </a:t>
            </a:r>
            <a:r>
              <a:rPr lang="en-US" sz="900" dirty="0" err="1"/>
              <a:t>hr</a:t>
            </a:r>
            <a:r>
              <a:rPr lang="en-US" sz="900" dirty="0"/>
              <a:t> tests and uncover issues</a:t>
            </a:r>
          </a:p>
          <a:p>
            <a:pPr marL="171450" indent="-17145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Improve the Python Code Logic to handle test outcomes.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B4E04-6721-466C-A008-1C668AD74579}"/>
              </a:ext>
            </a:extLst>
          </p:cNvPr>
          <p:cNvSpPr/>
          <p:nvPr/>
        </p:nvSpPr>
        <p:spPr>
          <a:xfrm>
            <a:off x="2887249" y="3295195"/>
            <a:ext cx="506695" cy="5066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90C1EE-8FA9-45EE-A9C7-3B1AB152944B}"/>
              </a:ext>
            </a:extLst>
          </p:cNvPr>
          <p:cNvSpPr/>
          <p:nvPr/>
        </p:nvSpPr>
        <p:spPr>
          <a:xfrm>
            <a:off x="6309230" y="1019826"/>
            <a:ext cx="1864062" cy="2026780"/>
          </a:xfrm>
          <a:custGeom>
            <a:avLst/>
            <a:gdLst>
              <a:gd name="connsiteX0" fmla="*/ 0 w 1923902"/>
              <a:gd name="connsiteY0" fmla="*/ 0 h 2026780"/>
              <a:gd name="connsiteX1" fmla="*/ 1923902 w 1923902"/>
              <a:gd name="connsiteY1" fmla="*/ 0 h 2026780"/>
              <a:gd name="connsiteX2" fmla="*/ 1923902 w 1923902"/>
              <a:gd name="connsiteY2" fmla="*/ 2026780 h 2026780"/>
              <a:gd name="connsiteX3" fmla="*/ 0 w 1923902"/>
              <a:gd name="connsiteY3" fmla="*/ 2026780 h 2026780"/>
              <a:gd name="connsiteX4" fmla="*/ 0 w 1923902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3902" h="2026780">
                <a:moveTo>
                  <a:pt x="0" y="0"/>
                </a:moveTo>
                <a:lnTo>
                  <a:pt x="1923902" y="0"/>
                </a:lnTo>
                <a:lnTo>
                  <a:pt x="1923902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Implement on LRE Prod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kern="1200" dirty="0"/>
              <a:t>Ensure the integration works</a:t>
            </a:r>
          </a:p>
          <a:p>
            <a:pPr marL="57150" lvl="1" indent="-57150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dirty="0"/>
              <a:t>Streamline LRE Stage and LRE Prod test mapping and execution process.</a:t>
            </a:r>
          </a:p>
          <a:p>
            <a:pPr marL="57150" lvl="1" indent="-571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900" dirty="0"/>
              <a:t>Presentation/Roadshow</a:t>
            </a: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900" dirty="0"/>
              <a:t>  Demonstrate the new                               capabilities</a:t>
            </a:r>
          </a:p>
          <a:p>
            <a:pPr marL="0" lvl="1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kern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6A3E67-19AF-411E-AA27-059720A5A7FE}"/>
              </a:ext>
            </a:extLst>
          </p:cNvPr>
          <p:cNvSpPr/>
          <p:nvPr/>
        </p:nvSpPr>
        <p:spPr>
          <a:xfrm>
            <a:off x="5286352" y="3266736"/>
            <a:ext cx="506695" cy="5066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728D97-CAB6-47F5-83AA-7F8994B28A4C}"/>
              </a:ext>
            </a:extLst>
          </p:cNvPr>
          <p:cNvSpPr/>
          <p:nvPr/>
        </p:nvSpPr>
        <p:spPr>
          <a:xfrm>
            <a:off x="6980470" y="3295195"/>
            <a:ext cx="506695" cy="5066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7986EA-2CD7-446C-BC15-37334B7E89B8}"/>
              </a:ext>
            </a:extLst>
          </p:cNvPr>
          <p:cNvSpPr/>
          <p:nvPr/>
        </p:nvSpPr>
        <p:spPr>
          <a:xfrm>
            <a:off x="4100175" y="3293187"/>
            <a:ext cx="506695" cy="50669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297876-8D07-412A-9E81-72D9CD6C78B7}"/>
              </a:ext>
            </a:extLst>
          </p:cNvPr>
          <p:cNvSpPr/>
          <p:nvPr/>
        </p:nvSpPr>
        <p:spPr>
          <a:xfrm>
            <a:off x="3525671" y="1391513"/>
            <a:ext cx="1710519" cy="1650336"/>
          </a:xfrm>
          <a:custGeom>
            <a:avLst/>
            <a:gdLst>
              <a:gd name="connsiteX0" fmla="*/ 0 w 1315480"/>
              <a:gd name="connsiteY0" fmla="*/ 0 h 2026780"/>
              <a:gd name="connsiteX1" fmla="*/ 1315480 w 1315480"/>
              <a:gd name="connsiteY1" fmla="*/ 0 h 2026780"/>
              <a:gd name="connsiteX2" fmla="*/ 1315480 w 1315480"/>
              <a:gd name="connsiteY2" fmla="*/ 2026780 h 2026780"/>
              <a:gd name="connsiteX3" fmla="*/ 0 w 1315480"/>
              <a:gd name="connsiteY3" fmla="*/ 2026780 h 2026780"/>
              <a:gd name="connsiteX4" fmla="*/ 0 w 1315480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480" h="2026780">
                <a:moveTo>
                  <a:pt x="0" y="0"/>
                </a:moveTo>
                <a:lnTo>
                  <a:pt x="1315480" y="0"/>
                </a:lnTo>
                <a:lnTo>
                  <a:pt x="1315480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1">
            <a:noAutofit/>
          </a:bodyPr>
          <a:lstStyle/>
          <a:p>
            <a:pPr marL="0" lvl="0" indent="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Invoke Multiple Tests in LRE Dev</a:t>
            </a:r>
          </a:p>
          <a:p>
            <a:pPr marL="171450" lvl="0" indent="-17145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Define Run Logic</a:t>
            </a:r>
          </a:p>
          <a:p>
            <a:pPr marL="171450" lvl="0" indent="-17145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Run Multiple small tests through Jenkins and analyze the Outcomes and handle it.</a:t>
            </a:r>
          </a:p>
          <a:p>
            <a:pPr marL="171450" lvl="0" indent="-17145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C00000"/>
                </a:solidFill>
              </a:rPr>
              <a:t>Add Splunk Dashboard</a:t>
            </a:r>
          </a:p>
          <a:p>
            <a:pPr marL="171450" lvl="0" indent="-171450" algn="l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C00000"/>
                </a:solidFill>
              </a:rPr>
              <a:t>Add AWR Report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DD726D-0605-4534-91BE-786B31DB60E7}"/>
              </a:ext>
            </a:extLst>
          </p:cNvPr>
          <p:cNvSpPr/>
          <p:nvPr/>
        </p:nvSpPr>
        <p:spPr>
          <a:xfrm>
            <a:off x="2206388" y="4135271"/>
            <a:ext cx="1893787" cy="1965287"/>
          </a:xfrm>
          <a:custGeom>
            <a:avLst/>
            <a:gdLst>
              <a:gd name="connsiteX0" fmla="*/ 0 w 2391529"/>
              <a:gd name="connsiteY0" fmla="*/ 0 h 2026780"/>
              <a:gd name="connsiteX1" fmla="*/ 2391529 w 2391529"/>
              <a:gd name="connsiteY1" fmla="*/ 0 h 2026780"/>
              <a:gd name="connsiteX2" fmla="*/ 2391529 w 2391529"/>
              <a:gd name="connsiteY2" fmla="*/ 2026780 h 2026780"/>
              <a:gd name="connsiteX3" fmla="*/ 0 w 2391529"/>
              <a:gd name="connsiteY3" fmla="*/ 2026780 h 2026780"/>
              <a:gd name="connsiteX4" fmla="*/ 0 w 2391529"/>
              <a:gd name="connsiteY4" fmla="*/ 0 h 202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1529" h="2026780">
                <a:moveTo>
                  <a:pt x="0" y="0"/>
                </a:moveTo>
                <a:lnTo>
                  <a:pt x="2391529" y="0"/>
                </a:lnTo>
                <a:lnTo>
                  <a:pt x="2391529" y="2026780"/>
                </a:lnTo>
                <a:lnTo>
                  <a:pt x="0" y="20267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1">
            <a:noAutofit/>
          </a:bodyPr>
          <a:lstStyle/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900" dirty="0"/>
          </a:p>
          <a:p>
            <a:pPr marL="0" lvl="1" algn="l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200" b="1" dirty="0" err="1"/>
              <a:t>BitBucket</a:t>
            </a:r>
            <a:r>
              <a:rPr lang="en-US" sz="1200" b="1" dirty="0"/>
              <a:t> Integration with LRE-Dev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Access 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Load Test Scripts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C00000"/>
                </a:solidFill>
              </a:rPr>
              <a:t>Test Scripts Upload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2060"/>
                </a:solidFill>
              </a:rPr>
              <a:t>Map Portfolio products to </a:t>
            </a:r>
            <a:r>
              <a:rPr lang="en-US" sz="900" dirty="0" err="1">
                <a:solidFill>
                  <a:srgbClr val="002060"/>
                </a:solidFill>
              </a:rPr>
              <a:t>BitBucket</a:t>
            </a:r>
            <a:r>
              <a:rPr lang="en-US" sz="900" dirty="0">
                <a:solidFill>
                  <a:srgbClr val="002060"/>
                </a:solidFill>
              </a:rPr>
              <a:t> and LRE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2060"/>
                </a:solidFill>
              </a:rPr>
              <a:t>Load Scripts for multiple products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2060"/>
                </a:solidFill>
              </a:rPr>
              <a:t>Check-in and 	Upload to LRE</a:t>
            </a:r>
          </a:p>
          <a:p>
            <a:pPr marL="398463" lvl="2" indent="-171450" defTabSz="4000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2060"/>
                </a:solidFill>
              </a:rPr>
              <a:t>Create Scenarios for 5 min and 1 </a:t>
            </a:r>
            <a:r>
              <a:rPr lang="en-US" sz="900" dirty="0" err="1">
                <a:solidFill>
                  <a:srgbClr val="002060"/>
                </a:solidFill>
              </a:rPr>
              <a:t>hr</a:t>
            </a:r>
            <a:endParaRPr lang="en-US" sz="9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98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F6D6C7-906E-456F-926A-88DA714E8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8048" y="1248096"/>
            <a:ext cx="3994856" cy="218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Process</a:t>
            </a:r>
          </a:p>
          <a:p>
            <a:endParaRPr lang="en-US" dirty="0"/>
          </a:p>
          <a:p>
            <a:r>
              <a:rPr lang="en-US" dirty="0"/>
              <a:t>Portfolio/Product mapping</a:t>
            </a:r>
          </a:p>
          <a:p>
            <a:r>
              <a:rPr lang="en-US" dirty="0"/>
              <a:t>Test mapping for Jenkins to invoke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1DA1-045D-4762-8301-D1AE0E04E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12" y="1247423"/>
            <a:ext cx="3989888" cy="27331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Team</a:t>
            </a:r>
          </a:p>
          <a:p>
            <a:endParaRPr lang="en-US" dirty="0"/>
          </a:p>
          <a:p>
            <a:r>
              <a:rPr lang="en-US" dirty="0"/>
              <a:t>Team to create the folder and map</a:t>
            </a:r>
          </a:p>
          <a:p>
            <a:r>
              <a:rPr lang="en-US" dirty="0"/>
              <a:t>Access BB</a:t>
            </a:r>
          </a:p>
          <a:p>
            <a:r>
              <a:rPr lang="en-US" dirty="0"/>
              <a:t>Setup or Use Projects</a:t>
            </a:r>
          </a:p>
          <a:p>
            <a:r>
              <a:rPr lang="en-US" dirty="0"/>
              <a:t>Add Scripts</a:t>
            </a:r>
          </a:p>
          <a:p>
            <a:r>
              <a:rPr lang="en-US" dirty="0"/>
              <a:t>Test BB to LRE integration by uploading/overwriting  scripts and checking in LRE for versions.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012454-C851-4877-B4EB-74EA1EB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8266603-C8F5-4AFD-A402-8D8B96BC2896}"/>
              </a:ext>
            </a:extLst>
          </p:cNvPr>
          <p:cNvSpPr txBox="1">
            <a:spLocks/>
          </p:cNvSpPr>
          <p:nvPr/>
        </p:nvSpPr>
        <p:spPr>
          <a:xfrm>
            <a:off x="3257265" y="3980596"/>
            <a:ext cx="4285397" cy="2502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3038" indent="-173038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8788" indent="-169863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684213" indent="-169863" algn="l" defTabSz="4572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457200" rtl="0" eaLnBrk="1" latinLnBrk="0" hangingPunct="1">
              <a:spcBef>
                <a:spcPts val="5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457200" rtl="0" eaLnBrk="1" latinLnBrk="0" hangingPunct="1">
              <a:spcBef>
                <a:spcPts val="5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000" b="1" dirty="0"/>
              <a:t>LRE /Rest API</a:t>
            </a:r>
          </a:p>
          <a:p>
            <a:endParaRPr lang="en-US" dirty="0"/>
          </a:p>
          <a:p>
            <a:r>
              <a:rPr lang="en-US" dirty="0"/>
              <a:t>HTML report bug</a:t>
            </a:r>
          </a:p>
          <a:p>
            <a:r>
              <a:rPr lang="en-US" dirty="0"/>
              <a:t>Handling Multiple tests</a:t>
            </a:r>
          </a:p>
          <a:p>
            <a:r>
              <a:rPr lang="en-US" dirty="0"/>
              <a:t>What happens if a script is changed but u use a test scenario created earlier. Does Test pick up the latest one.</a:t>
            </a:r>
          </a:p>
          <a:p>
            <a:r>
              <a:rPr lang="en-US" dirty="0"/>
              <a:t>Dedicated Server for Automation.</a:t>
            </a:r>
          </a:p>
          <a:p>
            <a:pPr marL="0" indent="0">
              <a:buNone/>
            </a:pPr>
            <a:r>
              <a:rPr lang="en-US" dirty="0"/>
              <a:t>    for Checkout, Data Creation, Check-in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5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BSC_PowerpointTheme2017">
  <a:themeElements>
    <a:clrScheme name="BSC colors_2017">
      <a:dk1>
        <a:srgbClr val="000000"/>
      </a:dk1>
      <a:lt1>
        <a:sysClr val="window" lastClr="FFFFFF"/>
      </a:lt1>
      <a:dk2>
        <a:srgbClr val="0095DA"/>
      </a:dk2>
      <a:lt2>
        <a:srgbClr val="BEC0C2"/>
      </a:lt2>
      <a:accent1>
        <a:srgbClr val="0095DA"/>
      </a:accent1>
      <a:accent2>
        <a:srgbClr val="004A6D"/>
      </a:accent2>
      <a:accent3>
        <a:srgbClr val="5CA941"/>
      </a:accent3>
      <a:accent4>
        <a:srgbClr val="FF9F00"/>
      </a:accent4>
      <a:accent5>
        <a:srgbClr val="FFCE00"/>
      </a:accent5>
      <a:accent6>
        <a:srgbClr val="7E8082"/>
      </a:accent6>
      <a:hlink>
        <a:srgbClr val="0095DA"/>
      </a:hlink>
      <a:folHlink>
        <a:srgbClr val="0095DA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SC_Brand_PPTTemplate.pptx" id="{A8F75FE8-B958-4187-84E7-02B741B16364}" vid="{C36A904F-C398-4BAC-9E07-B41E00ABD9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40898</TotalTime>
  <Words>578</Words>
  <Application>Microsoft Office PowerPoint</Application>
  <PresentationFormat>On-screen Show (4:3)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BSC_PowerpointTheme2017</vt:lpstr>
      <vt:lpstr>CI/CD/CT Performance Testing Roadmap</vt:lpstr>
      <vt:lpstr>Performance CICD Automation Roadmap</vt:lpstr>
      <vt:lpstr>POC Timeline (Q4 2021)</vt:lpstr>
      <vt:lpstr>Challenges</vt:lpstr>
    </vt:vector>
  </TitlesOfParts>
  <Company>Blue Shield of California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Automation Roadmap</dc:title>
  <dc:creator>Elumalai, Gopal</dc:creator>
  <cp:lastModifiedBy>Elumalai, Gopal</cp:lastModifiedBy>
  <cp:revision>12</cp:revision>
  <cp:lastPrinted>2015-12-07T23:47:42Z</cp:lastPrinted>
  <dcterms:created xsi:type="dcterms:W3CDTF">2021-09-17T00:38:06Z</dcterms:created>
  <dcterms:modified xsi:type="dcterms:W3CDTF">2023-02-23T22:42:44Z</dcterms:modified>
</cp:coreProperties>
</file>