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2" r:id="rId2"/>
    <p:sldMasterId id="2147483650" r:id="rId3"/>
    <p:sldMasterId id="2147483651" r:id="rId4"/>
  </p:sldMasterIdLst>
  <p:notesMasterIdLst>
    <p:notesMasterId r:id="rId23"/>
  </p:notesMasterIdLst>
  <p:sldIdLst>
    <p:sldId id="263" r:id="rId5"/>
    <p:sldId id="417" r:id="rId6"/>
    <p:sldId id="428" r:id="rId7"/>
    <p:sldId id="379" r:id="rId8"/>
    <p:sldId id="411" r:id="rId9"/>
    <p:sldId id="412" r:id="rId10"/>
    <p:sldId id="413" r:id="rId11"/>
    <p:sldId id="414" r:id="rId12"/>
    <p:sldId id="415" r:id="rId13"/>
    <p:sldId id="416" r:id="rId14"/>
    <p:sldId id="381" r:id="rId15"/>
    <p:sldId id="427" r:id="rId16"/>
    <p:sldId id="380" r:id="rId17"/>
    <p:sldId id="409" r:id="rId18"/>
    <p:sldId id="382" r:id="rId19"/>
    <p:sldId id="405" r:id="rId20"/>
    <p:sldId id="429" r:id="rId21"/>
    <p:sldId id="33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66"/>
    <a:srgbClr val="009900"/>
    <a:srgbClr val="0000FF"/>
    <a:srgbClr val="FFCCCC"/>
    <a:srgbClr val="006600"/>
    <a:srgbClr val="FF0000"/>
    <a:srgbClr val="00FF00"/>
    <a:srgbClr val="FF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3" autoAdjust="0"/>
    <p:restoredTop sz="74497" autoAdjust="0"/>
  </p:normalViewPr>
  <p:slideViewPr>
    <p:cSldViewPr>
      <p:cViewPr>
        <p:scale>
          <a:sx n="100" d="100"/>
          <a:sy n="100" d="100"/>
        </p:scale>
        <p:origin x="408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57BC9CB5-1E63-4AB6-B2C4-A972404D5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sc_logo300"/>
          <p:cNvPicPr>
            <a:picLocks noChangeAspect="1" noChangeArrowheads="1"/>
          </p:cNvPicPr>
          <p:nvPr/>
        </p:nvPicPr>
        <p:blipFill>
          <a:blip r:embed="rId2" cstate="print"/>
          <a:srcRect t="29814" b="25465"/>
          <a:stretch>
            <a:fillRect/>
          </a:stretch>
        </p:blipFill>
        <p:spPr bwMode="auto">
          <a:xfrm>
            <a:off x="7234238" y="6629400"/>
            <a:ext cx="19097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2743200"/>
            <a:ext cx="8229600" cy="0"/>
          </a:xfrm>
          <a:prstGeom prst="line">
            <a:avLst/>
          </a:prstGeom>
          <a:noFill/>
          <a:ln w="12700">
            <a:solidFill>
              <a:srgbClr val="0082DE"/>
            </a:solidFill>
            <a:round/>
            <a:headEnd/>
            <a:tailEnd/>
          </a:ln>
        </p:spPr>
        <p:txBody>
          <a:bodyPr tIns="91440" bIns="91440" anchor="ctr"/>
          <a:lstStyle/>
          <a:p>
            <a:pPr>
              <a:spcBef>
                <a:spcPct val="0"/>
              </a:spcBef>
              <a:defRPr/>
            </a:pPr>
            <a:endParaRPr lang="en-US"/>
          </a:p>
        </p:txBody>
      </p:sp>
      <p:sp>
        <p:nvSpPr>
          <p:cNvPr id="3717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>
            <a:lvl1pPr>
              <a:defRPr sz="2000" smtClean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717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743200"/>
            <a:ext cx="822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smtClean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E703D-FD53-4464-8E5F-84926E196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AAD5C-88BC-4027-8E22-BAAECF259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F2055-2543-41D3-B869-7A697E73D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682A-608D-4EEE-AC7A-29C5F7FE0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43026-4209-4195-956A-67C279AFB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8229600" y="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8C8B2B-BD48-4C8B-A204-8A147549BE14}" type="slidenum"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F5EA1-36E4-4BE9-BA94-DEC2FB773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9B901-14E0-4EDF-9E77-90EB12A44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C779-B6A9-4220-B592-8FEFF41C1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5AB38-40CF-4738-9D67-D2E19D1B2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56A5C-4499-4F12-877B-B783E8643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733800"/>
            <a:ext cx="312420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733800"/>
            <a:ext cx="312420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2200" y="2438400"/>
            <a:ext cx="1600200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438400"/>
            <a:ext cx="464820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5025"/>
            <a:ext cx="40386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5025"/>
            <a:ext cx="40386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67713" y="6324600"/>
            <a:ext cx="39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57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5025"/>
            <a:ext cx="8229600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8" descr="bsc_logo30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8600" y="6346825"/>
            <a:ext cx="19097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Line 4"/>
          <p:cNvSpPr>
            <a:spLocks noChangeShapeType="1"/>
          </p:cNvSpPr>
          <p:nvPr/>
        </p:nvSpPr>
        <p:spPr bwMode="auto">
          <a:xfrm>
            <a:off x="457200" y="644525"/>
            <a:ext cx="8229600" cy="0"/>
          </a:xfrm>
          <a:prstGeom prst="line">
            <a:avLst/>
          </a:prstGeom>
          <a:noFill/>
          <a:ln w="12700">
            <a:solidFill>
              <a:srgbClr val="0082DE"/>
            </a:solidFill>
            <a:round/>
            <a:headEnd/>
            <a:tailEnd/>
          </a:ln>
        </p:spPr>
        <p:txBody>
          <a:bodyPr tIns="91440" bIns="91440" anchor="ctr"/>
          <a:lstStyle/>
          <a:p>
            <a:pPr>
              <a:spcBef>
                <a:spcPct val="0"/>
              </a:spcBef>
              <a:defRPr/>
            </a:pPr>
            <a:endParaRPr lang="en-US"/>
          </a:p>
        </p:txBody>
      </p:sp>
      <p:sp>
        <p:nvSpPr>
          <p:cNvPr id="3083" name="Line 4"/>
          <p:cNvSpPr>
            <a:spLocks noChangeShapeType="1"/>
          </p:cNvSpPr>
          <p:nvPr/>
        </p:nvSpPr>
        <p:spPr bwMode="auto">
          <a:xfrm>
            <a:off x="457200" y="6400800"/>
            <a:ext cx="7467600" cy="0"/>
          </a:xfrm>
          <a:prstGeom prst="line">
            <a:avLst/>
          </a:prstGeom>
          <a:noFill/>
          <a:ln w="12700">
            <a:solidFill>
              <a:srgbClr val="0082DE"/>
            </a:solidFill>
            <a:round/>
            <a:headEnd/>
            <a:tailEnd/>
          </a:ln>
        </p:spPr>
        <p:txBody>
          <a:bodyPr tIns="91440" bIns="91440" anchor="ctr"/>
          <a:lstStyle/>
          <a:p>
            <a:pPr>
              <a:spcBef>
                <a:spcPct val="0"/>
              </a:spcBef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8305800" y="6370638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37054754-9C24-4CB2-9E3F-0BA09BF75852}" type="slidenum">
              <a:rPr lang="en-US" sz="12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chemeClr val="tx1"/>
          </a:solidFill>
          <a:latin typeface="Century Gothic" pitchFamily="34" charset="0"/>
        </a:defRPr>
      </a:lvl9pPr>
    </p:titleStyle>
    <p:bodyStyle>
      <a:lvl1pPr marL="227013" indent="-22701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22250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Arial" charset="0"/>
        </a:defRPr>
      </a:lvl2pPr>
      <a:lvl3pPr marL="1031875" indent="-1174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Arial" charset="0"/>
        </a:defRPr>
      </a:lvl3pPr>
      <a:lvl4pPr marL="1266825" indent="-120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Arial" charset="0"/>
        </a:defRPr>
      </a:lvl4pPr>
      <a:lvl5pPr marL="1493838" indent="-1127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Arial" charset="0"/>
        </a:defRPr>
      </a:lvl5pPr>
      <a:lvl6pPr marL="19510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Arial" charset="0"/>
        </a:defRPr>
      </a:lvl6pPr>
      <a:lvl7pPr marL="24082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Arial" charset="0"/>
        </a:defRPr>
      </a:lvl7pPr>
      <a:lvl8pPr marL="28654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Arial" charset="0"/>
        </a:defRPr>
      </a:lvl8pPr>
      <a:lvl9pPr marL="33226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76200"/>
            <a:ext cx="381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fld id="{C1424B89-BF86-4EA5-BFDA-A3900A22B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0070C0"/>
          </a:solidFill>
          <a:latin typeface="Century Gothic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Century Gothic" pitchFamily="34" charset="0"/>
        <a:buChar char="―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2520" name="Rectangle 8"/>
          <p:cNvSpPr>
            <a:spLocks noChangeArrowheads="1"/>
          </p:cNvSpPr>
          <p:nvPr userDrawn="1"/>
        </p:nvSpPr>
        <p:spPr bwMode="auto">
          <a:xfrm>
            <a:off x="4419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7A0573AD-FADB-49BE-8F7F-2B6B1F232D93}" type="slidenum">
              <a:rPr lang="en-US" sz="1200" b="1">
                <a:solidFill>
                  <a:srgbClr val="0070C0"/>
                </a:solidFill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1200" b="1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Century Gothic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Century Gothic" pitchFamily="34" charset="0"/>
        <a:buChar char="―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Rectangle 5"/>
          <p:cNvSpPr>
            <a:spLocks noChangeArrowheads="1"/>
          </p:cNvSpPr>
          <p:nvPr userDrawn="1"/>
        </p:nvSpPr>
        <p:spPr bwMode="auto">
          <a:xfrm>
            <a:off x="914400" y="685800"/>
            <a:ext cx="7313613" cy="5484813"/>
          </a:xfrm>
          <a:prstGeom prst="rect">
            <a:avLst/>
          </a:prstGeom>
          <a:solidFill>
            <a:srgbClr val="0082D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43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733800"/>
            <a:ext cx="640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Sub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entury Gothic" pitchFamily="34" charset="0"/>
        </a:defRPr>
      </a:lvl9pPr>
    </p:titleStyle>
    <p:bodyStyle>
      <a:lvl1pPr marL="231775" indent="-231775" algn="ctr" rtl="0" eaLnBrk="0" fontAlgn="base" hangingPunct="0">
        <a:spcBef>
          <a:spcPct val="20000"/>
        </a:spcBef>
        <a:spcAft>
          <a:spcPct val="20000"/>
        </a:spcAft>
        <a:defRPr sz="20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Font typeface="Century Gothic" pitchFamily="34" charset="0"/>
        <a:buChar char="―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Provider Single Source of Truth (SSoT)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Definition of “Provider” for BSC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743200"/>
            <a:ext cx="8229600" cy="23622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Structure of Provider Data Model</a:t>
            </a:r>
          </a:p>
          <a:p>
            <a:r>
              <a:rPr lang="en-US" dirty="0" smtClean="0"/>
              <a:t>Definition of Terms</a:t>
            </a:r>
          </a:p>
          <a:p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7543800" y="24384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2013-12-18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543800" y="274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PPO Narrow Networks are defined by plan codes</a:t>
            </a:r>
          </a:p>
          <a:p>
            <a:r>
              <a:rPr lang="en-US" dirty="0" smtClean="0"/>
              <a:t>Plan codes bundle the networks the reimbursement rate</a:t>
            </a:r>
          </a:p>
          <a:p>
            <a:r>
              <a:rPr lang="en-US" dirty="0" smtClean="0"/>
              <a:t>In PM, plan codes are each defined as network with a reimbursement rate attached. Each provider/practitioner can be associated to one or many “sub-networks” (reimbursement rates)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 CAPS, provider has plan code 5C (Small Group PPO with 70% reimbursement)</a:t>
            </a:r>
          </a:p>
          <a:p>
            <a:pPr lvl="1"/>
            <a:r>
              <a:rPr lang="en-US" dirty="0" smtClean="0"/>
              <a:t>In PM, provider will have network association to Small Group PPO with a “Discount Rate” 70% attached to it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Solo Practice</a:t>
            </a:r>
            <a:endParaRPr lang="en-US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284412" y="1203057"/>
          <a:ext cx="4802188" cy="428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3966570" imgH="3539256" progId="Visio.Drawing.11">
                  <p:embed/>
                </p:oleObj>
              </mc:Choice>
              <mc:Fallback>
                <p:oleObj name="Visio" r:id="rId3" imgW="3966570" imgH="3539256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2" y="1203057"/>
                        <a:ext cx="4802188" cy="4283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Solo </a:t>
            </a:r>
            <a:r>
              <a:rPr lang="en-US" dirty="0" err="1" smtClean="0"/>
              <a:t>Prac</a:t>
            </a:r>
            <a:r>
              <a:rPr lang="en-US" dirty="0" smtClean="0"/>
              <a:t> with multiple specialties</a:t>
            </a:r>
            <a:endParaRPr lang="en-US" dirty="0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404533" y="1201737"/>
          <a:ext cx="6444067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7" name="Visio" r:id="rId3" imgW="5681070" imgH="3844955" progId="Visio.Drawing.11">
                  <p:embed/>
                </p:oleObj>
              </mc:Choice>
              <mc:Fallback>
                <p:oleObj name="Visio" r:id="rId3" imgW="5681070" imgH="3844955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533" y="1201737"/>
                        <a:ext cx="6444067" cy="436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Provider Group</a:t>
            </a:r>
            <a:endParaRPr lang="en-US" dirty="0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762000" y="1219200"/>
          <a:ext cx="7715112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Visio" r:id="rId3" imgW="6775380" imgH="3696688" progId="Visio.Drawing.11">
                  <p:embed/>
                </p:oleObj>
              </mc:Choice>
              <mc:Fallback>
                <p:oleObj name="Visio" r:id="rId3" imgW="6775380" imgH="3696688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7715112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Facility</a:t>
            </a:r>
            <a:endParaRPr lang="en-US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066800" y="1524000"/>
          <a:ext cx="7067398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5480460" imgH="2701955" progId="Visio.Drawing.11">
                  <p:embed/>
                </p:oleObj>
              </mc:Choice>
              <mc:Fallback>
                <p:oleObj name="Visio" r:id="rId3" imgW="5480460" imgH="270195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067398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IPA</a:t>
            </a:r>
            <a:endParaRPr lang="en-US" dirty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41288" y="1257300"/>
          <a:ext cx="886142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8861171" imgH="4343400" progId="Visio.Drawing.11">
                  <p:embed/>
                </p:oleObj>
              </mc:Choice>
              <mc:Fallback>
                <p:oleObj name="Visio" r:id="rId3" imgW="8861171" imgH="43434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257300"/>
                        <a:ext cx="8861425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ques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099344"/>
            <a:ext cx="3810000" cy="4762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and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participants on this meeting are considered the “owners” of provider data.</a:t>
            </a:r>
          </a:p>
          <a:p>
            <a:r>
              <a:rPr lang="en-US" dirty="0" smtClean="0"/>
              <a:t>Acceptance of this information will be documented as part of the BSC Provider </a:t>
            </a:r>
            <a:r>
              <a:rPr lang="en-US" smtClean="0"/>
              <a:t>Definition document.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2286000"/>
            <a:ext cx="3657600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819400" y="2971800"/>
            <a:ext cx="3657600" cy="457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Provider Data Model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Definition of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Frequently Asked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 FAQ Here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Manager Data Structure</a:t>
            </a:r>
            <a:endParaRPr lang="en-US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8643"/>
              </p:ext>
            </p:extLst>
          </p:nvPr>
        </p:nvGraphicFramePr>
        <p:xfrm>
          <a:off x="763734" y="1435100"/>
          <a:ext cx="7618266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6645090" imgH="3535920" progId="Visio.Drawing.11">
                  <p:embed/>
                </p:oleObj>
              </mc:Choice>
              <mc:Fallback>
                <p:oleObj name="Visio" r:id="rId3" imgW="6645090" imgH="353592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34" y="1435100"/>
                        <a:ext cx="7618266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638800"/>
            <a:ext cx="7543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Corporate Entity is not yet implemented. Work in Progress in the PIMS system. Will be populated in Provider Book of Record when complete.  </a:t>
            </a:r>
          </a:p>
          <a:p>
            <a:r>
              <a:rPr lang="en-US" sz="1400" dirty="0" smtClean="0"/>
              <a:t>PBOR names are in ( ) below the PIMS names. PBOR ties Practitioner directly to PSO.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Providers are defined differently for each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10640"/>
          <a:ext cx="5943600" cy="4023360"/>
        </p:xfrm>
        <a:graphic>
          <a:graphicData uri="http://schemas.openxmlformats.org/drawingml/2006/table">
            <a:tbl>
              <a:tblPr/>
              <a:tblGrid>
                <a:gridCol w="1653600"/>
                <a:gridCol w="4290000"/>
              </a:tblGrid>
              <a:tr h="143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Century Gothic"/>
                          <a:ea typeface="Calibri"/>
                          <a:cs typeface="Times New Roman"/>
                        </a:rPr>
                        <a:t>Provider Class</a:t>
                      </a:r>
                      <a:endParaRPr lang="en-US" sz="1200" dirty="0">
                        <a:solidFill>
                          <a:schemeClr val="bg1"/>
                        </a:solidFill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entury Gothic"/>
                          <a:ea typeface="Calibri"/>
                          <a:cs typeface="Times New Roman"/>
                        </a:rPr>
                        <a:t>Criteria</a:t>
                      </a:r>
                      <a:endParaRPr lang="en-US" sz="1200"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7159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entury Gothic"/>
                          <a:ea typeface="Calibri"/>
                          <a:cs typeface="Times New Roman"/>
                        </a:rPr>
                        <a:t>IPA</a:t>
                      </a:r>
                      <a:endParaRPr lang="en-US" sz="1200" dirty="0"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Each </a:t>
                      </a:r>
                      <a:r>
                        <a:rPr lang="en-US" sz="1200" baseline="0" dirty="0" smtClean="0">
                          <a:latin typeface="Century Gothic"/>
                          <a:ea typeface="Calibri"/>
                          <a:cs typeface="Times New Roman"/>
                        </a:rPr>
                        <a:t>CAPS PIN receives a provider record.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 smtClean="0">
                        <a:latin typeface="Century Gothic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latin typeface="Century Gothic"/>
                          <a:ea typeface="Calibri"/>
                          <a:cs typeface="Times New Roman"/>
                        </a:rPr>
                        <a:t>IPAs operating under a single Business Entity which has a single tax ID. Can have multiple pods across different regions. Each pod can have its own networks and thus need their own provider.</a:t>
                      </a:r>
                      <a:endParaRPr lang="en-US" sz="1200" dirty="0" smtClean="0"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entury Gothic"/>
                          <a:ea typeface="Calibri"/>
                          <a:cs typeface="Times New Roman"/>
                        </a:rPr>
                        <a:t>Facility</a:t>
                      </a:r>
                      <a:endParaRPr lang="en-US" sz="1200" dirty="0"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Facilities </a:t>
                      </a:r>
                      <a:r>
                        <a:rPr lang="en-US" sz="1200" dirty="0">
                          <a:latin typeface="Century Gothic"/>
                          <a:ea typeface="Calibri"/>
                          <a:cs typeface="Times New Roman"/>
                        </a:rPr>
                        <a:t>are defined by a unique set of tax ID, type, and </a:t>
                      </a: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name.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latin typeface="Century Gothic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A </a:t>
                      </a:r>
                      <a:r>
                        <a:rPr lang="en-US" sz="1200" dirty="0">
                          <a:latin typeface="Century Gothic"/>
                          <a:ea typeface="Calibri"/>
                          <a:cs typeface="Times New Roman"/>
                        </a:rPr>
                        <a:t>provider record must </a:t>
                      </a: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be associated </a:t>
                      </a:r>
                      <a:r>
                        <a:rPr lang="en-US" sz="1200" dirty="0">
                          <a:latin typeface="Century Gothic"/>
                          <a:ea typeface="Calibri"/>
                          <a:cs typeface="Times New Roman"/>
                        </a:rPr>
                        <a:t>to a </a:t>
                      </a: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BE which has a Tax</a:t>
                      </a:r>
                      <a:r>
                        <a:rPr lang="en-US" sz="1200" baseline="0" dirty="0" smtClean="0">
                          <a:latin typeface="Century Gothic"/>
                          <a:ea typeface="Calibri"/>
                          <a:cs typeface="Times New Roman"/>
                        </a:rPr>
                        <a:t> ID</a:t>
                      </a: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n-US" sz="1200" dirty="0">
                          <a:latin typeface="Century Gothic"/>
                          <a:ea typeface="Calibri"/>
                          <a:cs typeface="Times New Roman"/>
                        </a:rPr>
                        <a:t>Type governs many aspects of the relationship such networks and specialties. Name is used to distinguish practices operating under the same BE, but a different name</a:t>
                      </a: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Group</a:t>
                      </a:r>
                      <a:endParaRPr lang="en-US" sz="1200" dirty="0"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Groups are defined by a unique set of tax ID, type, and name.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Same</a:t>
                      </a:r>
                      <a:r>
                        <a:rPr lang="en-US" sz="1200" baseline="0" dirty="0" smtClean="0">
                          <a:latin typeface="+mn-lt"/>
                          <a:ea typeface="Calibri"/>
                          <a:cs typeface="Times New Roman"/>
                        </a:rPr>
                        <a:t> reasons as facilities</a:t>
                      </a:r>
                      <a:endParaRPr lang="en-US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latin typeface="Century Gothic"/>
                          <a:ea typeface="Calibri"/>
                          <a:cs typeface="Times New Roman"/>
                        </a:rPr>
                        <a:t>Solo Practice</a:t>
                      </a:r>
                      <a:endParaRPr lang="en-US" sz="1200" dirty="0"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entury Gothic"/>
                          <a:ea typeface="Calibri"/>
                          <a:cs typeface="Times New Roman"/>
                        </a:rPr>
                        <a:t>A provider record is created for each practitioner that operates a solo </a:t>
                      </a: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practice,</a:t>
                      </a:r>
                      <a:r>
                        <a:rPr lang="en-US" sz="1200" baseline="0" dirty="0" smtClean="0">
                          <a:latin typeface="Century Gothic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smtClean="0">
                          <a:latin typeface="Century Gothic"/>
                          <a:ea typeface="Calibri"/>
                          <a:cs typeface="Times New Roman"/>
                        </a:rPr>
                        <a:t>belongs to an IPA, or has multiple types.</a:t>
                      </a:r>
                      <a:endParaRPr lang="en-US" sz="1200" dirty="0">
                        <a:latin typeface="Century Gothic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Practitioner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person receives a single practitioner record</a:t>
            </a:r>
          </a:p>
          <a:p>
            <a:r>
              <a:rPr lang="en-US" dirty="0" smtClean="0"/>
              <a:t>Type/specialty is a major factor in provider processing</a:t>
            </a:r>
          </a:p>
          <a:p>
            <a:pPr lvl="1"/>
            <a:r>
              <a:rPr lang="en-US" dirty="0" smtClean="0"/>
              <a:t>Type specialty is 3 fields in legacy (type, primary spec, and secondary spec)</a:t>
            </a:r>
          </a:p>
          <a:p>
            <a:pPr lvl="1"/>
            <a:r>
              <a:rPr lang="en-US" dirty="0" smtClean="0"/>
              <a:t>This has been consolidated into the specialty field in PIMS</a:t>
            </a:r>
          </a:p>
          <a:p>
            <a:pPr lvl="1"/>
            <a:r>
              <a:rPr lang="en-US" dirty="0" smtClean="0"/>
              <a:t>Each practitioner will have one or more specialties</a:t>
            </a:r>
          </a:p>
          <a:p>
            <a:pPr lvl="2"/>
            <a:r>
              <a:rPr lang="en-US" dirty="0" smtClean="0"/>
              <a:t>PIMS primary specialties correspond to CAPS type/specialty</a:t>
            </a:r>
          </a:p>
          <a:p>
            <a:pPr lvl="2"/>
            <a:r>
              <a:rPr lang="en-US" dirty="0" smtClean="0"/>
              <a:t>PIMS secondary specialties correspond to CAPS secondary specialty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manager structure</a:t>
            </a:r>
          </a:p>
          <a:p>
            <a:pPr lvl="1"/>
            <a:r>
              <a:rPr lang="en-US" dirty="0" smtClean="0"/>
              <a:t>Provider level for groups, and facilities</a:t>
            </a:r>
          </a:p>
          <a:p>
            <a:pPr lvl="1"/>
            <a:r>
              <a:rPr lang="en-US" dirty="0" smtClean="0"/>
              <a:t>Practitioner level for practitioners</a:t>
            </a:r>
          </a:p>
          <a:p>
            <a:pPr lvl="1"/>
            <a:r>
              <a:rPr lang="en-US" dirty="0" smtClean="0"/>
              <a:t>Network locations should be used to link to Facets and legacy providers</a:t>
            </a:r>
          </a:p>
          <a:p>
            <a:r>
              <a:rPr lang="en-US" dirty="0" smtClean="0"/>
              <a:t>Source data</a:t>
            </a:r>
          </a:p>
          <a:p>
            <a:pPr lvl="1"/>
            <a:r>
              <a:rPr lang="en-US" dirty="0" smtClean="0"/>
              <a:t>CAPS plan codes are the primary source of network eligibility</a:t>
            </a:r>
          </a:p>
          <a:p>
            <a:pPr lvl="1"/>
            <a:r>
              <a:rPr lang="en-US" dirty="0" smtClean="0"/>
              <a:t>There are exceptions: record type, AR code, type/specialty, PIN format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 manager structure</a:t>
            </a:r>
          </a:p>
          <a:p>
            <a:pPr lvl="1"/>
            <a:r>
              <a:rPr lang="en-US" dirty="0" smtClean="0"/>
              <a:t>Provider level for groups, facilities, and IPAs</a:t>
            </a:r>
          </a:p>
          <a:p>
            <a:pPr lvl="1"/>
            <a:r>
              <a:rPr lang="en-US" dirty="0" smtClean="0"/>
              <a:t>Practitioner level for practitioners</a:t>
            </a:r>
          </a:p>
          <a:p>
            <a:pPr lvl="1"/>
            <a:r>
              <a:rPr lang="en-US" dirty="0" smtClean="0"/>
              <a:t>Network locations should be used to link to Facets and legacy providers</a:t>
            </a:r>
          </a:p>
          <a:p>
            <a:r>
              <a:rPr lang="en-US" dirty="0" smtClean="0"/>
              <a:t>Source data</a:t>
            </a:r>
          </a:p>
          <a:p>
            <a:pPr lvl="1"/>
            <a:r>
              <a:rPr lang="en-US" dirty="0" smtClean="0"/>
              <a:t>ADMIN product codes are used as the source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5025"/>
            <a:ext cx="4114800" cy="5291138"/>
          </a:xfrm>
        </p:spPr>
        <p:txBody>
          <a:bodyPr/>
          <a:lstStyle/>
          <a:p>
            <a:r>
              <a:rPr lang="en-US" dirty="0" smtClean="0"/>
              <a:t>Provider manager structure</a:t>
            </a:r>
          </a:p>
          <a:p>
            <a:pPr lvl="1"/>
            <a:r>
              <a:rPr lang="en-US" dirty="0" smtClean="0"/>
              <a:t>Provider level for groups, facilities, and IPAs</a:t>
            </a:r>
          </a:p>
          <a:p>
            <a:pPr lvl="1"/>
            <a:r>
              <a:rPr lang="en-US" dirty="0" smtClean="0"/>
              <a:t>Practitioner level for practitioners</a:t>
            </a:r>
          </a:p>
          <a:p>
            <a:pPr lvl="1"/>
            <a:r>
              <a:rPr lang="en-US" dirty="0" smtClean="0"/>
              <a:t>Network locations should be used to link to Facets and legacy providers</a:t>
            </a:r>
          </a:p>
          <a:p>
            <a:r>
              <a:rPr lang="en-US" dirty="0" smtClean="0"/>
              <a:t>Source data</a:t>
            </a:r>
          </a:p>
          <a:p>
            <a:pPr lvl="1"/>
            <a:r>
              <a:rPr lang="en-US" dirty="0" smtClean="0"/>
              <a:t>ADMIN IPA relationship data is used as the source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657600" y="1371600"/>
          <a:ext cx="5176536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5914080" imgH="4375533" progId="Visio.Drawing.11">
                  <p:embed/>
                </p:oleObj>
              </mc:Choice>
              <mc:Fallback>
                <p:oleObj name="Visio" r:id="rId3" imgW="5914080" imgH="437553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5176536" cy="384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9358fd3-0cd8-4acb-8922-82ec51f3fb3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93b0769-76c6-4306-be85-0804aba081ec"/>
</p:tagLst>
</file>

<file path=ppt/theme/theme1.xml><?xml version="1.0" encoding="utf-8"?>
<a:theme xmlns:a="http://schemas.openxmlformats.org/drawingml/2006/main" name="standard">
  <a:themeElements>
    <a:clrScheme name="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18308</TotalTime>
  <Words>590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</vt:lpstr>
      <vt:lpstr>standard</vt:lpstr>
      <vt:lpstr>2_Default Design</vt:lpstr>
      <vt:lpstr>Default Design</vt:lpstr>
      <vt:lpstr>1_Default Design</vt:lpstr>
      <vt:lpstr>Visio</vt:lpstr>
      <vt:lpstr>Microsoft Office Visio Drawing</vt:lpstr>
      <vt:lpstr>Provider Single Source of Truth (SSoT)  Definition of “Provider” for BSC </vt:lpstr>
      <vt:lpstr>Structure of Provider Data Model  Definition of Terms</vt:lpstr>
      <vt:lpstr>Frequently Asked Questions</vt:lpstr>
      <vt:lpstr>Provider Manager Data Structure</vt:lpstr>
      <vt:lpstr>Provider Definition</vt:lpstr>
      <vt:lpstr>Practitioner Definition</vt:lpstr>
      <vt:lpstr>PPO Networks</vt:lpstr>
      <vt:lpstr>HMO Networks</vt:lpstr>
      <vt:lpstr>IPA Networks</vt:lpstr>
      <vt:lpstr>Narrow Networks</vt:lpstr>
      <vt:lpstr>Example Solo Practice</vt:lpstr>
      <vt:lpstr>Example Solo Prac with multiple specialties</vt:lpstr>
      <vt:lpstr>Example Provider Group</vt:lpstr>
      <vt:lpstr>Example Facility</vt:lpstr>
      <vt:lpstr>Example IPA</vt:lpstr>
      <vt:lpstr>Questions</vt:lpstr>
      <vt:lpstr>Review and Approval</vt:lpstr>
      <vt:lpstr>The End</vt:lpstr>
    </vt:vector>
  </TitlesOfParts>
  <Company>Blue Shield of California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SKarro01</dc:creator>
  <cp:lastModifiedBy>Templar, Morgan</cp:lastModifiedBy>
  <cp:revision>476</cp:revision>
  <dcterms:created xsi:type="dcterms:W3CDTF">2010-11-05T23:58:15Z</dcterms:created>
  <dcterms:modified xsi:type="dcterms:W3CDTF">2016-05-02T18:39:26Z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1bc112e5-10c6-44db-a300-680cb39cc5cf</vt:lpwstr>
  </property>
  <property fmtid="{D5CDD505-2E9C-101B-9397-08002B2CF9AE}" pid="3" name="Offisync_ProviderInitializationData">
    <vt:lpwstr>https://www.atshieldca.com</vt:lpwstr>
  </property>
  <property fmtid="{D5CDD505-2E9C-101B-9397-08002B2CF9AE}" pid="4" name="Offisync_UpdateToken">
    <vt:lpwstr>4</vt:lpwstr>
  </property>
  <property fmtid="{D5CDD505-2E9C-101B-9397-08002B2CF9AE}" pid="5" name="Jive_LatestUserAccountName">
    <vt:lpwstr>ksheno01</vt:lpwstr>
  </property>
  <property fmtid="{D5CDD505-2E9C-101B-9397-08002B2CF9AE}" pid="6" name="Jive_LatestFileFullName">
    <vt:lpwstr/>
  </property>
  <property fmtid="{D5CDD505-2E9C-101B-9397-08002B2CF9AE}" pid="7" name="Jive_ModifiedButNotPublished">
    <vt:lpwstr>True</vt:lpwstr>
  </property>
  <property fmtid="{D5CDD505-2E9C-101B-9397-08002B2CF9AE}" pid="8" name="Offisync_UniqueId">
    <vt:lpwstr>32831</vt:lpwstr>
  </property>
  <property fmtid="{D5CDD505-2E9C-101B-9397-08002B2CF9AE}" pid="9" name="Jive_PrevVersionNumber">
    <vt:lpwstr/>
  </property>
  <property fmtid="{D5CDD505-2E9C-101B-9397-08002B2CF9AE}" pid="10" name="Jive_VersionGuid">
    <vt:lpwstr>c8bcdfac37434c47ac1b16e6ef2c8dc3</vt:lpwstr>
  </property>
  <property fmtid="{D5CDD505-2E9C-101B-9397-08002B2CF9AE}" pid="11" name="Jive_VersionGuid_v2.5">
    <vt:lpwstr/>
  </property>
</Properties>
</file>