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5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14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55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91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4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63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1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3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76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5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80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53" r:id="rId6"/>
    <p:sldLayoutId id="2147483749" r:id="rId7"/>
    <p:sldLayoutId id="2147483750" r:id="rId8"/>
    <p:sldLayoutId id="2147483751" r:id="rId9"/>
    <p:sldLayoutId id="2147483752" r:id="rId10"/>
    <p:sldLayoutId id="214748375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xbt.com/comm/kerberos5.shtml" TargetMode="External"/><Relationship Id="rId2" Type="http://schemas.openxmlformats.org/officeDocument/2006/relationships/hyperlink" Target="https://www.securitylab.ru/analytics/265153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tracker.ietf.org/doc/html/rfc4120" TargetMode="External"/><Relationship Id="rId4" Type="http://schemas.openxmlformats.org/officeDocument/2006/relationships/hyperlink" Target="https://bestprogrammer.ru/izuchenie/kerberos-za-5-minut-znakomstvo-s-setevoj-autentifikatsiej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Закрыть снимок подключения шаблонов">
            <a:extLst>
              <a:ext uri="{FF2B5EF4-FFF2-40B4-BE49-F238E27FC236}">
                <a16:creationId xmlns:a16="http://schemas.microsoft.com/office/drawing/2014/main" id="{C0F86B83-E9A6-4358-94AA-51BE9BCBBC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509E4-7333-481A-AF35-AC7D4B279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6" y="3501118"/>
            <a:ext cx="6470692" cy="908349"/>
          </a:xfrm>
        </p:spPr>
        <p:txBody>
          <a:bodyPr>
            <a:noAutofit/>
          </a:bodyPr>
          <a:lstStyle/>
          <a:p>
            <a:r>
              <a:rPr lang="ru-RU" sz="4800" dirty="0">
                <a:solidFill>
                  <a:schemeClr val="tx1"/>
                </a:solidFill>
              </a:rPr>
              <a:t>Протокол </a:t>
            </a:r>
            <a:r>
              <a:rPr lang="en-US" sz="4800" dirty="0">
                <a:solidFill>
                  <a:schemeClr val="tx1"/>
                </a:solidFill>
              </a:rPr>
              <a:t>Kerberos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8E1DEF-2D15-48AF-A7E8-76B71A1A7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 numCol="2">
            <a:normAutofit fontScale="47500" lnSpcReduction="20000"/>
          </a:bodyPr>
          <a:lstStyle/>
          <a:p>
            <a:r>
              <a:rPr lang="ru-RU" dirty="0"/>
              <a:t>подготовил: Абакумов Егор</a:t>
            </a:r>
          </a:p>
          <a:p>
            <a:r>
              <a:rPr lang="ru-RU" dirty="0"/>
              <a:t>Группа: НПИбд-01-18</a:t>
            </a:r>
          </a:p>
          <a:p>
            <a:r>
              <a:rPr lang="ru-RU" dirty="0"/>
              <a:t>СТ/б: 1032182599</a:t>
            </a:r>
          </a:p>
          <a:p>
            <a:endParaRPr lang="ru-RU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350A1A-3273-4DB2-91D1-DEA6E8AA8850}"/>
              </a:ext>
            </a:extLst>
          </p:cNvPr>
          <p:cNvSpPr txBox="1"/>
          <p:nvPr/>
        </p:nvSpPr>
        <p:spPr>
          <a:xfrm>
            <a:off x="5129673" y="6444734"/>
            <a:ext cx="193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РУДН, 2021</a:t>
            </a:r>
          </a:p>
        </p:txBody>
      </p:sp>
    </p:spTree>
    <p:extLst>
      <p:ext uri="{BB962C8B-B14F-4D97-AF65-F5344CB8AC3E}">
        <p14:creationId xmlns:p14="http://schemas.microsoft.com/office/powerpoint/2010/main" val="806987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BA9789-FC21-478F-B72C-9707967C6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85D5C6B-A66B-4B47-A7B9-AADBDC249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Ticket</a:t>
            </a:r>
            <a:r>
              <a:rPr lang="ru-RU" dirty="0"/>
              <a:t> </a:t>
            </a:r>
            <a:r>
              <a:rPr lang="en-US" dirty="0"/>
              <a:t>Granting Ticket (</a:t>
            </a:r>
            <a:r>
              <a:rPr lang="ru-RU" dirty="0"/>
              <a:t>Билет на выдачу билетов) — билет, получаемый клиентом для доступа к </a:t>
            </a:r>
            <a:r>
              <a:rPr lang="en-US" dirty="0"/>
              <a:t>KDC. </a:t>
            </a:r>
            <a:r>
              <a:rPr lang="ru-RU" dirty="0"/>
              <a:t>Первоначальная авторизация пользователя.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Ticket Granting Service (</a:t>
            </a:r>
            <a:r>
              <a:rPr lang="ru-RU" dirty="0"/>
              <a:t>Билет на доступ к ресурсу) — билет, получаемый клиентом для доступа к сетевым ресурсам</a:t>
            </a:r>
            <a:r>
              <a:rPr lang="en-US" dirty="0"/>
              <a:t>. </a:t>
            </a:r>
            <a:r>
              <a:rPr lang="ru-RU" dirty="0"/>
              <a:t>Вторичная авторизация пользователя.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 Distribution Center (</a:t>
            </a:r>
            <a:r>
              <a:rPr lang="ru-RU" dirty="0"/>
              <a:t>Центр распространения ключей) — центральный процесс </a:t>
            </a:r>
            <a:r>
              <a:rPr lang="ru-RU" dirty="0" err="1"/>
              <a:t>Kerberos</a:t>
            </a:r>
            <a:r>
              <a:rPr lang="ru-RU" dirty="0"/>
              <a:t>, содержащий сервер аутентификации (AS) и службу выдачи билетов (TGS).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Client </a:t>
            </a:r>
            <a:r>
              <a:rPr lang="ru-RU" dirty="0"/>
              <a:t>(клиент) </a:t>
            </a:r>
            <a:r>
              <a:rPr lang="en-US" dirty="0"/>
              <a:t>– </a:t>
            </a:r>
            <a:r>
              <a:rPr lang="ru-RU" dirty="0"/>
              <a:t>пользователь сети.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Service/Server (</a:t>
            </a:r>
            <a:r>
              <a:rPr lang="ru-RU" dirty="0"/>
              <a:t>сетевой ресурс/сервер) — ресурс, подключенный к домену </a:t>
            </a:r>
            <a:r>
              <a:rPr lang="en-US" dirty="0"/>
              <a:t>KDC.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3E815F-5492-4AE4-B36B-99B90F40DE50}"/>
              </a:ext>
            </a:extLst>
          </p:cNvPr>
          <p:cNvSpPr txBox="1"/>
          <p:nvPr/>
        </p:nvSpPr>
        <p:spPr>
          <a:xfrm>
            <a:off x="5129673" y="6444734"/>
            <a:ext cx="193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РУДН, 2021</a:t>
            </a:r>
          </a:p>
        </p:txBody>
      </p:sp>
    </p:spTree>
    <p:extLst>
      <p:ext uri="{BB962C8B-B14F-4D97-AF65-F5344CB8AC3E}">
        <p14:creationId xmlns:p14="http://schemas.microsoft.com/office/powerpoint/2010/main" val="349561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5E5219-F953-479E-B5B2-927828EA3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Устройство сети </a:t>
            </a:r>
            <a:r>
              <a:rPr lang="en-US" dirty="0"/>
              <a:t>Kerberos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8828A2-D8E4-4F0D-A714-402A78E1BC5A}"/>
              </a:ext>
            </a:extLst>
          </p:cNvPr>
          <p:cNvSpPr txBox="1"/>
          <p:nvPr/>
        </p:nvSpPr>
        <p:spPr>
          <a:xfrm>
            <a:off x="5129673" y="6444734"/>
            <a:ext cx="193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РУДН, 2021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B753F3E-1156-49C0-9291-8C827AA197F6}"/>
              </a:ext>
            </a:extLst>
          </p:cNvPr>
          <p:cNvSpPr/>
          <p:nvPr/>
        </p:nvSpPr>
        <p:spPr>
          <a:xfrm>
            <a:off x="1225118" y="3929260"/>
            <a:ext cx="2867487" cy="11452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Клиент (</a:t>
            </a:r>
            <a:r>
              <a:rPr lang="en-US" dirty="0"/>
              <a:t>C)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F9ADBAB-6619-4EDF-BF17-D88E8A2A0033}"/>
              </a:ext>
            </a:extLst>
          </p:cNvPr>
          <p:cNvSpPr/>
          <p:nvPr/>
        </p:nvSpPr>
        <p:spPr>
          <a:xfrm>
            <a:off x="7344793" y="3929260"/>
            <a:ext cx="2867487" cy="11452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Сервер (</a:t>
            </a:r>
            <a:r>
              <a:rPr lang="en-US" dirty="0"/>
              <a:t>SS)</a:t>
            </a:r>
            <a:endParaRPr lang="ru-RU" dirty="0"/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2BD3EB16-FBBB-4FDB-90FF-02A6FA381F51}"/>
              </a:ext>
            </a:extLst>
          </p:cNvPr>
          <p:cNvGrpSpPr/>
          <p:nvPr/>
        </p:nvGrpSpPr>
        <p:grpSpPr>
          <a:xfrm>
            <a:off x="4089647" y="1986938"/>
            <a:ext cx="4012706" cy="1315557"/>
            <a:chOff x="3728621" y="2182871"/>
            <a:chExt cx="4012706" cy="1554471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335BED2C-F879-4B04-B466-110F02654517}"/>
                </a:ext>
              </a:extLst>
            </p:cNvPr>
            <p:cNvSpPr/>
            <p:nvPr/>
          </p:nvSpPr>
          <p:spPr>
            <a:xfrm>
              <a:off x="3728621" y="2182871"/>
              <a:ext cx="4012706" cy="1554470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/>
                <a:t>Служба распределения ключей </a:t>
              </a:r>
              <a:r>
                <a:rPr lang="en-US" dirty="0"/>
                <a:t>(KDC)</a:t>
              </a:r>
              <a:endParaRPr lang="ru-RU" dirty="0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F95E8909-E278-4AB3-9755-0AF6CC41C471}"/>
                </a:ext>
              </a:extLst>
            </p:cNvPr>
            <p:cNvSpPr/>
            <p:nvPr/>
          </p:nvSpPr>
          <p:spPr>
            <a:xfrm>
              <a:off x="3728621" y="2628560"/>
              <a:ext cx="1932654" cy="11087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Сервер аутентификации (</a:t>
              </a:r>
              <a:r>
                <a:rPr lang="en-US" dirty="0"/>
                <a:t>AS)</a:t>
              </a:r>
              <a:endParaRPr lang="ru-RU" dirty="0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8C04F77-E67E-4ECE-B253-38323ED54D6A}"/>
                </a:ext>
              </a:extLst>
            </p:cNvPr>
            <p:cNvSpPr/>
            <p:nvPr/>
          </p:nvSpPr>
          <p:spPr>
            <a:xfrm>
              <a:off x="5661275" y="2628559"/>
              <a:ext cx="2080052" cy="11087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Сервер выдачи разрешений (</a:t>
              </a:r>
              <a:r>
                <a:rPr lang="en-US" dirty="0"/>
                <a:t>TGS)</a:t>
              </a:r>
              <a:endParaRPr lang="ru-RU" dirty="0"/>
            </a:p>
          </p:txBody>
        </p:sp>
      </p:grp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45B536EE-1A71-4834-97ED-0BAB1CB8239B}"/>
              </a:ext>
            </a:extLst>
          </p:cNvPr>
          <p:cNvCxnSpPr>
            <a:cxnSpLocks/>
          </p:cNvCxnSpPr>
          <p:nvPr/>
        </p:nvCxnSpPr>
        <p:spPr>
          <a:xfrm flipV="1">
            <a:off x="2875280" y="3131918"/>
            <a:ext cx="1214367" cy="793964"/>
          </a:xfrm>
          <a:prstGeom prst="straightConnector1">
            <a:avLst/>
          </a:prstGeom>
          <a:ln w="1651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FAF76B5C-7539-4B8F-A7C2-EB96F112C810}"/>
              </a:ext>
            </a:extLst>
          </p:cNvPr>
          <p:cNvCxnSpPr>
            <a:cxnSpLocks/>
          </p:cNvCxnSpPr>
          <p:nvPr/>
        </p:nvCxnSpPr>
        <p:spPr>
          <a:xfrm flipH="1">
            <a:off x="3190240" y="3319258"/>
            <a:ext cx="899407" cy="606624"/>
          </a:xfrm>
          <a:prstGeom prst="straightConnector1">
            <a:avLst/>
          </a:prstGeom>
          <a:ln w="1651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4EBE2740-5204-4576-9634-75D3B91B1E5F}"/>
              </a:ext>
            </a:extLst>
          </p:cNvPr>
          <p:cNvCxnSpPr>
            <a:cxnSpLocks/>
          </p:cNvCxnSpPr>
          <p:nvPr/>
        </p:nvCxnSpPr>
        <p:spPr>
          <a:xfrm flipV="1">
            <a:off x="4089647" y="3284542"/>
            <a:ext cx="2330884" cy="770180"/>
          </a:xfrm>
          <a:prstGeom prst="straightConnector1">
            <a:avLst/>
          </a:prstGeom>
          <a:ln w="1651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DEFA7373-262B-46C0-A30F-0C26B2887946}"/>
              </a:ext>
            </a:extLst>
          </p:cNvPr>
          <p:cNvCxnSpPr>
            <a:cxnSpLocks/>
          </p:cNvCxnSpPr>
          <p:nvPr/>
        </p:nvCxnSpPr>
        <p:spPr>
          <a:xfrm flipH="1">
            <a:off x="4089647" y="3302494"/>
            <a:ext cx="2788084" cy="980603"/>
          </a:xfrm>
          <a:prstGeom prst="straightConnector1">
            <a:avLst/>
          </a:prstGeom>
          <a:ln w="1651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747D8169-61C3-42C2-B3AA-C299670FF4C0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4092605" y="4501870"/>
            <a:ext cx="3252188" cy="0"/>
          </a:xfrm>
          <a:prstGeom prst="straightConnector1">
            <a:avLst/>
          </a:prstGeom>
          <a:ln w="1651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A6B7A2BF-08CB-4117-9D9B-2E0E9E6B1108}"/>
              </a:ext>
            </a:extLst>
          </p:cNvPr>
          <p:cNvCxnSpPr>
            <a:cxnSpLocks/>
          </p:cNvCxnSpPr>
          <p:nvPr/>
        </p:nvCxnSpPr>
        <p:spPr>
          <a:xfrm flipH="1">
            <a:off x="4089647" y="4751449"/>
            <a:ext cx="3252189" cy="18229"/>
          </a:xfrm>
          <a:prstGeom prst="straightConnector1">
            <a:avLst/>
          </a:prstGeom>
          <a:ln w="1651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20416DE-2B13-437B-9F24-C34BA6C70952}"/>
              </a:ext>
            </a:extLst>
          </p:cNvPr>
          <p:cNvSpPr txBox="1"/>
          <p:nvPr/>
        </p:nvSpPr>
        <p:spPr>
          <a:xfrm>
            <a:off x="3154680" y="325972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  <a:endParaRPr lang="ru-RU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A9D53C7-3845-44E0-B907-48BB1A9AE1C1}"/>
              </a:ext>
            </a:extLst>
          </p:cNvPr>
          <p:cNvSpPr txBox="1"/>
          <p:nvPr/>
        </p:nvSpPr>
        <p:spPr>
          <a:xfrm>
            <a:off x="3715038" y="3500355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  <a:endParaRPr lang="ru-RU" sz="1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EAB30BA-A40D-4B0F-9E8E-4797B02F7147}"/>
              </a:ext>
            </a:extLst>
          </p:cNvPr>
          <p:cNvSpPr txBox="1"/>
          <p:nvPr/>
        </p:nvSpPr>
        <p:spPr>
          <a:xfrm>
            <a:off x="5480829" y="4194121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  <a:endParaRPr lang="ru-RU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8E58E93-22E0-43ED-A6EC-47B4C0F3A4B4}"/>
              </a:ext>
            </a:extLst>
          </p:cNvPr>
          <p:cNvSpPr txBox="1"/>
          <p:nvPr/>
        </p:nvSpPr>
        <p:spPr>
          <a:xfrm>
            <a:off x="4598774" y="3500355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  <a:endParaRPr lang="ru-RU" sz="1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2456BD-652A-421A-A199-9CF859F41B99}"/>
              </a:ext>
            </a:extLst>
          </p:cNvPr>
          <p:cNvSpPr txBox="1"/>
          <p:nvPr/>
        </p:nvSpPr>
        <p:spPr>
          <a:xfrm>
            <a:off x="5483689" y="4751449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  <a:endParaRPr lang="ru-RU" sz="1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D86A27-A4F5-4ECA-8AC2-2D4F5EB69ACD}"/>
              </a:ext>
            </a:extLst>
          </p:cNvPr>
          <p:cNvSpPr txBox="1"/>
          <p:nvPr/>
        </p:nvSpPr>
        <p:spPr>
          <a:xfrm>
            <a:off x="4871229" y="3913738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68907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64C97E-9ABC-4971-8EA2-DBF5F2A4D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взаимодействия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D67A18-BF81-4F75-B6E5-E0BE4EEAF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Время обязательно должно быть синхронизировано.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До начала сообщения каждый участник сети должен быть обеспечен долговременным ключом для начала передачи.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KDC </a:t>
            </a:r>
            <a:r>
              <a:rPr lang="ru-RU" dirty="0"/>
              <a:t>доверяют все пользователи и ресурсы.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До начала передачи все пользователи и сервисы зарегистрированы в базе данных </a:t>
            </a:r>
            <a:r>
              <a:rPr lang="en-US" dirty="0"/>
              <a:t>KDC.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63B9B9-AC43-4440-AC7E-E2A06828E783}"/>
              </a:ext>
            </a:extLst>
          </p:cNvPr>
          <p:cNvSpPr txBox="1"/>
          <p:nvPr/>
        </p:nvSpPr>
        <p:spPr>
          <a:xfrm>
            <a:off x="5129673" y="6444734"/>
            <a:ext cx="193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РУДН, 2021</a:t>
            </a:r>
          </a:p>
        </p:txBody>
      </p:sp>
    </p:spTree>
    <p:extLst>
      <p:ext uri="{BB962C8B-B14F-4D97-AF65-F5344CB8AC3E}">
        <p14:creationId xmlns:p14="http://schemas.microsoft.com/office/powerpoint/2010/main" val="408229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3DF5A-FA3E-4C71-B4C3-0EDC3402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Первичная аутентификация пользователя (в </a:t>
            </a:r>
            <a:r>
              <a:rPr lang="en-US" dirty="0"/>
              <a:t>KDC</a:t>
            </a:r>
            <a:r>
              <a:rPr lang="ru-RU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D8126-ABA0-427B-A314-9306C3D92775}"/>
              </a:ext>
            </a:extLst>
          </p:cNvPr>
          <p:cNvSpPr txBox="1"/>
          <p:nvPr/>
        </p:nvSpPr>
        <p:spPr>
          <a:xfrm>
            <a:off x="5129673" y="6444734"/>
            <a:ext cx="193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РУДН, 2021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FB5A306D-7ADB-475D-A8D5-12D0E6A6DCAF}"/>
              </a:ext>
            </a:extLst>
          </p:cNvPr>
          <p:cNvGrpSpPr/>
          <p:nvPr/>
        </p:nvGrpSpPr>
        <p:grpSpPr>
          <a:xfrm>
            <a:off x="952554" y="1955027"/>
            <a:ext cx="10347852" cy="4272040"/>
            <a:chOff x="952554" y="1955027"/>
            <a:chExt cx="10347852" cy="4272040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BCC5C820-DAE9-435D-9F4F-ECD5F11F73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5929"/>
            <a:stretch/>
          </p:blipFill>
          <p:spPr>
            <a:xfrm>
              <a:off x="952554" y="1955027"/>
              <a:ext cx="10347852" cy="4272040"/>
            </a:xfrm>
            <a:prstGeom prst="rect">
              <a:avLst/>
            </a:prstGeom>
          </p:spPr>
        </p:pic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B77461C0-9F33-4995-B5A1-8716364A5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36830" y="3675869"/>
              <a:ext cx="432144" cy="345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698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1DF35-07B6-48ED-8841-530D0980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Вторичная аутентификация пользователя (на сервере)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01CE8F-42FF-483A-AA7F-B91B4683D915}"/>
              </a:ext>
            </a:extLst>
          </p:cNvPr>
          <p:cNvSpPr txBox="1"/>
          <p:nvPr/>
        </p:nvSpPr>
        <p:spPr>
          <a:xfrm>
            <a:off x="5129673" y="6444734"/>
            <a:ext cx="193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РУДН, 2021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1FCC979D-104F-40B4-9AEC-87FEAA99E354}"/>
              </a:ext>
            </a:extLst>
          </p:cNvPr>
          <p:cNvGrpSpPr/>
          <p:nvPr/>
        </p:nvGrpSpPr>
        <p:grpSpPr>
          <a:xfrm>
            <a:off x="1249680" y="1989290"/>
            <a:ext cx="9692640" cy="4203514"/>
            <a:chOff x="1249680" y="1989290"/>
            <a:chExt cx="9692640" cy="4203514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245E9268-EB98-40A5-9283-CA926266E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9680" y="1989290"/>
              <a:ext cx="9692640" cy="4203514"/>
            </a:xfrm>
            <a:prstGeom prst="rect">
              <a:avLst/>
            </a:prstGeom>
          </p:spPr>
        </p:pic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BA69CFEC-5BC3-4514-A21D-31348751B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7852" y="5060786"/>
              <a:ext cx="714475" cy="5715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0503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8FEF09-AD9D-4B82-B71C-E9DB2777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D519039-62F5-483F-882E-176B27257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/>
              <a:t>Протокол </a:t>
            </a:r>
            <a:r>
              <a:rPr lang="en-US" sz="2400" dirty="0"/>
              <a:t>Kerberos </a:t>
            </a:r>
            <a:r>
              <a:rPr lang="ru-RU" sz="2400" dirty="0"/>
              <a:t>предоставляет надежную взаимную аутентификацию пользователя и сетевого ресурса, не передает входных данных между устройствами, чем обеспечивает дополнительную безопасность, позволяет практически </a:t>
            </a:r>
            <a:r>
              <a:rPr lang="ru-RU" sz="2400" dirty="0" err="1"/>
              <a:t>бесшовно</a:t>
            </a:r>
            <a:r>
              <a:rPr lang="ru-RU" sz="2400" dirty="0"/>
              <a:t> обеспечить безопасность аутентификации ресурсов в сети.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44AF69-4846-4042-9A02-4E15EB823601}"/>
              </a:ext>
            </a:extLst>
          </p:cNvPr>
          <p:cNvSpPr txBox="1"/>
          <p:nvPr/>
        </p:nvSpPr>
        <p:spPr>
          <a:xfrm>
            <a:off x="5129673" y="6444734"/>
            <a:ext cx="193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РУДН, 2021</a:t>
            </a:r>
          </a:p>
        </p:txBody>
      </p:sp>
    </p:spTree>
    <p:extLst>
      <p:ext uri="{BB962C8B-B14F-4D97-AF65-F5344CB8AC3E}">
        <p14:creationId xmlns:p14="http://schemas.microsoft.com/office/powerpoint/2010/main" val="2620894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26E00E-19AA-476A-9B90-A23C9461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Используемая литература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A25436-E794-44C5-A130-618A9B2E9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l">
              <a:lnSpc>
                <a:spcPct val="12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Изучаем принцип работы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Неimdal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Kerberos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[Электронный ресурс]. –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ru-RU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https://www.securitylab.ru/analytics/265153.php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(дата обращения 28.11.21).</a:t>
            </a:r>
          </a:p>
          <a:p>
            <a:pPr marL="342900" lvl="0" indent="-342900" algn="l">
              <a:lnSpc>
                <a:spcPct val="12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Протокол сетевой аутентификации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Kerberos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5 [Электронный ресурс]. –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ru-RU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https://www.ixbt.com/comm/kerberos5.shtml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(дата обращения 28.11.21).</a:t>
            </a:r>
          </a:p>
          <a:p>
            <a:pPr marL="342900" lvl="0" indent="-342900" algn="l">
              <a:lnSpc>
                <a:spcPct val="120000"/>
              </a:lnSpc>
              <a:buFont typeface="+mj-lt"/>
              <a:buAutoNum type="arabicPeriod"/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Kerberos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за 5 минут: знакомство с сетевой аутентификацией [Электронный ресурс]. –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ru-RU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https://bestprogrammer.ru/izuchenie/kerberos-za-5-minut-znakomstvo-s-setevoj-autentifikatsiej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(дата обращения 28.11.21).</a:t>
            </a:r>
          </a:p>
          <a:p>
            <a:pPr marL="342900" lvl="0" indent="-342900" algn="l">
              <a:lnSpc>
                <a:spcPct val="120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Kerberos Network Authentication Service (V5) [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Электронный ресурс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 – URL: 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https://datatracker.ietf.org/doc/html/rfc4120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дата обращения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28.11.21).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E01C52-B839-4EA5-86F2-B8F30184EAA2}"/>
              </a:ext>
            </a:extLst>
          </p:cNvPr>
          <p:cNvSpPr txBox="1"/>
          <p:nvPr/>
        </p:nvSpPr>
        <p:spPr>
          <a:xfrm>
            <a:off x="5129673" y="6444734"/>
            <a:ext cx="193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РУДН, 2021</a:t>
            </a:r>
          </a:p>
        </p:txBody>
      </p:sp>
    </p:spTree>
    <p:extLst>
      <p:ext uri="{BB962C8B-B14F-4D97-AF65-F5344CB8AC3E}">
        <p14:creationId xmlns:p14="http://schemas.microsoft.com/office/powerpoint/2010/main" val="12169458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391</Words>
  <Application>Microsoft Office PowerPoint</Application>
  <PresentationFormat>Широкоэкранный</PresentationFormat>
  <Paragraphs>44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Times New Roman</vt:lpstr>
      <vt:lpstr>RetrospectVTI</vt:lpstr>
      <vt:lpstr>Протокол Kerberos</vt:lpstr>
      <vt:lpstr>Основные понятия</vt:lpstr>
      <vt:lpstr>Устройство сети Kerberos</vt:lpstr>
      <vt:lpstr>Особенности взаимодействия</vt:lpstr>
      <vt:lpstr>Первичная аутентификация пользователя (в KDC)</vt:lpstr>
      <vt:lpstr>Вторичная аутентификация пользователя (на сервере)</vt:lpstr>
      <vt:lpstr>Вывод</vt:lpstr>
      <vt:lpstr>Используемая литература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Титульный лист</dc:title>
  <dc:creator>Абакумов Егор Александрович</dc:creator>
  <cp:lastModifiedBy>Абакумов Егор Александрович</cp:lastModifiedBy>
  <cp:revision>16</cp:revision>
  <dcterms:created xsi:type="dcterms:W3CDTF">2021-09-27T16:52:07Z</dcterms:created>
  <dcterms:modified xsi:type="dcterms:W3CDTF">2021-11-29T07:44:19Z</dcterms:modified>
</cp:coreProperties>
</file>