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12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0" y="1382286"/>
            <a:ext cx="9144000" cy="23762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Times New Roman"/>
              <a:buNone/>
            </a:pPr>
            <a:r>
              <a:rPr lang="ru-RU" sz="2800" b="1" dirty="0">
                <a:latin typeface="Times New Roman"/>
                <a:ea typeface="Times New Roman"/>
                <a:cs typeface="Times New Roman"/>
                <a:sym typeface="Times New Roman"/>
              </a:rPr>
              <a:t>КУРСОВОЙ ПРОЕКТ</a:t>
            </a:r>
            <a:r>
              <a:rPr lang="ru-RU" sz="2000" dirty="0">
                <a:latin typeface="Times New Roman"/>
                <a:ea typeface="Times New Roman"/>
                <a:cs typeface="Times New Roman"/>
                <a:sym typeface="Times New Roman"/>
              </a:rPr>
              <a:t/>
            </a:r>
            <a:br>
              <a:rPr lang="ru-RU" sz="2000" dirty="0">
                <a:latin typeface="Times New Roman"/>
                <a:ea typeface="Times New Roman"/>
                <a:cs typeface="Times New Roman"/>
                <a:sym typeface="Times New Roman"/>
              </a:rPr>
            </a:br>
            <a:r>
              <a:rPr lang="ru-RU" sz="2000" b="1" dirty="0">
                <a:latin typeface="Times New Roman"/>
                <a:ea typeface="Times New Roman"/>
                <a:cs typeface="Times New Roman"/>
                <a:sym typeface="Times New Roman"/>
              </a:rPr>
              <a:t>по ПМ 06 </a:t>
            </a:r>
            <a:r>
              <a:rPr lang="ru-RU" sz="2000" dirty="0">
                <a:latin typeface="Times New Roman"/>
                <a:ea typeface="Times New Roman"/>
                <a:cs typeface="Times New Roman"/>
                <a:sym typeface="Times New Roman"/>
              </a:rPr>
              <a:t>«Сопровождение информационных систем»</a:t>
            </a:r>
            <a:br>
              <a:rPr lang="ru-RU" sz="2000" dirty="0">
                <a:latin typeface="Times New Roman"/>
                <a:ea typeface="Times New Roman"/>
                <a:cs typeface="Times New Roman"/>
                <a:sym typeface="Times New Roman"/>
              </a:rPr>
            </a:br>
            <a:r>
              <a:rPr lang="ru-RU" sz="2000" b="1" dirty="0" smtClean="0">
                <a:latin typeface="Times New Roman"/>
                <a:ea typeface="Times New Roman"/>
                <a:cs typeface="Times New Roman"/>
                <a:sym typeface="Times New Roman"/>
              </a:rPr>
              <a:t>Специальность</a:t>
            </a:r>
            <a:r>
              <a:rPr lang="ru-RU" sz="2000" dirty="0">
                <a:latin typeface="Times New Roman"/>
                <a:ea typeface="Times New Roman"/>
                <a:cs typeface="Times New Roman"/>
                <a:sym typeface="Times New Roman"/>
              </a:rPr>
              <a:t>: 09.02.07 «Информационные системы и программирование»</a:t>
            </a:r>
            <a:br>
              <a:rPr lang="ru-RU" sz="2000" dirty="0">
                <a:latin typeface="Times New Roman"/>
                <a:ea typeface="Times New Roman"/>
                <a:cs typeface="Times New Roman"/>
                <a:sym typeface="Times New Roman"/>
              </a:rPr>
            </a:br>
            <a:r>
              <a:rPr lang="ru-RU" sz="2000" b="1" dirty="0">
                <a:latin typeface="Times New Roman"/>
                <a:ea typeface="Times New Roman"/>
                <a:cs typeface="Times New Roman"/>
                <a:sym typeface="Times New Roman"/>
              </a:rPr>
              <a:t>Тема: </a:t>
            </a:r>
            <a:r>
              <a:rPr lang="ru-RU" sz="2000" dirty="0">
                <a:latin typeface="Times New Roman"/>
                <a:ea typeface="Times New Roman"/>
                <a:cs typeface="Times New Roman"/>
                <a:sym typeface="Times New Roman"/>
              </a:rPr>
              <a:t>«Сопровождение информационной системы детского сада»  </a:t>
            </a:r>
            <a:endParaRPr dirty="0"/>
          </a:p>
        </p:txBody>
      </p:sp>
      <p:sp>
        <p:nvSpPr>
          <p:cNvPr id="85" name="Google Shape;85;p13"/>
          <p:cNvSpPr txBox="1">
            <a:spLocks noGrp="1"/>
          </p:cNvSpPr>
          <p:nvPr>
            <p:ph type="subTitle" idx="1"/>
          </p:nvPr>
        </p:nvSpPr>
        <p:spPr>
          <a:xfrm>
            <a:off x="4283968" y="4001158"/>
            <a:ext cx="4680520" cy="206084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ru-RU" sz="1800" dirty="0">
                <a:solidFill>
                  <a:schemeClr val="dk1"/>
                </a:solidFill>
                <a:latin typeface="Times New Roman"/>
                <a:ea typeface="Times New Roman"/>
                <a:cs typeface="Times New Roman"/>
                <a:sym typeface="Times New Roman"/>
              </a:rPr>
              <a:t>Выполнил: студент группы 31ИС</a:t>
            </a:r>
            <a:endParaRPr dirty="0"/>
          </a:p>
          <a:p>
            <a:pPr marL="0" lvl="0" indent="0" algn="l" rtl="0">
              <a:lnSpc>
                <a:spcPct val="90000"/>
              </a:lnSpc>
              <a:spcBef>
                <a:spcPts val="1000"/>
              </a:spcBef>
              <a:spcAft>
                <a:spcPts val="0"/>
              </a:spcAft>
              <a:buClr>
                <a:schemeClr val="dk1"/>
              </a:buClr>
              <a:buSzPts val="1800"/>
              <a:buNone/>
            </a:pPr>
            <a:r>
              <a:rPr lang="ru-RU" sz="1800" dirty="0" smtClean="0">
                <a:latin typeface="Times New Roman"/>
                <a:ea typeface="Times New Roman"/>
                <a:cs typeface="Times New Roman"/>
                <a:sym typeface="Times New Roman"/>
              </a:rPr>
              <a:t>Макаров Егор Владиславович</a:t>
            </a:r>
            <a:endParaRPr sz="18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r>
              <a:rPr lang="ru-RU" sz="1800" dirty="0">
                <a:solidFill>
                  <a:schemeClr val="dk1"/>
                </a:solidFill>
                <a:latin typeface="Times New Roman"/>
                <a:ea typeface="Times New Roman"/>
                <a:cs typeface="Times New Roman"/>
                <a:sym typeface="Times New Roman"/>
              </a:rPr>
              <a:t>Руководители: преподаватель </a:t>
            </a:r>
            <a:r>
              <a:rPr lang="ru-RU" sz="1800" dirty="0" err="1">
                <a:solidFill>
                  <a:schemeClr val="dk1"/>
                </a:solidFill>
                <a:latin typeface="Times New Roman"/>
                <a:ea typeface="Times New Roman"/>
                <a:cs typeface="Times New Roman"/>
                <a:sym typeface="Times New Roman"/>
              </a:rPr>
              <a:t>спецдисциплин</a:t>
            </a:r>
            <a:endParaRPr sz="18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r>
              <a:rPr lang="ru-RU" sz="1800" dirty="0">
                <a:solidFill>
                  <a:schemeClr val="dk1"/>
                </a:solidFill>
                <a:latin typeface="Times New Roman"/>
                <a:ea typeface="Times New Roman"/>
                <a:cs typeface="Times New Roman"/>
                <a:sym typeface="Times New Roman"/>
              </a:rPr>
              <a:t>Гусева А.В.</a:t>
            </a:r>
            <a:br>
              <a:rPr lang="ru-RU" sz="1800" dirty="0">
                <a:solidFill>
                  <a:schemeClr val="dk1"/>
                </a:solidFill>
                <a:latin typeface="Times New Roman"/>
                <a:ea typeface="Times New Roman"/>
                <a:cs typeface="Times New Roman"/>
                <a:sym typeface="Times New Roman"/>
              </a:rPr>
            </a:br>
            <a:r>
              <a:rPr lang="ru-RU" sz="1800" dirty="0" err="1">
                <a:solidFill>
                  <a:schemeClr val="dk1"/>
                </a:solidFill>
                <a:latin typeface="Times New Roman"/>
                <a:ea typeface="Times New Roman"/>
                <a:cs typeface="Times New Roman"/>
                <a:sym typeface="Times New Roman"/>
              </a:rPr>
              <a:t>Вейнгерова</a:t>
            </a:r>
            <a:r>
              <a:rPr lang="ru-RU" sz="1800" dirty="0">
                <a:solidFill>
                  <a:schemeClr val="dk1"/>
                </a:solidFill>
                <a:latin typeface="Times New Roman"/>
                <a:ea typeface="Times New Roman"/>
                <a:cs typeface="Times New Roman"/>
                <a:sym typeface="Times New Roman"/>
              </a:rPr>
              <a:t> Е.В.</a:t>
            </a:r>
            <a:endParaRPr dirty="0"/>
          </a:p>
        </p:txBody>
      </p:sp>
      <p:sp>
        <p:nvSpPr>
          <p:cNvPr id="86" name="Google Shape;86;p13"/>
          <p:cNvSpPr txBox="1"/>
          <p:nvPr/>
        </p:nvSpPr>
        <p:spPr>
          <a:xfrm>
            <a:off x="3275856" y="6347090"/>
            <a:ext cx="2016224" cy="43204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800"/>
              <a:buFont typeface="Arial"/>
              <a:buNone/>
            </a:pPr>
            <a:r>
              <a:rPr lang="ru-RU" sz="1800" b="0" i="0" u="none" strike="noStrike" cap="none" dirty="0">
                <a:solidFill>
                  <a:schemeClr val="dk1"/>
                </a:solidFill>
                <a:latin typeface="Times New Roman"/>
                <a:ea typeface="Times New Roman"/>
                <a:cs typeface="Times New Roman"/>
                <a:sym typeface="Times New Roman"/>
              </a:rPr>
              <a:t>Москва, </a:t>
            </a:r>
            <a:r>
              <a:rPr lang="ru-RU" sz="1800" b="0" i="0" u="none" strike="noStrike" cap="none" dirty="0" smtClean="0">
                <a:solidFill>
                  <a:schemeClr val="dk1"/>
                </a:solidFill>
                <a:latin typeface="Times New Roman"/>
                <a:ea typeface="Times New Roman"/>
                <a:cs typeface="Times New Roman"/>
                <a:sym typeface="Times New Roman"/>
              </a:rPr>
              <a:t>202</a:t>
            </a:r>
            <a:r>
              <a:rPr lang="en-US" sz="1800" b="0" i="0" u="none" strike="noStrike" cap="none" dirty="0" smtClean="0">
                <a:solidFill>
                  <a:schemeClr val="dk1"/>
                </a:solidFill>
                <a:latin typeface="Times New Roman"/>
                <a:ea typeface="Times New Roman"/>
                <a:cs typeface="Times New Roman"/>
                <a:sym typeface="Times New Roman"/>
              </a:rPr>
              <a:t>1</a:t>
            </a:r>
            <a:r>
              <a:rPr lang="ru-RU" sz="1800" b="0" i="0" u="none" strike="noStrike" cap="none" dirty="0" smtClean="0">
                <a:solidFill>
                  <a:schemeClr val="dk1"/>
                </a:solidFill>
                <a:latin typeface="Times New Roman"/>
                <a:ea typeface="Times New Roman"/>
                <a:cs typeface="Times New Roman"/>
                <a:sym typeface="Times New Roman"/>
              </a:rPr>
              <a:t> </a:t>
            </a:r>
            <a:r>
              <a:rPr lang="ru-RU" sz="1800" b="0" i="0" u="none" strike="noStrike" cap="none" dirty="0">
                <a:solidFill>
                  <a:schemeClr val="dk1"/>
                </a:solidFill>
                <a:latin typeface="Times New Roman"/>
                <a:ea typeface="Times New Roman"/>
                <a:cs typeface="Times New Roman"/>
                <a:sym typeface="Times New Roman"/>
              </a:rPr>
              <a:t>год</a:t>
            </a:r>
            <a:endParaRPr sz="1400" b="0" i="0" u="none" strike="noStrike" cap="none" dirty="0">
              <a:solidFill>
                <a:srgbClr val="000000"/>
              </a:solidFill>
              <a:latin typeface="Arial"/>
              <a:ea typeface="Arial"/>
              <a:cs typeface="Arial"/>
              <a:sym typeface="Arial"/>
            </a:endParaRPr>
          </a:p>
        </p:txBody>
      </p:sp>
      <p:sp>
        <p:nvSpPr>
          <p:cNvPr id="87" name="Google Shape;87;p13"/>
          <p:cNvSpPr/>
          <p:nvPr/>
        </p:nvSpPr>
        <p:spPr>
          <a:xfrm>
            <a:off x="719572" y="78862"/>
            <a:ext cx="7704856" cy="14773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Times New Roman"/>
                <a:ea typeface="Times New Roman"/>
                <a:cs typeface="Times New Roman"/>
                <a:sym typeface="Times New Roman"/>
              </a:rPr>
              <a:t>ДЕПАРТАМЕНТ ОБРАЗОВАНИЯ И НАУКИ ГОРОДА МОСКВЫ</a:t>
            </a:r>
            <a:endParaRPr sz="11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Times New Roman"/>
                <a:ea typeface="Times New Roman"/>
                <a:cs typeface="Times New Roman"/>
                <a:sym typeface="Times New Roman"/>
              </a:rPr>
              <a:t>ГОСУДАРСТВЕННОЕ БЮДЖЕТНОЕ ПРОФЕССИОНАЛЬНОЕ </a:t>
            </a:r>
            <a:endParaRPr sz="11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Times New Roman"/>
                <a:ea typeface="Times New Roman"/>
                <a:cs typeface="Times New Roman"/>
                <a:sym typeface="Times New Roman"/>
              </a:rPr>
              <a:t>ОБРАЗОВАТЕЛЬНОЕ УЧРЕЖДЕНИЕ ГОРОДА МОСКВЫ</a:t>
            </a:r>
            <a:endParaRPr sz="11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Times New Roman"/>
                <a:ea typeface="Times New Roman"/>
                <a:cs typeface="Times New Roman"/>
                <a:sym typeface="Times New Roman"/>
              </a:rPr>
              <a:t>«ПЕРВЫЙ МОСКОВСКИЙ ОБРАЗОВАТЕЛЬНЫЙ КОМПЛЕКС»</a:t>
            </a:r>
            <a:endParaRPr sz="1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Times New Roman"/>
                <a:ea typeface="Times New Roman"/>
                <a:cs typeface="Times New Roman"/>
                <a:sym typeface="Times New Roman"/>
              </a:rPr>
              <a:t> </a:t>
            </a:r>
            <a:endParaRPr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107504" y="160712"/>
            <a:ext cx="8928992" cy="334029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600"/>
              <a:buFont typeface="Times New Roman"/>
              <a:buNone/>
            </a:pPr>
            <a:r>
              <a:rPr lang="ru-RU" sz="3600" b="1" i="0" u="none" strike="noStrike" cap="none">
                <a:solidFill>
                  <a:schemeClr val="dk1"/>
                </a:solidFill>
                <a:latin typeface="Times New Roman"/>
                <a:ea typeface="Times New Roman"/>
                <a:cs typeface="Times New Roman"/>
                <a:sym typeface="Times New Roman"/>
              </a:rPr>
              <a:t>	</a:t>
            </a:r>
            <a:r>
              <a:rPr lang="ru-RU" sz="2400" b="1" i="0" u="none" strike="noStrike" cap="none">
                <a:solidFill>
                  <a:schemeClr val="dk1"/>
                </a:solidFill>
                <a:latin typeface="Times New Roman"/>
                <a:ea typeface="Times New Roman"/>
                <a:cs typeface="Times New Roman"/>
                <a:sym typeface="Times New Roman"/>
              </a:rPr>
              <a:t>Цель проекта </a:t>
            </a:r>
            <a:r>
              <a:rPr lang="ru-RU" sz="2400" b="0" i="0" u="none" strike="noStrike" cap="none">
                <a:solidFill>
                  <a:schemeClr val="dk1"/>
                </a:solidFill>
                <a:latin typeface="Times New Roman"/>
                <a:ea typeface="Times New Roman"/>
                <a:cs typeface="Times New Roman"/>
                <a:sym typeface="Times New Roman"/>
              </a:rPr>
              <a:t>– модернизировать информационную систему детского сада и перенести ее с базы Access на базу  C#</a:t>
            </a: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Times New Roman"/>
              <a:buNone/>
            </a:pPr>
            <a:r>
              <a:rPr lang="ru-RU" sz="2400" b="1" i="0" u="none" strike="noStrike" cap="none">
                <a:solidFill>
                  <a:schemeClr val="dk1"/>
                </a:solidFill>
                <a:latin typeface="Times New Roman"/>
                <a:ea typeface="Times New Roman"/>
                <a:cs typeface="Times New Roman"/>
                <a:sym typeface="Times New Roman"/>
              </a:rPr>
              <a:t>	Задачи проекта: </a:t>
            </a:r>
            <a:endParaRPr sz="2000" b="1"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ru-RU" sz="2400" b="0" i="0" u="none" strike="noStrike" cap="none">
                <a:solidFill>
                  <a:schemeClr val="dk1"/>
                </a:solidFill>
                <a:latin typeface="Times New Roman"/>
                <a:ea typeface="Times New Roman"/>
                <a:cs typeface="Times New Roman"/>
                <a:sym typeface="Times New Roman"/>
              </a:rPr>
              <a:t>Перенести информационную систему детского сада на базу C#</a:t>
            </a: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ru-RU" sz="2400" b="0" i="0" u="none" strike="noStrike" cap="none">
                <a:solidFill>
                  <a:schemeClr val="dk1"/>
                </a:solidFill>
                <a:latin typeface="Times New Roman"/>
                <a:ea typeface="Times New Roman"/>
                <a:cs typeface="Times New Roman"/>
                <a:sym typeface="Times New Roman"/>
              </a:rPr>
              <a:t>Модернизировать информационную систему</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ru-RU" sz="2400" b="0" i="0" u="none" strike="noStrike" cap="none">
                <a:solidFill>
                  <a:schemeClr val="dk1"/>
                </a:solidFill>
                <a:latin typeface="Times New Roman"/>
                <a:ea typeface="Times New Roman"/>
                <a:cs typeface="Times New Roman"/>
                <a:sym typeface="Times New Roman"/>
              </a:rPr>
              <a:t>Составить документацию всей проделанной работы</a:t>
            </a:r>
            <a:endParaRPr sz="2800" b="0" i="0" u="none" strike="noStrike" cap="none">
              <a:solidFill>
                <a:schemeClr val="dk1"/>
              </a:solidFill>
              <a:latin typeface="Times New Roman"/>
              <a:ea typeface="Times New Roman"/>
              <a:cs typeface="Times New Roman"/>
              <a:sym typeface="Times New Roman"/>
            </a:endParaRPr>
          </a:p>
        </p:txBody>
      </p:sp>
      <p:sp>
        <p:nvSpPr>
          <p:cNvPr id="93" name="Google Shape;93;p14"/>
          <p:cNvSpPr txBox="1"/>
          <p:nvPr/>
        </p:nvSpPr>
        <p:spPr>
          <a:xfrm>
            <a:off x="19452" y="160712"/>
            <a:ext cx="9124548" cy="5760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888888"/>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p:txBody>
      </p:sp>
      <p:pic>
        <p:nvPicPr>
          <p:cNvPr id="94" name="Google Shape;94;p14" descr="Автоматизированные информационные системы (АИС): принцип и преимущества  разработки"/>
          <p:cNvPicPr preferRelativeResize="0"/>
          <p:nvPr/>
        </p:nvPicPr>
        <p:blipFill rotWithShape="1">
          <a:blip r:embed="rId3">
            <a:alphaModFix/>
          </a:blip>
          <a:srcRect/>
          <a:stretch/>
        </p:blipFill>
        <p:spPr>
          <a:xfrm>
            <a:off x="3732246" y="3365917"/>
            <a:ext cx="5038530" cy="3268288"/>
          </a:xfrm>
          <a:prstGeom prst="rect">
            <a:avLst/>
          </a:prstGeom>
          <a:noFill/>
          <a:ln>
            <a:noFill/>
          </a:ln>
        </p:spPr>
      </p:pic>
      <p:pic>
        <p:nvPicPr>
          <p:cNvPr id="95" name="Google Shape;95;p14" descr="C# - объектно-ориентированный язык программирования"/>
          <p:cNvPicPr preferRelativeResize="0"/>
          <p:nvPr/>
        </p:nvPicPr>
        <p:blipFill rotWithShape="1">
          <a:blip r:embed="rId4">
            <a:alphaModFix/>
          </a:blip>
          <a:srcRect/>
          <a:stretch/>
        </p:blipFill>
        <p:spPr>
          <a:xfrm>
            <a:off x="606490" y="3627554"/>
            <a:ext cx="2771193" cy="27450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623888" y="116632"/>
            <a:ext cx="7886700" cy="49249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Times New Roman"/>
              <a:buNone/>
            </a:pPr>
            <a:r>
              <a:rPr lang="ru-RU" sz="2800" b="1">
                <a:latin typeface="Times New Roman"/>
                <a:ea typeface="Times New Roman"/>
                <a:cs typeface="Times New Roman"/>
                <a:sym typeface="Times New Roman"/>
              </a:rPr>
              <a:t>Введение</a:t>
            </a:r>
            <a:endParaRPr/>
          </a:p>
        </p:txBody>
      </p:sp>
      <p:sp>
        <p:nvSpPr>
          <p:cNvPr id="101" name="Google Shape;101;p15"/>
          <p:cNvSpPr txBox="1">
            <a:spLocks noGrp="1"/>
          </p:cNvSpPr>
          <p:nvPr>
            <p:ph type="body" idx="1"/>
          </p:nvPr>
        </p:nvSpPr>
        <p:spPr>
          <a:xfrm>
            <a:off x="179512" y="692696"/>
            <a:ext cx="8784976" cy="590465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r>
              <a:rPr lang="ru-RU" sz="2000">
                <a:latin typeface="Times New Roman"/>
                <a:ea typeface="Times New Roman"/>
                <a:cs typeface="Times New Roman"/>
                <a:sym typeface="Times New Roman"/>
              </a:rPr>
              <a:t>В наше время, одной из самых развивающихся вещей являются информационные системы. Популярность внедрения информационных систем в разнообразные предприятия только растет, и причина данного роста очень проста. Информационные системы создана для усовершенствования, ускорения и облегчения работы предприятия.</a:t>
            </a:r>
            <a:endParaRPr/>
          </a:p>
          <a:p>
            <a:pPr marL="0" lvl="0" indent="0" algn="just" rtl="0">
              <a:lnSpc>
                <a:spcPct val="90000"/>
              </a:lnSpc>
              <a:spcBef>
                <a:spcPts val="1000"/>
              </a:spcBef>
              <a:spcAft>
                <a:spcPts val="0"/>
              </a:spcAft>
              <a:buClr>
                <a:schemeClr val="dk1"/>
              </a:buClr>
              <a:buSzPts val="2000"/>
              <a:buNone/>
            </a:pPr>
            <a:r>
              <a:rPr lang="ru-RU" sz="2000">
                <a:latin typeface="Times New Roman"/>
                <a:ea typeface="Times New Roman"/>
                <a:cs typeface="Times New Roman"/>
                <a:sym typeface="Times New Roman"/>
              </a:rPr>
              <a:t>Предприятия связанные с образованием, также используют информационные системы. Поэтому предприятие данное мне – детский сад, нуждается в хорошей и проверенной информационной системе.</a:t>
            </a:r>
            <a:endParaRPr/>
          </a:p>
        </p:txBody>
      </p:sp>
      <p:pic>
        <p:nvPicPr>
          <p:cNvPr id="102" name="Google Shape;102;p15" descr="Паспорт специальности 09.02.07 Информационные системы и программирование |  Университетский колледж ОГУ"/>
          <p:cNvPicPr preferRelativeResize="0"/>
          <p:nvPr/>
        </p:nvPicPr>
        <p:blipFill rotWithShape="1">
          <a:blip r:embed="rId3">
            <a:alphaModFix/>
          </a:blip>
          <a:srcRect/>
          <a:stretch/>
        </p:blipFill>
        <p:spPr>
          <a:xfrm>
            <a:off x="1532234" y="3129379"/>
            <a:ext cx="6070007" cy="36119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p:nvPr/>
        </p:nvSpPr>
        <p:spPr>
          <a:xfrm>
            <a:off x="0"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08" name="Google Shape;108;p16"/>
          <p:cNvSpPr/>
          <p:nvPr/>
        </p:nvSpPr>
        <p:spPr>
          <a:xfrm>
            <a:off x="0"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09" name="Google Shape;109;p16"/>
          <p:cNvSpPr txBox="1">
            <a:spLocks noGrp="1"/>
          </p:cNvSpPr>
          <p:nvPr>
            <p:ph type="title"/>
          </p:nvPr>
        </p:nvSpPr>
        <p:spPr>
          <a:xfrm>
            <a:off x="174750" y="64949"/>
            <a:ext cx="8784976" cy="43204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400"/>
              <a:buFont typeface="Times New Roman"/>
              <a:buNone/>
            </a:pPr>
            <a:r>
              <a:rPr lang="ru-RU" sz="2400" b="1">
                <a:latin typeface="Times New Roman"/>
                <a:ea typeface="Times New Roman"/>
                <a:cs typeface="Times New Roman"/>
                <a:sym typeface="Times New Roman"/>
              </a:rPr>
              <a:t>Эффективность внедрения информационной системы</a:t>
            </a:r>
            <a:endParaRPr sz="2400">
              <a:latin typeface="Times New Roman"/>
              <a:ea typeface="Times New Roman"/>
              <a:cs typeface="Times New Roman"/>
              <a:sym typeface="Times New Roman"/>
            </a:endParaRPr>
          </a:p>
        </p:txBody>
      </p:sp>
      <p:sp>
        <p:nvSpPr>
          <p:cNvPr id="110" name="Google Shape;110;p16"/>
          <p:cNvSpPr txBox="1">
            <a:spLocks noGrp="1"/>
          </p:cNvSpPr>
          <p:nvPr>
            <p:ph type="body" idx="1"/>
          </p:nvPr>
        </p:nvSpPr>
        <p:spPr>
          <a:xfrm>
            <a:off x="174750" y="620688"/>
            <a:ext cx="8969250" cy="405983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800"/>
              <a:buNone/>
            </a:pPr>
            <a:r>
              <a:rPr lang="ru-RU" sz="1800">
                <a:latin typeface="Times New Roman"/>
                <a:ea typeface="Times New Roman"/>
                <a:cs typeface="Times New Roman"/>
                <a:sym typeface="Times New Roman"/>
              </a:rPr>
              <a:t>При обдумывании эффективности внедрения информационной системы проводится анализ всех возможных доходов, а также затрат от использования данной информационной системы в предприятии.</a:t>
            </a:r>
            <a:endParaRPr/>
          </a:p>
          <a:p>
            <a:pPr marL="0" lvl="0" indent="0" algn="just" rtl="0">
              <a:lnSpc>
                <a:spcPct val="90000"/>
              </a:lnSpc>
              <a:spcBef>
                <a:spcPts val="1000"/>
              </a:spcBef>
              <a:spcAft>
                <a:spcPts val="0"/>
              </a:spcAft>
              <a:buClr>
                <a:schemeClr val="dk1"/>
              </a:buClr>
              <a:buSzPts val="1800"/>
              <a:buNone/>
            </a:pPr>
            <a:r>
              <a:rPr lang="ru-RU" sz="1800">
                <a:latin typeface="Times New Roman"/>
                <a:ea typeface="Times New Roman"/>
                <a:cs typeface="Times New Roman"/>
                <a:sym typeface="Times New Roman"/>
              </a:rPr>
              <a:t>Основные факторы, эффективности:</a:t>
            </a:r>
            <a:endParaRPr/>
          </a:p>
          <a:p>
            <a:pPr marL="285750" lvl="0" indent="-285750" algn="just" rtl="0">
              <a:lnSpc>
                <a:spcPct val="90000"/>
              </a:lnSpc>
              <a:spcBef>
                <a:spcPts val="1000"/>
              </a:spcBef>
              <a:spcAft>
                <a:spcPts val="0"/>
              </a:spcAft>
              <a:buClr>
                <a:schemeClr val="dk1"/>
              </a:buClr>
              <a:buSzPts val="1800"/>
              <a:buFont typeface="Noto Sans Symbols"/>
              <a:buChar char="▪"/>
            </a:pPr>
            <a:r>
              <a:rPr lang="ru-RU" sz="1800">
                <a:latin typeface="Times New Roman"/>
                <a:ea typeface="Times New Roman"/>
                <a:cs typeface="Times New Roman"/>
                <a:sym typeface="Times New Roman"/>
              </a:rPr>
              <a:t>Быстрый, а также удобный доступ к информационной базе данных детского сада</a:t>
            </a:r>
            <a:endParaRPr/>
          </a:p>
          <a:p>
            <a:pPr marL="285750" lvl="0" indent="-285750" algn="just" rtl="0">
              <a:lnSpc>
                <a:spcPct val="90000"/>
              </a:lnSpc>
              <a:spcBef>
                <a:spcPts val="1000"/>
              </a:spcBef>
              <a:spcAft>
                <a:spcPts val="0"/>
              </a:spcAft>
              <a:buClr>
                <a:schemeClr val="dk1"/>
              </a:buClr>
              <a:buSzPts val="1800"/>
              <a:buFont typeface="Noto Sans Symbols"/>
              <a:buChar char="▪"/>
            </a:pPr>
            <a:r>
              <a:rPr lang="ru-RU" sz="1800">
                <a:latin typeface="Times New Roman"/>
                <a:ea typeface="Times New Roman"/>
                <a:cs typeface="Times New Roman"/>
                <a:sym typeface="Times New Roman"/>
              </a:rPr>
              <a:t>Быстрое предоставление информации о всех работниках в детском саду</a:t>
            </a:r>
            <a:endParaRPr/>
          </a:p>
          <a:p>
            <a:pPr marL="285750" lvl="0" indent="-285750" algn="just" rtl="0">
              <a:lnSpc>
                <a:spcPct val="90000"/>
              </a:lnSpc>
              <a:spcBef>
                <a:spcPts val="1000"/>
              </a:spcBef>
              <a:spcAft>
                <a:spcPts val="0"/>
              </a:spcAft>
              <a:buClr>
                <a:schemeClr val="dk1"/>
              </a:buClr>
              <a:buSzPts val="1800"/>
              <a:buFont typeface="Noto Sans Symbols"/>
              <a:buChar char="▪"/>
            </a:pPr>
            <a:r>
              <a:rPr lang="ru-RU" sz="1800">
                <a:latin typeface="Times New Roman"/>
                <a:ea typeface="Times New Roman"/>
                <a:cs typeface="Times New Roman"/>
                <a:sym typeface="Times New Roman"/>
              </a:rPr>
              <a:t>Быстрое предоставление информации о каждой группе в детском саду, и о детях в этих группах</a:t>
            </a:r>
            <a:endParaRPr/>
          </a:p>
          <a:p>
            <a:pPr marL="285750" lvl="0" indent="-285750" algn="just" rtl="0">
              <a:lnSpc>
                <a:spcPct val="90000"/>
              </a:lnSpc>
              <a:spcBef>
                <a:spcPts val="1000"/>
              </a:spcBef>
              <a:spcAft>
                <a:spcPts val="0"/>
              </a:spcAft>
              <a:buClr>
                <a:schemeClr val="dk1"/>
              </a:buClr>
              <a:buSzPts val="1800"/>
              <a:buFont typeface="Noto Sans Symbols"/>
              <a:buChar char="▪"/>
            </a:pPr>
            <a:r>
              <a:rPr lang="ru-RU" sz="1800">
                <a:latin typeface="Times New Roman"/>
                <a:ea typeface="Times New Roman"/>
                <a:cs typeface="Times New Roman"/>
                <a:sym typeface="Times New Roman"/>
              </a:rPr>
              <a:t>Быстрое предоставление информации о расположении детского сада и его времени работы</a:t>
            </a:r>
            <a:endParaRPr/>
          </a:p>
          <a:p>
            <a:pPr marL="285750" lvl="0" indent="-285750" algn="just" rtl="0">
              <a:lnSpc>
                <a:spcPct val="90000"/>
              </a:lnSpc>
              <a:spcBef>
                <a:spcPts val="1000"/>
              </a:spcBef>
              <a:spcAft>
                <a:spcPts val="0"/>
              </a:spcAft>
              <a:buClr>
                <a:schemeClr val="dk1"/>
              </a:buClr>
              <a:buSzPts val="1800"/>
              <a:buFont typeface="Noto Sans Symbols"/>
              <a:buChar char="▪"/>
            </a:pPr>
            <a:r>
              <a:rPr lang="ru-RU" sz="1800">
                <a:latin typeface="Times New Roman"/>
                <a:ea typeface="Times New Roman"/>
                <a:cs typeface="Times New Roman"/>
                <a:sym typeface="Times New Roman"/>
              </a:rPr>
              <a:t>Уменьшение затрат на бумажную документацию, благодаря переносу всех бумажных данных в электронный вид</a:t>
            </a:r>
            <a:endParaRPr/>
          </a:p>
        </p:txBody>
      </p:sp>
      <p:pic>
        <p:nvPicPr>
          <p:cNvPr id="111" name="Google Shape;111;p16" descr="Информационные системы документооборота и их использование"/>
          <p:cNvPicPr preferRelativeResize="0"/>
          <p:nvPr/>
        </p:nvPicPr>
        <p:blipFill rotWithShape="1">
          <a:blip r:embed="rId3">
            <a:alphaModFix/>
          </a:blip>
          <a:srcRect/>
          <a:stretch/>
        </p:blipFill>
        <p:spPr>
          <a:xfrm>
            <a:off x="2488134" y="3804293"/>
            <a:ext cx="4158207" cy="30537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685800" y="116632"/>
            <a:ext cx="7772400" cy="50405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200"/>
              <a:buFont typeface="Times New Roman"/>
              <a:buNone/>
            </a:pPr>
            <a:r>
              <a:rPr lang="ru-RU" sz="2200" b="1">
                <a:latin typeface="Times New Roman"/>
                <a:ea typeface="Times New Roman"/>
                <a:cs typeface="Times New Roman"/>
                <a:sym typeface="Times New Roman"/>
              </a:rPr>
              <a:t>Риски внедрения информационной системы</a:t>
            </a:r>
            <a:endParaRPr/>
          </a:p>
        </p:txBody>
      </p:sp>
      <p:sp>
        <p:nvSpPr>
          <p:cNvPr id="117" name="Google Shape;117;p17"/>
          <p:cNvSpPr txBox="1">
            <a:spLocks noGrp="1"/>
          </p:cNvSpPr>
          <p:nvPr>
            <p:ph type="subTitle" idx="1"/>
          </p:nvPr>
        </p:nvSpPr>
        <p:spPr>
          <a:xfrm>
            <a:off x="143508" y="620688"/>
            <a:ext cx="8856984" cy="3528392"/>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000"/>
              <a:buNone/>
            </a:pPr>
            <a:r>
              <a:rPr lang="ru-RU" sz="2000">
                <a:latin typeface="Times New Roman"/>
                <a:ea typeface="Times New Roman"/>
                <a:cs typeface="Times New Roman"/>
                <a:sym typeface="Times New Roman"/>
              </a:rPr>
              <a:t>При внедрении информационной системы для детского сада, следует думать о</a:t>
            </a:r>
            <a:endParaRPr/>
          </a:p>
          <a:p>
            <a:pPr marL="0" lvl="0" indent="0" algn="just" rtl="0">
              <a:lnSpc>
                <a:spcPct val="100000"/>
              </a:lnSpc>
              <a:spcBef>
                <a:spcPts val="1000"/>
              </a:spcBef>
              <a:spcAft>
                <a:spcPts val="0"/>
              </a:spcAft>
              <a:buClr>
                <a:schemeClr val="dk1"/>
              </a:buClr>
              <a:buSzPts val="2000"/>
              <a:buNone/>
            </a:pPr>
            <a:r>
              <a:rPr lang="ru-RU" sz="2000">
                <a:latin typeface="Times New Roman"/>
                <a:ea typeface="Times New Roman"/>
                <a:cs typeface="Times New Roman"/>
                <a:sym typeface="Times New Roman"/>
              </a:rPr>
              <a:t>различных рисках. Можно отметить такие риски как:</a:t>
            </a:r>
            <a:endParaRPr/>
          </a:p>
          <a:p>
            <a:pPr marL="285750" lvl="0" indent="-285750" algn="just" rtl="0">
              <a:lnSpc>
                <a:spcPct val="100000"/>
              </a:lnSpc>
              <a:spcBef>
                <a:spcPts val="1000"/>
              </a:spcBef>
              <a:spcAft>
                <a:spcPts val="0"/>
              </a:spcAft>
              <a:buClr>
                <a:schemeClr val="dk1"/>
              </a:buClr>
              <a:buSzPts val="2000"/>
              <a:buFont typeface="Noto Sans Symbols"/>
              <a:buChar char="▪"/>
            </a:pPr>
            <a:r>
              <a:rPr lang="ru-RU" sz="2000">
                <a:latin typeface="Times New Roman"/>
                <a:ea typeface="Times New Roman"/>
                <a:cs typeface="Times New Roman"/>
                <a:sym typeface="Times New Roman"/>
              </a:rPr>
              <a:t>Недочеты при планировании внедрения</a:t>
            </a:r>
            <a:endParaRPr/>
          </a:p>
          <a:p>
            <a:pPr marL="285750" lvl="0" indent="-285750" algn="just" rtl="0">
              <a:lnSpc>
                <a:spcPct val="100000"/>
              </a:lnSpc>
              <a:spcBef>
                <a:spcPts val="1000"/>
              </a:spcBef>
              <a:spcAft>
                <a:spcPts val="0"/>
              </a:spcAft>
              <a:buClr>
                <a:schemeClr val="dk1"/>
              </a:buClr>
              <a:buSzPts val="2000"/>
              <a:buFont typeface="Noto Sans Symbols"/>
              <a:buChar char="▪"/>
            </a:pPr>
            <a:r>
              <a:rPr lang="ru-RU" sz="2000">
                <a:latin typeface="Times New Roman"/>
                <a:ea typeface="Times New Roman"/>
                <a:cs typeface="Times New Roman"/>
                <a:sym typeface="Times New Roman"/>
              </a:rPr>
              <a:t>Изменение требований заказчика</a:t>
            </a:r>
            <a:endParaRPr/>
          </a:p>
          <a:p>
            <a:pPr marL="285750" lvl="0" indent="-285750" algn="just" rtl="0">
              <a:lnSpc>
                <a:spcPct val="100000"/>
              </a:lnSpc>
              <a:spcBef>
                <a:spcPts val="1000"/>
              </a:spcBef>
              <a:spcAft>
                <a:spcPts val="0"/>
              </a:spcAft>
              <a:buClr>
                <a:schemeClr val="dk1"/>
              </a:buClr>
              <a:buSzPts val="2000"/>
              <a:buFont typeface="Noto Sans Symbols"/>
              <a:buChar char="▪"/>
            </a:pPr>
            <a:r>
              <a:rPr lang="ru-RU" sz="2000">
                <a:latin typeface="Times New Roman"/>
                <a:ea typeface="Times New Roman"/>
                <a:cs typeface="Times New Roman"/>
                <a:sym typeface="Times New Roman"/>
              </a:rPr>
              <a:t>Отсутствие учета времени</a:t>
            </a:r>
            <a:endParaRPr/>
          </a:p>
          <a:p>
            <a:pPr marL="285750" lvl="0" indent="-285750" algn="just" rtl="0">
              <a:lnSpc>
                <a:spcPct val="100000"/>
              </a:lnSpc>
              <a:spcBef>
                <a:spcPts val="1000"/>
              </a:spcBef>
              <a:spcAft>
                <a:spcPts val="0"/>
              </a:spcAft>
              <a:buClr>
                <a:schemeClr val="dk1"/>
              </a:buClr>
              <a:buSzPts val="2000"/>
              <a:buFont typeface="Noto Sans Symbols"/>
              <a:buChar char="▪"/>
            </a:pPr>
            <a:r>
              <a:rPr lang="ru-RU" sz="2000">
                <a:latin typeface="Times New Roman"/>
                <a:ea typeface="Times New Roman"/>
                <a:cs typeface="Times New Roman"/>
                <a:sym typeface="Times New Roman"/>
              </a:rPr>
              <a:t>Незамеченные ошибки</a:t>
            </a:r>
            <a:endParaRPr/>
          </a:p>
          <a:p>
            <a:pPr marL="0" lvl="0" indent="0" algn="just" rtl="0">
              <a:lnSpc>
                <a:spcPct val="100000"/>
              </a:lnSpc>
              <a:spcBef>
                <a:spcPts val="1000"/>
              </a:spcBef>
              <a:spcAft>
                <a:spcPts val="0"/>
              </a:spcAft>
              <a:buClr>
                <a:schemeClr val="dk1"/>
              </a:buClr>
              <a:buSzPts val="2000"/>
              <a:buNone/>
            </a:pPr>
            <a:r>
              <a:rPr lang="ru-RU" sz="2000">
                <a:latin typeface="Times New Roman"/>
                <a:ea typeface="Times New Roman"/>
                <a:cs typeface="Times New Roman"/>
                <a:sym typeface="Times New Roman"/>
              </a:rPr>
              <a:t>Каждый из этих возможных недочетов, которые могут возникнуть в процессе работы следует исправить, необходимо исправить, и протестировать работу системы еще раз, на выявление других недочетов.</a:t>
            </a:r>
            <a:endParaRPr/>
          </a:p>
        </p:txBody>
      </p:sp>
      <p:pic>
        <p:nvPicPr>
          <p:cNvPr id="118" name="Google Shape;118;p17" descr="Ошибка картинки, стоковые фото Ошибка | Depositphotos"/>
          <p:cNvPicPr preferRelativeResize="0"/>
          <p:nvPr/>
        </p:nvPicPr>
        <p:blipFill rotWithShape="1">
          <a:blip r:embed="rId3">
            <a:alphaModFix/>
          </a:blip>
          <a:srcRect/>
          <a:stretch/>
        </p:blipFill>
        <p:spPr>
          <a:xfrm>
            <a:off x="4716016" y="4127608"/>
            <a:ext cx="4427984" cy="2678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1700225" y="200120"/>
            <a:ext cx="5743550" cy="47158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ru-RU" sz="2400" b="1">
                <a:latin typeface="Times New Roman"/>
                <a:ea typeface="Times New Roman"/>
                <a:cs typeface="Times New Roman"/>
                <a:sym typeface="Times New Roman"/>
              </a:rPr>
              <a:t>Риски внедрения информационных систем</a:t>
            </a:r>
            <a:endParaRPr/>
          </a:p>
        </p:txBody>
      </p:sp>
      <p:sp>
        <p:nvSpPr>
          <p:cNvPr id="124" name="Google Shape;124;p18"/>
          <p:cNvSpPr txBox="1">
            <a:spLocks noGrp="1"/>
          </p:cNvSpPr>
          <p:nvPr>
            <p:ph type="body" idx="1"/>
          </p:nvPr>
        </p:nvSpPr>
        <p:spPr>
          <a:xfrm>
            <a:off x="107504" y="671706"/>
            <a:ext cx="9001000" cy="4197454"/>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1600"/>
              <a:buNone/>
            </a:pPr>
            <a:r>
              <a:rPr lang="ru-RU" sz="1600">
                <a:latin typeface="Times New Roman"/>
                <a:ea typeface="Times New Roman"/>
                <a:cs typeface="Times New Roman"/>
                <a:sym typeface="Times New Roman"/>
              </a:rPr>
              <a:t>Для решения недочетов при внедрении информационной системы нужно использовать следующие правила:</a:t>
            </a:r>
            <a:endParaRPr/>
          </a:p>
          <a:p>
            <a:pPr marL="228600" lvl="0" indent="-228600" algn="just" rtl="0">
              <a:lnSpc>
                <a:spcPct val="90000"/>
              </a:lnSpc>
              <a:spcBef>
                <a:spcPts val="1000"/>
              </a:spcBef>
              <a:spcAft>
                <a:spcPts val="0"/>
              </a:spcAft>
              <a:buClr>
                <a:schemeClr val="dk1"/>
              </a:buClr>
              <a:buSzPts val="1600"/>
              <a:buChar char="•"/>
            </a:pPr>
            <a:r>
              <a:rPr lang="ru-RU" sz="1600">
                <a:latin typeface="Times New Roman"/>
                <a:ea typeface="Times New Roman"/>
                <a:cs typeface="Times New Roman"/>
                <a:sym typeface="Times New Roman"/>
              </a:rPr>
              <a:t>Недочеты при планировании внедрения</a:t>
            </a:r>
            <a:endParaRPr/>
          </a:p>
          <a:p>
            <a:pPr marL="0" lvl="0" indent="0" algn="just" rtl="0">
              <a:lnSpc>
                <a:spcPct val="90000"/>
              </a:lnSpc>
              <a:spcBef>
                <a:spcPts val="1000"/>
              </a:spcBef>
              <a:spcAft>
                <a:spcPts val="0"/>
              </a:spcAft>
              <a:buClr>
                <a:schemeClr val="dk1"/>
              </a:buClr>
              <a:buSzPts val="1600"/>
              <a:buNone/>
            </a:pPr>
            <a:r>
              <a:rPr lang="ru-RU" sz="1600">
                <a:latin typeface="Times New Roman"/>
                <a:ea typeface="Times New Roman"/>
                <a:cs typeface="Times New Roman"/>
                <a:sym typeface="Times New Roman"/>
              </a:rPr>
              <a:t>Важно придерживаться данной даты, и успевать делать все в точный срок. С этим помогает установка «deadline», который показывает к какому дню, нудно успеть сделать заданную работу</a:t>
            </a:r>
            <a:endParaRPr/>
          </a:p>
          <a:p>
            <a:pPr marL="228600" lvl="0" indent="-228600" algn="just" rtl="0">
              <a:lnSpc>
                <a:spcPct val="90000"/>
              </a:lnSpc>
              <a:spcBef>
                <a:spcPts val="1000"/>
              </a:spcBef>
              <a:spcAft>
                <a:spcPts val="0"/>
              </a:spcAft>
              <a:buClr>
                <a:schemeClr val="dk1"/>
              </a:buClr>
              <a:buSzPts val="1600"/>
              <a:buChar char="•"/>
            </a:pPr>
            <a:r>
              <a:rPr lang="ru-RU" sz="1600">
                <a:latin typeface="Times New Roman"/>
                <a:ea typeface="Times New Roman"/>
                <a:cs typeface="Times New Roman"/>
                <a:sym typeface="Times New Roman"/>
              </a:rPr>
              <a:t>Изменение требований заказчика</a:t>
            </a:r>
            <a:endParaRPr/>
          </a:p>
          <a:p>
            <a:pPr marL="0" lvl="0" indent="0" algn="just" rtl="0">
              <a:lnSpc>
                <a:spcPct val="90000"/>
              </a:lnSpc>
              <a:spcBef>
                <a:spcPts val="1000"/>
              </a:spcBef>
              <a:spcAft>
                <a:spcPts val="0"/>
              </a:spcAft>
              <a:buClr>
                <a:schemeClr val="dk1"/>
              </a:buClr>
              <a:buSzPts val="1600"/>
              <a:buNone/>
            </a:pPr>
            <a:r>
              <a:rPr lang="ru-RU" sz="1600">
                <a:latin typeface="Times New Roman"/>
                <a:ea typeface="Times New Roman"/>
                <a:cs typeface="Times New Roman"/>
                <a:sym typeface="Times New Roman"/>
              </a:rPr>
              <a:t>Перед началом работы над внедрением ИС, необходимо согласовать документ, в котором заказчик отметит то, что он не может менять свои планы на ИС. Если данное правило будет нарушено самим же заказчиком, то внедряющий систему никак не сможет пострадать от данного нарушения.</a:t>
            </a:r>
            <a:endParaRPr/>
          </a:p>
          <a:p>
            <a:pPr marL="228600" lvl="0" indent="-228600" algn="just" rtl="0">
              <a:lnSpc>
                <a:spcPct val="90000"/>
              </a:lnSpc>
              <a:spcBef>
                <a:spcPts val="1000"/>
              </a:spcBef>
              <a:spcAft>
                <a:spcPts val="0"/>
              </a:spcAft>
              <a:buClr>
                <a:schemeClr val="dk1"/>
              </a:buClr>
              <a:buSzPts val="1600"/>
              <a:buChar char="•"/>
            </a:pPr>
            <a:r>
              <a:rPr lang="ru-RU" sz="1600">
                <a:latin typeface="Times New Roman"/>
                <a:ea typeface="Times New Roman"/>
                <a:cs typeface="Times New Roman"/>
                <a:sym typeface="Times New Roman"/>
              </a:rPr>
              <a:t>Незамеченные ошибки</a:t>
            </a:r>
            <a:endParaRPr/>
          </a:p>
          <a:p>
            <a:pPr marL="0" lvl="0" indent="0" algn="just" rtl="0">
              <a:lnSpc>
                <a:spcPct val="90000"/>
              </a:lnSpc>
              <a:spcBef>
                <a:spcPts val="1000"/>
              </a:spcBef>
              <a:spcAft>
                <a:spcPts val="0"/>
              </a:spcAft>
              <a:buClr>
                <a:schemeClr val="dk1"/>
              </a:buClr>
              <a:buSzPts val="1600"/>
              <a:buNone/>
            </a:pPr>
            <a:r>
              <a:rPr lang="ru-RU" sz="1600">
                <a:latin typeface="Times New Roman"/>
                <a:ea typeface="Times New Roman"/>
                <a:cs typeface="Times New Roman"/>
                <a:sym typeface="Times New Roman"/>
              </a:rPr>
              <a:t>Прежде чем внедрять информационную систему, необходимо испытать данную систему на ошибки, а также проверить работу всех возможных функций. Для данной проблемы отлично подходит тестировщик системы. Тестировщик – это человек, который испытывает программу на работоспособность. Его задача – найти все возможные ошибки, и сообщить о них.</a:t>
            </a:r>
            <a:endParaRPr/>
          </a:p>
        </p:txBody>
      </p:sp>
      <p:pic>
        <p:nvPicPr>
          <p:cNvPr id="125" name="Google Shape;125;p18" descr="Эксплуатация информационных систем - подробная статья."/>
          <p:cNvPicPr preferRelativeResize="0"/>
          <p:nvPr/>
        </p:nvPicPr>
        <p:blipFill rotWithShape="1">
          <a:blip r:embed="rId3">
            <a:alphaModFix/>
          </a:blip>
          <a:srcRect/>
          <a:stretch/>
        </p:blipFill>
        <p:spPr>
          <a:xfrm>
            <a:off x="2540867" y="4581330"/>
            <a:ext cx="4062266" cy="21702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p:nvPr/>
        </p:nvSpPr>
        <p:spPr>
          <a:xfrm>
            <a:off x="0" y="138304"/>
            <a:ext cx="9144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ru-RU" sz="2800" b="1" i="0" u="none" strike="noStrike" cap="none">
                <a:solidFill>
                  <a:schemeClr val="dk1"/>
                </a:solidFill>
                <a:latin typeface="Times New Roman"/>
                <a:ea typeface="Times New Roman"/>
                <a:cs typeface="Times New Roman"/>
                <a:sym typeface="Times New Roman"/>
              </a:rPr>
              <a:t>Политика пользователя</a:t>
            </a:r>
            <a:endParaRPr sz="1400" b="0" i="0" u="none" strike="noStrike" cap="none">
              <a:solidFill>
                <a:srgbClr val="000000"/>
              </a:solidFill>
              <a:latin typeface="Arial"/>
              <a:ea typeface="Arial"/>
              <a:cs typeface="Arial"/>
              <a:sym typeface="Arial"/>
            </a:endParaRPr>
          </a:p>
        </p:txBody>
      </p:sp>
      <p:sp>
        <p:nvSpPr>
          <p:cNvPr id="131" name="Google Shape;131;p19"/>
          <p:cNvSpPr txBox="1">
            <a:spLocks noGrp="1"/>
          </p:cNvSpPr>
          <p:nvPr>
            <p:ph type="body" idx="1"/>
          </p:nvPr>
        </p:nvSpPr>
        <p:spPr>
          <a:xfrm>
            <a:off x="35496" y="661524"/>
            <a:ext cx="9001000" cy="370357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800"/>
              <a:buNone/>
            </a:pPr>
            <a:r>
              <a:rPr lang="ru-RU" sz="1800">
                <a:latin typeface="Times New Roman"/>
                <a:ea typeface="Times New Roman"/>
                <a:cs typeface="Times New Roman"/>
                <a:sym typeface="Times New Roman"/>
              </a:rPr>
              <a:t>Назначение программы</a:t>
            </a:r>
            <a:endParaRPr/>
          </a:p>
          <a:p>
            <a:pPr marL="0" lvl="0" indent="0" algn="just" rtl="0">
              <a:lnSpc>
                <a:spcPct val="90000"/>
              </a:lnSpc>
              <a:spcBef>
                <a:spcPts val="1000"/>
              </a:spcBef>
              <a:spcAft>
                <a:spcPts val="0"/>
              </a:spcAft>
              <a:buClr>
                <a:schemeClr val="dk1"/>
              </a:buClr>
              <a:buSzPts val="1800"/>
              <a:buNone/>
            </a:pPr>
            <a:r>
              <a:rPr lang="ru-RU" sz="1800">
                <a:latin typeface="Times New Roman"/>
                <a:ea typeface="Times New Roman"/>
                <a:cs typeface="Times New Roman"/>
                <a:sym typeface="Times New Roman"/>
              </a:rPr>
              <a:t>Информационная система (ИС) «Детский сад» создана для упрощения и отслеживания работы в детском саду «Солнышко». Данная информационная система содержит все информацию о детях в этом детском саду, а также об их родителях, воспитателях и других работниках. Также, в информационной системе есть информация о расположении и времени работы детского сада «Солнышко». Система позволяет просматривать, добавлять, редактировать и изменять информацию в детском саду. </a:t>
            </a:r>
            <a:endParaRPr/>
          </a:p>
          <a:p>
            <a:pPr marL="0" lvl="0" indent="0" algn="ctr"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1800"/>
              <a:buNone/>
            </a:pPr>
            <a:r>
              <a:rPr lang="ru-RU" sz="1800">
                <a:latin typeface="Times New Roman"/>
                <a:ea typeface="Times New Roman"/>
                <a:cs typeface="Times New Roman"/>
                <a:sym typeface="Times New Roman"/>
              </a:rPr>
              <a:t>Условия выполнения программы </a:t>
            </a:r>
            <a:endParaRPr/>
          </a:p>
          <a:p>
            <a:pPr marL="0" lvl="0" indent="0" algn="just" rtl="0">
              <a:lnSpc>
                <a:spcPct val="90000"/>
              </a:lnSpc>
              <a:spcBef>
                <a:spcPts val="1000"/>
              </a:spcBef>
              <a:spcAft>
                <a:spcPts val="0"/>
              </a:spcAft>
              <a:buClr>
                <a:schemeClr val="dk1"/>
              </a:buClr>
              <a:buSzPts val="1800"/>
              <a:buNone/>
            </a:pPr>
            <a:r>
              <a:rPr lang="ru-RU" sz="1800">
                <a:latin typeface="Times New Roman"/>
                <a:ea typeface="Times New Roman"/>
                <a:cs typeface="Times New Roman"/>
                <a:sym typeface="Times New Roman"/>
              </a:rPr>
              <a:t>Данной информационной системой должен пользоваться человек, которые имеет базовые знания о работе с SQL Server Management Studio, а также с Microsoft Visual Studio. Для работы нужно уметь добавлять, изменять и удалять информацию из таблиц.</a:t>
            </a:r>
            <a:endParaRPr/>
          </a:p>
        </p:txBody>
      </p:sp>
      <p:pic>
        <p:nvPicPr>
          <p:cNvPr id="132" name="Google Shape;132;p19" descr="Что такое SQL и для чего нужен: простыми словами, где используется SQL"/>
          <p:cNvPicPr preferRelativeResize="0"/>
          <p:nvPr/>
        </p:nvPicPr>
        <p:blipFill rotWithShape="1">
          <a:blip r:embed="rId3">
            <a:alphaModFix/>
          </a:blip>
          <a:srcRect/>
          <a:stretch/>
        </p:blipFill>
        <p:spPr>
          <a:xfrm>
            <a:off x="5796136" y="4209252"/>
            <a:ext cx="2448272" cy="2491269"/>
          </a:xfrm>
          <a:prstGeom prst="rect">
            <a:avLst/>
          </a:prstGeom>
          <a:noFill/>
          <a:ln>
            <a:noFill/>
          </a:ln>
        </p:spPr>
      </p:pic>
      <p:pic>
        <p:nvPicPr>
          <p:cNvPr id="133" name="Google Shape;133;p19"/>
          <p:cNvPicPr preferRelativeResize="0"/>
          <p:nvPr/>
        </p:nvPicPr>
        <p:blipFill rotWithShape="1">
          <a:blip r:embed="rId4">
            <a:alphaModFix/>
          </a:blip>
          <a:srcRect/>
          <a:stretch/>
        </p:blipFill>
        <p:spPr>
          <a:xfrm>
            <a:off x="1043608" y="4157244"/>
            <a:ext cx="4042852" cy="2534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2456309" y="116632"/>
            <a:ext cx="4231382" cy="50041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Times New Roman"/>
              <a:buNone/>
            </a:pPr>
            <a:r>
              <a:rPr lang="ru-RU" sz="2800" b="1">
                <a:latin typeface="Times New Roman"/>
                <a:ea typeface="Times New Roman"/>
                <a:cs typeface="Times New Roman"/>
                <a:sym typeface="Times New Roman"/>
              </a:rPr>
              <a:t>Политика пользователя</a:t>
            </a:r>
            <a:endParaRPr sz="2800">
              <a:latin typeface="Times New Roman"/>
              <a:ea typeface="Times New Roman"/>
              <a:cs typeface="Times New Roman"/>
              <a:sym typeface="Times New Roman"/>
            </a:endParaRPr>
          </a:p>
        </p:txBody>
      </p:sp>
      <p:sp>
        <p:nvSpPr>
          <p:cNvPr id="139" name="Google Shape;139;p20"/>
          <p:cNvSpPr txBox="1">
            <a:spLocks noGrp="1"/>
          </p:cNvSpPr>
          <p:nvPr>
            <p:ph type="body" idx="1"/>
          </p:nvPr>
        </p:nvSpPr>
        <p:spPr>
          <a:xfrm>
            <a:off x="33265" y="692696"/>
            <a:ext cx="5690863" cy="604867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600"/>
              <a:buNone/>
            </a:pPr>
            <a:r>
              <a:rPr lang="ru-RU" sz="1600">
                <a:latin typeface="Times New Roman"/>
                <a:ea typeface="Times New Roman"/>
                <a:cs typeface="Times New Roman"/>
                <a:sym typeface="Times New Roman"/>
              </a:rPr>
              <a:t>Интерфейс программы имеет следующий вид:</a:t>
            </a:r>
            <a:endParaRPr/>
          </a:p>
          <a:p>
            <a:pPr marL="0" lvl="0" indent="0" algn="just" rtl="0">
              <a:lnSpc>
                <a:spcPct val="90000"/>
              </a:lnSpc>
              <a:spcBef>
                <a:spcPts val="1000"/>
              </a:spcBef>
              <a:spcAft>
                <a:spcPts val="0"/>
              </a:spcAft>
              <a:buClr>
                <a:schemeClr val="dk1"/>
              </a:buClr>
              <a:buSzPts val="1600"/>
              <a:buNone/>
            </a:pPr>
            <a:r>
              <a:rPr lang="ru-RU" sz="1600">
                <a:latin typeface="Times New Roman"/>
                <a:ea typeface="Times New Roman"/>
                <a:cs typeface="Times New Roman"/>
                <a:sym typeface="Times New Roman"/>
              </a:rPr>
              <a:t>«Дети» - кнопка, расположенная на главной форме «Детский сад Солнышко», которая при нажатии открывает форму, где представлена вся информация о детях в детском саду.</a:t>
            </a:r>
            <a:endParaRPr/>
          </a:p>
          <a:p>
            <a:pPr marL="0" lvl="0" indent="0" algn="just" rtl="0">
              <a:lnSpc>
                <a:spcPct val="90000"/>
              </a:lnSpc>
              <a:spcBef>
                <a:spcPts val="1000"/>
              </a:spcBef>
              <a:spcAft>
                <a:spcPts val="0"/>
              </a:spcAft>
              <a:buClr>
                <a:schemeClr val="dk1"/>
              </a:buClr>
              <a:buSzPts val="1600"/>
              <a:buNone/>
            </a:pPr>
            <a:r>
              <a:rPr lang="ru-RU" sz="1600">
                <a:latin typeface="Times New Roman"/>
                <a:ea typeface="Times New Roman"/>
                <a:cs typeface="Times New Roman"/>
                <a:sym typeface="Times New Roman"/>
              </a:rPr>
              <a:t>«Родители» - кнопка, расположенная на главной форме «Детский сад Солнышко», которая при нажатии открывает форму, где представлена вся информация о родителях детей.</a:t>
            </a:r>
            <a:endParaRPr/>
          </a:p>
          <a:p>
            <a:pPr marL="0" lvl="0" indent="0" algn="just" rtl="0">
              <a:lnSpc>
                <a:spcPct val="90000"/>
              </a:lnSpc>
              <a:spcBef>
                <a:spcPts val="1000"/>
              </a:spcBef>
              <a:spcAft>
                <a:spcPts val="0"/>
              </a:spcAft>
              <a:buClr>
                <a:schemeClr val="dk1"/>
              </a:buClr>
              <a:buSzPts val="1600"/>
              <a:buNone/>
            </a:pPr>
            <a:r>
              <a:rPr lang="ru-RU" sz="1600">
                <a:latin typeface="Times New Roman"/>
                <a:ea typeface="Times New Roman"/>
                <a:cs typeface="Times New Roman"/>
                <a:sym typeface="Times New Roman"/>
              </a:rPr>
              <a:t>«Воспитатели» - кнопка, расположенная на главной форме «Детский сад Солнышко», которая при нажатии открывает форму, где представлена вся информация о воспитателях детского сада.</a:t>
            </a:r>
            <a:endParaRPr/>
          </a:p>
          <a:p>
            <a:pPr marL="0" lvl="0" indent="0" algn="just" rtl="0">
              <a:lnSpc>
                <a:spcPct val="90000"/>
              </a:lnSpc>
              <a:spcBef>
                <a:spcPts val="1000"/>
              </a:spcBef>
              <a:spcAft>
                <a:spcPts val="0"/>
              </a:spcAft>
              <a:buClr>
                <a:schemeClr val="dk1"/>
              </a:buClr>
              <a:buSzPts val="1600"/>
              <a:buNone/>
            </a:pPr>
            <a:r>
              <a:rPr lang="ru-RU" sz="1600">
                <a:latin typeface="Times New Roman"/>
                <a:ea typeface="Times New Roman"/>
                <a:cs typeface="Times New Roman"/>
                <a:sym typeface="Times New Roman"/>
              </a:rPr>
              <a:t>«Работники» - кнопка, расположенная на главной форме «Детский сад Солнышко», которая при нажатии открывает форму, где представлена вся информация о работниках детского сада.</a:t>
            </a:r>
            <a:endParaRPr/>
          </a:p>
          <a:p>
            <a:pPr marL="0" lvl="0" indent="0" algn="just" rtl="0">
              <a:lnSpc>
                <a:spcPct val="90000"/>
              </a:lnSpc>
              <a:spcBef>
                <a:spcPts val="1000"/>
              </a:spcBef>
              <a:spcAft>
                <a:spcPts val="0"/>
              </a:spcAft>
              <a:buClr>
                <a:schemeClr val="dk1"/>
              </a:buClr>
              <a:buSzPts val="1600"/>
              <a:buNone/>
            </a:pPr>
            <a:r>
              <a:rPr lang="ru-RU" sz="1600">
                <a:latin typeface="Times New Roman"/>
                <a:ea typeface="Times New Roman"/>
                <a:cs typeface="Times New Roman"/>
                <a:sym typeface="Times New Roman"/>
              </a:rPr>
              <a:t>«Дополнительная информация» - кнопка, расположенная на главной форме «Детский сад Солнышко», которая при нажатии открывает форму, где представлена вся информация о расположении детского сада «Солнышко» и о времени его работы.</a:t>
            </a:r>
            <a:endParaRPr/>
          </a:p>
          <a:p>
            <a:pPr marL="0" lvl="0" indent="0" algn="just"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1600"/>
              <a:buNone/>
            </a:pPr>
            <a:r>
              <a:rPr lang="ru-RU" sz="1600">
                <a:latin typeface="Times New Roman"/>
                <a:ea typeface="Times New Roman"/>
                <a:cs typeface="Times New Roman"/>
                <a:sym typeface="Times New Roman"/>
              </a:rPr>
              <a:t>Также, в каждой форме имеются кнопки для добавления, изменения и удаления данных.</a:t>
            </a:r>
            <a:endParaRPr sz="1600">
              <a:latin typeface="Times New Roman"/>
              <a:ea typeface="Times New Roman"/>
              <a:cs typeface="Times New Roman"/>
              <a:sym typeface="Times New Roman"/>
            </a:endParaRPr>
          </a:p>
        </p:txBody>
      </p:sp>
      <p:pic>
        <p:nvPicPr>
          <p:cNvPr id="140" name="Google Shape;140;p20"/>
          <p:cNvPicPr preferRelativeResize="0"/>
          <p:nvPr/>
        </p:nvPicPr>
        <p:blipFill rotWithShape="1">
          <a:blip r:embed="rId3">
            <a:alphaModFix/>
          </a:blip>
          <a:srcRect/>
          <a:stretch/>
        </p:blipFill>
        <p:spPr>
          <a:xfrm>
            <a:off x="5724128" y="692696"/>
            <a:ext cx="3386607" cy="56886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p:nvPr/>
        </p:nvSpPr>
        <p:spPr>
          <a:xfrm>
            <a:off x="2555776" y="404664"/>
            <a:ext cx="4032448" cy="7200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r>
              <a:rPr lang="ru-RU" sz="3200" b="1" i="0" u="none" strike="noStrike" cap="none">
                <a:solidFill>
                  <a:schemeClr val="dk1"/>
                </a:solidFill>
                <a:latin typeface="Times New Roman"/>
                <a:ea typeface="Times New Roman"/>
                <a:cs typeface="Times New Roman"/>
                <a:sym typeface="Times New Roman"/>
              </a:rPr>
              <a:t>Заключение</a:t>
            </a:r>
            <a:endParaRPr sz="2800" b="1" i="0" u="none" strike="noStrike" cap="none">
              <a:solidFill>
                <a:schemeClr val="dk1"/>
              </a:solidFill>
              <a:latin typeface="Times New Roman"/>
              <a:ea typeface="Times New Roman"/>
              <a:cs typeface="Times New Roman"/>
              <a:sym typeface="Times New Roman"/>
            </a:endParaRPr>
          </a:p>
        </p:txBody>
      </p:sp>
      <p:sp>
        <p:nvSpPr>
          <p:cNvPr id="146" name="Google Shape;146;p21"/>
          <p:cNvSpPr txBox="1">
            <a:spLocks noGrp="1"/>
          </p:cNvSpPr>
          <p:nvPr>
            <p:ph type="body" idx="1"/>
          </p:nvPr>
        </p:nvSpPr>
        <p:spPr>
          <a:xfrm>
            <a:off x="215516" y="1916832"/>
            <a:ext cx="8712968" cy="288032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ru-RU" sz="2800">
                <a:latin typeface="Times New Roman"/>
                <a:ea typeface="Times New Roman"/>
                <a:cs typeface="Times New Roman"/>
                <a:sym typeface="Times New Roman"/>
              </a:rPr>
              <a:t>В качестве заключения и обдумывания своей работы, я могу сказать, что мне удалось произвести модернизацию информационной системы и перенести данную систему на базу C#. Таким образом я выполнил поставленную передо мной задачу, и сделал информационную систему для детского сада «Солнышко».</a:t>
            </a:r>
            <a:endParaRPr/>
          </a:p>
        </p:txBody>
      </p:sp>
    </p:spTree>
  </p:cSld>
  <p:clrMapOvr>
    <a:masterClrMapping/>
  </p:clrMapOvr>
</p:sld>
</file>

<file path=ppt/theme/theme1.xml><?xml version="1.0" encoding="utf-8"?>
<a:theme xmlns:a="http://schemas.openxmlformats.org/drawingml/2006/main" name="Office Theme">
  <a:themeElements>
    <a:clrScheme name="Тема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Экран (4:3)</PresentationFormat>
  <Paragraphs>63</Paragraphs>
  <Slides>9</Slides>
  <Notes>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Calibri</vt:lpstr>
      <vt:lpstr>Noto Sans Symbols</vt:lpstr>
      <vt:lpstr>Times New Roman</vt:lpstr>
      <vt:lpstr>Office Theme</vt:lpstr>
      <vt:lpstr>КУРСОВОЙ ПРОЕКТ по ПМ 06 «Сопровождение информационных систем» Специальность: 09.02.07 «Информационные системы и программирование» Тема: «Сопровождение информационной системы детского сада»  </vt:lpstr>
      <vt:lpstr>Презентация PowerPoint</vt:lpstr>
      <vt:lpstr>Введение</vt:lpstr>
      <vt:lpstr>Эффективность внедрения информационной системы</vt:lpstr>
      <vt:lpstr>Риски внедрения информационной системы</vt:lpstr>
      <vt:lpstr>Риски внедрения информационных систем</vt:lpstr>
      <vt:lpstr>Презентация PowerPoint</vt:lpstr>
      <vt:lpstr>Политика пользователя</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КУРСОВОЙ ПРОЕКТ по ПМ 06 «Сопровождение информационных систем» Специальность: 09.02.07 «Информационные системы и программирование» Тема: «Сопровождение информационной системы детского сада»  </dc:title>
  <cp:lastModifiedBy>303</cp:lastModifiedBy>
  <cp:revision>3</cp:revision>
  <dcterms:modified xsi:type="dcterms:W3CDTF">2021-12-20T12:48:43Z</dcterms:modified>
</cp:coreProperties>
</file>