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C79E-7821-4492-875B-26DCAF812E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C70FE-9C95-4896-A68F-9C1B855D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7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C70FE-9C95-4896-A68F-9C1B855D1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3DE2-448F-477B-AB54-A65029E26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9D9EC-F6EC-41AD-AD8F-126AF60A2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EC55-CA80-4457-90C6-D41A932D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E550-C918-463A-8320-F8FD7D959B1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F1B7-FF33-4369-9D26-00A8DD3F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60CD-F3CD-4CA7-9052-A2657538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48AA-501D-4689-8C1A-0E109C3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3419-A2D5-43F3-A408-7B908963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CA7F-DD78-454E-9201-199C61E0E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6712-A579-440F-9151-BB7D32D4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E550-C918-463A-8320-F8FD7D959B1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6802-05B8-4A17-A578-DD4F1238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0050C-B10A-4F27-AE39-C0A528F6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48AA-501D-4689-8C1A-0E109C3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4B2F2-2000-452D-8A57-4D5D3BBFB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D219F-200F-49B2-9662-EDB79843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71D5-2C7B-466C-9EBE-B410D004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E550-C918-463A-8320-F8FD7D959B1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8FFD6-6F00-4ABB-A31B-3545F15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1DDC9-75B9-47EA-AA0D-8FFA22C9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48AA-501D-4689-8C1A-0E109C3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8E28-A31F-43AC-B026-B37DDF0F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666C-0C9B-4FA8-929F-DE55BC0F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DA10-67C1-46F7-985E-F3199300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E550-C918-463A-8320-F8FD7D959B1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FE12-CA63-4487-A6B3-228D83F8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6577F-9B25-4642-B090-14AB7F56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48AA-501D-4689-8C1A-0E109C3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D932-4E41-4EBC-872C-A8BEC851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9CF4-2B3B-48CF-A3BA-11ACA1A4B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75454-1091-4C39-A688-93667F80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E550-C918-463A-8320-F8FD7D959B1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C322-E5E9-472D-A156-BC59B21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6185-06DC-47BE-870C-39E4272A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48AA-501D-4689-8C1A-0E109C3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25BF-053F-483C-9A15-42812B69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F25C-422B-42BF-B89E-CDE966029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7D5D-E98E-4E5F-8ECA-F7234ED6C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CD07C-AACE-460C-9C5D-F9F09405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E550-C918-463A-8320-F8FD7D959B1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D256-031B-4C9C-B37C-F6F9E011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BBE09-74DF-46C8-9D67-008967B3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48AA-501D-4689-8C1A-0E109C3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459C-7C7F-469B-AB4C-74CF3962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E6954-30D4-407D-A455-C3707D76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30C78-9674-4967-A022-1CAAAC615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F9052-4208-41AB-A106-0D684333A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CDE53-B04C-4A10-A4AD-8A2DF0D71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59194-AFC3-4165-A152-3929131E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E550-C918-463A-8320-F8FD7D959B1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A4816-DF20-4A98-BA83-BB4B7307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4FBD2-E066-48B6-9853-3C192D7D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48AA-501D-4689-8C1A-0E109C3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0D18-E2A1-42E3-A97D-92BC0FED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84FE2-8D65-47DE-93BA-77306217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E550-C918-463A-8320-F8FD7D959B1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40091-B85A-4EA0-93E5-1FB41112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AC709-C0B1-4C0C-B4D5-6B2036CC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48AA-501D-4689-8C1A-0E109C3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1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D4439-3763-4002-A805-0530F4B4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E550-C918-463A-8320-F8FD7D959B1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CFFB5-9C35-444C-A9CA-A86D993A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72EA2-967D-49B7-AAE9-BF13825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48AA-501D-4689-8C1A-0E109C3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0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2CFC-0A2D-490E-8122-5AD004CA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8FA6-AA65-4F7D-8CB9-1E6EAB30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764F6-7C88-4BA4-AE3E-DDCCE2AE3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15517-5B6F-4F93-A40C-364B41C9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E550-C918-463A-8320-F8FD7D959B1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DC41-72B8-43E6-9A0C-F17C361B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3BB8F-C2D7-4917-983D-91BF0FBD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48AA-501D-4689-8C1A-0E109C3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DB9-5E2C-4152-B3B2-73E1EF79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CAA1E-948C-44C1-8780-6B80C4744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0A325-6037-4868-B5AA-79CDB3DE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D95F3-8233-43BD-B421-737CB4BB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E550-C918-463A-8320-F8FD7D959B1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FA608-7768-4DA1-9FC1-BCBD0A8F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3D6E1-EC3B-4D26-8101-91DBE6F6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48AA-501D-4689-8C1A-0E109C3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AC5EC-4066-41F1-B208-2B510F4A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4C35F-21F2-4D9A-B3E0-855985D6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D039-6B43-4737-9B93-CBE4157D2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E550-C918-463A-8320-F8FD7D959B1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A3D2-47E8-4704-8FFB-3B2ECCDC0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71A66-1CA6-4621-AC91-72851D79F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48AA-501D-4689-8C1A-0E109C3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9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299D-625F-43A2-B00E-9FDDE6AF3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Шифр Виженера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5EB75-39B9-4AE5-8903-5E68BEC25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0A4C2E0-B8AA-4EC5-8626-323268BE6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30" y="678489"/>
            <a:ext cx="3365985" cy="434518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3F2ECF-6187-4850-B19E-88722CE1FE1F}"/>
              </a:ext>
            </a:extLst>
          </p:cNvPr>
          <p:cNvSpPr txBox="1"/>
          <p:nvPr/>
        </p:nvSpPr>
        <p:spPr>
          <a:xfrm>
            <a:off x="4990331" y="1326038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 Nova Light" panose="020B0604020202020204" pitchFamily="34" charset="0"/>
              </a:rPr>
              <a:t>Шифр Виженера — метод шифрования буквенного текста с использованием ключевого слова.</a:t>
            </a:r>
            <a:endParaRPr lang="en-US" dirty="0">
              <a:latin typeface="Arial Nova Light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BF5A7D-96B0-4FD7-95EC-174B648B6724}"/>
              </a:ext>
            </a:extLst>
          </p:cNvPr>
          <p:cNvSpPr txBox="1"/>
          <p:nvPr/>
        </p:nvSpPr>
        <p:spPr>
          <a:xfrm>
            <a:off x="4990331" y="2235503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 Nova Light" panose="020B0304020202020204" pitchFamily="34" charset="0"/>
              </a:rPr>
              <a:t>Впервые этот метод описал Джовани Баттиста Белласо, однако в </a:t>
            </a:r>
            <a:r>
              <a:rPr lang="en-US" dirty="0">
                <a:latin typeface="Arial Nova Light" panose="020B0304020202020204" pitchFamily="34" charset="0"/>
              </a:rPr>
              <a:t>XIX </a:t>
            </a:r>
            <a:r>
              <a:rPr lang="ru-RU" dirty="0">
                <a:latin typeface="Arial Nova Light" panose="020B0304020202020204" pitchFamily="34" charset="0"/>
              </a:rPr>
              <a:t>веке получил имя Блеза Виженера</a:t>
            </a:r>
            <a:endParaRPr lang="en-US" dirty="0">
              <a:latin typeface="Arial Nova Light" panose="020B03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4132A-AB45-4648-8667-6DFED36BC52C}"/>
              </a:ext>
            </a:extLst>
          </p:cNvPr>
          <p:cNvSpPr txBox="1"/>
          <p:nvPr/>
        </p:nvSpPr>
        <p:spPr>
          <a:xfrm>
            <a:off x="4990331" y="3211750"/>
            <a:ext cx="6097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 Nova Light" panose="020B0304020202020204" pitchFamily="34" charset="0"/>
              </a:rPr>
              <a:t>Хотя шифр легко понять и реализовать, на протяжении трех столетий он противостоял всем попыткам его сломать; чем и заработал название </a:t>
            </a:r>
            <a:r>
              <a:rPr lang="ru-RU" b="1" i="0" dirty="0">
                <a:solidFill>
                  <a:srgbClr val="202122"/>
                </a:solidFill>
                <a:effectLst/>
                <a:latin typeface="Arial Nova Light" panose="020B0304020202020204" pitchFamily="34" charset="0"/>
              </a:rPr>
              <a:t>le chiffre indéchiffrable</a:t>
            </a:r>
            <a:r>
              <a:rPr lang="ru-RU" b="0" i="0" dirty="0">
                <a:solidFill>
                  <a:srgbClr val="202122"/>
                </a:solidFill>
                <a:effectLst/>
                <a:latin typeface="Arial Nova Light" panose="020B0304020202020204" pitchFamily="34" charset="0"/>
              </a:rPr>
              <a:t> (с французского 'неразгаданный шифр').</a:t>
            </a:r>
            <a:endParaRPr lang="en-U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CB16-7FB2-4405-883F-B52E1E58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596"/>
          </a:xfrm>
        </p:spPr>
        <p:txBody>
          <a:bodyPr/>
          <a:lstStyle/>
          <a:p>
            <a:r>
              <a:rPr lang="ru-RU" dirty="0"/>
              <a:t>Пример работы алгоритма</a:t>
            </a:r>
            <a:endParaRPr lang="en-US" dirty="0"/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E8CDAB51-70B0-4D8D-B5F9-4461B705C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21" y="1796524"/>
            <a:ext cx="4286250" cy="42862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7034E-CE39-42B1-AFE7-B25C08C882D0}"/>
              </a:ext>
            </a:extLst>
          </p:cNvPr>
          <p:cNvSpPr txBox="1"/>
          <p:nvPr/>
        </p:nvSpPr>
        <p:spPr>
          <a:xfrm>
            <a:off x="269590" y="1467751"/>
            <a:ext cx="60977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 Nova Light" panose="020B0304020202020204" pitchFamily="34" charset="0"/>
              </a:rPr>
              <a:t>И</a:t>
            </a:r>
            <a:r>
              <a:rPr lang="ru-RU" b="0" i="0" dirty="0">
                <a:solidFill>
                  <a:srgbClr val="202122"/>
                </a:solidFill>
                <a:effectLst/>
                <a:latin typeface="Arial Nova Light" panose="020B0304020202020204" pitchFamily="34" charset="0"/>
              </a:rPr>
              <a:t>сходный текст имеет такой вид</a:t>
            </a:r>
            <a:r>
              <a:rPr lang="en-US" b="0" i="0" dirty="0">
                <a:solidFill>
                  <a:srgbClr val="202122"/>
                </a:solidFill>
                <a:effectLst/>
                <a:latin typeface="Arial Nova Light" panose="020B0304020202020204" pitchFamily="34" charset="0"/>
              </a:rPr>
              <a:t>:</a:t>
            </a:r>
          </a:p>
          <a:p>
            <a:r>
              <a:rPr lang="en-US" b="1" dirty="0">
                <a:solidFill>
                  <a:srgbClr val="202122"/>
                </a:solidFill>
                <a:latin typeface="Arial Nova Light" panose="020B0304020202020204" pitchFamily="34" charset="0"/>
              </a:rPr>
              <a:t>ATTACKATDAWN</a:t>
            </a:r>
          </a:p>
          <a:p>
            <a:endParaRPr lang="en-US" b="1" dirty="0">
              <a:solidFill>
                <a:srgbClr val="202122"/>
              </a:solidFill>
              <a:latin typeface="Arial Nova Light" panose="020B0304020202020204" pitchFamily="34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Arial Nova Light" panose="020B0304020202020204" pitchFamily="34" charset="0"/>
              </a:rPr>
              <a:t>Ключ</a:t>
            </a:r>
            <a:r>
              <a:rPr lang="en-US" dirty="0">
                <a:solidFill>
                  <a:srgbClr val="202122"/>
                </a:solidFill>
                <a:latin typeface="Arial Nova Light" panose="020B0304020202020204" pitchFamily="34" charset="0"/>
              </a:rPr>
              <a:t>:</a:t>
            </a:r>
          </a:p>
          <a:p>
            <a:r>
              <a:rPr lang="en-US" b="1" dirty="0">
                <a:latin typeface="Arial Nova Light" panose="020B0304020202020204" pitchFamily="34" charset="0"/>
              </a:rPr>
              <a:t>LEMON</a:t>
            </a:r>
          </a:p>
          <a:p>
            <a:endParaRPr lang="en-US" b="1" dirty="0">
              <a:latin typeface="Arial Nova Light" panose="020B0304020202020204" pitchFamily="34" charset="0"/>
            </a:endParaRPr>
          </a:p>
          <a:p>
            <a:r>
              <a:rPr lang="ru-RU" dirty="0">
                <a:latin typeface="Arial Nova Light" panose="020B0304020202020204" pitchFamily="34" charset="0"/>
              </a:rPr>
              <a:t>Продлеваем ключ до конца длины текста:</a:t>
            </a:r>
          </a:p>
          <a:p>
            <a:r>
              <a:rPr lang="en-US" b="1" dirty="0">
                <a:latin typeface="Arial Nova Light" panose="020B0304020202020204" pitchFamily="34" charset="0"/>
              </a:rPr>
              <a:t>LEMONLEMONLE</a:t>
            </a:r>
          </a:p>
          <a:p>
            <a:endParaRPr lang="en-US" b="1" dirty="0">
              <a:latin typeface="Arial Nova Light" panose="020B0304020202020204" pitchFamily="34" charset="0"/>
            </a:endParaRPr>
          </a:p>
          <a:p>
            <a:r>
              <a:rPr lang="ru-RU" dirty="0">
                <a:latin typeface="Arial Nova Light" panose="020B0304020202020204" pitchFamily="34" charset="0"/>
              </a:rPr>
              <a:t>Первый символ исходного текста ("A") зашифрован последовательностью L, которая является первым символом ключа. Первый символ зашифрованного текста ("L") находится на пересечении строки L и столбца A в таблице Виженера</a:t>
            </a:r>
            <a:r>
              <a:rPr lang="en-US" dirty="0">
                <a:latin typeface="Arial Nova Light" panose="020B0304020202020204" pitchFamily="34" charset="0"/>
              </a:rPr>
              <a:t>. </a:t>
            </a:r>
            <a:r>
              <a:rPr lang="ru-RU" dirty="0">
                <a:latin typeface="Arial Nova Light" panose="020B0304020202020204" pitchFamily="34" charset="0"/>
              </a:rPr>
              <a:t>Также шифруются остальные символы</a:t>
            </a:r>
            <a:endParaRPr lang="en-US" dirty="0">
              <a:latin typeface="Arial Nova Light" panose="020B0304020202020204" pitchFamily="34" charset="0"/>
            </a:endParaRPr>
          </a:p>
          <a:p>
            <a:endParaRPr lang="en-US" b="1" dirty="0">
              <a:latin typeface="Arial Nova Light" panose="020B0304020202020204" pitchFamily="34" charset="0"/>
            </a:endParaRPr>
          </a:p>
          <a:p>
            <a:r>
              <a:rPr lang="ru-RU" dirty="0">
                <a:latin typeface="Arial Nova Light" panose="020B0304020202020204" pitchFamily="34" charset="0"/>
              </a:rPr>
              <a:t>Зашифрованный текст:  </a:t>
            </a:r>
            <a:r>
              <a:rPr lang="en-US" b="1" dirty="0">
                <a:latin typeface="Arial Nova Light" panose="020B0304020202020204" pitchFamily="34" charset="0"/>
              </a:rPr>
              <a:t>LXFOPVEFRNHR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0A8F6-19D2-4E94-B360-9B6617DA0E94}"/>
              </a:ext>
            </a:extLst>
          </p:cNvPr>
          <p:cNvSpPr txBox="1"/>
          <p:nvPr/>
        </p:nvSpPr>
        <p:spPr>
          <a:xfrm>
            <a:off x="6439221" y="618479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 Nova Light" panose="020B0304020202020204" pitchFamily="34" charset="0"/>
              </a:rPr>
              <a:t>Таблица Виженера</a:t>
            </a:r>
            <a:endParaRPr lang="en-US" b="0" i="0" dirty="0">
              <a:solidFill>
                <a:srgbClr val="202122"/>
              </a:solidFill>
              <a:effectLst/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5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F4E0-97CB-48B2-A013-B1DD98AE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642"/>
            <a:ext cx="10515600" cy="1325563"/>
          </a:xfrm>
        </p:spPr>
        <p:txBody>
          <a:bodyPr/>
          <a:lstStyle/>
          <a:p>
            <a:r>
              <a:rPr lang="ru-RU" dirty="0"/>
              <a:t>Скриншоты работы программы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D8E77-477E-488F-8DFF-F7C8889D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72" y="2400300"/>
            <a:ext cx="3962400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3A7CE-B31C-4CDF-BA03-AC06EB7FA6B6}"/>
              </a:ext>
            </a:extLst>
          </p:cNvPr>
          <p:cNvSpPr txBox="1"/>
          <p:nvPr/>
        </p:nvSpPr>
        <p:spPr>
          <a:xfrm>
            <a:off x="2155005" y="1684961"/>
            <a:ext cx="1605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 Nova Light" panose="020B0304020202020204" pitchFamily="34" charset="0"/>
              </a:rPr>
              <a:t>Шифрование</a:t>
            </a:r>
            <a:endParaRPr lang="en-US" b="0" i="0" dirty="0">
              <a:solidFill>
                <a:srgbClr val="202122"/>
              </a:solidFill>
              <a:effectLst/>
              <a:latin typeface="Arial Nova Light" panose="020B03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586BA-24DD-4043-9099-3D845FAFE562}"/>
              </a:ext>
            </a:extLst>
          </p:cNvPr>
          <p:cNvSpPr txBox="1"/>
          <p:nvPr/>
        </p:nvSpPr>
        <p:spPr>
          <a:xfrm>
            <a:off x="7682501" y="1654407"/>
            <a:ext cx="242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 Nova Light" panose="020B0304020202020204" pitchFamily="34" charset="0"/>
              </a:rPr>
              <a:t>Расшифровывание</a:t>
            </a:r>
            <a:endParaRPr lang="en-US" b="0" i="0" dirty="0">
              <a:solidFill>
                <a:srgbClr val="202122"/>
              </a:solidFill>
              <a:effectLst/>
              <a:latin typeface="Arial Nova Light" panose="020B03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7A14E2-99BA-4F84-93B9-3265FDC8B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73" y="2400300"/>
            <a:ext cx="41243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9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134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 Light</vt:lpstr>
      <vt:lpstr>Calibri</vt:lpstr>
      <vt:lpstr>Calibri Light</vt:lpstr>
      <vt:lpstr>Office Theme</vt:lpstr>
      <vt:lpstr>Шифр Виженера</vt:lpstr>
      <vt:lpstr>PowerPoint Presentation</vt:lpstr>
      <vt:lpstr>Пример работы алгоритма</vt:lpstr>
      <vt:lpstr>Скриншоты работы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 Виженера</dc:title>
  <dc:creator>Egor Zavgorodnev</dc:creator>
  <cp:lastModifiedBy>Egor Zavgorodnev</cp:lastModifiedBy>
  <cp:revision>3</cp:revision>
  <dcterms:created xsi:type="dcterms:W3CDTF">2021-03-14T09:30:16Z</dcterms:created>
  <dcterms:modified xsi:type="dcterms:W3CDTF">2021-03-14T10:26:56Z</dcterms:modified>
</cp:coreProperties>
</file>