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1" r:id="rId8"/>
    <p:sldId id="258" r:id="rId9"/>
    <p:sldId id="268" r:id="rId10"/>
    <p:sldId id="276" r:id="rId11"/>
    <p:sldId id="277" r:id="rId12"/>
    <p:sldId id="262" r:id="rId13"/>
    <p:sldId id="275" r:id="rId14"/>
    <p:sldId id="259" r:id="rId15"/>
    <p:sldId id="263" r:id="rId16"/>
    <p:sldId id="270" r:id="rId17"/>
    <p:sldId id="271" r:id="rId18"/>
    <p:sldId id="272" r:id="rId19"/>
    <p:sldId id="278" r:id="rId20"/>
    <p:sldId id="281" r:id="rId21"/>
    <p:sldId id="282" r:id="rId22"/>
    <p:sldId id="280" r:id="rId23"/>
    <p:sldId id="279" r:id="rId24"/>
    <p:sldId id="273" r:id="rId25"/>
  </p:sldIdLst>
  <p:sldSz cx="9144000" cy="5143500" type="screen16x9"/>
  <p:notesSz cx="6858000" cy="9144000"/>
  <p:embeddedFontLst>
    <p:embeddedFont>
      <p:font typeface="Comfortaa" panose="020B0604020202020204" charset="0"/>
      <p:regular r:id="rId27"/>
      <p:bold r:id="rId28"/>
    </p:embeddedFont>
    <p:embeddedFont>
      <p:font typeface="Comfortaa Medium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BF047-6C74-49A4-9D83-A7A2EF6AE22C}">
          <p14:sldIdLst>
            <p14:sldId id="256"/>
            <p14:sldId id="257"/>
            <p14:sldId id="264"/>
            <p14:sldId id="265"/>
            <p14:sldId id="266"/>
            <p14:sldId id="267"/>
            <p14:sldId id="261"/>
            <p14:sldId id="258"/>
            <p14:sldId id="268"/>
            <p14:sldId id="276"/>
            <p14:sldId id="277"/>
            <p14:sldId id="262"/>
            <p14:sldId id="275"/>
            <p14:sldId id="259"/>
            <p14:sldId id="263"/>
            <p14:sldId id="270"/>
            <p14:sldId id="271"/>
            <p14:sldId id="272"/>
            <p14:sldId id="278"/>
            <p14:sldId id="281"/>
            <p14:sldId id="282"/>
            <p14:sldId id="280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4707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ксимович Александр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AE68FC-5E7C-4D70-BF96-A119AE99A4AC}">
  <a:tblStyle styleId="{2EAE68FC-5E7C-4D70-BF96-A119AE99A4A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 snapToGrid="0">
      <p:cViewPr varScale="1">
        <p:scale>
          <a:sx n="115" d="100"/>
          <a:sy n="115" d="100"/>
        </p:scale>
        <p:origin x="326" y="67"/>
      </p:cViewPr>
      <p:guideLst>
        <p:guide orient="horz" pos="1620"/>
        <p:guide pos="47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0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3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52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68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2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19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4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76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27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" TargetMode="External"/><Relationship Id="rId2" Type="http://schemas.openxmlformats.org/officeDocument/2006/relationships/hyperlink" Target="https://jinja.palletsprojects.com/en/2.11.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D7CBF0-7CC0-4522-A0D3-6187CAAE9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16" y="1386380"/>
            <a:ext cx="7184768" cy="21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12BD0A-00F7-4A5A-8117-39915F4482F8}"/>
              </a:ext>
            </a:extLst>
          </p:cNvPr>
          <p:cNvSpPr/>
          <p:nvPr/>
        </p:nvSpPr>
        <p:spPr>
          <a:xfrm>
            <a:off x="1672590" y="160050"/>
            <a:ext cx="5798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Comfortaa Medium" panose="020B0604020202020204" charset="0"/>
              </a:rPr>
              <a:t>Структура таблиц из </a:t>
            </a:r>
            <a:r>
              <a:rPr lang="en-GB" sz="2200" b="1" dirty="0">
                <a:latin typeface="Comfortaa Medium" panose="020B0604020202020204" charset="0"/>
              </a:rPr>
              <a:t>xml-</a:t>
            </a:r>
            <a:r>
              <a:rPr lang="ru-RU" sz="2200" b="1" dirty="0">
                <a:latin typeface="Comfortaa Medium" panose="020B0604020202020204" charset="0"/>
              </a:rPr>
              <a:t>файлов </a:t>
            </a:r>
          </a:p>
          <a:p>
            <a:r>
              <a:rPr lang="ru-RU" dirty="0">
                <a:latin typeface="Comfortaa Medium" panose="020B0604020202020204" charset="0"/>
              </a:rPr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B6B11-E789-40A7-8E0B-F24E75D9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06" y="677983"/>
            <a:ext cx="6644652" cy="41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5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C37760-9423-4D3E-8503-E9FB910DF74E}"/>
              </a:ext>
            </a:extLst>
          </p:cNvPr>
          <p:cNvSpPr/>
          <p:nvPr/>
        </p:nvSpPr>
        <p:spPr>
          <a:xfrm>
            <a:off x="1432568" y="200442"/>
            <a:ext cx="662232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900" b="1" dirty="0">
                <a:latin typeface="Comfortaa Medium" panose="020B0604020202020204" charset="0"/>
              </a:rPr>
              <a:t>Структура таблиц по методологии </a:t>
            </a:r>
            <a:r>
              <a:rPr lang="en-GB" sz="1900" b="1" dirty="0">
                <a:latin typeface="Comfortaa Medium" panose="020B0604020202020204" charset="0"/>
              </a:rPr>
              <a:t>Data Vault</a:t>
            </a:r>
            <a:endParaRPr lang="ru-RU" sz="1900" b="1" dirty="0">
              <a:latin typeface="Comfortaa Medium" panose="020B06040202020202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2899A-8651-4754-B107-97289114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939"/>
            <a:ext cx="9144000" cy="37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77166DD-FA28-4435-928D-8629C48B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91" y="3123537"/>
            <a:ext cx="4725929" cy="11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68C8E2-6F16-42B7-A27E-3B84477484CF}"/>
              </a:ext>
            </a:extLst>
          </p:cNvPr>
          <p:cNvSpPr/>
          <p:nvPr/>
        </p:nvSpPr>
        <p:spPr>
          <a:xfrm>
            <a:off x="2802926" y="162673"/>
            <a:ext cx="3967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latin typeface="Comfortaa Medium" panose="020B0604020202020204" charset="0"/>
              </a:rPr>
              <a:t>Структура проекта </a:t>
            </a:r>
            <a:r>
              <a:rPr lang="en-GB" sz="2200" b="1" dirty="0">
                <a:latin typeface="Comfortaa Medium" panose="020B0604020202020204" charset="0"/>
              </a:rPr>
              <a:t>DV</a:t>
            </a:r>
            <a:endParaRPr lang="ru-RU" sz="2200" b="1" dirty="0">
              <a:latin typeface="Comfortaa Medium" panose="020B060402020202020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F17D1B6-C72B-4236-8F34-BDFF66C6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" y="815340"/>
            <a:ext cx="3384316" cy="3818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00905C-36E1-49A0-99BD-3E6AF932BE15}"/>
              </a:ext>
            </a:extLst>
          </p:cNvPr>
          <p:cNvSpPr/>
          <p:nvPr/>
        </p:nvSpPr>
        <p:spPr>
          <a:xfrm>
            <a:off x="4572000" y="1350717"/>
            <a:ext cx="34579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b="1" dirty="0">
                <a:latin typeface="Comfortaa Medium" panose="020B0604020202020204" charset="0"/>
              </a:rPr>
              <a:t>Сырой слой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latin typeface="Comfortaa Medium" panose="020B0604020202020204" charset="0"/>
              </a:rPr>
              <a:t>Обработанный слой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latin typeface="Comfortaa Medium" panose="020B0604020202020204" charset="0"/>
              </a:rPr>
              <a:t>Детальный слой </a:t>
            </a:r>
            <a:r>
              <a:rPr lang="en-GB" sz="2000" b="1" dirty="0">
                <a:latin typeface="Comfortaa Medium" panose="020B0604020202020204" charset="0"/>
              </a:rPr>
              <a:t>DV</a:t>
            </a:r>
            <a:endParaRPr lang="ru-RU" sz="2000" b="1" dirty="0">
              <a:latin typeface="Comforta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3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87C28E-0391-451D-B1C8-EEA6C5E7B5E9}"/>
              </a:ext>
            </a:extLst>
          </p:cNvPr>
          <p:cNvSpPr/>
          <p:nvPr/>
        </p:nvSpPr>
        <p:spPr>
          <a:xfrm>
            <a:off x="3391228" y="211376"/>
            <a:ext cx="23615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dirty="0">
                <a:latin typeface="Comfortaa Medium" panose="020B0604020202020204" charset="0"/>
              </a:rPr>
              <a:t>Сырой слой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17C6E8-EE95-458F-B0E3-03A285D617A4}"/>
              </a:ext>
            </a:extLst>
          </p:cNvPr>
          <p:cNvSpPr/>
          <p:nvPr/>
        </p:nvSpPr>
        <p:spPr>
          <a:xfrm>
            <a:off x="5138919" y="1602254"/>
            <a:ext cx="4127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b="1" dirty="0">
                <a:latin typeface="Comfortaa Medium" panose="020B0604020202020204" charset="0"/>
              </a:rPr>
              <a:t>Создание и инициализация моделей   (</a:t>
            </a:r>
            <a:r>
              <a:rPr lang="en-GB" sz="2000" b="1" dirty="0">
                <a:latin typeface="Comfortaa Medium" panose="020B0604020202020204" charset="0"/>
              </a:rPr>
              <a:t> view )</a:t>
            </a:r>
            <a:endParaRPr lang="ru-RU" sz="2000" b="1" dirty="0">
              <a:latin typeface="Comfortaa Medium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sz="2000" b="1" dirty="0">
                <a:latin typeface="Comfortaa Medium" panose="020B0604020202020204" charset="0"/>
              </a:rPr>
              <a:t>Всевозможные </a:t>
            </a:r>
            <a:r>
              <a:rPr lang="ru-RU" sz="2000" b="1" dirty="0" err="1">
                <a:latin typeface="Comfortaa Medium" panose="020B0604020202020204" charset="0"/>
              </a:rPr>
              <a:t>джойны</a:t>
            </a:r>
            <a:r>
              <a:rPr lang="ru-RU" sz="2000" b="1" dirty="0">
                <a:latin typeface="Comfortaa Medium" panose="020B0604020202020204" charset="0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latin typeface="Comfortaa Medium" panose="020B0604020202020204" charset="0"/>
              </a:rPr>
              <a:t>Отбор нужных атрибутов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9390E8-A5D2-4769-96CD-176F40BC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8" y="1225124"/>
            <a:ext cx="4830790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2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37F3AC-5BAA-4880-A38E-DBA6308AAB63}"/>
              </a:ext>
            </a:extLst>
          </p:cNvPr>
          <p:cNvSpPr/>
          <p:nvPr/>
        </p:nvSpPr>
        <p:spPr>
          <a:xfrm>
            <a:off x="3502634" y="298083"/>
            <a:ext cx="21387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b="1" dirty="0">
                <a:latin typeface="Comfortaa Medium" panose="020B0604020202020204" charset="0"/>
              </a:rPr>
              <a:t>Stage zone</a:t>
            </a:r>
            <a:endParaRPr lang="ru-RU" sz="2600" b="1" dirty="0">
              <a:latin typeface="Comfortaa Medium" panose="020B060402020202020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0AAA541-4FE5-439B-AF2B-C79EF7E19F88}"/>
              </a:ext>
            </a:extLst>
          </p:cNvPr>
          <p:cNvSpPr/>
          <p:nvPr/>
        </p:nvSpPr>
        <p:spPr>
          <a:xfrm>
            <a:off x="3844797" y="1297324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Comfortaa Medium" panose="020B0604020202020204" charset="0"/>
              </a:rPr>
              <a:t>Слой </a:t>
            </a:r>
            <a:r>
              <a:rPr lang="ru-RU" b="1" dirty="0" err="1">
                <a:latin typeface="Comfortaa Medium" panose="020B0604020202020204" charset="0"/>
              </a:rPr>
              <a:t>вьюх</a:t>
            </a:r>
            <a:endParaRPr lang="ru-RU" b="1" dirty="0">
              <a:latin typeface="Comfortaa Medium" panose="020B0604020202020204" charset="0"/>
            </a:endParaRPr>
          </a:p>
        </p:txBody>
      </p:sp>
      <p:sp>
        <p:nvSpPr>
          <p:cNvPr id="5" name="Google Shape;427;p57">
            <a:extLst>
              <a:ext uri="{FF2B5EF4-FFF2-40B4-BE49-F238E27FC236}">
                <a16:creationId xmlns:a16="http://schemas.microsoft.com/office/drawing/2014/main" id="{0BF56139-BA8B-41DF-8950-46EC238DF6AC}"/>
              </a:ext>
            </a:extLst>
          </p:cNvPr>
          <p:cNvSpPr/>
          <p:nvPr/>
        </p:nvSpPr>
        <p:spPr>
          <a:xfrm>
            <a:off x="502324" y="1214661"/>
            <a:ext cx="8139349" cy="3624039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25400" cap="flat" cmpd="sng">
            <a:solidFill>
              <a:srgbClr val="43CA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endParaRPr lang="ru-RU" dirty="0">
              <a:solidFill>
                <a:srgbClr val="333333"/>
              </a:solidFill>
              <a:latin typeface="Comfortaa Medium" panose="020B0604020202020204" charset="0"/>
            </a:endParaRPr>
          </a:p>
        </p:txBody>
      </p:sp>
      <p:pic>
        <p:nvPicPr>
          <p:cNvPr id="7" name="Picture 2" descr="alt text">
            <a:extLst>
              <a:ext uri="{FF2B5EF4-FFF2-40B4-BE49-F238E27FC236}">
                <a16:creationId xmlns:a16="http://schemas.microsoft.com/office/drawing/2014/main" id="{331F1A59-D049-44F5-AA14-BBF79155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6" y="1735815"/>
            <a:ext cx="8139349" cy="30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34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ABC50-75B5-4C62-8896-AA09FE38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3" y="682487"/>
            <a:ext cx="5669905" cy="4191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A73E72-C019-4E51-9A15-C6F2527D05D3}"/>
              </a:ext>
            </a:extLst>
          </p:cNvPr>
          <p:cNvSpPr/>
          <p:nvPr/>
        </p:nvSpPr>
        <p:spPr>
          <a:xfrm>
            <a:off x="2594535" y="62504"/>
            <a:ext cx="395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omfortaa Medium" panose="020B0604020202020204" charset="0"/>
              </a:rPr>
              <a:t>Реализация для </a:t>
            </a:r>
            <a:r>
              <a:rPr lang="en-GB" sz="2000" b="1" dirty="0">
                <a:latin typeface="Comfortaa Medium" panose="020B0604020202020204" charset="0"/>
              </a:rPr>
              <a:t>stage</a:t>
            </a:r>
            <a:r>
              <a:rPr lang="ru-RU" sz="2000" b="1" dirty="0">
                <a:latin typeface="Comfortaa Medium" panose="020B0604020202020204" charset="0"/>
              </a:rPr>
              <a:t>-зоны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712B93-39CC-4CB6-8ABC-D606B73A2A0B}"/>
              </a:ext>
            </a:extLst>
          </p:cNvPr>
          <p:cNvSpPr/>
          <p:nvPr/>
        </p:nvSpPr>
        <p:spPr>
          <a:xfrm>
            <a:off x="6059555" y="1684954"/>
            <a:ext cx="3018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500" b="1" dirty="0">
                <a:latin typeface="Comfortaa Medium" panose="020B0604020202020204" charset="0"/>
              </a:rPr>
              <a:t>Указываем источник </a:t>
            </a:r>
          </a:p>
          <a:p>
            <a:pPr marL="285750" indent="-285750">
              <a:buFontTx/>
              <a:buChar char="-"/>
            </a:pPr>
            <a:r>
              <a:rPr lang="ru-RU" sz="1500" b="1" dirty="0" err="1">
                <a:latin typeface="Comfortaa Medium" panose="020B0604020202020204" charset="0"/>
              </a:rPr>
              <a:t>Генерим</a:t>
            </a:r>
            <a:r>
              <a:rPr lang="ru-RU" sz="1500" b="1" dirty="0">
                <a:latin typeface="Comfortaa Medium" panose="020B0604020202020204" charset="0"/>
              </a:rPr>
              <a:t> константные атрибуты </a:t>
            </a:r>
          </a:p>
          <a:p>
            <a:pPr marL="285750" indent="-285750">
              <a:buFontTx/>
              <a:buChar char="-"/>
            </a:pPr>
            <a:r>
              <a:rPr lang="ru-RU" sz="1500" b="1" dirty="0">
                <a:latin typeface="Comfortaa Medium" panose="020B0604020202020204" charset="0"/>
              </a:rPr>
              <a:t>Указываем какие атрибуты </a:t>
            </a:r>
            <a:r>
              <a:rPr lang="ru-RU" sz="1500" b="1" dirty="0" err="1">
                <a:latin typeface="Comfortaa Medium" panose="020B0604020202020204" charset="0"/>
              </a:rPr>
              <a:t>хэшировать</a:t>
            </a:r>
            <a:r>
              <a:rPr lang="ru-RU" sz="1500" b="1" dirty="0">
                <a:latin typeface="Comfortaa Medium" panose="020B060402020202020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ru-RU" sz="1500" b="1" dirty="0">
                <a:latin typeface="Comfortaa Medium" panose="020B0604020202020204" charset="0"/>
              </a:rPr>
              <a:t>Вызываем макрос</a:t>
            </a:r>
          </a:p>
        </p:txBody>
      </p:sp>
    </p:spTree>
    <p:extLst>
      <p:ext uri="{BB962C8B-B14F-4D97-AF65-F5344CB8AC3E}">
        <p14:creationId xmlns:p14="http://schemas.microsoft.com/office/powerpoint/2010/main" val="5960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D9E607-A6F1-4887-9F2D-8DBDE0FE5774}"/>
              </a:ext>
            </a:extLst>
          </p:cNvPr>
          <p:cNvSpPr/>
          <p:nvPr/>
        </p:nvSpPr>
        <p:spPr>
          <a:xfrm>
            <a:off x="3892605" y="151740"/>
            <a:ext cx="1189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mfortaa Medium" panose="020B0604020202020204" charset="0"/>
              </a:rPr>
              <a:t>Hubs</a:t>
            </a:r>
            <a:endParaRPr lang="ru-RU" sz="2800" b="1" dirty="0">
              <a:latin typeface="Comfortaa Medium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4363E-D6A1-4A3D-8061-ACADD831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" y="1532241"/>
            <a:ext cx="5683696" cy="2395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5EFA7E-93F4-49E7-A47F-8CDD2CCD2951}"/>
              </a:ext>
            </a:extLst>
          </p:cNvPr>
          <p:cNvSpPr/>
          <p:nvPr/>
        </p:nvSpPr>
        <p:spPr>
          <a:xfrm>
            <a:off x="5837582" y="1944092"/>
            <a:ext cx="33064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Выбираем материализацию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источник из </a:t>
            </a:r>
          </a:p>
          <a:p>
            <a:r>
              <a:rPr lang="en-GB" b="1" dirty="0">
                <a:latin typeface="Comfortaa Medium" panose="020B0604020202020204" charset="0"/>
              </a:rPr>
              <a:t>Stage </a:t>
            </a:r>
            <a:r>
              <a:rPr lang="ru-RU" b="1" dirty="0">
                <a:latin typeface="Comfortaa Medium" panose="020B0604020202020204" charset="0"/>
              </a:rPr>
              <a:t>зоны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хэш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бизнес ключ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Вызываем макрос из плагина</a:t>
            </a:r>
          </a:p>
          <a:p>
            <a:endParaRPr lang="ru-RU" b="1" dirty="0">
              <a:latin typeface="Comforta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6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D9E607-A6F1-4887-9F2D-8DBDE0FE5774}"/>
              </a:ext>
            </a:extLst>
          </p:cNvPr>
          <p:cNvSpPr/>
          <p:nvPr/>
        </p:nvSpPr>
        <p:spPr>
          <a:xfrm>
            <a:off x="3514918" y="198123"/>
            <a:ext cx="1098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600" b="1" dirty="0">
                <a:latin typeface="Comfortaa Medium" panose="020B0604020202020204" charset="0"/>
              </a:rPr>
              <a:t>Links</a:t>
            </a:r>
            <a:endParaRPr lang="ru-RU" sz="2600" b="1" dirty="0">
              <a:latin typeface="Comfortaa Medium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B533EA-DB6A-4C33-8CC6-02188608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56" y="1524932"/>
            <a:ext cx="5472838" cy="209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B75A97-A388-4D4D-8B2D-2BC381A96C7C}"/>
              </a:ext>
            </a:extLst>
          </p:cNvPr>
          <p:cNvSpPr/>
          <p:nvPr/>
        </p:nvSpPr>
        <p:spPr>
          <a:xfrm>
            <a:off x="5754654" y="1700349"/>
            <a:ext cx="3448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Выбираем материализацию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источник из </a:t>
            </a:r>
          </a:p>
          <a:p>
            <a:r>
              <a:rPr lang="en-GB" b="1" dirty="0">
                <a:latin typeface="Comfortaa Medium" panose="020B0604020202020204" charset="0"/>
              </a:rPr>
              <a:t>Stage </a:t>
            </a:r>
            <a:r>
              <a:rPr lang="ru-RU" b="1" dirty="0">
                <a:latin typeface="Comfortaa Medium" panose="020B0604020202020204" charset="0"/>
              </a:rPr>
              <a:t>зоны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хэши связанных </a:t>
            </a:r>
            <a:r>
              <a:rPr lang="ru-RU" b="1" dirty="0" err="1">
                <a:latin typeface="Comfortaa Medium" panose="020B0604020202020204" charset="0"/>
              </a:rPr>
              <a:t>хабов</a:t>
            </a:r>
            <a:endParaRPr lang="ru-RU" b="1" dirty="0">
              <a:latin typeface="Comfortaa Medium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Выбираем метаинформацию 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Вызываем макрос из плагина</a:t>
            </a:r>
          </a:p>
        </p:txBody>
      </p:sp>
    </p:spTree>
    <p:extLst>
      <p:ext uri="{BB962C8B-B14F-4D97-AF65-F5344CB8AC3E}">
        <p14:creationId xmlns:p14="http://schemas.microsoft.com/office/powerpoint/2010/main" val="167168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D9E607-A6F1-4887-9F2D-8DBDE0FE5774}"/>
              </a:ext>
            </a:extLst>
          </p:cNvPr>
          <p:cNvSpPr/>
          <p:nvPr/>
        </p:nvSpPr>
        <p:spPr>
          <a:xfrm>
            <a:off x="2494501" y="171620"/>
            <a:ext cx="4318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mfortaa Medium" panose="020B0604020202020204" charset="0"/>
              </a:rPr>
              <a:t>Satellites</a:t>
            </a:r>
            <a:r>
              <a:rPr lang="ru-RU" sz="2400" b="1" dirty="0">
                <a:latin typeface="Comfortaa Medium" panose="020B0604020202020204" charset="0"/>
              </a:rPr>
              <a:t> </a:t>
            </a:r>
            <a:r>
              <a:rPr lang="en-GB" sz="2400" b="1" dirty="0">
                <a:latin typeface="Comfortaa Medium" panose="020B0604020202020204" charset="0"/>
              </a:rPr>
              <a:t>or MA Satellites</a:t>
            </a:r>
            <a:endParaRPr lang="ru-RU" sz="2400" b="1" dirty="0">
              <a:latin typeface="Comfortaa Medium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2DDC00-EED2-4C84-8AF8-C6692A2A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0" y="1325217"/>
            <a:ext cx="5495248" cy="2758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4C17CA-FE26-4820-AE00-A6507371880B}"/>
              </a:ext>
            </a:extLst>
          </p:cNvPr>
          <p:cNvSpPr/>
          <p:nvPr/>
        </p:nvSpPr>
        <p:spPr>
          <a:xfrm>
            <a:off x="5709808" y="1771531"/>
            <a:ext cx="348195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Выбираем материализацию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источник</a:t>
            </a:r>
            <a:endParaRPr lang="en-GB" b="1" dirty="0">
              <a:latin typeface="Comfortaa Medium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хэши </a:t>
            </a:r>
            <a:r>
              <a:rPr lang="ru-RU" b="1" dirty="0" err="1">
                <a:latin typeface="Comfortaa Medium" panose="020B0604020202020204" charset="0"/>
              </a:rPr>
              <a:t>хабов</a:t>
            </a:r>
            <a:endParaRPr lang="en-GB" b="1" dirty="0">
              <a:latin typeface="Comfortaa Medium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первичные ключи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Указываем атрибуты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Выбираем метаинформацию 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mfortaa Medium" panose="020B0604020202020204" charset="0"/>
              </a:rPr>
              <a:t>Вызываем макрос из плагина</a:t>
            </a:r>
          </a:p>
        </p:txBody>
      </p:sp>
    </p:spTree>
    <p:extLst>
      <p:ext uri="{BB962C8B-B14F-4D97-AF65-F5344CB8AC3E}">
        <p14:creationId xmlns:p14="http://schemas.microsoft.com/office/powerpoint/2010/main" val="379803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00745D-1968-4CCE-80E0-ACC37DD21A79}"/>
              </a:ext>
            </a:extLst>
          </p:cNvPr>
          <p:cNvSpPr/>
          <p:nvPr/>
        </p:nvSpPr>
        <p:spPr>
          <a:xfrm>
            <a:off x="2511949" y="118215"/>
            <a:ext cx="4491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omfortaa Medium" panose="020B0604020202020204" charset="0"/>
              </a:rPr>
              <a:t>А что под капотом ?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6F30A9-DB94-4642-BADB-3EEED31C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" y="1859904"/>
            <a:ext cx="4296728" cy="215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B812E-D5AB-4A1D-A2FC-5E2EE54D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36" y="1238028"/>
            <a:ext cx="4162833" cy="339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614ACD-BB33-42C3-A0FC-6D3CCAEA28D8}"/>
              </a:ext>
            </a:extLst>
          </p:cNvPr>
          <p:cNvSpPr/>
          <p:nvPr/>
        </p:nvSpPr>
        <p:spPr>
          <a:xfrm>
            <a:off x="822204" y="1405668"/>
            <a:ext cx="2656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latin typeface="Comfortaa Medium" panose="020B0604020202020204" charset="0"/>
              </a:rPr>
              <a:t>Инициализация макроса</a:t>
            </a:r>
            <a:endParaRPr lang="ru-RU" u="sng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B003D3-7E24-441B-AFDF-3527B492ED99}"/>
              </a:ext>
            </a:extLst>
          </p:cNvPr>
          <p:cNvSpPr/>
          <p:nvPr/>
        </p:nvSpPr>
        <p:spPr>
          <a:xfrm>
            <a:off x="6438144" y="863026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>
                <a:latin typeface="Comfortaa Medium" panose="020B0604020202020204" charset="0"/>
              </a:rPr>
              <a:t>SQL </a:t>
            </a:r>
            <a:r>
              <a:rPr lang="ru-RU" b="1" u="sng" dirty="0">
                <a:latin typeface="Comfortaa Medium" panose="020B0604020202020204" charset="0"/>
              </a:rPr>
              <a:t>код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9675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AB2F3E-5ADA-4E3A-BDFD-F7D5CA93BC28}"/>
              </a:ext>
            </a:extLst>
          </p:cNvPr>
          <p:cNvSpPr/>
          <p:nvPr/>
        </p:nvSpPr>
        <p:spPr>
          <a:xfrm>
            <a:off x="5997600" y="3526662"/>
            <a:ext cx="2834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Comfortaa" panose="020B0604020202020204" charset="0"/>
            </a:endParaRPr>
          </a:p>
        </p:txBody>
      </p:sp>
      <p:pic>
        <p:nvPicPr>
          <p:cNvPr id="1026" name="Picture 2" descr="Lifecycle">
            <a:extLst>
              <a:ext uri="{FF2B5EF4-FFF2-40B4-BE49-F238E27FC236}">
                <a16:creationId xmlns:a16="http://schemas.microsoft.com/office/drawing/2014/main" id="{8CCDDC3E-DBF0-4957-B60E-DA38FD8D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" y="2272534"/>
            <a:ext cx="8771557" cy="226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27;p57">
            <a:extLst>
              <a:ext uri="{FF2B5EF4-FFF2-40B4-BE49-F238E27FC236}">
                <a16:creationId xmlns:a16="http://schemas.microsoft.com/office/drawing/2014/main" id="{FF4FE21C-C103-4D1F-A2B6-C352BA31401D}"/>
              </a:ext>
            </a:extLst>
          </p:cNvPr>
          <p:cNvSpPr/>
          <p:nvPr/>
        </p:nvSpPr>
        <p:spPr>
          <a:xfrm>
            <a:off x="519427" y="495606"/>
            <a:ext cx="7822815" cy="1260307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25400" cap="flat" cmpd="sng">
            <a:solidFill>
              <a:srgbClr val="43CA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sz="1600" b="1" dirty="0" err="1">
                <a:latin typeface="Comfortaa Medium" panose="020B0604020202020204" charset="0"/>
              </a:rPr>
              <a:t>dbt</a:t>
            </a:r>
            <a:r>
              <a:rPr lang="en-GB" dirty="0">
                <a:latin typeface="Comfortaa Medium" panose="020B0604020202020204" charset="0"/>
              </a:rPr>
              <a:t> (</a:t>
            </a:r>
            <a:r>
              <a:rPr lang="ru-RU" dirty="0" err="1">
                <a:latin typeface="Comfortaa Medium" panose="020B0604020202020204" charset="0"/>
              </a:rPr>
              <a:t>Data</a:t>
            </a:r>
            <a:r>
              <a:rPr lang="ru-RU" dirty="0">
                <a:latin typeface="Comfortaa Medium" panose="020B0604020202020204" charset="0"/>
              </a:rPr>
              <a:t> </a:t>
            </a:r>
            <a:r>
              <a:rPr lang="ru-RU" dirty="0" err="1">
                <a:latin typeface="Comfortaa Medium" panose="020B0604020202020204" charset="0"/>
              </a:rPr>
              <a:t>Build</a:t>
            </a:r>
            <a:r>
              <a:rPr lang="ru-RU" dirty="0">
                <a:latin typeface="Comfortaa Medium" panose="020B0604020202020204" charset="0"/>
              </a:rPr>
              <a:t> </a:t>
            </a:r>
            <a:r>
              <a:rPr lang="ru-RU" dirty="0" err="1">
                <a:latin typeface="Comfortaa Medium" panose="020B0604020202020204" charset="0"/>
              </a:rPr>
              <a:t>Tool</a:t>
            </a:r>
            <a:r>
              <a:rPr lang="en-GB" dirty="0">
                <a:latin typeface="Comfortaa Medium" panose="020B0604020202020204" charset="0"/>
              </a:rPr>
              <a:t> )</a:t>
            </a:r>
            <a:r>
              <a:rPr lang="ru-RU" dirty="0">
                <a:latin typeface="Comfortaa Medium" panose="020B0604020202020204" charset="0"/>
              </a:rPr>
              <a:t> – это</a:t>
            </a:r>
            <a:r>
              <a:rPr lang="en-GB" dirty="0">
                <a:latin typeface="Comfortaa Medium" panose="020B0604020202020204" charset="0"/>
              </a:rPr>
              <a:t> open-source </a:t>
            </a:r>
            <a:r>
              <a:rPr lang="ru-RU" dirty="0">
                <a:latin typeface="Comfortaa Medium" panose="020B0604020202020204" charset="0"/>
              </a:rPr>
              <a:t>пакет с открытым исходным кодом</a:t>
            </a:r>
            <a:r>
              <a:rPr lang="en-GB" dirty="0">
                <a:latin typeface="Comfortaa Medium" panose="020B0604020202020204" charset="0"/>
              </a:rPr>
              <a:t>.</a:t>
            </a:r>
            <a:r>
              <a:rPr lang="ru-RU" dirty="0">
                <a:latin typeface="Comfortaa Medium" panose="020B0604020202020204" charset="0"/>
              </a:rPr>
              <a:t> который применяет принципы разработки программного обеспечения к аналитике</a:t>
            </a:r>
            <a:r>
              <a:rPr lang="en-GB" dirty="0">
                <a:latin typeface="Comfortaa Medium" panose="020B0604020202020204" charset="0"/>
              </a:rPr>
              <a:t>. </a:t>
            </a:r>
            <a:r>
              <a:rPr lang="ru-RU" dirty="0">
                <a:latin typeface="Comfortaa Medium" panose="020B0604020202020204" charset="0"/>
              </a:rPr>
              <a:t>Главным образом, </a:t>
            </a:r>
            <a:r>
              <a:rPr lang="ru-RU" dirty="0" err="1">
                <a:latin typeface="Comfortaa Medium" panose="020B0604020202020204" charset="0"/>
              </a:rPr>
              <a:t>dbt</a:t>
            </a:r>
            <a:r>
              <a:rPr lang="ru-RU" dirty="0">
                <a:latin typeface="Comfortaa Medium" panose="020B0604020202020204" charset="0"/>
              </a:rPr>
              <a:t> помогает в создании ELT (</a:t>
            </a:r>
            <a:r>
              <a:rPr lang="en-US" dirty="0">
                <a:latin typeface="Comfortaa Medium" panose="020B0604020202020204" charset="0"/>
              </a:rPr>
              <a:t>Extract, Load, Transform</a:t>
            </a:r>
            <a:r>
              <a:rPr lang="ru-RU" dirty="0">
                <a:latin typeface="Comfortaa Medium" panose="020B0604020202020204" charset="0"/>
              </a:rPr>
              <a:t>).</a:t>
            </a:r>
            <a:endParaRPr sz="1400" dirty="0">
              <a:latin typeface="Comfortaa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99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3D872FD-B33D-453A-989A-8EF58D28056D}"/>
              </a:ext>
            </a:extLst>
          </p:cNvPr>
          <p:cNvSpPr/>
          <p:nvPr/>
        </p:nvSpPr>
        <p:spPr>
          <a:xfrm>
            <a:off x="2498355" y="85480"/>
            <a:ext cx="41472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Comfortaa" panose="020B0604020202020204" charset="0"/>
              </a:rPr>
              <a:t>Документация</a:t>
            </a:r>
            <a:r>
              <a:rPr lang="en-GB" sz="2200" dirty="0">
                <a:latin typeface="Comfortaa" panose="020B0604020202020204" charset="0"/>
              </a:rPr>
              <a:t> </a:t>
            </a:r>
            <a:r>
              <a:rPr lang="ru-RU" sz="2200" dirty="0">
                <a:latin typeface="Comfortaa" panose="020B0604020202020204" charset="0"/>
              </a:rPr>
              <a:t>и тесты 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2C93B1-F53E-4754-A753-3129A9A046EC}"/>
              </a:ext>
            </a:extLst>
          </p:cNvPr>
          <p:cNvSpPr/>
          <p:nvPr/>
        </p:nvSpPr>
        <p:spPr>
          <a:xfrm>
            <a:off x="231332" y="605450"/>
            <a:ext cx="5008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latin typeface="Comfortaa" panose="020B0604020202020204" charset="0"/>
              </a:rPr>
              <a:t>Создаётся файл</a:t>
            </a:r>
            <a:r>
              <a:rPr lang="en-GB" u="sng" dirty="0">
                <a:latin typeface="Comfortaa" panose="020B0604020202020204" charset="0"/>
              </a:rPr>
              <a:t> </a:t>
            </a:r>
            <a:r>
              <a:rPr lang="ru-RU" u="sng" dirty="0">
                <a:latin typeface="Comfortaa" panose="020B0604020202020204" charset="0"/>
              </a:rPr>
              <a:t>в папке с моделями</a:t>
            </a:r>
            <a:r>
              <a:rPr lang="en-GB" dirty="0">
                <a:latin typeface="Comfortaa" panose="020B0604020202020204" charset="0"/>
              </a:rPr>
              <a:t>:</a:t>
            </a:r>
            <a:r>
              <a:rPr lang="ru-RU" dirty="0">
                <a:latin typeface="Comfortaa" panose="020B0604020202020204" charset="0"/>
              </a:rPr>
              <a:t> </a:t>
            </a:r>
            <a:r>
              <a:rPr lang="en-US" b="1" dirty="0" err="1">
                <a:latin typeface="Comfortaa" panose="020B0604020202020204" charset="0"/>
              </a:rPr>
              <a:t>schema.yml</a:t>
            </a:r>
            <a:r>
              <a:rPr lang="en-GB" b="1" dirty="0">
                <a:latin typeface="Comfortaa" panose="020B0604020202020204" charset="0"/>
              </a:rPr>
              <a:t> 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87A562-5EF1-4EAE-9C96-0B55BB5A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4" y="1002310"/>
            <a:ext cx="5752769" cy="39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349ACD-9D6F-44A6-AA7D-EE084985E9C1}"/>
              </a:ext>
            </a:extLst>
          </p:cNvPr>
          <p:cNvSpPr/>
          <p:nvPr/>
        </p:nvSpPr>
        <p:spPr>
          <a:xfrm>
            <a:off x="3700317" y="164992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omfortaa" panose="020B0604020202020204" charset="0"/>
              </a:rPr>
              <a:t>Тесты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8311B6-1FEF-4EE6-9AC1-37350895A7CA}"/>
              </a:ext>
            </a:extLst>
          </p:cNvPr>
          <p:cNvSpPr/>
          <p:nvPr/>
        </p:nvSpPr>
        <p:spPr>
          <a:xfrm>
            <a:off x="142109" y="966749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u="sng" dirty="0">
                <a:latin typeface="Comfortaa" panose="020B0604020202020204" charset="0"/>
              </a:rPr>
              <a:t>Волшебная команда</a:t>
            </a:r>
            <a:r>
              <a:rPr lang="en-GB" sz="1800" dirty="0">
                <a:latin typeface="Comfortaa" panose="020B0604020202020204" charset="0"/>
              </a:rPr>
              <a:t>: </a:t>
            </a:r>
            <a:r>
              <a:rPr lang="en-US" sz="1800" b="1" dirty="0" err="1">
                <a:latin typeface="Comfortaa" panose="020B0604020202020204" charset="0"/>
              </a:rPr>
              <a:t>dbt</a:t>
            </a:r>
            <a:r>
              <a:rPr lang="en-US" sz="1800" b="1" dirty="0">
                <a:latin typeface="Comfortaa" panose="020B0604020202020204" charset="0"/>
              </a:rPr>
              <a:t> test</a:t>
            </a:r>
            <a:endParaRPr lang="ru-RU" sz="1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D59B26-EB06-4CC8-BF6C-2EAF9744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676173"/>
            <a:ext cx="8322365" cy="166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061C5B-87EB-43A7-942B-49F95BE8A476}"/>
              </a:ext>
            </a:extLst>
          </p:cNvPr>
          <p:cNvSpPr/>
          <p:nvPr/>
        </p:nvSpPr>
        <p:spPr>
          <a:xfrm>
            <a:off x="62596" y="3798214"/>
            <a:ext cx="91678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latin typeface="Comfortaa" panose="020B0604020202020204" charset="0"/>
              </a:rPr>
              <a:t>Результат</a:t>
            </a:r>
            <a:r>
              <a:rPr lang="en-GB" dirty="0">
                <a:latin typeface="Comfortaa" panose="020B0604020202020204" charset="0"/>
              </a:rPr>
              <a:t>: </a:t>
            </a:r>
            <a:endParaRPr lang="ru-RU" b="1" dirty="0">
              <a:latin typeface="Comfortaa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mfortaa" panose="020B0604020202020204" charset="0"/>
              </a:rPr>
              <a:t>Инкрементальный </a:t>
            </a:r>
            <a:r>
              <a:rPr lang="ru-RU" dirty="0" err="1">
                <a:latin typeface="Comfortaa" panose="020B0604020202020204" charset="0"/>
              </a:rPr>
              <a:t>айдишники</a:t>
            </a:r>
            <a:r>
              <a:rPr lang="ru-RU" dirty="0">
                <a:latin typeface="Comfortaa" panose="020B0604020202020204" charset="0"/>
              </a:rPr>
              <a:t> </a:t>
            </a:r>
            <a:r>
              <a:rPr lang="en-GB" b="1" dirty="0">
                <a:latin typeface="Comfortaa" panose="020B0604020202020204" charset="0"/>
              </a:rPr>
              <a:t>IS NOT NULL</a:t>
            </a:r>
            <a:endParaRPr lang="ru-RU" b="1" dirty="0">
              <a:latin typeface="Comfortaa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Comfortaa" panose="020B0604020202020204" charset="0"/>
              </a:rPr>
              <a:t>Таблицы </a:t>
            </a:r>
            <a:r>
              <a:rPr lang="en-GB" dirty="0" err="1">
                <a:latin typeface="Comfortaa" panose="020B0604020202020204" charset="0"/>
              </a:rPr>
              <a:t>loanstype</a:t>
            </a:r>
            <a:r>
              <a:rPr lang="en-GB" dirty="0">
                <a:latin typeface="Comfortaa" panose="020B0604020202020204" charset="0"/>
              </a:rPr>
              <a:t> </a:t>
            </a:r>
            <a:r>
              <a:rPr lang="ru-RU" dirty="0">
                <a:latin typeface="Comfortaa" panose="020B0604020202020204" charset="0"/>
              </a:rPr>
              <a:t>и </a:t>
            </a:r>
            <a:r>
              <a:rPr lang="en-GB" dirty="0" err="1">
                <a:latin typeface="Comfortaa" panose="020B0604020202020204" charset="0"/>
              </a:rPr>
              <a:t>nametype</a:t>
            </a:r>
            <a:r>
              <a:rPr lang="en-GB" dirty="0">
                <a:latin typeface="Comfortaa" panose="020B0604020202020204" charset="0"/>
              </a:rPr>
              <a:t> </a:t>
            </a:r>
            <a:r>
              <a:rPr lang="ru-RU" dirty="0">
                <a:latin typeface="Comfortaa" panose="020B0604020202020204" charset="0"/>
              </a:rPr>
              <a:t>связаны между собой по атрибутам</a:t>
            </a:r>
            <a:r>
              <a:rPr lang="en-GB" dirty="0">
                <a:latin typeface="Comfortaa" panose="020B0604020202020204" charset="0"/>
              </a:rPr>
              <a:t> </a:t>
            </a:r>
            <a:r>
              <a:rPr lang="en-US" dirty="0" err="1">
                <a:latin typeface="Comfortaa" panose="020B0604020202020204" charset="0"/>
              </a:rPr>
              <a:t>loanstypes_loan_hjid</a:t>
            </a:r>
            <a:endParaRPr lang="en-US" dirty="0">
              <a:latin typeface="Comfortaa" panose="020B0604020202020204" charset="0"/>
            </a:endParaRPr>
          </a:p>
          <a:p>
            <a:endParaRPr lang="en-GB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3D872FD-B33D-453A-989A-8EF58D28056D}"/>
              </a:ext>
            </a:extLst>
          </p:cNvPr>
          <p:cNvSpPr/>
          <p:nvPr/>
        </p:nvSpPr>
        <p:spPr>
          <a:xfrm>
            <a:off x="3266194" y="85480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Comfortaa" panose="020B0604020202020204" charset="0"/>
              </a:rPr>
              <a:t>Документация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BC6DD5-962E-47CA-A80B-C604AC61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6" y="772767"/>
            <a:ext cx="8048327" cy="359796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C71010-5835-4930-9CBA-65FA5652D671}"/>
              </a:ext>
            </a:extLst>
          </p:cNvPr>
          <p:cNvSpPr/>
          <p:nvPr/>
        </p:nvSpPr>
        <p:spPr>
          <a:xfrm>
            <a:off x="157008" y="4686322"/>
            <a:ext cx="441499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700" u="sng" dirty="0">
                <a:latin typeface="Comfortaa" panose="020B0604020202020204" charset="0"/>
              </a:rPr>
              <a:t>Волшебная команда</a:t>
            </a:r>
            <a:r>
              <a:rPr lang="en-GB" sz="1700" dirty="0">
                <a:latin typeface="Comfortaa" panose="020B0604020202020204" charset="0"/>
              </a:rPr>
              <a:t>: </a:t>
            </a:r>
            <a:r>
              <a:rPr lang="en-US" sz="1700" b="1" dirty="0" err="1">
                <a:latin typeface="Comfortaa" panose="020B0604020202020204" charset="0"/>
              </a:rPr>
              <a:t>dbt</a:t>
            </a:r>
            <a:r>
              <a:rPr lang="en-US" sz="1700" b="1" dirty="0">
                <a:latin typeface="Comfortaa" panose="020B0604020202020204" charset="0"/>
              </a:rPr>
              <a:t> docs serve</a:t>
            </a:r>
            <a:endParaRPr lang="ru-RU" sz="1700" b="1" dirty="0"/>
          </a:p>
        </p:txBody>
      </p:sp>
    </p:spTree>
    <p:extLst>
      <p:ext uri="{BB962C8B-B14F-4D97-AF65-F5344CB8AC3E}">
        <p14:creationId xmlns:p14="http://schemas.microsoft.com/office/powerpoint/2010/main" val="70722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B2499-50EF-4831-9E42-078D562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1" y="1119306"/>
            <a:ext cx="6892198" cy="3520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0D0784-A34D-4D45-8A93-3EA5D67B37FC}"/>
              </a:ext>
            </a:extLst>
          </p:cNvPr>
          <p:cNvSpPr/>
          <p:nvPr/>
        </p:nvSpPr>
        <p:spPr>
          <a:xfrm>
            <a:off x="2739607" y="155554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Comfortaa Medium" panose="020B0604020202020204" charset="0"/>
              </a:rPr>
              <a:t>DAG </a:t>
            </a:r>
            <a:r>
              <a:rPr lang="ru-RU" sz="2400" b="1" dirty="0">
                <a:latin typeface="Comfortaa Medium" panose="020B0604020202020204" charset="0"/>
              </a:rPr>
              <a:t>заливки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AB1644-C5E3-4044-B234-56F0237F435D}"/>
              </a:ext>
            </a:extLst>
          </p:cNvPr>
          <p:cNvSpPr/>
          <p:nvPr/>
        </p:nvSpPr>
        <p:spPr>
          <a:xfrm>
            <a:off x="153643" y="714374"/>
            <a:ext cx="2585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omfortaa Medium" panose="020B0604020202020204" charset="0"/>
              </a:rPr>
              <a:t>PS: </a:t>
            </a:r>
            <a:r>
              <a:rPr lang="ru-RU" b="1" dirty="0">
                <a:latin typeface="Comfortaa Medium" panose="020B0604020202020204" charset="0"/>
              </a:rPr>
              <a:t>Мелочь, а приятно</a:t>
            </a:r>
            <a:r>
              <a:rPr lang="en-GB" b="1" dirty="0">
                <a:latin typeface="Comfortaa Medium" panose="020B0604020202020204" charset="0"/>
              </a:rPr>
              <a:t> …</a:t>
            </a:r>
            <a:endParaRPr lang="ru-RU" b="1" dirty="0">
              <a:latin typeface="Comforta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D9E607-A6F1-4887-9F2D-8DBDE0FE5774}"/>
              </a:ext>
            </a:extLst>
          </p:cNvPr>
          <p:cNvSpPr/>
          <p:nvPr/>
        </p:nvSpPr>
        <p:spPr>
          <a:xfrm>
            <a:off x="2109627" y="171619"/>
            <a:ext cx="49247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latin typeface="Comfortaa Medium" panose="020B0604020202020204" charset="0"/>
              </a:rPr>
              <a:t>Результаты работы плагина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3F9C96-4152-4C43-90E1-4C0399EFDDF1}"/>
              </a:ext>
            </a:extLst>
          </p:cNvPr>
          <p:cNvSpPr/>
          <p:nvPr/>
        </p:nvSpPr>
        <p:spPr>
          <a:xfrm>
            <a:off x="168406" y="834227"/>
            <a:ext cx="819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latin typeface="Comfortaa Medium" panose="020B0604020202020204" charset="0"/>
              </a:rPr>
              <a:t>Время работы</a:t>
            </a:r>
            <a:r>
              <a:rPr lang="en-GB" b="1" dirty="0">
                <a:latin typeface="Comfortaa Medium" panose="020B0604020202020204" charset="0"/>
              </a:rPr>
              <a:t>: </a:t>
            </a:r>
            <a:r>
              <a:rPr lang="ru-RU" dirty="0">
                <a:latin typeface="Comfortaa Medium" panose="020B0604020202020204" charset="0"/>
              </a:rPr>
              <a:t>1.6 минуты или 24 секунды с учётом инкрементальной загрузки.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4243C5-6449-4AA7-8415-5525E75C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6" y="1190584"/>
            <a:ext cx="8494645" cy="72149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0CBEE4-E121-4940-A74B-88FFA4B45DB7}"/>
              </a:ext>
            </a:extLst>
          </p:cNvPr>
          <p:cNvSpPr/>
          <p:nvPr/>
        </p:nvSpPr>
        <p:spPr>
          <a:xfrm>
            <a:off x="147150" y="2098105"/>
            <a:ext cx="8849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latin typeface="Comfortaa Medium" panose="020B0604020202020204" charset="0"/>
              </a:rPr>
              <a:t>Качество вставки</a:t>
            </a:r>
            <a:r>
              <a:rPr lang="en-GB" b="1" dirty="0">
                <a:latin typeface="Comfortaa Medium" panose="020B0604020202020204" charset="0"/>
              </a:rPr>
              <a:t>:</a:t>
            </a:r>
            <a:r>
              <a:rPr lang="ru-RU" b="1" dirty="0">
                <a:latin typeface="Comfortaa Medium" panose="020B0604020202020204" charset="0"/>
              </a:rPr>
              <a:t> </a:t>
            </a:r>
            <a:r>
              <a:rPr lang="ru-RU" dirty="0">
                <a:latin typeface="Comfortaa Medium" panose="020B0604020202020204" charset="0"/>
              </a:rPr>
              <a:t>Количество строк в </a:t>
            </a:r>
            <a:r>
              <a:rPr lang="ru-RU" dirty="0" err="1">
                <a:latin typeface="Comfortaa Medium" panose="020B0604020202020204" charset="0"/>
              </a:rPr>
              <a:t>саттелитах</a:t>
            </a:r>
            <a:r>
              <a:rPr lang="ru-RU" dirty="0">
                <a:latin typeface="Comfortaa Medium" panose="020B0604020202020204" charset="0"/>
              </a:rPr>
              <a:t> совпадает, с данными в исходных таблицах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2FF32D-89FE-46A8-9808-103428049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13" y="2621325"/>
            <a:ext cx="2813911" cy="18634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514B99-6198-4F96-AD92-95C3A9620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42" y="2621325"/>
            <a:ext cx="2775338" cy="180501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26E2331-66B9-416A-8683-66F45CF79E3F}"/>
              </a:ext>
            </a:extLst>
          </p:cNvPr>
          <p:cNvSpPr/>
          <p:nvPr/>
        </p:nvSpPr>
        <p:spPr>
          <a:xfrm>
            <a:off x="22843" y="4626653"/>
            <a:ext cx="8939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mfortaa Medium" panose="020B0604020202020204" charset="0"/>
              </a:rPr>
              <a:t>PS: </a:t>
            </a:r>
            <a:r>
              <a:rPr lang="ru-RU" dirty="0">
                <a:latin typeface="Comfortaa Medium" panose="020B0604020202020204" charset="0"/>
              </a:rPr>
              <a:t>в тех строчках, где есть несовпадения, были выбраны не все столбцы из исходных таблиц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6C5F216-AFEF-4EC4-A502-8B6309D429A8}"/>
              </a:ext>
            </a:extLst>
          </p:cNvPr>
          <p:cNvSpPr/>
          <p:nvPr/>
        </p:nvSpPr>
        <p:spPr>
          <a:xfrm>
            <a:off x="208921" y="3269649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omfortaa Medium" panose="020B0604020202020204" charset="0"/>
              </a:rPr>
              <a:t>DV</a:t>
            </a:r>
            <a:r>
              <a:rPr lang="en-US" b="1" dirty="0">
                <a:latin typeface="Comfortaa Medium" panose="020B0604020202020204" charset="0"/>
              </a:rPr>
              <a:t>: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9F4B9AF-7214-40D4-B0E4-11BDAFF8DFDD}"/>
              </a:ext>
            </a:extLst>
          </p:cNvPr>
          <p:cNvSpPr/>
          <p:nvPr/>
        </p:nvSpPr>
        <p:spPr>
          <a:xfrm>
            <a:off x="4781519" y="3269649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mfortaa Medium" panose="020B0604020202020204" charset="0"/>
              </a:rPr>
              <a:t>3NF: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0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6C7F0A-C20C-47D3-BA28-6F47326E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" y="942570"/>
            <a:ext cx="3520745" cy="3642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4A6AE1-29AC-490D-938F-C408ACCFAAE0}"/>
              </a:ext>
            </a:extLst>
          </p:cNvPr>
          <p:cNvSpPr txBox="1"/>
          <p:nvPr/>
        </p:nvSpPr>
        <p:spPr>
          <a:xfrm flipH="1">
            <a:off x="2001079" y="205408"/>
            <a:ext cx="514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mfortaa Medium" panose="020B0604020202020204" charset="0"/>
              </a:rPr>
              <a:t>DBT </a:t>
            </a:r>
            <a:r>
              <a:rPr lang="ru-RU" sz="2000" b="1" dirty="0">
                <a:latin typeface="Comfortaa Medium" panose="020B0604020202020204" charset="0"/>
              </a:rPr>
              <a:t>проект и его структура  </a:t>
            </a:r>
          </a:p>
        </p:txBody>
      </p:sp>
      <p:sp>
        <p:nvSpPr>
          <p:cNvPr id="8" name="Google Shape;427;p57">
            <a:extLst>
              <a:ext uri="{FF2B5EF4-FFF2-40B4-BE49-F238E27FC236}">
                <a16:creationId xmlns:a16="http://schemas.microsoft.com/office/drawing/2014/main" id="{478B5F55-65EE-476B-81BE-5B3C580E35C0}"/>
              </a:ext>
            </a:extLst>
          </p:cNvPr>
          <p:cNvSpPr/>
          <p:nvPr/>
        </p:nvSpPr>
        <p:spPr>
          <a:xfrm>
            <a:off x="4445922" y="879919"/>
            <a:ext cx="4386472" cy="3009594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25400" cap="flat" cmpd="sng">
            <a:solidFill>
              <a:srgbClr val="43CA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ru-RU">
                <a:solidFill>
                  <a:srgbClr val="333333"/>
                </a:solidFill>
                <a:latin typeface="Comfortaa Medium" panose="020B0604020202020204" charset="0"/>
              </a:rPr>
              <a:t>Проект состоит из директорий и файлов всего 2-х типов:</a:t>
            </a:r>
            <a:br>
              <a:rPr lang="ru-RU">
                <a:latin typeface="Comfortaa Medium" panose="020B0604020202020204" charset="0"/>
              </a:rPr>
            </a:br>
            <a:br>
              <a:rPr lang="ru-RU">
                <a:latin typeface="Comfortaa Medium" panose="020B0604020202020204" charset="0"/>
              </a:rPr>
            </a:br>
            <a:r>
              <a:rPr lang="en-GB">
                <a:latin typeface="Comfortaa Medium" panose="020B0604020202020204" charset="0"/>
              </a:rPr>
              <a:t>- </a:t>
            </a:r>
            <a:r>
              <a:rPr lang="ru-RU">
                <a:solidFill>
                  <a:srgbClr val="333333"/>
                </a:solidFill>
                <a:latin typeface="Comfortaa Medium" panose="020B0604020202020204" charset="0"/>
              </a:rPr>
              <a:t>Модель (.sql) — единица трансформации, выраженная SELECT-запросом</a:t>
            </a:r>
          </a:p>
          <a:p>
            <a:r>
              <a:rPr lang="en-GB">
                <a:solidFill>
                  <a:srgbClr val="333333"/>
                </a:solidFill>
                <a:latin typeface="Comfortaa Medium" panose="020B0604020202020204" charset="0"/>
              </a:rPr>
              <a:t>- </a:t>
            </a:r>
            <a:r>
              <a:rPr lang="ru-RU">
                <a:solidFill>
                  <a:srgbClr val="333333"/>
                </a:solidFill>
                <a:latin typeface="Comfortaa Medium" panose="020B0604020202020204" charset="0"/>
              </a:rPr>
              <a:t>Файл конфигурации (.yml) — параметры, настройки, тесты, документация</a:t>
            </a:r>
            <a:endParaRPr lang="ru-RU" dirty="0">
              <a:solidFill>
                <a:srgbClr val="333333"/>
              </a:solidFill>
              <a:latin typeface="Comforta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5823D1-6317-4F41-8B80-AC325EF078FA}"/>
              </a:ext>
            </a:extLst>
          </p:cNvPr>
          <p:cNvSpPr/>
          <p:nvPr/>
        </p:nvSpPr>
        <p:spPr>
          <a:xfrm>
            <a:off x="3061816" y="244506"/>
            <a:ext cx="28039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00" b="1" dirty="0">
                <a:latin typeface="Comfortaa Medium" panose="020B0604020202020204" charset="0"/>
              </a:rPr>
              <a:t>Философия </a:t>
            </a:r>
            <a:r>
              <a:rPr lang="en-GB" sz="2300" b="1" dirty="0">
                <a:latin typeface="Comfortaa Medium" panose="020B0604020202020204" charset="0"/>
              </a:rPr>
              <a:t>DBT </a:t>
            </a:r>
            <a:endParaRPr lang="ru-RU" sz="2300" b="1" dirty="0">
              <a:latin typeface="Comfortaa Medium" panose="020B060402020202020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FBE10B-28B8-40D8-880F-DCEFA34B9329}"/>
              </a:ext>
            </a:extLst>
          </p:cNvPr>
          <p:cNvSpPr/>
          <p:nvPr/>
        </p:nvSpPr>
        <p:spPr>
          <a:xfrm>
            <a:off x="119519" y="895376"/>
            <a:ext cx="8381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333333"/>
                </a:solidFill>
                <a:latin typeface="Comfortaa Medium" panose="020B0604020202020204" charset="0"/>
              </a:rPr>
              <a:t>DBT абстрагирует весь код, связанный с материализацией ваших запросов в Хранилище (вариации из команд CREATE, INSERT, UPDATE, DELETE ALTER, GRANT, ...)</a:t>
            </a:r>
            <a:endParaRPr lang="ru-RU" u="sng" dirty="0">
              <a:latin typeface="Comfortaa Medium" panose="020B060402020202020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37537DB-A0DD-4EF9-A8B2-E0F46D9021A1}"/>
              </a:ext>
            </a:extLst>
          </p:cNvPr>
          <p:cNvSpPr/>
          <p:nvPr/>
        </p:nvSpPr>
        <p:spPr>
          <a:xfrm>
            <a:off x="417566" y="1876224"/>
            <a:ext cx="636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Пользователь готовит код моделей в любой удобной IDE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(</a:t>
            </a:r>
            <a:r>
              <a:rPr lang="ru-RU" dirty="0">
                <a:latin typeface="Comfortaa Medium" panose="020B0604020202020204" charset="0"/>
              </a:rPr>
              <a:t>Интегрированная среда</a:t>
            </a:r>
            <a:r>
              <a:rPr lang="en-GB" dirty="0">
                <a:latin typeface="Comfortaa Medium" panose="020B0604020202020204" charset="0"/>
              </a:rPr>
              <a:t> </a:t>
            </a:r>
            <a:r>
              <a:rPr lang="ru-RU" dirty="0">
                <a:latin typeface="Comfortaa Medium" panose="020B0604020202020204" charset="0"/>
              </a:rPr>
              <a:t>разработки</a:t>
            </a:r>
            <a:r>
              <a:rPr lang="en-GB" dirty="0">
                <a:latin typeface="Comfortaa Medium" panose="020B0604020202020204" charset="0"/>
              </a:rPr>
              <a:t>)</a:t>
            </a:r>
            <a:endParaRPr lang="en-GB" dirty="0">
              <a:solidFill>
                <a:srgbClr val="333333"/>
              </a:solidFill>
              <a:latin typeface="Comfortaa Medium" panose="020B0604020202020204" charset="0"/>
            </a:endParaRPr>
          </a:p>
          <a:p>
            <a:endParaRPr lang="ru-RU" dirty="0">
              <a:solidFill>
                <a:srgbClr val="333333"/>
              </a:solidFill>
              <a:latin typeface="Comfortaa Medi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С помощью CLI вызывается запуск моделей, DBT компилирует код моделей в SQL</a:t>
            </a:r>
            <a:endParaRPr lang="en-GB" dirty="0">
              <a:solidFill>
                <a:srgbClr val="333333"/>
              </a:solidFill>
              <a:latin typeface="Comfortaa Medium" panose="020B0604020202020204" charset="0"/>
            </a:endParaRPr>
          </a:p>
          <a:p>
            <a:endParaRPr lang="ru-RU" dirty="0">
              <a:solidFill>
                <a:srgbClr val="333333"/>
              </a:solidFill>
              <a:latin typeface="Comfortaa Medi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Скомпилированный SQL-код исполняется в Хранилище в заданной последовательности (граф)</a:t>
            </a:r>
          </a:p>
        </p:txBody>
      </p:sp>
      <p:sp>
        <p:nvSpPr>
          <p:cNvPr id="6" name="Google Shape;427;p57">
            <a:extLst>
              <a:ext uri="{FF2B5EF4-FFF2-40B4-BE49-F238E27FC236}">
                <a16:creationId xmlns:a16="http://schemas.microsoft.com/office/drawing/2014/main" id="{897FEBDD-BBC7-499D-8297-75058FF3DCCF}"/>
              </a:ext>
            </a:extLst>
          </p:cNvPr>
          <p:cNvSpPr/>
          <p:nvPr/>
        </p:nvSpPr>
        <p:spPr>
          <a:xfrm>
            <a:off x="178354" y="4149735"/>
            <a:ext cx="5384664" cy="696250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25400" cap="flat" cmpd="sng">
            <a:solidFill>
              <a:srgbClr val="43CA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ru-RU" sz="2200" dirty="0">
                <a:solidFill>
                  <a:srgbClr val="333333"/>
                </a:solidFill>
                <a:latin typeface="Comfortaa Medium" panose="020B0604020202020204" charset="0"/>
              </a:rPr>
              <a:t>И бог сказал </a:t>
            </a:r>
            <a:r>
              <a:rPr lang="en-GB" sz="2200" dirty="0">
                <a:solidFill>
                  <a:srgbClr val="333333"/>
                </a:solidFill>
                <a:latin typeface="Comfortaa Medium" panose="020B0604020202020204" charset="0"/>
              </a:rPr>
              <a:t>: </a:t>
            </a:r>
            <a:r>
              <a:rPr lang="en-US" sz="2200" dirty="0">
                <a:solidFill>
                  <a:srgbClr val="333333"/>
                </a:solidFill>
                <a:latin typeface="Comfortaa Medium" panose="020B0604020202020204" charset="0"/>
              </a:rPr>
              <a:t>“</a:t>
            </a:r>
            <a:r>
              <a:rPr lang="ru-RU" sz="2200" dirty="0">
                <a:solidFill>
                  <a:srgbClr val="333333"/>
                </a:solidFill>
                <a:latin typeface="Comfortaa Medium" panose="020B0604020202020204" charset="0"/>
              </a:rPr>
              <a:t>Всё есть </a:t>
            </a:r>
            <a:r>
              <a:rPr lang="en-US" sz="2200" dirty="0">
                <a:solidFill>
                  <a:srgbClr val="333333"/>
                </a:solidFill>
                <a:latin typeface="Comfortaa Medium" panose="020B0604020202020204" charset="0"/>
              </a:rPr>
              <a:t>SELECT”</a:t>
            </a:r>
          </a:p>
          <a:p>
            <a:pPr algn="ctr"/>
            <a:endParaRPr sz="1400" dirty="0">
              <a:latin typeface="Comfortaa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9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1D88A5-B496-4900-865A-27F5FFDB3DCA}"/>
              </a:ext>
            </a:extLst>
          </p:cNvPr>
          <p:cNvSpPr/>
          <p:nvPr/>
        </p:nvSpPr>
        <p:spPr>
          <a:xfrm>
            <a:off x="2639419" y="158366"/>
            <a:ext cx="38651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latin typeface="Comfortaa Medium" panose="020B0604020202020204" charset="0"/>
              </a:rPr>
              <a:t>Материализация в </a:t>
            </a:r>
            <a:r>
              <a:rPr lang="en-GB" sz="2200" b="1" dirty="0">
                <a:latin typeface="Comfortaa Medium" panose="020B0604020202020204" charset="0"/>
              </a:rPr>
              <a:t>DBT</a:t>
            </a:r>
            <a:endParaRPr lang="ru-RU" sz="2200" b="1" dirty="0">
              <a:latin typeface="Comfortaa Medium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9F7A06-9FEA-4EAF-9D7B-51A081EE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2" y="1020417"/>
            <a:ext cx="4100965" cy="36347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C24B03-4858-47CA-999E-52589FD01343}"/>
              </a:ext>
            </a:extLst>
          </p:cNvPr>
          <p:cNvSpPr/>
          <p:nvPr/>
        </p:nvSpPr>
        <p:spPr>
          <a:xfrm>
            <a:off x="333292" y="2026921"/>
            <a:ext cx="1493107" cy="457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5766FD-E79A-4950-8E25-84ECFCFF509F}"/>
              </a:ext>
            </a:extLst>
          </p:cNvPr>
          <p:cNvSpPr/>
          <p:nvPr/>
        </p:nvSpPr>
        <p:spPr>
          <a:xfrm>
            <a:off x="4709745" y="1383618"/>
            <a:ext cx="4373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Comfortaa Medium" panose="020B0604020202020204" charset="0"/>
              </a:rPr>
              <a:t>Table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— физическая таблица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Comfortaa Medium" panose="020B0604020202020204" charset="0"/>
              </a:rPr>
              <a:t>View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— представление</a:t>
            </a:r>
            <a:endParaRPr lang="en-GB" dirty="0">
              <a:solidFill>
                <a:srgbClr val="333333"/>
              </a:solidFill>
              <a:latin typeface="Comfortaa Medium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Comfortaa Medium" panose="020B0604020202020204" charset="0"/>
              </a:rPr>
              <a:t>Incremental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— инкрементальная загрузка 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(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новые строки добавляются, измененные — обновляются, удаленные — вычищаются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333333"/>
                </a:solidFill>
                <a:latin typeface="Comfortaa Medium" panose="020B0604020202020204" charset="0"/>
              </a:rPr>
              <a:t>Ephemeral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—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аналог 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CTE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Любые другие стратегии, которые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можно реализовать самому </a:t>
            </a:r>
          </a:p>
        </p:txBody>
      </p:sp>
    </p:spTree>
    <p:extLst>
      <p:ext uri="{BB962C8B-B14F-4D97-AF65-F5344CB8AC3E}">
        <p14:creationId xmlns:p14="http://schemas.microsoft.com/office/powerpoint/2010/main" val="7355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240596-F41C-4CAF-BCC7-EA0216AC5955}"/>
              </a:ext>
            </a:extLst>
          </p:cNvPr>
          <p:cNvSpPr/>
          <p:nvPr/>
        </p:nvSpPr>
        <p:spPr>
          <a:xfrm>
            <a:off x="332604" y="843499"/>
            <a:ext cx="7869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Код модели — это смесь SQL и языка </a:t>
            </a:r>
            <a:r>
              <a:rPr lang="ru-RU" u="sng" dirty="0" err="1">
                <a:solidFill>
                  <a:schemeClr val="tx1"/>
                </a:solidFill>
                <a:latin typeface="Comfortaa Medium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</a:t>
            </a:r>
            <a:r>
              <a:rPr lang="en-GB" u="sng" dirty="0">
                <a:solidFill>
                  <a:schemeClr val="tx1"/>
                </a:solidFill>
                <a:latin typeface="Comfortaa Medium" panose="020B0604020202020204" charset="0"/>
              </a:rPr>
              <a:t>.</a:t>
            </a:r>
            <a:r>
              <a:rPr lang="ru-RU" u="sng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Именно </a:t>
            </a: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 добавляет в DBT почти неограниченные возможности. Наиболее часто используемые из них:</a:t>
            </a:r>
            <a:b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</a:b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For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loops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— циклы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Variables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— переменные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Macro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— создание макросов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If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/ </a:t>
            </a: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else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omfortaa Medium" panose="020B0604020202020204" charset="0"/>
              </a:rPr>
              <a:t>statements</a:t>
            </a:r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 — операторы ветвления</a:t>
            </a:r>
          </a:p>
          <a:p>
            <a:endParaRPr lang="ru-RU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89DF9B-B42E-4339-BA26-69758AB46397}"/>
              </a:ext>
            </a:extLst>
          </p:cNvPr>
          <p:cNvSpPr/>
          <p:nvPr/>
        </p:nvSpPr>
        <p:spPr>
          <a:xfrm>
            <a:off x="2641099" y="297514"/>
            <a:ext cx="32528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u="sng" dirty="0">
                <a:solidFill>
                  <a:schemeClr val="tx1"/>
                </a:solidFill>
                <a:latin typeface="Comfortaa Medium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Что даёт нам </a:t>
            </a:r>
            <a:r>
              <a:rPr lang="ru-RU" sz="2200" u="sng" dirty="0" err="1">
                <a:solidFill>
                  <a:schemeClr val="tx1"/>
                </a:solidFill>
                <a:latin typeface="Comfortaa Medium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</a:t>
            </a:r>
            <a:endParaRPr lang="ru-RU" sz="2200" u="sng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84DF4C-A114-4D83-8900-6F9FC897C70B}"/>
              </a:ext>
            </a:extLst>
          </p:cNvPr>
          <p:cNvSpPr/>
          <p:nvPr/>
        </p:nvSpPr>
        <p:spPr>
          <a:xfrm>
            <a:off x="2988148" y="2374369"/>
            <a:ext cx="2558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>
                <a:solidFill>
                  <a:schemeClr val="tx1"/>
                </a:solidFill>
                <a:latin typeface="Comfortaa Medium" panose="020B0604020202020204" charset="0"/>
              </a:rPr>
              <a:t>Пример макроса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AC15D5-DCE9-4530-A05B-4F6F43EE4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83" y="3067835"/>
            <a:ext cx="3724275" cy="1638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A121F5-57DD-422E-B084-54E0B87AD145}"/>
              </a:ext>
            </a:extLst>
          </p:cNvPr>
          <p:cNvSpPr/>
          <p:nvPr/>
        </p:nvSpPr>
        <p:spPr>
          <a:xfrm>
            <a:off x="1462660" y="2659381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Создаём</a:t>
            </a:r>
            <a:r>
              <a:rPr lang="en-GB" dirty="0">
                <a:solidFill>
                  <a:schemeClr val="tx1"/>
                </a:solidFill>
                <a:latin typeface="Comfortaa Medium" panose="020B0604020202020204" charset="0"/>
              </a:rPr>
              <a:t>: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45A3B89-66DE-4050-AA97-73F33D4AE4FA}"/>
              </a:ext>
            </a:extLst>
          </p:cNvPr>
          <p:cNvSpPr/>
          <p:nvPr/>
        </p:nvSpPr>
        <p:spPr>
          <a:xfrm>
            <a:off x="6131202" y="2637054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Comfortaa Medium" panose="020B0604020202020204" charset="0"/>
              </a:rPr>
              <a:t>Пользуемся </a:t>
            </a:r>
            <a:r>
              <a:rPr lang="en-GB" dirty="0">
                <a:solidFill>
                  <a:schemeClr val="tx1"/>
                </a:solidFill>
                <a:latin typeface="Comfortaa Medium" panose="020B0604020202020204" charset="0"/>
              </a:rPr>
              <a:t>: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2B8C7E-3EDF-47B5-BAEA-440127255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243" y="3040154"/>
            <a:ext cx="3384756" cy="1665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48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AB2F3E-5ADA-4E3A-BDFD-F7D5CA93BC28}"/>
              </a:ext>
            </a:extLst>
          </p:cNvPr>
          <p:cNvSpPr/>
          <p:nvPr/>
        </p:nvSpPr>
        <p:spPr>
          <a:xfrm>
            <a:off x="5997600" y="3526662"/>
            <a:ext cx="2834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Comfortaa" panose="020B060402020202020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DAD727-52A5-4A61-BF2A-0953AB6D9241}"/>
              </a:ext>
            </a:extLst>
          </p:cNvPr>
          <p:cNvSpPr/>
          <p:nvPr/>
        </p:nvSpPr>
        <p:spPr>
          <a:xfrm>
            <a:off x="2924754" y="191496"/>
            <a:ext cx="286328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500" b="1" u="sng" dirty="0">
                <a:latin typeface="Comfortaa Medium" panose="020B0604020202020204" charset="0"/>
              </a:rPr>
              <a:t>Документация</a:t>
            </a:r>
            <a:endParaRPr lang="ru-RU" sz="25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D2720C-AF0C-4DDC-B13C-01DBF710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8" y="668550"/>
            <a:ext cx="7380215" cy="38278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AA166C-EB75-4AF4-A0E7-2F586CF791C2}"/>
              </a:ext>
            </a:extLst>
          </p:cNvPr>
          <p:cNvSpPr/>
          <p:nvPr/>
        </p:nvSpPr>
        <p:spPr>
          <a:xfrm>
            <a:off x="169897" y="4620280"/>
            <a:ext cx="8117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DBT делает возможным </a:t>
            </a:r>
            <a:r>
              <a:rPr lang="ru-RU" dirty="0" err="1">
                <a:solidFill>
                  <a:srgbClr val="333333"/>
                </a:solidFill>
                <a:latin typeface="Comfortaa Medium" panose="020B0604020202020204" charset="0"/>
              </a:rPr>
              <a:t>реализовывовать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документацию по проекту, а также </a:t>
            </a:r>
          </a:p>
          <a:p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предоставляет веб интерфейс для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8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12BD0A-00F7-4A5A-8117-39915F4482F8}"/>
              </a:ext>
            </a:extLst>
          </p:cNvPr>
          <p:cNvSpPr/>
          <p:nvPr/>
        </p:nvSpPr>
        <p:spPr>
          <a:xfrm>
            <a:off x="2054087" y="278989"/>
            <a:ext cx="479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Comfortaa Medium" panose="020B0604020202020204" charset="0"/>
              </a:rPr>
              <a:t>Граф зависимостей моделей</a:t>
            </a:r>
          </a:p>
          <a:p>
            <a:r>
              <a:rPr lang="ru-RU" dirty="0">
                <a:latin typeface="Comfortaa Medium" panose="020B0604020202020204" charset="0"/>
              </a:rPr>
              <a:t> 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E75E6F-2BF5-483A-8663-BD3DE1279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8" y="925320"/>
            <a:ext cx="7423318" cy="345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C8BF57-1BFB-40D8-9A4F-84E1FC1135D5}"/>
              </a:ext>
            </a:extLst>
          </p:cNvPr>
          <p:cNvSpPr/>
          <p:nvPr/>
        </p:nvSpPr>
        <p:spPr>
          <a:xfrm>
            <a:off x="281940" y="4503625"/>
            <a:ext cx="8618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Comfortaa" panose="020B0604020202020204" charset="0"/>
              </a:rPr>
              <a:t>DBT строит граф на основе конфигурации всех моделей проекта</a:t>
            </a:r>
            <a:r>
              <a:rPr lang="en-GB" dirty="0">
                <a:solidFill>
                  <a:srgbClr val="333333"/>
                </a:solidFill>
                <a:latin typeface="Comfortaa" panose="020B0604020202020204" charset="0"/>
              </a:rPr>
              <a:t>:</a:t>
            </a:r>
          </a:p>
          <a:p>
            <a:r>
              <a:rPr lang="ru-RU" dirty="0">
                <a:latin typeface="Comfortaa" panose="020B0604020202020204" charset="0"/>
              </a:rPr>
              <a:t>Каждый узел графа — это модель, ребра графа </a:t>
            </a:r>
            <a:r>
              <a:rPr lang="en-GB" dirty="0">
                <a:latin typeface="Comfortaa" panose="020B0604020202020204" charset="0"/>
              </a:rPr>
              <a:t>– </a:t>
            </a:r>
            <a:r>
              <a:rPr lang="ru-RU" dirty="0">
                <a:latin typeface="Comfortaa" panose="020B0604020202020204" charset="0"/>
              </a:rPr>
              <a:t>ссылки на родительские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403789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12BD0A-00F7-4A5A-8117-39915F4482F8}"/>
              </a:ext>
            </a:extLst>
          </p:cNvPr>
          <p:cNvSpPr/>
          <p:nvPr/>
        </p:nvSpPr>
        <p:spPr>
          <a:xfrm>
            <a:off x="3283226" y="259110"/>
            <a:ext cx="2577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Comfortaa Medium" panose="020B0604020202020204" charset="0"/>
              </a:rPr>
              <a:t>Логирование </a:t>
            </a:r>
          </a:p>
          <a:p>
            <a:r>
              <a:rPr lang="ru-RU" dirty="0">
                <a:latin typeface="Comfortaa Medium" panose="020B0604020202020204" charset="0"/>
              </a:rPr>
              <a:t>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207CF2-3423-4744-AC9B-55B8F760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8" y="804890"/>
            <a:ext cx="7045779" cy="3288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1FC027-6BBD-4DCF-82ED-2C4E52AB8B74}"/>
              </a:ext>
            </a:extLst>
          </p:cNvPr>
          <p:cNvSpPr/>
          <p:nvPr/>
        </p:nvSpPr>
        <p:spPr>
          <a:xfrm>
            <a:off x="86998" y="4421922"/>
            <a:ext cx="8733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DBT даёт возможность логирования (папка </a:t>
            </a:r>
            <a:r>
              <a:rPr lang="en-GB" dirty="0" err="1">
                <a:solidFill>
                  <a:srgbClr val="333333"/>
                </a:solidFill>
                <a:latin typeface="Comfortaa Medium" panose="020B0604020202020204" charset="0"/>
              </a:rPr>
              <a:t>dbt_logs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. Благодаря такому функционалу</a:t>
            </a:r>
          </a:p>
          <a:p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возможно интегрировать вывод </a:t>
            </a:r>
            <a:r>
              <a:rPr lang="en-GB" dirty="0">
                <a:solidFill>
                  <a:srgbClr val="333333"/>
                </a:solidFill>
                <a:latin typeface="Comfortaa Medium" panose="020B0604020202020204" charset="0"/>
              </a:rPr>
              <a:t>Airflow 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и </a:t>
            </a:r>
            <a:r>
              <a:rPr lang="ru-RU" dirty="0" err="1">
                <a:solidFill>
                  <a:srgbClr val="333333"/>
                </a:solidFill>
                <a:latin typeface="Comfortaa Medium" panose="020B0604020202020204" charset="0"/>
              </a:rPr>
              <a:t>логи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работы </a:t>
            </a:r>
            <a:r>
              <a:rPr lang="en-GB" dirty="0" err="1">
                <a:solidFill>
                  <a:srgbClr val="333333"/>
                </a:solidFill>
                <a:latin typeface="Comfortaa Medium" panose="020B0604020202020204" charset="0"/>
              </a:rPr>
              <a:t>dbt</a:t>
            </a:r>
            <a:r>
              <a:rPr lang="ru-RU" dirty="0">
                <a:solidFill>
                  <a:srgbClr val="333333"/>
                </a:solidFill>
                <a:latin typeface="Comfortaa Medium" panose="020B060402020202020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555</Words>
  <Application>Microsoft Office PowerPoint</Application>
  <PresentationFormat>Экран (16:9)</PresentationFormat>
  <Paragraphs>98</Paragraphs>
  <Slides>24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Comfortaa</vt:lpstr>
      <vt:lpstr>Comfortaa Medium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Vault</dc:title>
  <dc:creator>Михаил</dc:creator>
  <cp:lastModifiedBy>Егор</cp:lastModifiedBy>
  <cp:revision>15</cp:revision>
  <dcterms:modified xsi:type="dcterms:W3CDTF">2023-07-17T11:00:35Z</dcterms:modified>
</cp:coreProperties>
</file>