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2337571-5CEE-466C-95E9-8D49989EB6CE}" type="datetimeFigureOut">
              <a:rPr lang="ru-RU" smtClean="0"/>
              <a:t>20.04.2022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6AE114F-D70E-49DA-B379-B3469EB11252}" type="slidenum">
              <a:rPr lang="ru-RU" smtClean="0"/>
              <a:t>‹#›</a:t>
            </a:fld>
            <a:endParaRPr lang="ru-RU"/>
          </a:p>
        </p:txBody>
      </p:sp>
    </p:spTree>
    <p:extLst>
      <p:ext uri="{BB962C8B-B14F-4D97-AF65-F5344CB8AC3E}">
        <p14:creationId xmlns:p14="http://schemas.microsoft.com/office/powerpoint/2010/main" val="3621373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2337571-5CEE-466C-95E9-8D49989EB6CE}" type="datetimeFigureOut">
              <a:rPr lang="ru-RU" smtClean="0"/>
              <a:t>20.04.2022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6AE114F-D70E-49DA-B379-B3469EB11252}" type="slidenum">
              <a:rPr lang="ru-RU" smtClean="0"/>
              <a:t>‹#›</a:t>
            </a:fld>
            <a:endParaRPr lang="ru-RU"/>
          </a:p>
        </p:txBody>
      </p:sp>
    </p:spTree>
    <p:extLst>
      <p:ext uri="{BB962C8B-B14F-4D97-AF65-F5344CB8AC3E}">
        <p14:creationId xmlns:p14="http://schemas.microsoft.com/office/powerpoint/2010/main" val="418142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2337571-5CEE-466C-95E9-8D49989EB6CE}" type="datetimeFigureOut">
              <a:rPr lang="ru-RU" smtClean="0"/>
              <a:t>20.04.2022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6AE114F-D70E-49DA-B379-B3469EB11252}" type="slidenum">
              <a:rPr lang="ru-RU" smtClean="0"/>
              <a:t>‹#›</a:t>
            </a:fld>
            <a:endParaRPr lang="ru-RU"/>
          </a:p>
        </p:txBody>
      </p:sp>
    </p:spTree>
    <p:extLst>
      <p:ext uri="{BB962C8B-B14F-4D97-AF65-F5344CB8AC3E}">
        <p14:creationId xmlns:p14="http://schemas.microsoft.com/office/powerpoint/2010/main" val="21368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2337571-5CEE-466C-95E9-8D49989EB6CE}" type="datetimeFigureOut">
              <a:rPr lang="ru-RU" smtClean="0"/>
              <a:t>20.04.2022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6AE114F-D70E-49DA-B379-B3469EB11252}" type="slidenum">
              <a:rPr lang="ru-RU" smtClean="0"/>
              <a:t>‹#›</a:t>
            </a:fld>
            <a:endParaRPr lang="ru-RU"/>
          </a:p>
        </p:txBody>
      </p:sp>
    </p:spTree>
    <p:extLst>
      <p:ext uri="{BB962C8B-B14F-4D97-AF65-F5344CB8AC3E}">
        <p14:creationId xmlns:p14="http://schemas.microsoft.com/office/powerpoint/2010/main" val="387440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2337571-5CEE-466C-95E9-8D49989EB6CE}" type="datetimeFigureOut">
              <a:rPr lang="ru-RU" smtClean="0"/>
              <a:t>20.04.2022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6AE114F-D70E-49DA-B379-B3469EB11252}" type="slidenum">
              <a:rPr lang="ru-RU" smtClean="0"/>
              <a:t>‹#›</a:t>
            </a:fld>
            <a:endParaRPr lang="ru-RU"/>
          </a:p>
        </p:txBody>
      </p:sp>
    </p:spTree>
    <p:extLst>
      <p:ext uri="{BB962C8B-B14F-4D97-AF65-F5344CB8AC3E}">
        <p14:creationId xmlns:p14="http://schemas.microsoft.com/office/powerpoint/2010/main" val="363592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2337571-5CEE-466C-95E9-8D49989EB6CE}" type="datetimeFigureOut">
              <a:rPr lang="ru-RU" smtClean="0"/>
              <a:t>20.04.2022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6AE114F-D70E-49DA-B379-B3469EB11252}" type="slidenum">
              <a:rPr lang="ru-RU" smtClean="0"/>
              <a:t>‹#›</a:t>
            </a:fld>
            <a:endParaRPr lang="ru-RU"/>
          </a:p>
        </p:txBody>
      </p:sp>
    </p:spTree>
    <p:extLst>
      <p:ext uri="{BB962C8B-B14F-4D97-AF65-F5344CB8AC3E}">
        <p14:creationId xmlns:p14="http://schemas.microsoft.com/office/powerpoint/2010/main" val="317522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2337571-5CEE-466C-95E9-8D49989EB6CE}" type="datetimeFigureOut">
              <a:rPr lang="ru-RU" smtClean="0"/>
              <a:t>20.04.2022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6AE114F-D70E-49DA-B379-B3469EB11252}" type="slidenum">
              <a:rPr lang="ru-RU" smtClean="0"/>
              <a:t>‹#›</a:t>
            </a:fld>
            <a:endParaRPr lang="ru-RU"/>
          </a:p>
        </p:txBody>
      </p:sp>
    </p:spTree>
    <p:extLst>
      <p:ext uri="{BB962C8B-B14F-4D97-AF65-F5344CB8AC3E}">
        <p14:creationId xmlns:p14="http://schemas.microsoft.com/office/powerpoint/2010/main" val="499388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2337571-5CEE-466C-95E9-8D49989EB6CE}" type="datetimeFigureOut">
              <a:rPr lang="ru-RU" smtClean="0"/>
              <a:t>20.04.2022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6AE114F-D70E-49DA-B379-B3469EB11252}" type="slidenum">
              <a:rPr lang="ru-RU" smtClean="0"/>
              <a:t>‹#›</a:t>
            </a:fld>
            <a:endParaRPr lang="ru-RU"/>
          </a:p>
        </p:txBody>
      </p:sp>
    </p:spTree>
    <p:extLst>
      <p:ext uri="{BB962C8B-B14F-4D97-AF65-F5344CB8AC3E}">
        <p14:creationId xmlns:p14="http://schemas.microsoft.com/office/powerpoint/2010/main" val="227867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2337571-5CEE-466C-95E9-8D49989EB6CE}" type="datetimeFigureOut">
              <a:rPr lang="ru-RU" smtClean="0"/>
              <a:t>20.04.2022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6AE114F-D70E-49DA-B379-B3469EB11252}" type="slidenum">
              <a:rPr lang="ru-RU" smtClean="0"/>
              <a:t>‹#›</a:t>
            </a:fld>
            <a:endParaRPr lang="ru-RU"/>
          </a:p>
        </p:txBody>
      </p:sp>
    </p:spTree>
    <p:extLst>
      <p:ext uri="{BB962C8B-B14F-4D97-AF65-F5344CB8AC3E}">
        <p14:creationId xmlns:p14="http://schemas.microsoft.com/office/powerpoint/2010/main" val="2929157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2337571-5CEE-466C-95E9-8D49989EB6CE}" type="datetimeFigureOut">
              <a:rPr lang="ru-RU" smtClean="0"/>
              <a:t>20.04.2022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6AE114F-D70E-49DA-B379-B3469EB11252}" type="slidenum">
              <a:rPr lang="ru-RU" smtClean="0"/>
              <a:t>‹#›</a:t>
            </a:fld>
            <a:endParaRPr lang="ru-RU"/>
          </a:p>
        </p:txBody>
      </p:sp>
    </p:spTree>
    <p:extLst>
      <p:ext uri="{BB962C8B-B14F-4D97-AF65-F5344CB8AC3E}">
        <p14:creationId xmlns:p14="http://schemas.microsoft.com/office/powerpoint/2010/main" val="7755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2337571-5CEE-466C-95E9-8D49989EB6CE}" type="datetimeFigureOut">
              <a:rPr lang="ru-RU" smtClean="0"/>
              <a:t>20.04.2022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6AE114F-D70E-49DA-B379-B3469EB11252}" type="slidenum">
              <a:rPr lang="ru-RU" smtClean="0"/>
              <a:t>‹#›</a:t>
            </a:fld>
            <a:endParaRPr lang="ru-RU"/>
          </a:p>
        </p:txBody>
      </p:sp>
    </p:spTree>
    <p:extLst>
      <p:ext uri="{BB962C8B-B14F-4D97-AF65-F5344CB8AC3E}">
        <p14:creationId xmlns:p14="http://schemas.microsoft.com/office/powerpoint/2010/main" val="2631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337571-5CEE-466C-95E9-8D49989EB6CE}" type="datetimeFigureOut">
              <a:rPr lang="ru-RU" smtClean="0"/>
              <a:t>20.04.2022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E114F-D70E-49DA-B379-B3469EB11252}" type="slidenum">
              <a:rPr lang="ru-RU" smtClean="0"/>
              <a:t>‹#›</a:t>
            </a:fld>
            <a:endParaRPr lang="ru-RU"/>
          </a:p>
        </p:txBody>
      </p:sp>
    </p:spTree>
    <p:extLst>
      <p:ext uri="{BB962C8B-B14F-4D97-AF65-F5344CB8AC3E}">
        <p14:creationId xmlns:p14="http://schemas.microsoft.com/office/powerpoint/2010/main" val="301073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601155"/>
            <a:ext cx="9144000" cy="1355661"/>
          </a:xfrm>
        </p:spPr>
        <p:txBody>
          <a:bodyPr>
            <a:normAutofit fontScale="90000"/>
          </a:bodyPr>
          <a:lstStyle/>
          <a:p>
            <a:r>
              <a:rPr lang="en-US" dirty="0" smtClean="0">
                <a:latin typeface="Times New Roman" panose="02020603050405020304" pitchFamily="18" charset="0"/>
                <a:cs typeface="Times New Roman" panose="02020603050405020304" pitchFamily="18" charset="0"/>
              </a:rPr>
              <a:t>The Milgram experiment and </a:t>
            </a: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ocial conformity</a:t>
            </a:r>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2505456" y="1956816"/>
            <a:ext cx="6793992" cy="4326287"/>
          </a:xfrm>
          <a:prstGeom prst="rect">
            <a:avLst/>
          </a:prstGeom>
        </p:spPr>
      </p:pic>
    </p:spTree>
    <p:extLst>
      <p:ext uri="{BB962C8B-B14F-4D97-AF65-F5344CB8AC3E}">
        <p14:creationId xmlns:p14="http://schemas.microsoft.com/office/powerpoint/2010/main" val="2512946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838037" y="272433"/>
            <a:ext cx="4793361" cy="6081666"/>
          </a:xfrm>
          <a:prstGeom prst="rect">
            <a:avLst/>
          </a:prstGeom>
        </p:spPr>
      </p:pic>
      <p:pic>
        <p:nvPicPr>
          <p:cNvPr id="6" name="Рисунок 5"/>
          <p:cNvPicPr>
            <a:picLocks noChangeAspect="1"/>
          </p:cNvPicPr>
          <p:nvPr/>
        </p:nvPicPr>
        <p:blipFill>
          <a:blip r:embed="rId3"/>
          <a:stretch>
            <a:fillRect/>
          </a:stretch>
        </p:blipFill>
        <p:spPr>
          <a:xfrm>
            <a:off x="7224128" y="0"/>
            <a:ext cx="4198294" cy="6559420"/>
          </a:xfrm>
          <a:prstGeom prst="rect">
            <a:avLst/>
          </a:prstGeom>
        </p:spPr>
      </p:pic>
    </p:spTree>
    <p:extLst>
      <p:ext uri="{BB962C8B-B14F-4D97-AF65-F5344CB8AC3E}">
        <p14:creationId xmlns:p14="http://schemas.microsoft.com/office/powerpoint/2010/main" val="3824078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414093" y="214603"/>
            <a:ext cx="6481229" cy="4460034"/>
          </a:xfrm>
          <a:prstGeom prst="rect">
            <a:avLst/>
          </a:prstGeom>
        </p:spPr>
      </p:pic>
      <p:sp>
        <p:nvSpPr>
          <p:cNvPr id="5" name="TextBox 4"/>
          <p:cNvSpPr txBox="1"/>
          <p:nvPr/>
        </p:nvSpPr>
        <p:spPr>
          <a:xfrm>
            <a:off x="7072604" y="214603"/>
            <a:ext cx="4777274" cy="4524315"/>
          </a:xfrm>
          <a:prstGeom prst="rect">
            <a:avLst/>
          </a:prstGeom>
          <a:noFill/>
        </p:spPr>
        <p:txBody>
          <a:bodyPr wrap="square" rtlCol="0">
            <a:spAutoFit/>
          </a:bodyPr>
          <a:lstStyle/>
          <a:p>
            <a:pPr marL="285750" indent="-285750">
              <a:buFontTx/>
              <a:buChar char="-"/>
            </a:pPr>
            <a:r>
              <a:rPr lang="ru-RU" dirty="0" smtClean="0"/>
              <a:t>«</a:t>
            </a:r>
            <a:r>
              <a:rPr lang="en-US" dirty="0" smtClean="0"/>
              <a:t>Please, continue</a:t>
            </a:r>
            <a:r>
              <a:rPr lang="ru-RU" dirty="0" smtClean="0"/>
              <a:t>»</a:t>
            </a:r>
            <a:endParaRPr lang="en-US" dirty="0" smtClean="0"/>
          </a:p>
          <a:p>
            <a:pPr marL="285750" indent="-285750">
              <a:buFontTx/>
              <a:buChar char="-"/>
            </a:pPr>
            <a:r>
              <a:rPr lang="ru-RU" dirty="0" smtClean="0"/>
              <a:t>«</a:t>
            </a:r>
            <a:r>
              <a:rPr lang="en-US" dirty="0" smtClean="0"/>
              <a:t>Experiment requires that you continue</a:t>
            </a:r>
            <a:r>
              <a:rPr lang="ru-RU" dirty="0" smtClean="0"/>
              <a:t>»</a:t>
            </a:r>
            <a:endParaRPr lang="en-US" dirty="0" smtClean="0"/>
          </a:p>
          <a:p>
            <a:pPr marL="285750" indent="-285750">
              <a:buFontTx/>
              <a:buChar char="-"/>
            </a:pPr>
            <a:r>
              <a:rPr lang="ru-RU" dirty="0" smtClean="0"/>
              <a:t>«</a:t>
            </a:r>
            <a:r>
              <a:rPr lang="en-US" dirty="0" smtClean="0"/>
              <a:t>It is absolutely essential that you continue</a:t>
            </a:r>
            <a:r>
              <a:rPr lang="ru-RU" dirty="0" smtClean="0"/>
              <a:t>»</a:t>
            </a:r>
            <a:endParaRPr lang="en-US" dirty="0" smtClean="0"/>
          </a:p>
          <a:p>
            <a:pPr marL="285750" indent="-285750">
              <a:buFontTx/>
              <a:buChar char="-"/>
            </a:pPr>
            <a:r>
              <a:rPr lang="ru-RU" dirty="0" smtClean="0"/>
              <a:t>«</a:t>
            </a:r>
            <a:r>
              <a:rPr lang="en-US" dirty="0" smtClean="0"/>
              <a:t>You have no other choice, you must go on</a:t>
            </a:r>
            <a:r>
              <a:rPr lang="ru-RU" dirty="0" smtClean="0"/>
              <a:t>»</a:t>
            </a:r>
            <a:endParaRPr lang="en-US" dirty="0" smtClean="0"/>
          </a:p>
          <a:p>
            <a:pPr marL="285750" indent="-285750">
              <a:buFontTx/>
              <a:buChar char="-"/>
            </a:pPr>
            <a:endParaRPr lang="en-US" dirty="0"/>
          </a:p>
          <a:p>
            <a:r>
              <a:rPr lang="en-US" dirty="0"/>
              <a:t> </a:t>
            </a:r>
            <a:r>
              <a:rPr lang="en-US" dirty="0" smtClean="0"/>
              <a:t>     These phrases were pronounced in order, starting with the first one, when the "teacher" refused to continue the experiment. If the "teacher" continued to refuse, the next phrase from the list was pronounced. If the "teacher" refused after the 4th phrase, the experiment was interrupted.</a:t>
            </a:r>
            <a:endParaRPr lang="ru-RU" dirty="0" smtClean="0"/>
          </a:p>
          <a:p>
            <a:endParaRPr lang="ru-RU" dirty="0"/>
          </a:p>
          <a:p>
            <a:r>
              <a:rPr lang="en-US" dirty="0" smtClean="0"/>
              <a:t>If the </a:t>
            </a:r>
            <a:r>
              <a:rPr lang="ru-RU" dirty="0" smtClean="0"/>
              <a:t>«</a:t>
            </a:r>
            <a:r>
              <a:rPr lang="en-US" dirty="0" smtClean="0"/>
              <a:t>teacher</a:t>
            </a:r>
            <a:r>
              <a:rPr lang="ru-RU" dirty="0" smtClean="0"/>
              <a:t>»</a:t>
            </a:r>
            <a:r>
              <a:rPr lang="en-US" dirty="0" smtClean="0"/>
              <a:t> paid attention to the fact that the "student" refuses to continue, the experimenter replied:</a:t>
            </a:r>
          </a:p>
        </p:txBody>
      </p:sp>
      <p:sp>
        <p:nvSpPr>
          <p:cNvPr id="7" name="TextBox 6"/>
          <p:cNvSpPr txBox="1"/>
          <p:nvPr/>
        </p:nvSpPr>
        <p:spPr>
          <a:xfrm>
            <a:off x="414093" y="4758613"/>
            <a:ext cx="11435785" cy="1477328"/>
          </a:xfrm>
          <a:prstGeom prst="rect">
            <a:avLst/>
          </a:prstGeom>
          <a:noFill/>
        </p:spPr>
        <p:txBody>
          <a:bodyPr wrap="square" rtlCol="0">
            <a:spAutoFit/>
          </a:bodyPr>
          <a:lstStyle/>
          <a:p>
            <a:r>
              <a:rPr lang="ru-RU" dirty="0" smtClean="0"/>
              <a:t>-      «</a:t>
            </a:r>
            <a:r>
              <a:rPr lang="en-US" dirty="0" smtClean="0"/>
              <a:t>Whether the learner likes it or not, you must go on until he has learned all the word pairs correctly</a:t>
            </a:r>
            <a:r>
              <a:rPr lang="ru-RU" dirty="0" smtClean="0"/>
              <a:t>»</a:t>
            </a:r>
          </a:p>
          <a:p>
            <a:endParaRPr lang="ru-RU" dirty="0"/>
          </a:p>
          <a:p>
            <a:r>
              <a:rPr lang="en-US" dirty="0" smtClean="0"/>
              <a:t>In case the "teacher" asked if the "student" would get any damage, the experimenter answered</a:t>
            </a:r>
            <a:r>
              <a:rPr lang="ru-RU" dirty="0" smtClean="0"/>
              <a:t>:</a:t>
            </a:r>
          </a:p>
          <a:p>
            <a:endParaRPr lang="ru-RU" dirty="0" smtClean="0"/>
          </a:p>
          <a:p>
            <a:r>
              <a:rPr lang="ru-RU" dirty="0" smtClean="0"/>
              <a:t>-       «</a:t>
            </a:r>
            <a:r>
              <a:rPr lang="en-US" dirty="0" smtClean="0"/>
              <a:t>Although the shock may be painful, there is no permanent tissue damage</a:t>
            </a:r>
            <a:r>
              <a:rPr lang="ru-RU" dirty="0" smtClean="0"/>
              <a:t>»</a:t>
            </a:r>
            <a:endParaRPr lang="ru-RU" dirty="0"/>
          </a:p>
        </p:txBody>
      </p:sp>
    </p:spTree>
    <p:extLst>
      <p:ext uri="{BB962C8B-B14F-4D97-AF65-F5344CB8AC3E}">
        <p14:creationId xmlns:p14="http://schemas.microsoft.com/office/powerpoint/2010/main" val="4018938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080245" y="365113"/>
            <a:ext cx="9510000" cy="6034467"/>
          </a:xfrm>
          <a:prstGeom prst="rect">
            <a:avLst/>
          </a:prstGeom>
        </p:spPr>
      </p:pic>
    </p:spTree>
    <p:extLst>
      <p:ext uri="{BB962C8B-B14F-4D97-AF65-F5344CB8AC3E}">
        <p14:creationId xmlns:p14="http://schemas.microsoft.com/office/powerpoint/2010/main" val="37638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 y="237744"/>
            <a:ext cx="11887200" cy="1077218"/>
          </a:xfrm>
          <a:prstGeom prst="rect">
            <a:avLst/>
          </a:prstGeom>
          <a:noFill/>
        </p:spPr>
        <p:txBody>
          <a:bodyPr wrap="square" rtlCol="0">
            <a:spAutoFit/>
          </a:bodyPr>
          <a:lstStyle/>
          <a:p>
            <a:r>
              <a:rPr lang="en-US" sz="3200" dirty="0" smtClean="0">
                <a:solidFill>
                  <a:srgbClr val="FF0000"/>
                </a:solidFill>
              </a:rPr>
              <a:t>The fundamental error of attribution </a:t>
            </a:r>
            <a:r>
              <a:rPr lang="ru-RU" sz="3200" dirty="0" smtClean="0"/>
              <a:t>-</a:t>
            </a:r>
            <a:r>
              <a:rPr lang="en-US" sz="3200" dirty="0" smtClean="0"/>
              <a:t> the overestimation of the internal properties of personality when explaining human behavior.</a:t>
            </a:r>
            <a:endParaRPr lang="ru-RU" sz="3200" dirty="0"/>
          </a:p>
        </p:txBody>
      </p:sp>
      <p:sp>
        <p:nvSpPr>
          <p:cNvPr id="5" name="TextBox 4"/>
          <p:cNvSpPr txBox="1"/>
          <p:nvPr/>
        </p:nvSpPr>
        <p:spPr>
          <a:xfrm>
            <a:off x="512064" y="2112264"/>
            <a:ext cx="11192256" cy="3108543"/>
          </a:xfrm>
          <a:prstGeom prst="rect">
            <a:avLst/>
          </a:prstGeom>
          <a:noFill/>
        </p:spPr>
        <p:txBody>
          <a:bodyPr wrap="square" rtlCol="0">
            <a:spAutoFit/>
          </a:bodyPr>
          <a:lstStyle/>
          <a:p>
            <a:r>
              <a:rPr lang="ru-RU" sz="2800" dirty="0" smtClean="0"/>
              <a:t>1) </a:t>
            </a:r>
            <a:r>
              <a:rPr lang="en-US" sz="2800" dirty="0" smtClean="0"/>
              <a:t>The results did not depend much on the authority of the university</a:t>
            </a:r>
            <a:endParaRPr lang="ru-RU" sz="2800" dirty="0"/>
          </a:p>
          <a:p>
            <a:pPr marL="342900" indent="-342900">
              <a:buAutoNum type="arabicParenR"/>
            </a:pPr>
            <a:endParaRPr lang="ru-RU" sz="2800" dirty="0"/>
          </a:p>
          <a:p>
            <a:r>
              <a:rPr lang="ru-RU" sz="2800" dirty="0" smtClean="0"/>
              <a:t>2) </a:t>
            </a:r>
            <a:r>
              <a:rPr lang="en-US" sz="2800" dirty="0" smtClean="0"/>
              <a:t>The gender of the subject did not affect the results</a:t>
            </a:r>
            <a:endParaRPr lang="ru-RU" sz="2800" dirty="0" smtClean="0"/>
          </a:p>
          <a:p>
            <a:endParaRPr lang="ru-RU" sz="2800" dirty="0" smtClean="0"/>
          </a:p>
          <a:p>
            <a:r>
              <a:rPr lang="en-US" sz="2800" dirty="0" smtClean="0"/>
              <a:t>3) People were aware of the danger of electric current for the </a:t>
            </a:r>
            <a:r>
              <a:rPr lang="ru-RU" sz="2800" dirty="0" smtClean="0"/>
              <a:t>«</a:t>
            </a:r>
            <a:r>
              <a:rPr lang="en-US" sz="2800" dirty="0" smtClean="0"/>
              <a:t>student</a:t>
            </a:r>
            <a:r>
              <a:rPr lang="ru-RU" sz="2800" dirty="0" smtClean="0"/>
              <a:t>»</a:t>
            </a:r>
          </a:p>
          <a:p>
            <a:endParaRPr lang="ru-RU" sz="2800" dirty="0" smtClean="0"/>
          </a:p>
          <a:p>
            <a:r>
              <a:rPr lang="en-US" sz="2800" dirty="0" smtClean="0"/>
              <a:t>4) The subjects were ordinary people. They weren't sadists.</a:t>
            </a:r>
            <a:endParaRPr lang="ru-RU" sz="2800" dirty="0"/>
          </a:p>
        </p:txBody>
      </p:sp>
    </p:spTree>
    <p:extLst>
      <p:ext uri="{BB962C8B-B14F-4D97-AF65-F5344CB8AC3E}">
        <p14:creationId xmlns:p14="http://schemas.microsoft.com/office/powerpoint/2010/main" val="2468936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2128" y="0"/>
            <a:ext cx="11353800" cy="1325563"/>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Examples of the action of social conformity and the power </a:t>
            </a:r>
            <a:r>
              <a:rPr lang="en-US" sz="3200" smtClean="0">
                <a:latin typeface="Times New Roman" panose="02020603050405020304" pitchFamily="18" charset="0"/>
                <a:cs typeface="Times New Roman" panose="02020603050405020304" pitchFamily="18" charset="0"/>
              </a:rPr>
              <a:t>of </a:t>
            </a:r>
            <a:r>
              <a:rPr lang="en-US" sz="3200" smtClean="0">
                <a:latin typeface="Times New Roman" panose="02020603050405020304" pitchFamily="18" charset="0"/>
                <a:cs typeface="Times New Roman" panose="02020603050405020304" pitchFamily="18" charset="0"/>
              </a:rPr>
              <a:t>delusion of </a:t>
            </a:r>
            <a:r>
              <a:rPr lang="en-US" sz="3200" dirty="0" smtClean="0">
                <a:latin typeface="Times New Roman" panose="02020603050405020304" pitchFamily="18" charset="0"/>
                <a:cs typeface="Times New Roman" panose="02020603050405020304" pitchFamily="18" charset="0"/>
              </a:rPr>
              <a:t>fundamental attribution error</a:t>
            </a:r>
            <a:endParaRPr lang="ru-RU"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51688" y="1947355"/>
            <a:ext cx="11064240" cy="2923877"/>
          </a:xfrm>
          <a:prstGeom prst="rect">
            <a:avLst/>
          </a:prstGeom>
          <a:noFill/>
        </p:spPr>
        <p:txBody>
          <a:bodyPr wrap="square" rtlCol="0">
            <a:spAutoFit/>
          </a:bodyPr>
          <a:lstStyle/>
          <a:p>
            <a:pPr marL="342900" indent="-342900">
              <a:buAutoNum type="arabicParenR"/>
            </a:pPr>
            <a:r>
              <a:rPr lang="en-US" sz="2400" dirty="0" smtClean="0"/>
              <a:t>After a working day at Auschwitz, the commandants of the concentration camps rested listening to Beethoven and Schubert. Many of them had doctorates awarded by various European universities.</a:t>
            </a:r>
            <a:endParaRPr lang="ru-RU" sz="2400" dirty="0" smtClean="0"/>
          </a:p>
          <a:p>
            <a:pPr marL="342900" indent="-342900">
              <a:buAutoNum type="arabicParenR"/>
            </a:pPr>
            <a:endParaRPr lang="en-US" sz="2400" dirty="0" smtClean="0"/>
          </a:p>
          <a:p>
            <a:pPr marL="342900" indent="-342900">
              <a:buAutoNum type="arabicParenR"/>
            </a:pPr>
            <a:r>
              <a:rPr lang="en-US" sz="2400" dirty="0" smtClean="0"/>
              <a:t>Most of the concentration camp punishers were neither Nazis, nor SS members, nor fanatical racists. They were workers, merchants, clerks, artisans, too old to serve in the army, but unable to refuse to obey an order, even if it was an order to kill.</a:t>
            </a:r>
            <a:endParaRPr lang="ru-RU" sz="2400" dirty="0" smtClean="0"/>
          </a:p>
          <a:p>
            <a:pPr marL="342900" indent="-342900">
              <a:buAutoNum type="arabicParenR"/>
            </a:pPr>
            <a:endParaRPr lang="ru-RU" sz="1600" dirty="0"/>
          </a:p>
        </p:txBody>
      </p:sp>
    </p:spTree>
    <p:extLst>
      <p:ext uri="{BB962C8B-B14F-4D97-AF65-F5344CB8AC3E}">
        <p14:creationId xmlns:p14="http://schemas.microsoft.com/office/powerpoint/2010/main" val="239976393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356</Words>
  <Application>Microsoft Office PowerPoint</Application>
  <PresentationFormat>Широкоэкранный</PresentationFormat>
  <Paragraphs>26</Paragraphs>
  <Slides>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Arial</vt:lpstr>
      <vt:lpstr>Calibri</vt:lpstr>
      <vt:lpstr>Calibri Light</vt:lpstr>
      <vt:lpstr>Times New Roman</vt:lpstr>
      <vt:lpstr>Тема Office</vt:lpstr>
      <vt:lpstr>The Milgram experiment and social conformity</vt:lpstr>
      <vt:lpstr>Презентация PowerPoint</vt:lpstr>
      <vt:lpstr>Презентация PowerPoint</vt:lpstr>
      <vt:lpstr>Презентация PowerPoint</vt:lpstr>
      <vt:lpstr>Презентация PowerPoint</vt:lpstr>
      <vt:lpstr>Examples of the action of social conformity and the power of delusion of fundamental attribution error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Milgram experiment and social conformity</dc:title>
  <dc:creator>Егор Батарин</dc:creator>
  <cp:lastModifiedBy>Егор Батарин</cp:lastModifiedBy>
  <cp:revision>12</cp:revision>
  <dcterms:created xsi:type="dcterms:W3CDTF">2022-04-20T05:26:40Z</dcterms:created>
  <dcterms:modified xsi:type="dcterms:W3CDTF">2022-04-20T10:39:33Z</dcterms:modified>
</cp:coreProperties>
</file>